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494" r:id="rId3"/>
    <p:sldId id="519" r:id="rId4"/>
    <p:sldId id="458" r:id="rId5"/>
    <p:sldId id="463" r:id="rId6"/>
    <p:sldId id="462" r:id="rId7"/>
    <p:sldId id="470" r:id="rId8"/>
    <p:sldId id="525" r:id="rId9"/>
    <p:sldId id="534" r:id="rId10"/>
    <p:sldId id="531" r:id="rId11"/>
    <p:sldId id="532" r:id="rId12"/>
    <p:sldId id="49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718" autoAdjust="0"/>
  </p:normalViewPr>
  <p:slideViewPr>
    <p:cSldViewPr>
      <p:cViewPr>
        <p:scale>
          <a:sx n="70" d="100"/>
          <a:sy n="70" d="100"/>
        </p:scale>
        <p:origin x="-5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hagva\Desktop\TUZ%20hural%202017\Book1%20&#1053;&#1086;&#1086;&#1088;&#1086;&#1075;%20&#1090;&#1091;&#107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hagva\Desktop\TUZ%20hural%202017\Book1%20&#1053;&#1086;&#1086;&#1088;&#1086;&#1075;%20&#1090;&#1091;&#107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hagva\Desktop\TUZ%20hural%202017\Book1%20&#1053;&#1086;&#1086;&#1088;&#1086;&#1075;%20&#1090;&#1091;&#107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hagva\Desktop\Awlaga%202016%20k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mn-M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2016 гүйц </a:t>
            </a:r>
          </a:p>
        </c:rich>
      </c:tx>
      <c:layout>
        <c:manualLayout>
          <c:xMode val="edge"/>
          <c:yMode val="edge"/>
          <c:x val="0.50125699912510857"/>
          <c:y val="0.41122063648293961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527777777777785"/>
          <c:y val="0.40273277559055132"/>
          <c:w val="0.81388888888889199"/>
          <c:h val="0.59696888511342749"/>
        </c:manualLayout>
      </c:layout>
      <c:pie3DChart>
        <c:varyColors val="1"/>
        <c:ser>
          <c:idx val="0"/>
          <c:order val="0"/>
          <c:tx>
            <c:strRef>
              <c:f>Sheet5!$F$29</c:f>
              <c:strCache>
                <c:ptCount val="1"/>
                <c:pt idx="0">
                  <c:v>2016 гүйц 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1"/>
            <c:showPercent val="1"/>
            <c:showLeaderLines val="1"/>
          </c:dLbls>
          <c:cat>
            <c:strRef>
              <c:f>Sheet5!$B$30:$B$34</c:f>
              <c:strCache>
                <c:ptCount val="5"/>
                <c:pt idx="0">
                  <c:v>Буудал </c:v>
                </c:pt>
                <c:pt idx="1">
                  <c:v>Ресторан </c:v>
                </c:pt>
                <c:pt idx="2">
                  <c:v>Үнд ү/а бусад + Түрээс</c:v>
                </c:pt>
                <c:pt idx="3">
                  <c:v>Үйл ажиллагааны бус орлого </c:v>
                </c:pt>
                <c:pt idx="4">
                  <c:v>Санхүүгийн үйл ажиллагаа </c:v>
                </c:pt>
              </c:strCache>
            </c:strRef>
          </c:cat>
          <c:val>
            <c:numRef>
              <c:f>Sheet5!$F$30:$F$34</c:f>
              <c:numCache>
                <c:formatCode>0.0%</c:formatCode>
                <c:ptCount val="5"/>
                <c:pt idx="0">
                  <c:v>0.35248200897863724</c:v>
                </c:pt>
                <c:pt idx="1">
                  <c:v>0.33545672083141387</c:v>
                </c:pt>
                <c:pt idx="2">
                  <c:v>3.2523791423842811E-2</c:v>
                </c:pt>
                <c:pt idx="3">
                  <c:v>4.954313228037229E-3</c:v>
                </c:pt>
                <c:pt idx="4">
                  <c:v>0.27458316553807388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41404308836395448"/>
          <c:y val="1.2447998687664049E-2"/>
          <c:w val="0.56635826771653541"/>
          <c:h val="0.37447654199475483"/>
        </c:manualLayout>
      </c:layout>
      <c:txPr>
        <a:bodyPr/>
        <a:lstStyle/>
        <a:p>
          <a:pPr rtl="0">
            <a:defRPr sz="13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1136482939632607"/>
          <c:y val="9.0909090909091064E-2"/>
        </c:manualLayout>
      </c:layout>
      <c:txPr>
        <a:bodyPr/>
        <a:lstStyle/>
        <a:p>
          <a:pPr>
            <a:defRPr>
              <a:solidFill>
                <a:srgbClr val="FF0000"/>
              </a:solidFill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Sheet5!$E$29</c:f>
              <c:strCache>
                <c:ptCount val="1"/>
                <c:pt idx="0">
                  <c:v>2015 Гүйц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Sheet5!$B$30:$B$34</c:f>
              <c:strCache>
                <c:ptCount val="5"/>
                <c:pt idx="0">
                  <c:v>Буудал </c:v>
                </c:pt>
                <c:pt idx="1">
                  <c:v>Ресторан </c:v>
                </c:pt>
                <c:pt idx="2">
                  <c:v>Үнд ү/а бусад + Түрээс</c:v>
                </c:pt>
                <c:pt idx="3">
                  <c:v>Үйл ажиллагааны бус орлого </c:v>
                </c:pt>
                <c:pt idx="4">
                  <c:v>Санхүүгийн үйл ажиллагаа </c:v>
                </c:pt>
              </c:strCache>
            </c:strRef>
          </c:cat>
          <c:val>
            <c:numRef>
              <c:f>Sheet5!$E$30:$E$34</c:f>
              <c:numCache>
                <c:formatCode>0%</c:formatCode>
                <c:ptCount val="5"/>
                <c:pt idx="0">
                  <c:v>0.40992130509062785</c:v>
                </c:pt>
                <c:pt idx="1">
                  <c:v>0.43728079572898526</c:v>
                </c:pt>
                <c:pt idx="2">
                  <c:v>4.3315138771461495E-2</c:v>
                </c:pt>
                <c:pt idx="3">
                  <c:v>9.5505189797638595E-3</c:v>
                </c:pt>
                <c:pt idx="4">
                  <c:v>9.9932241429166097E-2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 (2)'!$B$6</c:f>
              <c:strCache>
                <c:ptCount val="1"/>
                <c:pt idx="0">
                  <c:v>Available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numRef>
              <c:f>'Sheet1 (2)'!$C$5:$J$5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'Sheet1 (2)'!$C$6:$J$6</c:f>
              <c:numCache>
                <c:formatCode>General</c:formatCode>
                <c:ptCount val="8"/>
                <c:pt idx="0">
                  <c:v>78300</c:v>
                </c:pt>
                <c:pt idx="1">
                  <c:v>78300</c:v>
                </c:pt>
                <c:pt idx="2">
                  <c:v>78300</c:v>
                </c:pt>
                <c:pt idx="3">
                  <c:v>78300</c:v>
                </c:pt>
                <c:pt idx="4">
                  <c:v>77592</c:v>
                </c:pt>
                <c:pt idx="5">
                  <c:v>77600</c:v>
                </c:pt>
                <c:pt idx="6">
                  <c:v>77382</c:v>
                </c:pt>
                <c:pt idx="7">
                  <c:v>77382</c:v>
                </c:pt>
              </c:numCache>
            </c:numRef>
          </c:val>
        </c:ser>
        <c:ser>
          <c:idx val="1"/>
          <c:order val="1"/>
          <c:tx>
            <c:strRef>
              <c:f>'Sheet1 (2)'!$B$7</c:f>
              <c:strCache>
                <c:ptCount val="1"/>
                <c:pt idx="0">
                  <c:v>No of room</c:v>
                </c:pt>
              </c:strCache>
            </c:strRef>
          </c:tx>
          <c:cat>
            <c:numRef>
              <c:f>'Sheet1 (2)'!$C$5:$J$5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'Sheet1 (2)'!$C$7:$J$7</c:f>
              <c:numCache>
                <c:formatCode>General</c:formatCode>
                <c:ptCount val="8"/>
                <c:pt idx="0">
                  <c:v>34795</c:v>
                </c:pt>
                <c:pt idx="1">
                  <c:v>39433</c:v>
                </c:pt>
                <c:pt idx="2">
                  <c:v>46782</c:v>
                </c:pt>
                <c:pt idx="3">
                  <c:v>45730</c:v>
                </c:pt>
                <c:pt idx="4">
                  <c:v>34755</c:v>
                </c:pt>
                <c:pt idx="5">
                  <c:v>27909</c:v>
                </c:pt>
                <c:pt idx="6">
                  <c:v>24454</c:v>
                </c:pt>
                <c:pt idx="7">
                  <c:v>22975</c:v>
                </c:pt>
              </c:numCache>
            </c:numRef>
          </c:val>
        </c:ser>
        <c:gapWidth val="75"/>
        <c:overlap val="-25"/>
        <c:axId val="54231040"/>
        <c:axId val="54232576"/>
      </c:barChart>
      <c:lineChart>
        <c:grouping val="standard"/>
        <c:ser>
          <c:idx val="2"/>
          <c:order val="2"/>
          <c:tx>
            <c:strRef>
              <c:f>'Sheet1 (2)'!$B$8</c:f>
              <c:strCache>
                <c:ptCount val="1"/>
                <c:pt idx="0">
                  <c:v>No of pax</c:v>
                </c:pt>
              </c:strCache>
            </c:strRef>
          </c:tx>
          <c:cat>
            <c:numRef>
              <c:f>'Sheet1 (2)'!$C$5:$J$5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'Sheet1 (2)'!$C$8:$J$8</c:f>
              <c:numCache>
                <c:formatCode>General</c:formatCode>
                <c:ptCount val="8"/>
                <c:pt idx="0">
                  <c:v>45123</c:v>
                </c:pt>
                <c:pt idx="1">
                  <c:v>53387</c:v>
                </c:pt>
                <c:pt idx="2">
                  <c:v>61923</c:v>
                </c:pt>
                <c:pt idx="3">
                  <c:v>59305</c:v>
                </c:pt>
                <c:pt idx="4">
                  <c:v>44965</c:v>
                </c:pt>
                <c:pt idx="5">
                  <c:v>37855</c:v>
                </c:pt>
                <c:pt idx="6">
                  <c:v>34348</c:v>
                </c:pt>
                <c:pt idx="7">
                  <c:v>31935</c:v>
                </c:pt>
              </c:numCache>
            </c:numRef>
          </c:val>
        </c:ser>
        <c:marker val="1"/>
        <c:axId val="54231040"/>
        <c:axId val="54232576"/>
      </c:lineChart>
      <c:catAx>
        <c:axId val="542310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4232576"/>
        <c:crosses val="autoZero"/>
        <c:auto val="1"/>
        <c:lblAlgn val="ctr"/>
        <c:lblOffset val="100"/>
      </c:catAx>
      <c:valAx>
        <c:axId val="54232576"/>
        <c:scaling>
          <c:orientation val="minMax"/>
        </c:scaling>
        <c:axPos val="l"/>
        <c:majorGridlines>
          <c:spPr>
            <a:ln>
              <a:prstDash val="lgDash"/>
            </a:ln>
          </c:spPr>
        </c:majorGridlines>
        <c:minorGridlines/>
        <c:numFmt formatCode="General" sourceLinked="1"/>
        <c:majorTickMark val="none"/>
        <c:tickLblPos val="nextTo"/>
        <c:crossAx val="54231040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0.14024513445253459"/>
          <c:y val="0.90656764495347186"/>
          <c:w val="0.7735410785915976"/>
          <c:h val="8.3806735762073828E-2"/>
        </c:manualLayout>
      </c:layout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32436771948450505"/>
          <c:y val="5.5555555555555455E-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5898876404494378E-2"/>
          <c:y val="0.19603565179352581"/>
          <c:w val="0.63606830045120766"/>
          <c:h val="0.69913240011665156"/>
        </c:manualLayout>
      </c:layout>
      <c:pie3DChart>
        <c:varyColors val="1"/>
        <c:ser>
          <c:idx val="0"/>
          <c:order val="0"/>
          <c:tx>
            <c:strRef>
              <c:f>'Ресторан '!$G$17</c:f>
              <c:strCache>
                <c:ptCount val="1"/>
                <c:pt idx="0">
                  <c:v>2016 гүйц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'Ресторан '!$B$18:$B$20</c:f>
              <c:strCache>
                <c:ptCount val="3"/>
                <c:pt idx="0">
                  <c:v>Хоол борлуулалт  </c:v>
                </c:pt>
                <c:pt idx="1">
                  <c:v>Бараа борлуулалт  </c:v>
                </c:pt>
                <c:pt idx="2">
                  <c:v>Өглөөний хоол </c:v>
                </c:pt>
              </c:strCache>
            </c:strRef>
          </c:cat>
          <c:val>
            <c:numRef>
              <c:f>'Ресторан '!$G$18:$G$20</c:f>
              <c:numCache>
                <c:formatCode>0%</c:formatCode>
                <c:ptCount val="3"/>
                <c:pt idx="0">
                  <c:v>0.60867564231230786</c:v>
                </c:pt>
                <c:pt idx="1">
                  <c:v>0.1721298097685568</c:v>
                </c:pt>
                <c:pt idx="2">
                  <c:v>0.21919437731895713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722353455818487"/>
          <c:y val="0.1683479148439779"/>
          <c:w val="0.28610979877515308"/>
          <c:h val="0.69096638961795842"/>
        </c:manualLayout>
      </c:layout>
      <c:txPr>
        <a:bodyPr/>
        <a:lstStyle/>
        <a:p>
          <a:pPr rtl="0">
            <a:defRPr sz="1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'Ресторан  (2)'!$B$7</c:f>
              <c:strCache>
                <c:ptCount val="1"/>
                <c:pt idx="0">
                  <c:v>Буудал </c:v>
                </c:pt>
              </c:strCache>
            </c:strRef>
          </c:tx>
          <c:cat>
            <c:strRef>
              <c:f>'Ресторан  (2)'!$C$6:$G$6</c:f>
              <c:strCache>
                <c:ptCount val="5"/>
                <c:pt idx="0">
                  <c:v>2013 Гүйц</c:v>
                </c:pt>
                <c:pt idx="1">
                  <c:v>2014 Гүйц</c:v>
                </c:pt>
                <c:pt idx="2">
                  <c:v>2015 Гүйц</c:v>
                </c:pt>
                <c:pt idx="3">
                  <c:v>2016 төлөв</c:v>
                </c:pt>
                <c:pt idx="4">
                  <c:v>2016 гүйц</c:v>
                </c:pt>
              </c:strCache>
            </c:strRef>
          </c:cat>
          <c:val>
            <c:numRef>
              <c:f>'Ресторан  (2)'!$C$7:$G$7</c:f>
              <c:numCache>
                <c:formatCode>_(* #,##0_);_(* \(#,##0\);_(* "-"??_);_(@_)</c:formatCode>
                <c:ptCount val="5"/>
                <c:pt idx="0">
                  <c:v>663525</c:v>
                </c:pt>
                <c:pt idx="1">
                  <c:v>711408</c:v>
                </c:pt>
                <c:pt idx="2">
                  <c:v>697072.9347300001</c:v>
                </c:pt>
                <c:pt idx="3">
                  <c:v>1093268.1687119887</c:v>
                </c:pt>
                <c:pt idx="4">
                  <c:v>885646.07081654074</c:v>
                </c:pt>
              </c:numCache>
            </c:numRef>
          </c:val>
        </c:ser>
        <c:ser>
          <c:idx val="1"/>
          <c:order val="1"/>
          <c:tx>
            <c:strRef>
              <c:f>'Ресторан  (2)'!$B$8</c:f>
              <c:strCache>
                <c:ptCount val="1"/>
                <c:pt idx="0">
                  <c:v>Ресторан </c:v>
                </c:pt>
              </c:strCache>
            </c:strRef>
          </c:tx>
          <c:cat>
            <c:strRef>
              <c:f>'Ресторан  (2)'!$C$6:$G$6</c:f>
              <c:strCache>
                <c:ptCount val="5"/>
                <c:pt idx="0">
                  <c:v>2013 Гүйц</c:v>
                </c:pt>
                <c:pt idx="1">
                  <c:v>2014 Гүйц</c:v>
                </c:pt>
                <c:pt idx="2">
                  <c:v>2015 Гүйц</c:v>
                </c:pt>
                <c:pt idx="3">
                  <c:v>2016 төлөв</c:v>
                </c:pt>
                <c:pt idx="4">
                  <c:v>2016 гүйц</c:v>
                </c:pt>
              </c:strCache>
            </c:strRef>
          </c:cat>
          <c:val>
            <c:numRef>
              <c:f>'Ресторан  (2)'!$C$8:$G$8</c:f>
              <c:numCache>
                <c:formatCode>_(* #,##0_);_(* \(#,##0\);_(* "-"??_);_(@_)</c:formatCode>
                <c:ptCount val="5"/>
                <c:pt idx="0">
                  <c:v>1974796</c:v>
                </c:pt>
                <c:pt idx="1">
                  <c:v>2089581</c:v>
                </c:pt>
                <c:pt idx="2">
                  <c:v>1917964.7951999998</c:v>
                </c:pt>
                <c:pt idx="3">
                  <c:v>2131847.7004314824</c:v>
                </c:pt>
                <c:pt idx="4">
                  <c:v>2148118.7005093927</c:v>
                </c:pt>
              </c:numCache>
            </c:numRef>
          </c:val>
        </c:ser>
        <c:ser>
          <c:idx val="2"/>
          <c:order val="2"/>
          <c:tx>
            <c:strRef>
              <c:f>'Ресторан  (2)'!$B$9</c:f>
              <c:strCache>
                <c:ptCount val="1"/>
                <c:pt idx="0">
                  <c:v>Бусад </c:v>
                </c:pt>
              </c:strCache>
            </c:strRef>
          </c:tx>
          <c:cat>
            <c:strRef>
              <c:f>'Ресторан  (2)'!$C$6:$G$6</c:f>
              <c:strCache>
                <c:ptCount val="5"/>
                <c:pt idx="0">
                  <c:v>2013 Гүйц</c:v>
                </c:pt>
                <c:pt idx="1">
                  <c:v>2014 Гүйц</c:v>
                </c:pt>
                <c:pt idx="2">
                  <c:v>2015 Гүйц</c:v>
                </c:pt>
                <c:pt idx="3">
                  <c:v>2016 төлөв</c:v>
                </c:pt>
                <c:pt idx="4">
                  <c:v>2016 гүйц</c:v>
                </c:pt>
              </c:strCache>
            </c:strRef>
          </c:cat>
          <c:val>
            <c:numRef>
              <c:f>'Ресторан  (2)'!$C$9:$G$9</c:f>
              <c:numCache>
                <c:formatCode>_(* #,##0_);_(* \(#,##0\);_(* "-"??_);_(@_)</c:formatCode>
                <c:ptCount val="5"/>
                <c:pt idx="0">
                  <c:v>1255216</c:v>
                </c:pt>
                <c:pt idx="1">
                  <c:v>1553230</c:v>
                </c:pt>
                <c:pt idx="2">
                  <c:v>1459957.9992500001</c:v>
                </c:pt>
                <c:pt idx="3">
                  <c:v>1479067.9668393573</c:v>
                </c:pt>
                <c:pt idx="4">
                  <c:v>1498244.5647661446</c:v>
                </c:pt>
              </c:numCache>
            </c:numRef>
          </c:val>
        </c:ser>
        <c:shape val="cylinder"/>
        <c:axId val="54414720"/>
        <c:axId val="54428800"/>
        <c:axId val="0"/>
      </c:bar3DChart>
      <c:catAx>
        <c:axId val="5441472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4428800"/>
        <c:crosses val="autoZero"/>
        <c:auto val="1"/>
        <c:lblAlgn val="ctr"/>
        <c:lblOffset val="100"/>
      </c:catAx>
      <c:valAx>
        <c:axId val="54428800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54414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495563054618805"/>
          <c:y val="0.20335600095442621"/>
          <c:w val="0.14552055993000867"/>
          <c:h val="0.5932879980911443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Sheet2!$D$9</c:f>
              <c:strCache>
                <c:ptCount val="1"/>
                <c:pt idx="0">
                  <c:v>Цэвэр ашиг </c:v>
                </c:pt>
              </c:strCache>
            </c:strRef>
          </c:tx>
          <c:cat>
            <c:strRef>
              <c:f>Sheet2!$E$8:$G$8</c:f>
              <c:strCache>
                <c:ptCount val="3"/>
                <c:pt idx="0">
                  <c:v>2015 Гүйц</c:v>
                </c:pt>
                <c:pt idx="1">
                  <c:v>2016 төлөв</c:v>
                </c:pt>
                <c:pt idx="2">
                  <c:v>2016 гүйц</c:v>
                </c:pt>
              </c:strCache>
            </c:strRef>
          </c:cat>
          <c:val>
            <c:numRef>
              <c:f>Sheet2!$E$9:$G$9</c:f>
              <c:numCache>
                <c:formatCode>#,##0</c:formatCode>
                <c:ptCount val="3"/>
                <c:pt idx="0">
                  <c:v>2492651</c:v>
                </c:pt>
                <c:pt idx="1">
                  <c:v>2634903</c:v>
                </c:pt>
                <c:pt idx="2">
                  <c:v>3236243</c:v>
                </c:pt>
              </c:numCache>
            </c:numRef>
          </c:val>
        </c:ser>
        <c:shape val="cylinder"/>
        <c:axId val="54483200"/>
        <c:axId val="54489088"/>
        <c:axId val="0"/>
      </c:bar3DChart>
      <c:catAx>
        <c:axId val="54483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4489088"/>
        <c:crosses val="autoZero"/>
        <c:auto val="1"/>
        <c:lblAlgn val="ctr"/>
        <c:lblOffset val="100"/>
      </c:catAx>
      <c:valAx>
        <c:axId val="54489088"/>
        <c:scaling>
          <c:orientation val="minMax"/>
        </c:scaling>
        <c:axPos val="l"/>
        <c:majorGridlines/>
        <c:numFmt formatCode="#,##0" sourceLinked="1"/>
        <c:tickLblPos val="nextTo"/>
        <c:crossAx val="5448320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A6796-93E9-4547-9E76-DE532B9A16F6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697B7-4141-4B5B-A80A-43F26A259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376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A3473-0C90-4903-95E9-06A9E1ADC96C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98A1-E4C3-44FB-B70B-BF791D3DC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03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9B2CF2-12A3-411D-A9CF-678B326D9E20}" type="datetimeFigureOut">
              <a:rPr lang="en-US" smtClean="0"/>
              <a:pPr/>
              <a:t>2017/04/01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47D831-A49D-4059-A956-287C8335D8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2209800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“</a:t>
            </a:r>
            <a:r>
              <a:rPr lang="mn-MN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Баянгол зочид буудал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”</a:t>
            </a:r>
            <a:r>
              <a:rPr lang="mn-MN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 ХК 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201</a:t>
            </a:r>
            <a:r>
              <a:rPr lang="mn-MN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6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 </a:t>
            </a:r>
            <a:r>
              <a:rPr lang="mn-MN" sz="3600" dirty="0" smtClean="0">
                <a:solidFill>
                  <a:schemeClr val="tx1"/>
                </a:solidFill>
                <a:effectLst/>
                <a:latin typeface="Times New Roman Mon" pitchFamily="18" charset="0"/>
                <a:cs typeface="Times New Roman Mon" pitchFamily="18" charset="0"/>
              </a:rPr>
              <a:t>оны үйл ажилгааны тайлан </a:t>
            </a:r>
            <a:r>
              <a:rPr lang="mn-MN" sz="2800" dirty="0" smtClean="0">
                <a:solidFill>
                  <a:schemeClr val="tx1"/>
                </a:solidFill>
                <a:latin typeface="Times New Roman Mon" pitchFamily="18" charset="0"/>
                <a:cs typeface="Times New Roman Mon" pitchFamily="18" charset="0"/>
              </a:rPr>
              <a:t> </a:t>
            </a:r>
            <a:endParaRPr lang="en-US" sz="2800" dirty="0">
              <a:solidFill>
                <a:schemeClr val="tx1"/>
              </a:solidFill>
              <a:latin typeface="Times New Roman Mon" pitchFamily="18" charset="0"/>
              <a:cs typeface="Times New Roman Mo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143000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mn-MN" sz="3400" b="1" dirty="0" smtClean="0">
                <a:latin typeface="Times New Roman" pitchFamily="18" charset="0"/>
                <a:cs typeface="Times New Roman" pitchFamily="18" charset="0"/>
              </a:rPr>
              <a:t>Á¯ÒÝÖ, ÇÎÕÈÎÍ ÁÀÉÃÓÓËÀËÒ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03" name="AutoShape 3"/>
          <p:cNvSpPr>
            <a:spLocks noChangeArrowheads="1"/>
          </p:cNvSpPr>
          <p:nvPr/>
        </p:nvSpPr>
        <p:spPr bwMode="gray">
          <a:xfrm>
            <a:off x="1905000" y="243840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hlink"/>
              </a:gs>
              <a:gs pos="100000">
                <a:srgbClr val="F1F5FD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AutoShape 4"/>
          <p:cNvSpPr>
            <a:spLocks noChangeArrowheads="1"/>
          </p:cNvSpPr>
          <p:nvPr/>
        </p:nvSpPr>
        <p:spPr bwMode="gray">
          <a:xfrm>
            <a:off x="1524000" y="167640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6431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mn-MN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Ã¿éöýòãýõ çàõèðàë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gray">
          <a:xfrm>
            <a:off x="3429000" y="2819400"/>
            <a:ext cx="2667000" cy="4154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mn-MN" sz="2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Åðºíõèé ìåíåæåð</a:t>
            </a:r>
            <a:endParaRPr lang="en-US" sz="21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" y="3962400"/>
            <a:ext cx="1579563" cy="2070100"/>
            <a:chOff x="576" y="2476"/>
            <a:chExt cx="995" cy="1304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624" y="1584"/>
              <a:chExt cx="1248" cy="1296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2409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10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411" name="Text Box 11"/>
              <p:cNvSpPr txBox="1">
                <a:spLocks noChangeArrowheads="1"/>
              </p:cNvSpPr>
              <p:nvPr/>
            </p:nvSpPr>
            <p:spPr bwMode="gray">
              <a:xfrm>
                <a:off x="797" y="2024"/>
                <a:ext cx="851" cy="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mn-MN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Áóóäàë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2412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1F5F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981200" y="3886200"/>
            <a:ext cx="1617663" cy="2070100"/>
            <a:chOff x="1776" y="2476"/>
            <a:chExt cx="1019" cy="1304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2415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6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17" name="Text Box 17"/>
            <p:cNvSpPr txBox="1">
              <a:spLocks noChangeArrowheads="1"/>
            </p:cNvSpPr>
            <p:nvPr/>
          </p:nvSpPr>
          <p:spPr bwMode="gray">
            <a:xfrm>
              <a:off x="1824" y="286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mn-MN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Õ¯¯À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418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1F5F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581400" y="3962400"/>
            <a:ext cx="1631950" cy="2114550"/>
            <a:chOff x="3072" y="2448"/>
            <a:chExt cx="1028" cy="1332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2421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22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23" name="Text Box 23"/>
            <p:cNvSpPr txBox="1">
              <a:spLocks noChangeArrowheads="1"/>
            </p:cNvSpPr>
            <p:nvPr/>
          </p:nvSpPr>
          <p:spPr bwMode="gray">
            <a:xfrm>
              <a:off x="3120" y="2674"/>
              <a:ext cx="86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mn-MN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Ñàíõ¿¿, õàíãàìæ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424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1F5F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5149845" y="3962400"/>
            <a:ext cx="1611313" cy="2114550"/>
            <a:chOff x="4252" y="2448"/>
            <a:chExt cx="1015" cy="1332"/>
          </a:xfrm>
        </p:grpSpPr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4252" y="2448"/>
              <a:ext cx="983" cy="965"/>
              <a:chOff x="2373" y="1488"/>
              <a:chExt cx="1179" cy="1152"/>
            </a:xfrm>
          </p:grpSpPr>
          <p:grpSp>
            <p:nvGrpSpPr>
              <p:cNvPr id="11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02428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29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430" name="Text Box 30"/>
              <p:cNvSpPr txBox="1">
                <a:spLocks noChangeArrowheads="1"/>
              </p:cNvSpPr>
              <p:nvPr/>
            </p:nvSpPr>
            <p:spPr bwMode="gray">
              <a:xfrm>
                <a:off x="2373" y="1875"/>
                <a:ext cx="1176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mn-MN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Õ¿íèé íººö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2431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1F5F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5"/>
          <p:cNvGrpSpPr>
            <a:grpSpLocks/>
          </p:cNvGrpSpPr>
          <p:nvPr/>
        </p:nvGrpSpPr>
        <p:grpSpPr bwMode="auto">
          <a:xfrm>
            <a:off x="6857996" y="3962400"/>
            <a:ext cx="1579563" cy="2114550"/>
            <a:chOff x="4272" y="2448"/>
            <a:chExt cx="995" cy="1332"/>
          </a:xfrm>
        </p:grpSpPr>
        <p:grpSp>
          <p:nvGrpSpPr>
            <p:cNvPr id="13" name="Group 26"/>
            <p:cNvGrpSpPr>
              <a:grpSpLocks/>
            </p:cNvGrpSpPr>
            <p:nvPr/>
          </p:nvGrpSpPr>
          <p:grpSpPr bwMode="auto">
            <a:xfrm>
              <a:off x="4273" y="2448"/>
              <a:ext cx="960" cy="965"/>
              <a:chOff x="2400" y="1488"/>
              <a:chExt cx="1152" cy="1152"/>
            </a:xfrm>
          </p:grpSpPr>
          <p:grpSp>
            <p:nvGrpSpPr>
              <p:cNvPr id="14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37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" name="Text Box 30"/>
              <p:cNvSpPr txBox="1">
                <a:spLocks noChangeArrowheads="1"/>
              </p:cNvSpPr>
              <p:nvPr/>
            </p:nvSpPr>
            <p:spPr bwMode="gray">
              <a:xfrm>
                <a:off x="2687" y="1889"/>
                <a:ext cx="560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mn-MN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ÈÒÀ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1F5F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mn-MN" sz="3600" b="1" dirty="0" smtClean="0">
                <a:latin typeface="Times New Roman" pitchFamily="18" charset="0"/>
                <a:cs typeface="Times New Roman" pitchFamily="18" charset="0"/>
              </a:rPr>
              <a:t>Á¿òýö çîõèîí áàéãóóëàëò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2016</a:t>
            </a:r>
            <a:r>
              <a:rPr lang="mn-MN" sz="3600" b="1" dirty="0" smtClean="0">
                <a:latin typeface="Times New Roman" pitchFamily="18" charset="0"/>
                <a:cs typeface="Times New Roman" pitchFamily="18" charset="0"/>
              </a:rPr>
              <a:t> он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Íèéò 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170 àæèëòàíòàé </a:t>
            </a: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àæèëëàñàí, æóóë÷íû óëèðàëä ò¿ð 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гэрээгээр </a:t>
            </a:r>
            <a:r>
              <a:rPr lang="mn-MN" sz="1800" i="1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õ¿íèéã àæëûí áàéðààð õàíãàæ àæèëëàñàí. </a:t>
            </a:r>
            <a:endParaRPr lang="mn-MN" sz="1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Öàã </a:t>
            </a: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àøèãëàëò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87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-тай ажилласан </a:t>
            </a:r>
            <a:endParaRPr lang="en-US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n-MN" sz="1800" i="1" dirty="0" smtClean="0">
                <a:latin typeface="Times New Roman" pitchFamily="18" charset="0"/>
                <a:cs typeface="Times New Roman" pitchFamily="18" charset="0"/>
              </a:rPr>
              <a:t>Үйлчилгээний ажилтануудад 8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ãàðóé öàãèéí õè÷ýýë 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çààãäñàí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ªðãºäºë </a:t>
            </a: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õ¿ñýëò </a:t>
            </a:r>
            <a:r>
              <a:rPr lang="mn-MN" sz="1800" i="1" dirty="0" smtClean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óäàà èðñýí/ õàðèó ºã÷ </a:t>
            </a:r>
            <a:r>
              <a:rPr lang="mn-MN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øèéäâýðëýñýí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n-MN" sz="1800" i="1" dirty="0" smtClean="0">
                <a:latin typeface="Times New Roman" pitchFamily="18" charset="0"/>
                <a:cs typeface="Times New Roman" pitchFamily="18" charset="0"/>
              </a:rPr>
              <a:t>65% ãàðóé íü 35 õ¿ðòýëõ íàñíû çàëóó÷óóä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n-MN" sz="1800" i="1" dirty="0" smtClean="0">
                <a:latin typeface="Times New Roman" pitchFamily="18" charset="0"/>
                <a:cs typeface="Times New Roman" pitchFamily="18" charset="0"/>
              </a:rPr>
              <a:t>60% ýìýãòýé, 40% ýðýãòýé àæèë÷èä</a:t>
            </a:r>
          </a:p>
          <a:p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1219200"/>
          </a:xfrm>
        </p:spPr>
        <p:txBody>
          <a:bodyPr/>
          <a:lstStyle/>
          <a:p>
            <a:pPr algn="ctr">
              <a:buNone/>
            </a:pPr>
            <a:r>
              <a:rPr lang="mn-MN" sz="4000" dirty="0" smtClean="0">
                <a:solidFill>
                  <a:schemeClr val="accent3">
                    <a:lumMod val="75000"/>
                  </a:schemeClr>
                </a:solidFill>
                <a:latin typeface="Times New Roman Mon" pitchFamily="18" charset="0"/>
                <a:cs typeface="Times New Roman Mon" pitchFamily="18" charset="0"/>
              </a:rPr>
              <a:t>Àíõààðàë òàâüñàíä áàÿðëàëàà</a:t>
            </a:r>
            <a:endParaRPr lang="en-US" sz="4000" dirty="0" smtClean="0">
              <a:solidFill>
                <a:schemeClr val="accent3">
                  <a:lumMod val="75000"/>
                </a:schemeClr>
              </a:solidFill>
              <a:latin typeface="Times New Roman Mon" pitchFamily="18" charset="0"/>
              <a:cs typeface="Times New Roman Mo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mn-MN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Àãóóëãà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286000" y="1828800"/>
            <a:ext cx="4724400" cy="685800"/>
            <a:chOff x="1296" y="1824"/>
            <a:chExt cx="2976" cy="432"/>
          </a:xfrm>
        </p:grpSpPr>
        <p:sp>
          <p:nvSpPr>
            <p:cNvPr id="88130" name="AutoShape 66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1" name="AutoShape 67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2" name="Text Box 68"/>
            <p:cNvSpPr txBox="1">
              <a:spLocks noChangeArrowheads="1"/>
            </p:cNvSpPr>
            <p:nvPr/>
          </p:nvSpPr>
          <p:spPr bwMode="gray">
            <a:xfrm>
              <a:off x="1680" y="1934"/>
              <a:ext cx="240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mn-MN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2016 оны тайлан, гүйцэтгэл   </a:t>
              </a:r>
              <a:endPara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133" name="Text Box 69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2286000" y="2667005"/>
            <a:ext cx="4724400" cy="685801"/>
            <a:chOff x="1296" y="1824"/>
            <a:chExt cx="3408" cy="432"/>
          </a:xfrm>
        </p:grpSpPr>
        <p:sp>
          <p:nvSpPr>
            <p:cNvPr id="88135" name="AutoShape 71"/>
            <p:cNvSpPr>
              <a:spLocks noChangeArrowheads="1"/>
            </p:cNvSpPr>
            <p:nvPr/>
          </p:nvSpPr>
          <p:spPr bwMode="gray">
            <a:xfrm>
              <a:off x="1392" y="1872"/>
              <a:ext cx="33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6" name="AutoShape 72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7" name="Text Box 73"/>
            <p:cNvSpPr txBox="1">
              <a:spLocks noChangeArrowheads="1"/>
            </p:cNvSpPr>
            <p:nvPr/>
          </p:nvSpPr>
          <p:spPr bwMode="gray">
            <a:xfrm>
              <a:off x="1626" y="1920"/>
              <a:ext cx="2969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mn-MN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Á¿òýö, Орон тоо</a:t>
              </a:r>
              <a:endPara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138" name="Text Box 74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292727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	 Тайлангийн хугацаанд нийт орлого 2015 оноос  15%-иар, төлөвлөснөөс 3%-иар тус тус өссөн бол үндсэн үйл ажиллагааны орлогын хэмжээ 8%-иар  буурч, борлуулсан бүтээгдэхүүний өртөг 11%-иар өссөн дүнтэй гарсан бөгөөд байна. Валютын ханш 2015 оны жилийн эцэст 1950 төгрөг,  2016 онд 2489 төгрөг болсон íü 27%-иар өссөн нь “Ãадаад валютын ханшийн зөрүүний олз” äàíñíû орлого өсөхөд нөлөөлсөн</a:t>
            </a:r>
          </a:p>
          <a:p>
            <a:pPr algn="just">
              <a:lnSpc>
                <a:spcPct val="150000"/>
              </a:lnSpc>
            </a:pP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	Салбаруудын орлогыг нийт орлогод эзлэх хувийн жингээр нь авч үзвэл рестораны орлого өмнөх онд 43,7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-ã ýçýëæ байсан бол  2016 îíä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33.5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% áîëñîí, буудлын орлого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%-ã ýçýëæ áàéñàí áîë 2016 îíä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35.2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% áîëñîí байна. Бусад орлогын хувьд 2016 îíä ñанхүүгийн үйл ажиллагааны орлого 27,5%, үйл ажиллагааны туслах орлого 3,3%, үйл ажиллагааны бус орлого 0,5%-г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тус тус бүрдүүлсэн.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1371600" y="1143002"/>
            <a:ext cx="6172200" cy="1447798"/>
            <a:chOff x="1296" y="1824"/>
            <a:chExt cx="2976" cy="633"/>
          </a:xfrm>
        </p:grpSpPr>
        <p:sp>
          <p:nvSpPr>
            <p:cNvPr id="4" name="AutoShape 66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67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8"/>
            <p:cNvSpPr txBox="1">
              <a:spLocks noChangeArrowheads="1"/>
            </p:cNvSpPr>
            <p:nvPr/>
          </p:nvSpPr>
          <p:spPr bwMode="gray">
            <a:xfrm>
              <a:off x="1680" y="1934"/>
              <a:ext cx="2400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mn-MN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2016 оны тайлан, гүйцэтгэл   </a:t>
              </a:r>
              <a:endPara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69"/>
            <p:cNvSpPr txBox="1">
              <a:spLocks noChangeArrowheads="1"/>
            </p:cNvSpPr>
            <p:nvPr/>
          </p:nvSpPr>
          <p:spPr bwMode="gray">
            <a:xfrm>
              <a:off x="1406" y="1924"/>
              <a:ext cx="163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13686" y="457200"/>
            <a:ext cx="4870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2000" b="1" u="sng" dirty="0" smtClean="0">
                <a:latin typeface="Times New Roman" pitchFamily="18" charset="0"/>
                <a:cs typeface="Times New Roman" pitchFamily="18" charset="0"/>
              </a:rPr>
              <a:t>“Баянгол ЗБ”  ХК-ны орлогын бүтэц-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6430999"/>
              </p:ext>
            </p:extLst>
          </p:nvPr>
        </p:nvGraphicFramePr>
        <p:xfrm>
          <a:off x="381000" y="1143000"/>
          <a:ext cx="5638799" cy="2285997"/>
        </p:xfrm>
        <a:graphic>
          <a:graphicData uri="http://schemas.openxmlformats.org/drawingml/2006/table">
            <a:tbl>
              <a:tblPr/>
              <a:tblGrid>
                <a:gridCol w="2144332"/>
                <a:gridCol w="953037"/>
                <a:gridCol w="873616"/>
                <a:gridCol w="794198"/>
                <a:gridCol w="873616"/>
              </a:tblGrid>
              <a:tr h="326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Үзүүлэлт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2013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2016 гүйц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Буудал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40.21%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40.33%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40.99%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Ресторан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47.12%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47.52%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43.73%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Үнд ү/а бусад + Түрээс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Үйл ажиллагааны бус орлого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1.02%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Санхүүгийн үйл ажиллагаа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9.99%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Нийт орлого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="" xmlns:p14="http://schemas.microsoft.com/office/powerpoint/2010/main" val="3847061255"/>
              </p:ext>
            </p:extLst>
          </p:nvPr>
        </p:nvGraphicFramePr>
        <p:xfrm>
          <a:off x="4267200" y="9906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="" xmlns:p14="http://schemas.microsoft.com/office/powerpoint/2010/main" val="3513001155"/>
              </p:ext>
            </p:extLst>
          </p:nvPr>
        </p:nvGraphicFramePr>
        <p:xfrm>
          <a:off x="348829" y="3308866"/>
          <a:ext cx="4419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33400"/>
          </a:xfrm>
          <a:noFill/>
        </p:spPr>
        <p:txBody>
          <a:bodyPr>
            <a:noAutofit/>
          </a:bodyPr>
          <a:lstStyle/>
          <a:p>
            <a:pPr algn="ctr"/>
            <a:r>
              <a:rPr lang="mn-MN" sz="2400" b="1" dirty="0" smtClean="0">
                <a:latin typeface="Times New Roman Mon" pitchFamily="18" charset="0"/>
                <a:cs typeface="Times New Roman Mon" pitchFamily="18" charset="0"/>
              </a:rPr>
              <a:t>2016 оны буудлын õàðüöóóëàëò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16096278"/>
              </p:ext>
            </p:extLst>
          </p:nvPr>
        </p:nvGraphicFramePr>
        <p:xfrm>
          <a:off x="609599" y="2057400"/>
          <a:ext cx="8077201" cy="649605"/>
        </p:xfrm>
        <a:graphic>
          <a:graphicData uri="http://schemas.openxmlformats.org/drawingml/2006/table">
            <a:tbl>
              <a:tblPr/>
              <a:tblGrid>
                <a:gridCol w="1981200"/>
                <a:gridCol w="1143000"/>
                <a:gridCol w="1295400"/>
                <a:gridCol w="1219200"/>
                <a:gridCol w="1066800"/>
                <a:gridCol w="1371601"/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mn-MN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Үç¿¿ëýëò</a:t>
                      </a:r>
                      <a:endParaRPr lang="en-US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mn-MN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Багтаамж өрөө.аш</a:t>
                      </a:r>
                      <a:endParaRPr lang="mn-MN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78300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77592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77600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77382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77382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b"/>
                      <a:r>
                        <a:rPr lang="mn-MN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Өрөө ашиглалтын хувь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4235610537"/>
              </p:ext>
            </p:extLst>
          </p:nvPr>
        </p:nvGraphicFramePr>
        <p:xfrm>
          <a:off x="533400" y="2895600"/>
          <a:ext cx="8077200" cy="3669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44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Буудлын орлого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АСЕМ-ийнөмнөх 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оноос 2 хувь, өрөө ашиглалт 6 хувь, ор хоног 7 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хувиар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тус 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тус буурсан байна. 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 дээд хэмжээний хурлын хүрээнд нийт 148 зочид төлөөлөгчид 7-р сард  552 ор хоног байрласан.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mn-MN" b="1" dirty="0" smtClean="0">
                <a:latin typeface="Times New Roman" pitchFamily="18" charset="0"/>
                <a:cs typeface="Times New Roman" pitchFamily="18" charset="0"/>
              </a:rPr>
              <a:t>оны ðестораны </a:t>
            </a:r>
            <a:r>
              <a:rPr lang="mn-MN" b="1" dirty="0" smtClean="0">
                <a:latin typeface="Times New Roman Mon" pitchFamily="18" charset="0"/>
                <a:cs typeface="Times New Roman Mon" pitchFamily="18" charset="0"/>
              </a:rPr>
              <a:t>õàðüöóóëàëò</a:t>
            </a:r>
            <a:endParaRPr lang="mn-MN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7004324"/>
              </p:ext>
            </p:extLst>
          </p:nvPr>
        </p:nvGraphicFramePr>
        <p:xfrm>
          <a:off x="457200" y="2438400"/>
          <a:ext cx="8229602" cy="1524000"/>
        </p:xfrm>
        <a:graphic>
          <a:graphicData uri="http://schemas.openxmlformats.org/drawingml/2006/table">
            <a:tbl>
              <a:tblPr/>
              <a:tblGrid>
                <a:gridCol w="326910"/>
                <a:gridCol w="2501572"/>
                <a:gridCol w="1080224"/>
                <a:gridCol w="1080224"/>
                <a:gridCol w="1080224"/>
                <a:gridCol w="1080224"/>
                <a:gridCol w="1080224"/>
              </a:tblGrid>
              <a:tr h="50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Д/д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Үзүүлэлт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2013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2014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2016 төлөв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2016 гүйц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Хоол борлуулалт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mn-MN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Бараа борлуулалт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Өглөөний хоол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Нийт борлуулалт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3997850304"/>
              </p:ext>
            </p:extLst>
          </p:nvPr>
        </p:nvGraphicFramePr>
        <p:xfrm>
          <a:off x="1219200" y="4114800"/>
          <a:ext cx="6629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4490" y="1116449"/>
            <a:ext cx="79899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Рестораны орлогын 22 хувийг өглөөний хоол, 58 хувийг хүлээн авалтын орлого, </a:t>
            </a:r>
            <a:r>
              <a:rPr lang="mn-MN" sz="1400" dirty="0">
                <a:latin typeface="Times New Roman" pitchFamily="18" charset="0"/>
                <a:cs typeface="Times New Roman" pitchFamily="18" charset="0"/>
              </a:rPr>
              <a:t>үлдэх 20 хувийг ºäºð òóòìûí áîðëóóëàëò ýçýëæ áàéíà.  </a:t>
            </a:r>
          </a:p>
          <a:p>
            <a:pPr algn="just"/>
            <a:r>
              <a:rPr lang="mn-MN" sz="1400" dirty="0">
                <a:latin typeface="Times New Roman" pitchFamily="18" charset="0"/>
                <a:cs typeface="Times New Roman" pitchFamily="18" charset="0"/>
              </a:rPr>
              <a:t>ª</a:t>
            </a:r>
            <a:r>
              <a:rPr lang="mn-MN" sz="1400" dirty="0" smtClean="0">
                <a:latin typeface="Times New Roman" pitchFamily="18" charset="0"/>
                <a:cs typeface="Times New Roman" pitchFamily="18" charset="0"/>
              </a:rPr>
              <a:t>глөөний хоолоор 26,8 мянган хүнд үйлчилсэн бөгөөд,  хүлээн авалтаар 30,3 мянган хүнд ¿éë÷èëñýí áàéíàà. Ìºí ðестораны орлогыã бүтцýýð íü авч үзвэл нийт орлогын 61 хувийг хоолíû áîðëóóëàëòààð, 17 хувийг буфетийн барааíû áîðëóóëàëòààð á¿ðä¿¿ëñýí.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685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 Mon" pitchFamily="18" charset="0"/>
                <a:ea typeface="+mj-ea"/>
                <a:cs typeface="Times New Roman Mon" pitchFamily="18" charset="0"/>
              </a:rPr>
              <a:t>2016 оны зардëûí õàðüöóóëàëò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 Mon" pitchFamily="18" charset="0"/>
              <a:ea typeface="+mj-ea"/>
              <a:cs typeface="Times New Roman Mon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1761040178"/>
              </p:ext>
            </p:extLst>
          </p:nvPr>
        </p:nvGraphicFramePr>
        <p:xfrm>
          <a:off x="533400" y="3124200"/>
          <a:ext cx="8001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8290" y="1371600"/>
            <a:ext cx="79899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Тайлангийн хугацаанд нийт өртөг 2015 оноос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хувиар өсөж, төлөвлөснөөс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хувиар буурсан, орлогын нэг төгрөгт ноогдох зардал 2015 оноос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хувиар нэмэгдсэн. Борлуулалтын 1 төгрөг тутмаас олох цэвэр ашиг өмнөх оноос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хувиар өссөн.  Íийт зардалд рестораны зардал 2015 онû ã¿éöýòãýëýýñ 11 хувиар өсөн,  төлөвлөсөнөөс хэтрээгүй, буудлын зардал 2015 онû ã¿éöýòãýýëýñ 9 хувиар өссөж òөлөвлөсөнөөс 19 хувиар  буурсан байна.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52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 Mon" pitchFamily="18" charset="0"/>
                <a:ea typeface="+mj-ea"/>
                <a:cs typeface="Times New Roman Mon" pitchFamily="18" charset="0"/>
              </a:rPr>
              <a:t>2016 оны </a:t>
            </a:r>
            <a:r>
              <a:rPr lang="mn-MN" sz="2000" b="1" noProof="0" dirty="0" smtClean="0">
                <a:solidFill>
                  <a:schemeClr val="tx2"/>
                </a:solidFill>
                <a:latin typeface="Times New Roman Mon" pitchFamily="18" charset="0"/>
                <a:ea typeface="+mj-ea"/>
                <a:cs typeface="Times New Roman Mon" pitchFamily="18" charset="0"/>
              </a:rPr>
              <a:t>ашиг </a:t>
            </a:r>
            <a:r>
              <a:rPr kumimoji="0" lang="mn-M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 Mon" pitchFamily="18" charset="0"/>
                <a:ea typeface="+mj-ea"/>
                <a:cs typeface="Times New Roman Mon" pitchFamily="18" charset="0"/>
              </a:rPr>
              <a:t> õàðüöóóëàëò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 Mon" pitchFamily="18" charset="0"/>
              <a:ea typeface="+mj-ea"/>
              <a:cs typeface="Times New Roman Mo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290" y="990600"/>
            <a:ext cx="7989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Тайлангийн хугацаанд цэвэр ашиг 2015 оноос  30 хувиар, төлөвлөснөөс 23 хувиар тус тус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өссөн. </a:t>
            </a:r>
            <a:r>
              <a:rPr lang="mn-MN" sz="1600" dirty="0" smtClean="0">
                <a:latin typeface="Times New Roman" pitchFamily="18" charset="0"/>
                <a:cs typeface="Times New Roman" pitchFamily="18" charset="0"/>
              </a:rPr>
              <a:t>Ам. долларын õàíø 27 хувиар чангарч 539 төгрөгөөр нэмэгдсэн нь “Ãадаад валютын ханшийн зөрүүний олз”-оос олох орлого өсөхөд нөлөөлсөн.  </a:t>
            </a:r>
          </a:p>
          <a:p>
            <a:pPr algn="just"/>
            <a:endParaRPr lang="mn-MN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mn-MN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685800" y="2514600"/>
          <a:ext cx="7543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1600200" y="2362205"/>
            <a:ext cx="5944137" cy="1371595"/>
            <a:chOff x="1206" y="1800"/>
            <a:chExt cx="3498" cy="432"/>
          </a:xfrm>
        </p:grpSpPr>
        <p:sp>
          <p:nvSpPr>
            <p:cNvPr id="88135" name="AutoShape 71"/>
            <p:cNvSpPr>
              <a:spLocks noChangeArrowheads="1"/>
            </p:cNvSpPr>
            <p:nvPr/>
          </p:nvSpPr>
          <p:spPr bwMode="gray">
            <a:xfrm>
              <a:off x="1392" y="1872"/>
              <a:ext cx="33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6" name="AutoShape 72"/>
            <p:cNvSpPr>
              <a:spLocks noChangeArrowheads="1"/>
            </p:cNvSpPr>
            <p:nvPr/>
          </p:nvSpPr>
          <p:spPr bwMode="gray">
            <a:xfrm>
              <a:off x="1206" y="1800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7" name="Text Box 73"/>
            <p:cNvSpPr txBox="1">
              <a:spLocks noChangeArrowheads="1"/>
            </p:cNvSpPr>
            <p:nvPr/>
          </p:nvSpPr>
          <p:spPr bwMode="gray">
            <a:xfrm>
              <a:off x="1626" y="1920"/>
              <a:ext cx="2969" cy="14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mn-MN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mn-MN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Á¿òýö, Орон тоо</a:t>
              </a:r>
              <a:endPara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138" name="Text Box 74"/>
            <p:cNvSpPr txBox="1">
              <a:spLocks noChangeArrowheads="1"/>
            </p:cNvSpPr>
            <p:nvPr/>
          </p:nvSpPr>
          <p:spPr bwMode="gray">
            <a:xfrm>
              <a:off x="1341" y="1944"/>
              <a:ext cx="199" cy="14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11658</TotalTime>
  <Words>478</Words>
  <Application>Microsoft Office PowerPoint</Application>
  <PresentationFormat>On-screen Show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“Баянгол зочид буудал” ХК  2016 оны үйл ажилгааны тайлан  </vt:lpstr>
      <vt:lpstr>Àãóóëãà</vt:lpstr>
      <vt:lpstr>Slide 3</vt:lpstr>
      <vt:lpstr>Slide 4</vt:lpstr>
      <vt:lpstr>2016 оны буудлын õàðüöóóëàëò</vt:lpstr>
      <vt:lpstr>Slide 6</vt:lpstr>
      <vt:lpstr>Slide 7</vt:lpstr>
      <vt:lpstr>Slide 8</vt:lpstr>
      <vt:lpstr>Slide 9</vt:lpstr>
      <vt:lpstr>Á¯ÒÝÖ, ÇÎÕÈÎÍ ÁÀÉÃÓÓËÀËÒ</vt:lpstr>
      <vt:lpstr>Á¿òýö çîõèîí áàéãóóëàëò 2016 он</vt:lpstr>
      <vt:lpstr>Slide 12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Баянгол зочид буудал ХК   Төлөөлөн удирдах зөвлөлийн хурал</dc:title>
  <dc:creator>Ц.Лхагва</dc:creator>
  <cp:lastModifiedBy>Lhagva</cp:lastModifiedBy>
  <cp:revision>1093</cp:revision>
  <dcterms:created xsi:type="dcterms:W3CDTF">2013-10-29T14:50:34Z</dcterms:created>
  <dcterms:modified xsi:type="dcterms:W3CDTF">2017-03-31T21:57:06Z</dcterms:modified>
</cp:coreProperties>
</file>