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3"/>
  </p:notesMasterIdLst>
  <p:sldIdLst>
    <p:sldId id="276" r:id="rId2"/>
    <p:sldId id="268" r:id="rId3"/>
    <p:sldId id="285" r:id="rId4"/>
    <p:sldId id="273" r:id="rId5"/>
    <p:sldId id="279" r:id="rId6"/>
    <p:sldId id="280" r:id="rId7"/>
    <p:sldId id="284" r:id="rId8"/>
    <p:sldId id="288" r:id="rId9"/>
    <p:sldId id="287" r:id="rId10"/>
    <p:sldId id="283" r:id="rId11"/>
    <p:sldId id="289" r:id="rId12"/>
  </p:sldIdLst>
  <p:sldSz cx="7315200" cy="9144000"/>
  <p:notesSz cx="7102475" cy="8991600"/>
  <p:defaultTextStyle>
    <a:defPPr>
      <a:defRPr lang="en-US"/>
    </a:defPPr>
    <a:lvl1pPr marL="0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48116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96233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44349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92465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740582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88698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236815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84931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457"/>
    <a:srgbClr val="F0F4F2"/>
    <a:srgbClr val="000000"/>
    <a:srgbClr val="CC0099"/>
    <a:srgbClr val="FFBB07"/>
    <a:srgbClr val="FFD200"/>
    <a:srgbClr val="E9B907"/>
    <a:srgbClr val="002E6B"/>
    <a:srgbClr val="001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29" autoAdjust="0"/>
  </p:normalViewPr>
  <p:slideViewPr>
    <p:cSldViewPr>
      <p:cViewPr>
        <p:scale>
          <a:sx n="90" d="100"/>
          <a:sy n="90" d="100"/>
        </p:scale>
        <p:origin x="1950" y="-366"/>
      </p:cViewPr>
      <p:guideLst>
        <p:guide orient="horz" pos="2880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mn-M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Хагас жилийн орлогын тайлангийн шинжилгээ  (мян.₮)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1785332005913054"/>
          <c:y val="2.233415121569975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191447944007001"/>
          <c:y val="0.17374999999999999"/>
          <c:w val="0.80808552055992999"/>
          <c:h val="0.66016149023038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Orlogo.Ashig!$B$3</c:f>
              <c:strCache>
                <c:ptCount val="1"/>
                <c:pt idx="0">
                  <c:v>2020.II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5000"/>
                    <a:shade val="98000"/>
                    <a:satMod val="110000"/>
                    <a:lumMod val="103000"/>
                  </a:schemeClr>
                </a:gs>
                <a:gs pos="50000">
                  <a:schemeClr val="accent1">
                    <a:shade val="85000"/>
                    <a:satMod val="105000"/>
                    <a:lumMod val="100000"/>
                  </a:schemeClr>
                </a:gs>
                <a:gs pos="100000">
                  <a:schemeClr val="accent1">
                    <a:shade val="60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15875" dir="5400000" algn="ctr" rotWithShape="0">
                <a:srgbClr val="000000">
                  <a:alpha val="68000"/>
                </a:srgbClr>
              </a:outerShdw>
            </a:effectLst>
          </c:spPr>
          <c:invertIfNegative val="0"/>
          <c:cat>
            <c:strRef>
              <c:f>Orlogo.Ashig!$A$4:$A$6</c:f>
              <c:strCache>
                <c:ptCount val="3"/>
                <c:pt idx="0">
                  <c:v>Борлуулалтын орлого (цэвэр)</c:v>
                </c:pt>
                <c:pt idx="1">
                  <c:v>ББӨ</c:v>
                </c:pt>
                <c:pt idx="2">
                  <c:v>Нийт ашиг ( алдагдал)</c:v>
                </c:pt>
              </c:strCache>
            </c:strRef>
          </c:cat>
          <c:val>
            <c:numRef>
              <c:f>Orlogo.Ashig!$B$4:$B$6</c:f>
              <c:numCache>
                <c:formatCode>#,##0.0</c:formatCode>
                <c:ptCount val="3"/>
                <c:pt idx="0">
                  <c:v>457554.2</c:v>
                </c:pt>
                <c:pt idx="1">
                  <c:v>731844.2</c:v>
                </c:pt>
                <c:pt idx="2">
                  <c:v>-394874.2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F-4A46-B4B3-290D64DD6F8F}"/>
            </c:ext>
          </c:extLst>
        </c:ser>
        <c:ser>
          <c:idx val="1"/>
          <c:order val="1"/>
          <c:tx>
            <c:strRef>
              <c:f>Orlogo.Ashig!$C$3</c:f>
              <c:strCache>
                <c:ptCount val="1"/>
                <c:pt idx="0">
                  <c:v>2021.II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85000"/>
                    <a:shade val="98000"/>
                    <a:satMod val="110000"/>
                    <a:lumMod val="103000"/>
                  </a:schemeClr>
                </a:gs>
                <a:gs pos="50000">
                  <a:schemeClr val="accent3">
                    <a:shade val="85000"/>
                    <a:satMod val="105000"/>
                    <a:lumMod val="100000"/>
                  </a:schemeClr>
                </a:gs>
                <a:gs pos="100000">
                  <a:schemeClr val="accent3">
                    <a:shade val="60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15875" dir="5400000" algn="ctr" rotWithShape="0">
                <a:srgbClr val="000000">
                  <a:alpha val="68000"/>
                </a:srgbClr>
              </a:outerShdw>
            </a:effectLst>
          </c:spPr>
          <c:invertIfNegative val="0"/>
          <c:cat>
            <c:strRef>
              <c:f>Orlogo.Ashig!$A$4:$A$6</c:f>
              <c:strCache>
                <c:ptCount val="3"/>
                <c:pt idx="0">
                  <c:v>Борлуулалтын орлого (цэвэр)</c:v>
                </c:pt>
                <c:pt idx="1">
                  <c:v>ББӨ</c:v>
                </c:pt>
                <c:pt idx="2">
                  <c:v>Нийт ашиг ( алдагдал)</c:v>
                </c:pt>
              </c:strCache>
            </c:strRef>
          </c:cat>
          <c:val>
            <c:numRef>
              <c:f>Orlogo.Ashig!$C$4:$C$6</c:f>
              <c:numCache>
                <c:formatCode>#,##0.0</c:formatCode>
                <c:ptCount val="3"/>
                <c:pt idx="0">
                  <c:v>882398.7</c:v>
                </c:pt>
                <c:pt idx="1">
                  <c:v>728306.8</c:v>
                </c:pt>
                <c:pt idx="2">
                  <c:v>-336141.4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0F-4A46-B4B3-290D64DD6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5224832"/>
        <c:axId val="455231064"/>
      </c:barChart>
      <c:catAx>
        <c:axId val="45522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31064"/>
        <c:crosses val="autoZero"/>
        <c:auto val="1"/>
        <c:lblAlgn val="ctr"/>
        <c:lblOffset val="100"/>
        <c:noMultiLvlLbl val="0"/>
      </c:catAx>
      <c:valAx>
        <c:axId val="45523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2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BA2-4E1C-ABCF-AD11AE3E5DA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BA2-4E1C-ABCF-AD11AE3E5DA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BA2-4E1C-ABCF-AD11AE3E5DA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BA2-4E1C-ABCF-AD11AE3E5DA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BA2-4E1C-ABCF-AD11AE3E5D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'2021.06'!$A$1:$E$1</c:f>
              <c:strCache>
                <c:ptCount val="5"/>
                <c:pt idx="0">
                  <c:v>Баянгол рестораны орлого </c:v>
                </c:pt>
                <c:pt idx="1">
                  <c:v>Монголын нэг өдөр рестораны орлого  </c:v>
                </c:pt>
                <c:pt idx="2">
                  <c:v>Wine house рестораны орлого </c:v>
                </c:pt>
                <c:pt idx="3">
                  <c:v>Зочид буудлын үйлчилгээний орлого </c:v>
                </c:pt>
                <c:pt idx="4">
                  <c:v>Бусад үйлчилгээ </c:v>
                </c:pt>
              </c:strCache>
            </c:strRef>
          </c:cat>
          <c:val>
            <c:numRef>
              <c:f>'2021.06'!$A$2:$E$2</c:f>
              <c:numCache>
                <c:formatCode>_(* #,##0_);_(* \(#,##0\);_(* "-"??_);_(@_)</c:formatCode>
                <c:ptCount val="5"/>
                <c:pt idx="0">
                  <c:v>265128.48648648651</c:v>
                </c:pt>
                <c:pt idx="1">
                  <c:v>132601</c:v>
                </c:pt>
                <c:pt idx="2">
                  <c:v>21151</c:v>
                </c:pt>
                <c:pt idx="3">
                  <c:v>438101</c:v>
                </c:pt>
                <c:pt idx="4">
                  <c:v>29678.594594594593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A2-4E1C-ABCF-AD11AE3E5DA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mn-MN" sz="1800" b="1" i="0" baseline="0" dirty="0">
                <a:solidFill>
                  <a:schemeClr val="tx1"/>
                </a:solidFill>
                <a:effectLst/>
              </a:rPr>
              <a:t>Хагас жилийн орлогын бүтэц сар сараар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'2021.06'!$B$3</c:f>
              <c:strCache>
                <c:ptCount val="1"/>
                <c:pt idx="0">
                  <c:v>Баянгол рестораны орлого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'2021.06'!$A$4:$A$9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'2021.06'!$B$4:$B$9</c:f>
              <c:numCache>
                <c:formatCode>_(* #,##0_);_(* \(#,##0\);_(* "-"??_);_(@_)</c:formatCode>
                <c:ptCount val="6"/>
                <c:pt idx="0">
                  <c:v>7529</c:v>
                </c:pt>
                <c:pt idx="1">
                  <c:v>14251</c:v>
                </c:pt>
                <c:pt idx="2">
                  <c:v>38029</c:v>
                </c:pt>
                <c:pt idx="3">
                  <c:v>164069</c:v>
                </c:pt>
                <c:pt idx="4">
                  <c:v>8650</c:v>
                </c:pt>
                <c:pt idx="5">
                  <c:v>32600.486486486487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5-4213-BA2A-B0EFCAF00395}"/>
            </c:ext>
          </c:extLst>
        </c:ser>
        <c:ser>
          <c:idx val="1"/>
          <c:order val="1"/>
          <c:tx>
            <c:strRef>
              <c:f>'2021.06'!$C$3</c:f>
              <c:strCache>
                <c:ptCount val="1"/>
                <c:pt idx="0">
                  <c:v>Монголын нэг өдөр рестораны орлого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'2021.06'!$A$4:$A$9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'2021.06'!$C$4:$C$9</c:f>
              <c:numCache>
                <c:formatCode>_(* #,##0_);_(* \(#,##0\);_(* "-"??_);_(@_)</c:formatCode>
                <c:ptCount val="6"/>
                <c:pt idx="0">
                  <c:v>2214</c:v>
                </c:pt>
                <c:pt idx="1">
                  <c:v>13866</c:v>
                </c:pt>
                <c:pt idx="2">
                  <c:v>8948</c:v>
                </c:pt>
                <c:pt idx="4">
                  <c:v>69155</c:v>
                </c:pt>
                <c:pt idx="5">
                  <c:v>38418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35-4213-BA2A-B0EFCAF00395}"/>
            </c:ext>
          </c:extLst>
        </c:ser>
        <c:ser>
          <c:idx val="2"/>
          <c:order val="2"/>
          <c:tx>
            <c:strRef>
              <c:f>'2021.06'!$D$3</c:f>
              <c:strCache>
                <c:ptCount val="1"/>
                <c:pt idx="0">
                  <c:v>Wine house рестораны орлого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'2021.06'!$A$4:$A$9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'2021.06'!$D$4:$D$9</c:f>
              <c:numCache>
                <c:formatCode>General</c:formatCode>
                <c:ptCount val="6"/>
                <c:pt idx="2" formatCode="_(* #,##0_);_(* \(#,##0\);_(* &quot;-&quot;??_);_(@_)">
                  <c:v>7076</c:v>
                </c:pt>
                <c:pt idx="4" formatCode="_(* #,##0_);_(* \(#,##0\);_(* &quot;-&quot;??_);_(@_)">
                  <c:v>5752</c:v>
                </c:pt>
                <c:pt idx="5" formatCode="_(* #,##0_);_(* \(#,##0\);_(* &quot;-&quot;??_);_(@_)">
                  <c:v>8323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35-4213-BA2A-B0EFCAF00395}"/>
            </c:ext>
          </c:extLst>
        </c:ser>
        <c:ser>
          <c:idx val="3"/>
          <c:order val="3"/>
          <c:tx>
            <c:strRef>
              <c:f>'2021.06'!$E$3</c:f>
              <c:strCache>
                <c:ptCount val="1"/>
                <c:pt idx="0">
                  <c:v>Зочид буудлын үйлчилгээний орлого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'2021.06'!$A$4:$A$9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'2021.06'!$E$4:$E$9</c:f>
              <c:numCache>
                <c:formatCode>_(* #,##0_);_(* \(#,##0\);_(* "-"??_);_(@_)</c:formatCode>
                <c:ptCount val="6"/>
                <c:pt idx="0">
                  <c:v>108</c:v>
                </c:pt>
                <c:pt idx="1">
                  <c:v>16368</c:v>
                </c:pt>
                <c:pt idx="2">
                  <c:v>5822</c:v>
                </c:pt>
                <c:pt idx="3">
                  <c:v>259205</c:v>
                </c:pt>
                <c:pt idx="4">
                  <c:v>99198</c:v>
                </c:pt>
                <c:pt idx="5">
                  <c:v>57400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35-4213-BA2A-B0EFCAF00395}"/>
            </c:ext>
          </c:extLst>
        </c:ser>
        <c:ser>
          <c:idx val="4"/>
          <c:order val="4"/>
          <c:tx>
            <c:strRef>
              <c:f>'2021.06'!$F$3</c:f>
              <c:strCache>
                <c:ptCount val="1"/>
                <c:pt idx="0">
                  <c:v>Бусад үйлчилгээ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'2021.06'!$A$4:$A$9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'2021.06'!$F$4:$F$9</c:f>
              <c:numCache>
                <c:formatCode>_(* #,##0_);_(* \(#,##0\);_(* "-"??_);_(@_)</c:formatCode>
                <c:ptCount val="6"/>
                <c:pt idx="0">
                  <c:v>3939</c:v>
                </c:pt>
                <c:pt idx="1">
                  <c:v>3821</c:v>
                </c:pt>
                <c:pt idx="2">
                  <c:v>8067</c:v>
                </c:pt>
                <c:pt idx="3">
                  <c:v>1424</c:v>
                </c:pt>
                <c:pt idx="4">
                  <c:v>5170</c:v>
                </c:pt>
                <c:pt idx="5">
                  <c:v>7257.5945945945941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35-4213-BA2A-B0EFCAF00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1359496"/>
        <c:axId val="941362120"/>
        <c:axId val="0"/>
      </c:bar3DChart>
      <c:catAx>
        <c:axId val="94135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362120"/>
        <c:crosses val="autoZero"/>
        <c:auto val="1"/>
        <c:lblAlgn val="ctr"/>
        <c:lblOffset val="100"/>
        <c:noMultiLvlLbl val="0"/>
      </c:catAx>
      <c:valAx>
        <c:axId val="94136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35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0AA31-E250-4BA9-97E3-101C79C296FB}" type="datetimeFigureOut">
              <a:rPr lang="en-US" smtClean="0"/>
              <a:t>2021/08/02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674688"/>
            <a:ext cx="269875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71010"/>
            <a:ext cx="5681980" cy="4046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0459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40459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E6240-7049-43A9-A095-9266579E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48116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96233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244349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92465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740582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488698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236815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984931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3450" y="674688"/>
            <a:ext cx="2695575" cy="337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E6240-7049-43A9-A095-9266579E16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3450" y="674688"/>
            <a:ext cx="2695575" cy="337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6240-7049-43A9-A095-9266579E16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9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105" y="2745349"/>
            <a:ext cx="7317401" cy="243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5" y="2888488"/>
            <a:ext cx="6882939" cy="2319129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8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93754"/>
            <a:ext cx="5486400" cy="174567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600"/>
            </a:lvl3pPr>
            <a:lvl4pPr marL="1097280" indent="0" algn="ctr">
              <a:buNone/>
              <a:defRPr sz="1600"/>
            </a:lvl4pPr>
            <a:lvl5pPr marL="1463040" indent="0" algn="ctr">
              <a:buNone/>
              <a:defRPr sz="1600"/>
            </a:lvl5pPr>
            <a:lvl6pPr marL="1828800" indent="0" algn="ctr">
              <a:buNone/>
              <a:defRPr sz="1600"/>
            </a:lvl6pPr>
            <a:lvl7pPr marL="2194560" indent="0" algn="ctr">
              <a:buNone/>
              <a:defRPr sz="1600"/>
            </a:lvl7pPr>
            <a:lvl8pPr marL="2560320" indent="0" algn="ctr">
              <a:buNone/>
              <a:defRPr sz="1600"/>
            </a:lvl8pPr>
            <a:lvl9pPr marL="292608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2021/08/02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2021/08/02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7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11587" y="0"/>
            <a:ext cx="1645920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6375" y="812800"/>
            <a:ext cx="1441428" cy="751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812800"/>
            <a:ext cx="4783974" cy="751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8563808"/>
            <a:ext cx="1645918" cy="486833"/>
          </a:xfrm>
        </p:spPr>
        <p:txBody>
          <a:bodyPr/>
          <a:lstStyle/>
          <a:p>
            <a:fld id="{98C774A7-E67E-4993-9709-D9564C2E055A}" type="datetimeFigureOut">
              <a:rPr lang="en-US" smtClean="0"/>
              <a:t>2021/08/02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81" y="8563808"/>
            <a:ext cx="256780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830" y="8563808"/>
            <a:ext cx="527855" cy="486833"/>
          </a:xfrm>
        </p:spPr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8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2021/08/02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2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105" y="2745349"/>
            <a:ext cx="7317401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914" y="2945172"/>
            <a:ext cx="6309360" cy="2235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8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914" y="5312534"/>
            <a:ext cx="6309360" cy="156618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C774A7-E67E-4993-9709-D9564C2E055A}" type="datetimeFigureOut">
              <a:rPr lang="en-US" smtClean="0"/>
              <a:t>2021/08/02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43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8" y="2682240"/>
            <a:ext cx="2926080" cy="5608320"/>
          </a:xfrm>
        </p:spPr>
        <p:txBody>
          <a:bodyPr/>
          <a:lstStyle>
            <a:lvl1pPr>
              <a:defRPr sz="176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0" y="2682240"/>
            <a:ext cx="2926080" cy="5608320"/>
          </a:xfrm>
        </p:spPr>
        <p:txBody>
          <a:bodyPr/>
          <a:lstStyle>
            <a:lvl1pPr>
              <a:defRPr sz="176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2021/08/02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8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551293"/>
            <a:ext cx="2926080" cy="990792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3542088"/>
            <a:ext cx="2926080" cy="4754880"/>
          </a:xfrm>
        </p:spPr>
        <p:txBody>
          <a:bodyPr/>
          <a:lstStyle>
            <a:lvl1pPr>
              <a:defRPr sz="176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342" y="2551293"/>
            <a:ext cx="2926080" cy="990792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342" y="3542085"/>
            <a:ext cx="2926080" cy="4754880"/>
          </a:xfrm>
        </p:spPr>
        <p:txBody>
          <a:bodyPr/>
          <a:lstStyle>
            <a:lvl1pPr>
              <a:defRPr sz="176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2021/08/02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0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2021/08/02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1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2021/08/02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865120"/>
            <a:ext cx="3657600" cy="5120640"/>
          </a:xfrm>
        </p:spPr>
        <p:txBody>
          <a:bodyPr/>
          <a:lstStyle>
            <a:lvl1pPr>
              <a:defRPr sz="176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054" y="2863317"/>
            <a:ext cx="2048256" cy="4576425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6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2021/08/02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7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" y="2948659"/>
            <a:ext cx="3803904" cy="512064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560">
                <a:solidFill>
                  <a:schemeClr val="tx1">
                    <a:lumMod val="50000"/>
                  </a:schemeClr>
                </a:solidFill>
              </a:defRPr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8281" y="2867495"/>
            <a:ext cx="2048256" cy="4572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6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2021/08/02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1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" y="234813"/>
            <a:ext cx="7313371" cy="21945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015" y="378901"/>
            <a:ext cx="6217920" cy="201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015" y="2682240"/>
            <a:ext cx="6217920" cy="5608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5246" y="8563808"/>
            <a:ext cx="2076034" cy="48683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840">
                <a:solidFill>
                  <a:schemeClr val="tx1"/>
                </a:solidFill>
              </a:defRPr>
            </a:lvl1pPr>
          </a:lstStyle>
          <a:p>
            <a:pPr defTabSz="457210"/>
            <a:fld id="{FE812C09-1D75-41E5-A2B3-54D1AD16A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10"/>
              <a:t>2021/08/02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8563808"/>
            <a:ext cx="324850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/>
                </a:solidFill>
              </a:defRPr>
            </a:lvl1pPr>
          </a:lstStyle>
          <a:p>
            <a:pPr defTabSz="4572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2111" y="8563808"/>
            <a:ext cx="567758" cy="486833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60" b="0">
                <a:solidFill>
                  <a:schemeClr val="tx1"/>
                </a:solidFill>
              </a:defRPr>
            </a:lvl1pPr>
          </a:lstStyle>
          <a:p>
            <a:pPr defTabSz="457210"/>
            <a:fld id="{45A1275C-AFE8-4A55-A260-48520C6A5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10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731520" rtl="0" eaLnBrk="1" latinLnBrk="0" hangingPunct="1">
        <a:lnSpc>
          <a:spcPct val="85000"/>
        </a:lnSpc>
        <a:spcBef>
          <a:spcPct val="0"/>
        </a:spcBef>
        <a:buNone/>
        <a:defRPr sz="32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46304" indent="-146304" algn="l" defTabSz="731520" rtl="0" eaLnBrk="1" latinLnBrk="0" hangingPunct="1">
        <a:lnSpc>
          <a:spcPct val="90000"/>
        </a:lnSpc>
        <a:spcBef>
          <a:spcPts val="960"/>
        </a:spcBef>
        <a:spcAft>
          <a:spcPts val="160"/>
        </a:spcAft>
        <a:buClr>
          <a:schemeClr val="tx1"/>
        </a:buClr>
        <a:buFont typeface="Wingdings" pitchFamily="2" charset="2"/>
        <a:buChar char=""/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" indent="-146304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indent="-146304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tx1"/>
        </a:buClr>
        <a:buFont typeface="Wingdings" pitchFamily="2" charset="2"/>
        <a:buChar char="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694944" indent="-146304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tx1"/>
        </a:buClr>
        <a:buFont typeface="Wingdings" pitchFamily="2" charset="2"/>
        <a:buChar char="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" indent="-146304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tx1"/>
        </a:buClr>
        <a:buFont typeface="Wingdings" pitchFamily="2" charset="2"/>
        <a:buChar char="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027680" indent="-182880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tx1"/>
        </a:buClr>
        <a:buFont typeface="Wingdings" pitchFamily="2" charset="2"/>
        <a:buChar char="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177440" indent="-182880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tx1"/>
        </a:buClr>
        <a:buFont typeface="Wingdings" pitchFamily="2" charset="2"/>
        <a:buChar char="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1303200" indent="-182880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tx1"/>
        </a:buClr>
        <a:buFont typeface="Wingdings" pitchFamily="2" charset="2"/>
        <a:buChar char="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1444960" indent="-182880" algn="l" defTabSz="731520" rtl="0" eaLnBrk="1" latinLnBrk="0" hangingPunct="1">
        <a:lnSpc>
          <a:spcPct val="90000"/>
        </a:lnSpc>
        <a:spcBef>
          <a:spcPts val="160"/>
        </a:spcBef>
        <a:spcAft>
          <a:spcPts val="320"/>
        </a:spcAft>
        <a:buClr>
          <a:schemeClr val="tx1"/>
        </a:buClr>
        <a:buFont typeface="Wingdings" pitchFamily="2" charset="2"/>
        <a:buChar char="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2F63-C600-4D0F-8FF8-76508C69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8600"/>
            <a:ext cx="6217920" cy="21336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99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mn-MN" sz="1800" dirty="0">
                <a:solidFill>
                  <a:srgbClr val="000099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br>
              <a:rPr lang="mn-MN" sz="1800" dirty="0">
                <a:solidFill>
                  <a:srgbClr val="000099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mn-MN" sz="1800" dirty="0">
                <a:solidFill>
                  <a:srgbClr val="000099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n-US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БАЯНГОЛ ЗОЧИД БУУДАЛ ХК</a:t>
            </a:r>
            <a:br>
              <a:rPr lang="en-US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mn-MN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br>
              <a:rPr lang="mn-MN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mn-MN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mn-MN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mn-MN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1800" dirty="0">
                <a:latin typeface="Bahnschrift Light" panose="020B0502040204020203" pitchFamily="34" charset="0"/>
                <a:cs typeface="Times New Roman" panose="02020603050405020304" pitchFamily="18" charset="0"/>
              </a:rPr>
              <a:t>202</a:t>
            </a:r>
            <a:r>
              <a:rPr lang="mn-MN" sz="1800" dirty="0">
                <a:latin typeface="Bahnschrift Light" panose="020B0502040204020203" pitchFamily="34" charset="0"/>
                <a:cs typeface="Times New Roman" panose="02020603050405020304" pitchFamily="18" charset="0"/>
              </a:rPr>
              <a:t>1 ОНЫ ЭХНИЙ ХАГАС ЖИЛИЙН</a:t>
            </a:r>
            <a:br>
              <a:rPr lang="mn-MN" sz="1800" dirty="0">
                <a:latin typeface="Bahnschrift Light" panose="020B0502040204020203" pitchFamily="34" charset="0"/>
                <a:cs typeface="Times New Roman" panose="02020603050405020304" pitchFamily="18" charset="0"/>
              </a:rPr>
            </a:br>
            <a:r>
              <a:rPr lang="mn-MN" sz="1800" dirty="0">
                <a:latin typeface="Bahnschrift Light" panose="020B0502040204020203" pitchFamily="34" charset="0"/>
                <a:cs typeface="Times New Roman" panose="02020603050405020304" pitchFamily="18" charset="0"/>
              </a:rPr>
              <a:t>                    ҮЙЛ АЖИЛЛАГААНЫ ТАЙЛАН</a:t>
            </a:r>
            <a:br>
              <a:rPr lang="en-AU" sz="1800" dirty="0">
                <a:latin typeface="Bahnschrift Light" panose="020B0502040204020203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0070C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70C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2210B-BA76-44F6-9E34-CA4D98B41666}"/>
              </a:ext>
            </a:extLst>
          </p:cNvPr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8300"/>
            <a:ext cx="2133600" cy="154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75A05-4CF8-4E38-93A8-0E629BD3812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2181" y="3009900"/>
            <a:ext cx="6291888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E19CD9-84C3-487E-98F0-49F353863FD0}"/>
              </a:ext>
            </a:extLst>
          </p:cNvPr>
          <p:cNvSpPr txBox="1"/>
          <p:nvPr/>
        </p:nvSpPr>
        <p:spPr>
          <a:xfrm>
            <a:off x="1828174" y="8001000"/>
            <a:ext cx="3657600" cy="435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n-MN" sz="2200" dirty="0">
                <a:effectLst/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Улаанбаатар хот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1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26">
            <a:extLst>
              <a:ext uri="{FF2B5EF4-FFF2-40B4-BE49-F238E27FC236}">
                <a16:creationId xmlns:a16="http://schemas.microsoft.com/office/drawing/2014/main" id="{45A9E4B1-8AAC-48E7-A88B-5A2F2F3809FB}"/>
              </a:ext>
            </a:extLst>
          </p:cNvPr>
          <p:cNvSpPr/>
          <p:nvPr/>
        </p:nvSpPr>
        <p:spPr>
          <a:xfrm rot="16200000" flipV="1">
            <a:off x="2459792" y="-1307546"/>
            <a:ext cx="566821" cy="5486402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9623" tIns="74812" rIns="149623" bIns="74812" rtlCol="0" anchor="t"/>
          <a:lstStyle/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C849093-E615-4E7E-B474-FA2FC4F9A73A}"/>
              </a:ext>
            </a:extLst>
          </p:cNvPr>
          <p:cNvSpPr txBox="1"/>
          <p:nvPr/>
        </p:nvSpPr>
        <p:spPr>
          <a:xfrm>
            <a:off x="1066800" y="743737"/>
            <a:ext cx="1981200" cy="487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heavy" spc="-3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lang="mn-MN" sz="1500" b="1" u="sng" spc="-40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u="heavy" spc="-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35839E1-8750-47DA-834A-19DC1F5278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740992"/>
              </p:ext>
            </p:extLst>
          </p:nvPr>
        </p:nvGraphicFramePr>
        <p:xfrm>
          <a:off x="1040081" y="6019800"/>
          <a:ext cx="4572000" cy="271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7E2EDB39-84DE-45CF-BE56-29C058390B26}"/>
              </a:ext>
            </a:extLst>
          </p:cNvPr>
          <p:cNvSpPr txBox="1">
            <a:spLocks/>
          </p:cNvSpPr>
          <p:nvPr/>
        </p:nvSpPr>
        <p:spPr>
          <a:xfrm>
            <a:off x="914400" y="1318904"/>
            <a:ext cx="4056643" cy="518591"/>
          </a:xfrm>
          <a:prstGeom prst="rect">
            <a:avLst/>
          </a:prstGeom>
        </p:spPr>
        <p:txBody>
          <a:bodyPr/>
          <a:lstStyle>
            <a:lvl1pPr algn="l" defTabSz="73152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Борлуулалтын орлогын талаар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EC6E7AD-1E51-4D3E-B807-851452CD1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453041"/>
              </p:ext>
            </p:extLst>
          </p:nvPr>
        </p:nvGraphicFramePr>
        <p:xfrm>
          <a:off x="540018" y="1965311"/>
          <a:ext cx="5572125" cy="356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70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ED4B64-097D-4B9E-948A-D9C5B8722238}"/>
              </a:ext>
            </a:extLst>
          </p:cNvPr>
          <p:cNvSpPr txBox="1"/>
          <p:nvPr/>
        </p:nvSpPr>
        <p:spPr>
          <a:xfrm>
            <a:off x="1066800" y="3048000"/>
            <a:ext cx="548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Анхаарал тавьсанд баярлалаа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2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1507" y="2544232"/>
            <a:ext cx="65" cy="92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235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19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600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altLang="en-US" sz="160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1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1" dirty="0">
              <a:latin typeface="Arial" panose="020B0604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59361"/>
              </p:ext>
            </p:extLst>
          </p:nvPr>
        </p:nvGraphicFramePr>
        <p:xfrm>
          <a:off x="838200" y="2819400"/>
          <a:ext cx="5676538" cy="318998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61350">
                  <a:extLst>
                    <a:ext uri="{9D8B030D-6E8A-4147-A177-3AD203B41FA5}">
                      <a16:colId xmlns:a16="http://schemas.microsoft.com/office/drawing/2014/main" val="4171159924"/>
                    </a:ext>
                  </a:extLst>
                </a:gridCol>
                <a:gridCol w="3015188">
                  <a:extLst>
                    <a:ext uri="{9D8B030D-6E8A-4147-A177-3AD203B41FA5}">
                      <a16:colId xmlns:a16="http://schemas.microsoft.com/office/drawing/2014/main" val="1430094251"/>
                    </a:ext>
                  </a:extLst>
                </a:gridCol>
              </a:tblGrid>
              <a:tr h="29137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БАЯНГОЛ ЗОЧИД БУУДАЛ ХК</a:t>
                      </a:r>
                      <a:r>
                        <a:rPr lang="mn-MN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ХК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БАЯНГОЛ ЗОЧИД БУУДАЛ ХК</a:t>
                      </a:r>
                      <a:r>
                        <a:rPr lang="mn-MN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ХК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1634255682"/>
                  </a:ext>
                </a:extLst>
              </a:tr>
              <a:tr h="4409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Улсын бүртгэлийн дугаар</a:t>
                      </a:r>
                      <a:endParaRPr lang="en-US" sz="1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1938516372"/>
                  </a:ext>
                </a:extLst>
              </a:tr>
              <a:tr h="1936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Регистрийн дугаар</a:t>
                      </a:r>
                      <a:endParaRPr lang="en-US" sz="1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2026899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979766747"/>
                  </a:ext>
                </a:extLst>
              </a:tr>
              <a:tr h="370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Үүсгэн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байгуулагдсан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огноо</a:t>
                      </a:r>
                      <a:endParaRPr lang="en-US" sz="1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1898736733"/>
                  </a:ext>
                </a:extLst>
              </a:tr>
              <a:tr h="274327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Үйл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ажиллагааны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чиглэл</a:t>
                      </a:r>
                      <a:endParaRPr lang="en-US" sz="1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Зочид буудал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489888903"/>
                  </a:ext>
                </a:extLst>
              </a:tr>
              <a:tr h="193633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Зоогийн газар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4044076154"/>
                  </a:ext>
                </a:extLst>
              </a:tr>
              <a:tr h="193633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3471443849"/>
                  </a:ext>
                </a:extLst>
              </a:tr>
              <a:tr h="2880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Компанийн хаяг</a:t>
                      </a:r>
                      <a:endParaRPr lang="en-US" sz="1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49623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Улаанбаатар хот, Сүхбаатар дүүрэг, Чингисийн өргөн чөлөө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3716651159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Холбоо барих утас</a:t>
                      </a:r>
                      <a:endParaRPr lang="en-US" sz="1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312255, 326880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1158906779"/>
                  </a:ext>
                </a:extLst>
              </a:tr>
              <a:tr h="4750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Хувьцаа эзэмшигчдийн тоо</a:t>
                      </a:r>
                      <a:endParaRPr lang="en-US" sz="1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хувьцаа эзэмшигчидтэй </a:t>
                      </a:r>
                      <a:endParaRPr lang="mn-MN" sz="12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https://marketinfo.mn/stock/company/13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2381927151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0" y="1566550"/>
            <a:ext cx="5205922" cy="861202"/>
            <a:chOff x="1" y="1190765"/>
            <a:chExt cx="4111973" cy="587051"/>
          </a:xfrm>
        </p:grpSpPr>
        <p:sp>
          <p:nvSpPr>
            <p:cNvPr id="23" name="Round Same Side Corner Rectangle 22"/>
            <p:cNvSpPr/>
            <p:nvPr/>
          </p:nvSpPr>
          <p:spPr>
            <a:xfrm rot="16200000" flipV="1">
              <a:off x="1762462" y="-571696"/>
              <a:ext cx="587051" cy="4111973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0376" y="1376049"/>
              <a:ext cx="3037304" cy="356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401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КОМПАНИЙН ЕРӨНХИЙ ТАНИЛЦУУЛГА</a:t>
              </a:r>
              <a:endParaRPr lang="en-US" sz="1401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401" dirty="0">
                <a:solidFill>
                  <a:srgbClr val="002E6B"/>
                </a:solidFill>
              </a:endParaRPr>
            </a:p>
          </p:txBody>
        </p:sp>
      </p:grpSp>
      <p:sp>
        <p:nvSpPr>
          <p:cNvPr id="26" name="Right Triangle 25"/>
          <p:cNvSpPr/>
          <p:nvPr/>
        </p:nvSpPr>
        <p:spPr>
          <a:xfrm flipH="1">
            <a:off x="918647" y="8193087"/>
            <a:ext cx="6406452" cy="950913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709C35-4E5F-4140-B8BA-DF131F74C9FD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73" y="156857"/>
            <a:ext cx="1295400" cy="1070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tx1"/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74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A75A-47E6-46A2-AE4F-0DEC30B2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КОМПАНИЙ БИЗНЕСИЙН ҮЙЛ АЖИЛЛАГААНЫ  ЕРӨНХИЙ МЭДЭЭЛЭЛ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BA47-6CB7-4571-BEA5-45D37ABA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15" y="2819400"/>
            <a:ext cx="6217920" cy="5608320"/>
          </a:xfrm>
        </p:spPr>
        <p:txBody>
          <a:bodyPr/>
          <a:lstStyle/>
          <a:p>
            <a:pPr algn="just"/>
            <a:r>
              <a:rPr lang="en-US" sz="1600" b="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mn-MN" sz="1600" b="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Баянгол Зочид буудал</a:t>
            </a:r>
            <a:r>
              <a:rPr lang="en-US" sz="1600" b="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mn-MN" sz="1600" b="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нь 360  зочин хүлээн авах, таван ангиллын 205 өрөө, 300-450 хүн хүлээн авах боломжтой Баянгол ресторан, Монголын нэг өдөр ресторан, Ази-Европ хоолны ресторан, дээд зэрэглэлийн виноны Wine House кафе-баар, зочны угаалга, өрөөний үйлчилгээ, үсчин гоо сайхан, интернет зэрэг  20 гаруй төрлийн дагалдах үйлчилгээг зочдод үзүүлж байна.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Дэлхий нийтийг хамарсан цар тахалаас улмаас </a:t>
            </a:r>
            <a:r>
              <a:rPr lang="mn-M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2020-2021 онуудад</a:t>
            </a:r>
            <a:r>
              <a:rPr lang="mn-MN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аялал жуучлал зочид буудлын үйл ажиллагаа </a:t>
            </a:r>
            <a:r>
              <a:rPr lang="mn-M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бүрэн зогссон ч  манай байгууллага нь ажлын байраа хадгалж үлдэх, ажилчдынхаа нийгмийн асуудлыг шийдэхийг хичээж тогтмол цалинжуулж,   албан татваруудаа төлсөөр байна.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Дотоодын халдвар өндөр байсантай холбоотойгоор 1, 2, 4-р саруудад хатуу хөл хорионы улмаас бүрэн ажлаагүй болно.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5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 flipH="1">
            <a:off x="0" y="8265568"/>
            <a:ext cx="7315200" cy="88900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623" tIns="74812" rIns="149623" bIns="74812" rtlCol="0" anchor="ctr"/>
          <a:lstStyle/>
          <a:p>
            <a:pPr algn="ctr"/>
            <a:endParaRPr lang="en-US" dirty="0"/>
          </a:p>
        </p:txBody>
      </p:sp>
      <p:sp>
        <p:nvSpPr>
          <p:cNvPr id="27" name="Round Same Side Corner Rectangle 26"/>
          <p:cNvSpPr/>
          <p:nvPr/>
        </p:nvSpPr>
        <p:spPr>
          <a:xfrm rot="16200000" flipV="1">
            <a:off x="1753297" y="-65211"/>
            <a:ext cx="451465" cy="3657602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9623" tIns="74812" rIns="149623" bIns="74812" rtlCol="0" anchor="t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9598" y="1510081"/>
            <a:ext cx="2738861" cy="582229"/>
          </a:xfrm>
          <a:prstGeom prst="rect">
            <a:avLst/>
          </a:prstGeom>
          <a:noFill/>
        </p:spPr>
        <p:txBody>
          <a:bodyPr wrap="square" lIns="149623" tIns="74812" rIns="149623" bIns="74812" rtlCol="0">
            <a:spAutoFit/>
          </a:bodyPr>
          <a:lstStyle/>
          <a:p>
            <a:r>
              <a:rPr lang="mn-MN" sz="1401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ЗАСАГЛАЛЫН ҮЙЛ АЖИЛЛАГАА</a:t>
            </a:r>
            <a:endParaRPr lang="en-US" sz="1401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120086"/>
            <a:ext cx="5867401" cy="6324600"/>
          </a:xfrm>
          <a:prstGeom prst="rect">
            <a:avLst/>
          </a:prstGeom>
        </p:spPr>
        <p:txBody>
          <a:bodyPr/>
          <a:lstStyle/>
          <a:p>
            <a:pPr marL="182884" indent="-182884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sz="1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‘’Баянгол </a:t>
            </a:r>
            <a:r>
              <a:rPr lang="mn-MN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зочид </a:t>
            </a:r>
            <a:r>
              <a:rPr lang="mn-MN" sz="1300" b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буудал” </a:t>
            </a:r>
            <a:r>
              <a:rPr lang="mn-MN" sz="1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ХК-ийн </a:t>
            </a:r>
            <a:r>
              <a:rPr lang="mn-MN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хувьд </a:t>
            </a:r>
            <a:r>
              <a:rPr lang="mn-MN" sz="1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компанийн </a:t>
            </a:r>
            <a:r>
              <a:rPr lang="mn-MN" sz="1300" b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засаглалын </a:t>
            </a:r>
            <a:r>
              <a:rPr lang="mn-MN" sz="1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кодексийг үйл </a:t>
            </a:r>
            <a:r>
              <a:rPr lang="mn-MN" sz="1300" b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ажиллагаандаа  </a:t>
            </a:r>
            <a:r>
              <a:rPr lang="mn-MN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хэрэгжүүлэн </a:t>
            </a:r>
            <a:r>
              <a:rPr lang="mn-MN" sz="1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ажиллаж </a:t>
            </a:r>
            <a:r>
              <a:rPr lang="mn-MN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байгаа байдал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54C285-DC92-44AD-9BCA-284892B9B160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05" y="-7298"/>
            <a:ext cx="1295400" cy="1070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  <a:reflection blurRad="12700" stA="38000" endPos="28000" dist="5000" dir="5400000" sy="-100000" algn="bl" rotWithShape="0"/>
          </a:effectLst>
        </p:spPr>
      </p:pic>
      <p:grpSp>
        <p:nvGrpSpPr>
          <p:cNvPr id="9" name="object 5">
            <a:extLst>
              <a:ext uri="{FF2B5EF4-FFF2-40B4-BE49-F238E27FC236}">
                <a16:creationId xmlns:a16="http://schemas.microsoft.com/office/drawing/2014/main" id="{4210A27C-9EAC-4C05-8909-3724FC070D62}"/>
              </a:ext>
            </a:extLst>
          </p:cNvPr>
          <p:cNvGrpSpPr/>
          <p:nvPr/>
        </p:nvGrpSpPr>
        <p:grpSpPr>
          <a:xfrm>
            <a:off x="526379" y="2679535"/>
            <a:ext cx="1981851" cy="2545614"/>
            <a:chOff x="1534667" y="1380744"/>
            <a:chExt cx="2098532" cy="2947111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250B24E8-18C2-403E-B8A0-208E8D5B8A36}"/>
                </a:ext>
              </a:extLst>
            </p:cNvPr>
            <p:cNvSpPr/>
            <p:nvPr/>
          </p:nvSpPr>
          <p:spPr>
            <a:xfrm>
              <a:off x="1546588" y="1410666"/>
              <a:ext cx="2086611" cy="2917189"/>
            </a:xfrm>
            <a:custGeom>
              <a:avLst/>
              <a:gdLst/>
              <a:ahLst/>
              <a:cxnLst/>
              <a:rect l="l" t="t" r="r" b="b"/>
              <a:pathLst>
                <a:path w="2086610" h="2917190">
                  <a:moveTo>
                    <a:pt x="1877695" y="0"/>
                  </a:moveTo>
                  <a:lnTo>
                    <a:pt x="208661" y="0"/>
                  </a:lnTo>
                  <a:lnTo>
                    <a:pt x="160833" y="5513"/>
                  </a:lnTo>
                  <a:lnTo>
                    <a:pt x="116919" y="21217"/>
                  </a:lnTo>
                  <a:lnTo>
                    <a:pt x="78175" y="45856"/>
                  </a:lnTo>
                  <a:lnTo>
                    <a:pt x="45856" y="78175"/>
                  </a:lnTo>
                  <a:lnTo>
                    <a:pt x="21217" y="116919"/>
                  </a:lnTo>
                  <a:lnTo>
                    <a:pt x="5513" y="160833"/>
                  </a:lnTo>
                  <a:lnTo>
                    <a:pt x="0" y="208660"/>
                  </a:lnTo>
                  <a:lnTo>
                    <a:pt x="0" y="2708300"/>
                  </a:lnTo>
                  <a:lnTo>
                    <a:pt x="5513" y="2756138"/>
                  </a:lnTo>
                  <a:lnTo>
                    <a:pt x="21217" y="2800053"/>
                  </a:lnTo>
                  <a:lnTo>
                    <a:pt x="45856" y="2838791"/>
                  </a:lnTo>
                  <a:lnTo>
                    <a:pt x="78175" y="2871101"/>
                  </a:lnTo>
                  <a:lnTo>
                    <a:pt x="116919" y="2895730"/>
                  </a:lnTo>
                  <a:lnTo>
                    <a:pt x="160833" y="2911425"/>
                  </a:lnTo>
                  <a:lnTo>
                    <a:pt x="208661" y="2916935"/>
                  </a:lnTo>
                  <a:lnTo>
                    <a:pt x="1877695" y="2916935"/>
                  </a:lnTo>
                  <a:lnTo>
                    <a:pt x="1925522" y="2911425"/>
                  </a:lnTo>
                  <a:lnTo>
                    <a:pt x="1969436" y="2895730"/>
                  </a:lnTo>
                  <a:lnTo>
                    <a:pt x="2008180" y="2871101"/>
                  </a:lnTo>
                  <a:lnTo>
                    <a:pt x="2040499" y="2838791"/>
                  </a:lnTo>
                  <a:lnTo>
                    <a:pt x="2065138" y="2800053"/>
                  </a:lnTo>
                  <a:lnTo>
                    <a:pt x="2080842" y="2756138"/>
                  </a:lnTo>
                  <a:lnTo>
                    <a:pt x="2086356" y="2708300"/>
                  </a:lnTo>
                  <a:lnTo>
                    <a:pt x="2086356" y="208660"/>
                  </a:lnTo>
                  <a:lnTo>
                    <a:pt x="2080842" y="160833"/>
                  </a:lnTo>
                  <a:lnTo>
                    <a:pt x="2065138" y="116919"/>
                  </a:lnTo>
                  <a:lnTo>
                    <a:pt x="2040499" y="78175"/>
                  </a:lnTo>
                  <a:lnTo>
                    <a:pt x="2008180" y="45856"/>
                  </a:lnTo>
                  <a:lnTo>
                    <a:pt x="1969436" y="21217"/>
                  </a:lnTo>
                  <a:lnTo>
                    <a:pt x="1925522" y="5513"/>
                  </a:lnTo>
                  <a:lnTo>
                    <a:pt x="18776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EAB8C56B-8E9D-41CC-8D3E-B339CDA2060B}"/>
                </a:ext>
              </a:extLst>
            </p:cNvPr>
            <p:cNvSpPr/>
            <p:nvPr/>
          </p:nvSpPr>
          <p:spPr>
            <a:xfrm>
              <a:off x="1534667" y="1380744"/>
              <a:ext cx="2086610" cy="2917190"/>
            </a:xfrm>
            <a:custGeom>
              <a:avLst/>
              <a:gdLst/>
              <a:ahLst/>
              <a:cxnLst/>
              <a:rect l="l" t="t" r="r" b="b"/>
              <a:pathLst>
                <a:path w="2086610" h="2917190">
                  <a:moveTo>
                    <a:pt x="0" y="208660"/>
                  </a:moveTo>
                  <a:lnTo>
                    <a:pt x="5513" y="160833"/>
                  </a:lnTo>
                  <a:lnTo>
                    <a:pt x="21217" y="116919"/>
                  </a:lnTo>
                  <a:lnTo>
                    <a:pt x="45856" y="78175"/>
                  </a:lnTo>
                  <a:lnTo>
                    <a:pt x="78175" y="45856"/>
                  </a:lnTo>
                  <a:lnTo>
                    <a:pt x="116919" y="21217"/>
                  </a:lnTo>
                  <a:lnTo>
                    <a:pt x="160833" y="5513"/>
                  </a:lnTo>
                  <a:lnTo>
                    <a:pt x="208661" y="0"/>
                  </a:lnTo>
                  <a:lnTo>
                    <a:pt x="1877695" y="0"/>
                  </a:lnTo>
                  <a:lnTo>
                    <a:pt x="1925522" y="5513"/>
                  </a:lnTo>
                  <a:lnTo>
                    <a:pt x="1969436" y="21217"/>
                  </a:lnTo>
                  <a:lnTo>
                    <a:pt x="2008180" y="45856"/>
                  </a:lnTo>
                  <a:lnTo>
                    <a:pt x="2040499" y="78175"/>
                  </a:lnTo>
                  <a:lnTo>
                    <a:pt x="2065138" y="116919"/>
                  </a:lnTo>
                  <a:lnTo>
                    <a:pt x="2080842" y="160833"/>
                  </a:lnTo>
                  <a:lnTo>
                    <a:pt x="2086356" y="208660"/>
                  </a:lnTo>
                  <a:lnTo>
                    <a:pt x="2086356" y="2708300"/>
                  </a:lnTo>
                  <a:lnTo>
                    <a:pt x="2080842" y="2756138"/>
                  </a:lnTo>
                  <a:lnTo>
                    <a:pt x="2065138" y="2800053"/>
                  </a:lnTo>
                  <a:lnTo>
                    <a:pt x="2040499" y="2838791"/>
                  </a:lnTo>
                  <a:lnTo>
                    <a:pt x="2008180" y="2871101"/>
                  </a:lnTo>
                  <a:lnTo>
                    <a:pt x="1969436" y="2895730"/>
                  </a:lnTo>
                  <a:lnTo>
                    <a:pt x="1925522" y="2911425"/>
                  </a:lnTo>
                  <a:lnTo>
                    <a:pt x="1877695" y="2916935"/>
                  </a:lnTo>
                  <a:lnTo>
                    <a:pt x="208661" y="2916935"/>
                  </a:lnTo>
                  <a:lnTo>
                    <a:pt x="160833" y="2911425"/>
                  </a:lnTo>
                  <a:lnTo>
                    <a:pt x="116919" y="2895730"/>
                  </a:lnTo>
                  <a:lnTo>
                    <a:pt x="78175" y="2871101"/>
                  </a:lnTo>
                  <a:lnTo>
                    <a:pt x="45856" y="2838791"/>
                  </a:lnTo>
                  <a:lnTo>
                    <a:pt x="21217" y="2800053"/>
                  </a:lnTo>
                  <a:lnTo>
                    <a:pt x="5513" y="2756138"/>
                  </a:lnTo>
                  <a:lnTo>
                    <a:pt x="0" y="2708300"/>
                  </a:lnTo>
                  <a:lnTo>
                    <a:pt x="0" y="208660"/>
                  </a:lnTo>
                  <a:close/>
                </a:path>
              </a:pathLst>
            </a:custGeom>
            <a:ln w="127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0D80FC-1BE6-4377-B7D3-9CBD49253636}"/>
              </a:ext>
            </a:extLst>
          </p:cNvPr>
          <p:cNvSpPr txBox="1"/>
          <p:nvPr/>
        </p:nvSpPr>
        <p:spPr>
          <a:xfrm>
            <a:off x="609598" y="2846407"/>
            <a:ext cx="1752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14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Хувьцаа</a:t>
            </a:r>
            <a:r>
              <a:rPr lang="mn-MN" sz="14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mn-MN"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эзэмшигчид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EC7F06-4125-46A0-83CE-FA0CB60B467D}"/>
              </a:ext>
            </a:extLst>
          </p:cNvPr>
          <p:cNvSpPr txBox="1"/>
          <p:nvPr/>
        </p:nvSpPr>
        <p:spPr>
          <a:xfrm>
            <a:off x="2714700" y="3069133"/>
            <a:ext cx="18624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mn-MN" sz="1200" u="sng" spc="-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mn-MN" sz="1200" u="sng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Т</a:t>
            </a:r>
            <a:r>
              <a:rPr lang="mn-MN" sz="1200" u="sng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У</a:t>
            </a:r>
            <a:r>
              <a:rPr lang="mn-MN" sz="1200" u="sng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З</a:t>
            </a:r>
            <a:endParaRPr lang="mn-MN" sz="1200" dirty="0">
              <a:latin typeface="Times New Roman"/>
              <a:cs typeface="Times New Roman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287BBAA3-CA29-44D2-8BF1-2584A32CDFE1}"/>
              </a:ext>
            </a:extLst>
          </p:cNvPr>
          <p:cNvSpPr/>
          <p:nvPr/>
        </p:nvSpPr>
        <p:spPr>
          <a:xfrm>
            <a:off x="2729809" y="2733532"/>
            <a:ext cx="2086610" cy="2470891"/>
          </a:xfrm>
          <a:custGeom>
            <a:avLst/>
            <a:gdLst/>
            <a:ahLst/>
            <a:cxnLst/>
            <a:rect l="l" t="t" r="r" b="b"/>
            <a:pathLst>
              <a:path w="2086610" h="2917190">
                <a:moveTo>
                  <a:pt x="1877694" y="0"/>
                </a:moveTo>
                <a:lnTo>
                  <a:pt x="208661" y="0"/>
                </a:lnTo>
                <a:lnTo>
                  <a:pt x="160833" y="5513"/>
                </a:lnTo>
                <a:lnTo>
                  <a:pt x="116919" y="21217"/>
                </a:lnTo>
                <a:lnTo>
                  <a:pt x="78175" y="45856"/>
                </a:lnTo>
                <a:lnTo>
                  <a:pt x="45856" y="78175"/>
                </a:lnTo>
                <a:lnTo>
                  <a:pt x="21217" y="116919"/>
                </a:lnTo>
                <a:lnTo>
                  <a:pt x="5513" y="160833"/>
                </a:lnTo>
                <a:lnTo>
                  <a:pt x="0" y="208660"/>
                </a:lnTo>
                <a:lnTo>
                  <a:pt x="0" y="2708300"/>
                </a:lnTo>
                <a:lnTo>
                  <a:pt x="5513" y="2756138"/>
                </a:lnTo>
                <a:lnTo>
                  <a:pt x="21217" y="2800053"/>
                </a:lnTo>
                <a:lnTo>
                  <a:pt x="45856" y="2838791"/>
                </a:lnTo>
                <a:lnTo>
                  <a:pt x="78175" y="2871101"/>
                </a:lnTo>
                <a:lnTo>
                  <a:pt x="116919" y="2895730"/>
                </a:lnTo>
                <a:lnTo>
                  <a:pt x="160833" y="2911425"/>
                </a:lnTo>
                <a:lnTo>
                  <a:pt x="208661" y="2916935"/>
                </a:lnTo>
                <a:lnTo>
                  <a:pt x="1877694" y="2916935"/>
                </a:lnTo>
                <a:lnTo>
                  <a:pt x="1925522" y="2911425"/>
                </a:lnTo>
                <a:lnTo>
                  <a:pt x="1969436" y="2895730"/>
                </a:lnTo>
                <a:lnTo>
                  <a:pt x="2008180" y="2871101"/>
                </a:lnTo>
                <a:lnTo>
                  <a:pt x="2040499" y="2838791"/>
                </a:lnTo>
                <a:lnTo>
                  <a:pt x="2065138" y="2800053"/>
                </a:lnTo>
                <a:lnTo>
                  <a:pt x="2080842" y="2756138"/>
                </a:lnTo>
                <a:lnTo>
                  <a:pt x="2086355" y="2708300"/>
                </a:lnTo>
                <a:lnTo>
                  <a:pt x="2086355" y="208660"/>
                </a:lnTo>
                <a:lnTo>
                  <a:pt x="2080842" y="160833"/>
                </a:lnTo>
                <a:lnTo>
                  <a:pt x="2065138" y="116919"/>
                </a:lnTo>
                <a:lnTo>
                  <a:pt x="2040499" y="78175"/>
                </a:lnTo>
                <a:lnTo>
                  <a:pt x="2008180" y="45856"/>
                </a:lnTo>
                <a:lnTo>
                  <a:pt x="1969436" y="21217"/>
                </a:lnTo>
                <a:lnTo>
                  <a:pt x="1925522" y="5513"/>
                </a:lnTo>
                <a:lnTo>
                  <a:pt x="187769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100965" indent="-88900">
              <a:lnSpc>
                <a:spcPct val="100000"/>
              </a:lnSpc>
              <a:spcBef>
                <a:spcPts val="275"/>
              </a:spcBef>
              <a:buChar char="-"/>
              <a:tabLst>
                <a:tab pos="101600" algn="l"/>
              </a:tabLst>
            </a:pPr>
            <a:endParaRPr lang="en-US" sz="1200" spc="-1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00965" indent="-88900">
              <a:lnSpc>
                <a:spcPct val="100000"/>
              </a:lnSpc>
              <a:spcBef>
                <a:spcPts val="275"/>
              </a:spcBef>
              <a:buChar char="-"/>
              <a:tabLst>
                <a:tab pos="101600" algn="l"/>
              </a:tabLst>
            </a:pPr>
            <a:endParaRPr lang="en-US" sz="1200" spc="-1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00965" indent="-88900">
              <a:lnSpc>
                <a:spcPct val="100000"/>
              </a:lnSpc>
              <a:spcBef>
                <a:spcPts val="275"/>
              </a:spcBef>
              <a:buChar char="-"/>
              <a:tabLst>
                <a:tab pos="101600" algn="l"/>
              </a:tabLst>
            </a:pPr>
            <a:endParaRPr lang="en-US" sz="1200" spc="-1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00965" indent="-88900">
              <a:spcBef>
                <a:spcPts val="275"/>
              </a:spcBef>
              <a:buChar char="-"/>
              <a:tabLst>
                <a:tab pos="101600" algn="l"/>
              </a:tabLst>
            </a:pPr>
            <a:r>
              <a:rPr lang="mn-MN"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Компаний</a:t>
            </a:r>
            <a:r>
              <a:rPr lang="mn-MN"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mn-MN"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стратеги</a:t>
            </a:r>
            <a:endParaRPr lang="mn-MN" sz="1200" dirty="0">
              <a:latin typeface="Times New Roman"/>
              <a:cs typeface="Times New Roman"/>
            </a:endParaRPr>
          </a:p>
          <a:p>
            <a:pPr marL="100965" indent="-88900">
              <a:lnSpc>
                <a:spcPts val="1340"/>
              </a:lnSpc>
              <a:spcBef>
                <a:spcPts val="290"/>
              </a:spcBef>
              <a:buChar char="-"/>
              <a:tabLst>
                <a:tab pos="101600" algn="l"/>
              </a:tabLst>
            </a:pPr>
            <a:r>
              <a:rPr lang="mn-MN"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Гүйцэтгэх</a:t>
            </a:r>
            <a:r>
              <a:rPr lang="mn-MN"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mn-MN"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удирдлагыг</a:t>
            </a:r>
            <a:endParaRPr lang="mn-MN" sz="1200" dirty="0">
              <a:latin typeface="Times New Roman"/>
              <a:cs typeface="Times New Roman"/>
            </a:endParaRPr>
          </a:p>
          <a:p>
            <a:pPr marL="12700">
              <a:lnSpc>
                <a:spcPts val="1340"/>
              </a:lnSpc>
            </a:pPr>
            <a:r>
              <a:rPr lang="mn-MN"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удирдамжаар</a:t>
            </a:r>
            <a:r>
              <a:rPr lang="mn-MN"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mn-MN"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хангах</a:t>
            </a:r>
            <a:endParaRPr lang="mn-MN" sz="1200" dirty="0">
              <a:latin typeface="Times New Roman"/>
              <a:cs typeface="Times New Roman"/>
            </a:endParaRPr>
          </a:p>
          <a:p>
            <a:pPr marL="12700" marR="24765">
              <a:lnSpc>
                <a:spcPts val="1250"/>
              </a:lnSpc>
              <a:spcBef>
                <a:spcPts val="490"/>
              </a:spcBef>
              <a:buChar char="-"/>
              <a:tabLst>
                <a:tab pos="101600" algn="l"/>
              </a:tabLst>
            </a:pPr>
            <a:r>
              <a:rPr lang="mn-MN"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Гүйцэтгэх</a:t>
            </a:r>
            <a:r>
              <a:rPr lang="mn-MN" sz="1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mn-MN"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удирдлагад  </a:t>
            </a:r>
            <a:r>
              <a:rPr lang="mn-MN" sz="1200" dirty="0">
                <a:solidFill>
                  <a:srgbClr val="FFFFFF"/>
                </a:solidFill>
                <a:latin typeface="Times New Roman"/>
                <a:cs typeface="Times New Roman"/>
              </a:rPr>
              <a:t>хяналт</a:t>
            </a:r>
            <a:r>
              <a:rPr lang="mn-MN"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mn-MN" sz="1200" dirty="0">
                <a:solidFill>
                  <a:srgbClr val="FFFFFF"/>
                </a:solidFill>
                <a:latin typeface="Times New Roman"/>
                <a:cs typeface="Times New Roman"/>
              </a:rPr>
              <a:t>тавих</a:t>
            </a:r>
          </a:p>
          <a:p>
            <a:pPr marL="12700" marR="24765">
              <a:lnSpc>
                <a:spcPts val="1240"/>
              </a:lnSpc>
              <a:spcBef>
                <a:spcPts val="305"/>
              </a:spcBef>
              <a:buChar char="-"/>
              <a:tabLst>
                <a:tab pos="101600" algn="l"/>
              </a:tabLst>
            </a:pPr>
            <a:r>
              <a:rPr lang="mn-MN"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Хувьцаа </a:t>
            </a:r>
            <a:r>
              <a:rPr lang="mn-MN"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эзэмшигчийг  </a:t>
            </a:r>
            <a:r>
              <a:rPr lang="mn-MN" sz="1200" dirty="0">
                <a:solidFill>
                  <a:srgbClr val="FFFFFF"/>
                </a:solidFill>
                <a:latin typeface="Times New Roman"/>
                <a:cs typeface="Times New Roman"/>
              </a:rPr>
              <a:t>төлөөлнө</a:t>
            </a:r>
            <a:endParaRPr lang="mn-MN" sz="1200" dirty="0">
              <a:latin typeface="Times New Roman"/>
              <a:cs typeface="Times New Roman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920BD623-772B-4826-BA89-79CD78163169}"/>
              </a:ext>
            </a:extLst>
          </p:cNvPr>
          <p:cNvSpPr/>
          <p:nvPr/>
        </p:nvSpPr>
        <p:spPr>
          <a:xfrm>
            <a:off x="5060504" y="2733532"/>
            <a:ext cx="1970593" cy="2445046"/>
          </a:xfrm>
          <a:custGeom>
            <a:avLst/>
            <a:gdLst/>
            <a:ahLst/>
            <a:cxnLst/>
            <a:rect l="l" t="t" r="r" b="b"/>
            <a:pathLst>
              <a:path w="2086610" h="2917190">
                <a:moveTo>
                  <a:pt x="1877694" y="0"/>
                </a:moveTo>
                <a:lnTo>
                  <a:pt x="208661" y="0"/>
                </a:lnTo>
                <a:lnTo>
                  <a:pt x="160833" y="5513"/>
                </a:lnTo>
                <a:lnTo>
                  <a:pt x="116919" y="21217"/>
                </a:lnTo>
                <a:lnTo>
                  <a:pt x="78175" y="45856"/>
                </a:lnTo>
                <a:lnTo>
                  <a:pt x="45856" y="78175"/>
                </a:lnTo>
                <a:lnTo>
                  <a:pt x="21217" y="116919"/>
                </a:lnTo>
                <a:lnTo>
                  <a:pt x="5513" y="160833"/>
                </a:lnTo>
                <a:lnTo>
                  <a:pt x="0" y="208660"/>
                </a:lnTo>
                <a:lnTo>
                  <a:pt x="0" y="2708300"/>
                </a:lnTo>
                <a:lnTo>
                  <a:pt x="5513" y="2756138"/>
                </a:lnTo>
                <a:lnTo>
                  <a:pt x="21217" y="2800053"/>
                </a:lnTo>
                <a:lnTo>
                  <a:pt x="45856" y="2838791"/>
                </a:lnTo>
                <a:lnTo>
                  <a:pt x="78175" y="2871101"/>
                </a:lnTo>
                <a:lnTo>
                  <a:pt x="116919" y="2895730"/>
                </a:lnTo>
                <a:lnTo>
                  <a:pt x="160833" y="2911425"/>
                </a:lnTo>
                <a:lnTo>
                  <a:pt x="208661" y="2916935"/>
                </a:lnTo>
                <a:lnTo>
                  <a:pt x="1877694" y="2916935"/>
                </a:lnTo>
                <a:lnTo>
                  <a:pt x="1925522" y="2911425"/>
                </a:lnTo>
                <a:lnTo>
                  <a:pt x="1969436" y="2895730"/>
                </a:lnTo>
                <a:lnTo>
                  <a:pt x="2008180" y="2871101"/>
                </a:lnTo>
                <a:lnTo>
                  <a:pt x="2040499" y="2838791"/>
                </a:lnTo>
                <a:lnTo>
                  <a:pt x="2065138" y="2800053"/>
                </a:lnTo>
                <a:lnTo>
                  <a:pt x="2080842" y="2756138"/>
                </a:lnTo>
                <a:lnTo>
                  <a:pt x="2086355" y="2708300"/>
                </a:lnTo>
                <a:lnTo>
                  <a:pt x="2086355" y="208660"/>
                </a:lnTo>
                <a:lnTo>
                  <a:pt x="2080842" y="160833"/>
                </a:lnTo>
                <a:lnTo>
                  <a:pt x="2065138" y="116919"/>
                </a:lnTo>
                <a:lnTo>
                  <a:pt x="2040499" y="78175"/>
                </a:lnTo>
                <a:lnTo>
                  <a:pt x="2008180" y="45856"/>
                </a:lnTo>
                <a:lnTo>
                  <a:pt x="1969436" y="21217"/>
                </a:lnTo>
                <a:lnTo>
                  <a:pt x="1925522" y="5513"/>
                </a:lnTo>
                <a:lnTo>
                  <a:pt x="187769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12700" marR="776605">
              <a:lnSpc>
                <a:spcPts val="1240"/>
              </a:lnSpc>
              <a:spcBef>
                <a:spcPts val="305"/>
              </a:spcBef>
              <a:buChar char="-"/>
              <a:tabLst>
                <a:tab pos="101600" algn="l"/>
              </a:tabLst>
            </a:pPr>
            <a:endParaRPr lang="en-US" sz="1200" spc="-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60816" marR="776605" lvl="1" algn="just">
              <a:lnSpc>
                <a:spcPts val="1240"/>
              </a:lnSpc>
              <a:spcBef>
                <a:spcPts val="305"/>
              </a:spcBef>
              <a:buChar char="-"/>
              <a:tabLst>
                <a:tab pos="101600" algn="l"/>
              </a:tabLst>
            </a:pPr>
            <a:endParaRPr lang="en-US" sz="1200" spc="-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776605">
              <a:lnSpc>
                <a:spcPts val="1240"/>
              </a:lnSpc>
              <a:spcBef>
                <a:spcPts val="305"/>
              </a:spcBef>
              <a:tabLst>
                <a:tab pos="101600" algn="l"/>
              </a:tabLst>
            </a:pPr>
            <a:endParaRPr lang="en-US" sz="1200" spc="-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776605">
              <a:lnSpc>
                <a:spcPts val="1240"/>
              </a:lnSpc>
              <a:spcBef>
                <a:spcPts val="305"/>
              </a:spcBef>
              <a:tabLst>
                <a:tab pos="101600" algn="l"/>
              </a:tabLst>
            </a:pPr>
            <a:r>
              <a:rPr lang="en-US"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mn-MN"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lang="mn-MN"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lang="mn-MN" sz="12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lang="mn-MN" sz="1200" spc="-4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lang="mn-MN" sz="1200" dirty="0">
                <a:solidFill>
                  <a:srgbClr val="FFFFFF"/>
                </a:solidFill>
                <a:latin typeface="Times New Roman"/>
                <a:cs typeface="Times New Roman"/>
              </a:rPr>
              <a:t>тегийг  хэ</a:t>
            </a:r>
            <a:r>
              <a:rPr lang="mn-MN"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lang="mn-MN"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эгжүүл</a:t>
            </a:r>
            <a:r>
              <a:rPr lang="mn-MN"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lang="mn-MN" sz="1200" dirty="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endParaRPr lang="mn-MN" sz="1200" dirty="0">
              <a:latin typeface="Times New Roman"/>
              <a:cs typeface="Times New Roman"/>
            </a:endParaRPr>
          </a:p>
          <a:p>
            <a:pPr marL="100965" indent="-88900">
              <a:lnSpc>
                <a:spcPts val="1345"/>
              </a:lnSpc>
              <a:spcBef>
                <a:spcPts val="275"/>
              </a:spcBef>
              <a:buChar char="-"/>
              <a:tabLst>
                <a:tab pos="101600" algn="l"/>
              </a:tabLst>
            </a:pPr>
            <a:r>
              <a:rPr lang="mn-MN" sz="1200" dirty="0">
                <a:solidFill>
                  <a:srgbClr val="FFFFFF"/>
                </a:solidFill>
                <a:latin typeface="Times New Roman"/>
                <a:cs typeface="Times New Roman"/>
              </a:rPr>
              <a:t>Өдөр </a:t>
            </a:r>
            <a:r>
              <a:rPr lang="mn-MN"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тутмын</a:t>
            </a:r>
            <a:r>
              <a:rPr lang="mn-MN"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mn-MN" sz="1200" dirty="0">
                <a:solidFill>
                  <a:srgbClr val="FFFFFF"/>
                </a:solidFill>
                <a:latin typeface="Times New Roman"/>
                <a:cs typeface="Times New Roman"/>
              </a:rPr>
              <a:t>үйл</a:t>
            </a:r>
            <a:endParaRPr lang="mn-MN" sz="1200" dirty="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114"/>
              </a:spcBef>
            </a:pPr>
            <a:r>
              <a:rPr lang="mn-MN"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ажиллагааг </a:t>
            </a:r>
            <a:r>
              <a:rPr lang="mn-MN" sz="1200" dirty="0">
                <a:solidFill>
                  <a:srgbClr val="FFFFFF"/>
                </a:solidFill>
                <a:latin typeface="Times New Roman"/>
                <a:cs typeface="Times New Roman"/>
              </a:rPr>
              <a:t>зөв</a:t>
            </a:r>
            <a:r>
              <a:rPr lang="mn-MN"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mn-MN"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зохистой  зохион</a:t>
            </a:r>
            <a:r>
              <a:rPr lang="mn-MN"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mn-MN"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байгуулна</a:t>
            </a:r>
            <a:endParaRPr lang="mn-MN" sz="1200" dirty="0">
              <a:latin typeface="Times New Roman"/>
              <a:cs typeface="Times New Roman"/>
            </a:endParaRPr>
          </a:p>
          <a:p>
            <a:pPr marL="12700" marR="93345">
              <a:lnSpc>
                <a:spcPts val="1240"/>
              </a:lnSpc>
              <a:spcBef>
                <a:spcPts val="484"/>
              </a:spcBef>
              <a:buChar char="-"/>
              <a:tabLst>
                <a:tab pos="101600" algn="l"/>
              </a:tabLst>
            </a:pPr>
            <a:r>
              <a:rPr lang="mn-MN"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ТУЗ болон ХЭ-ийн  өмнө ажлаа</a:t>
            </a:r>
            <a:r>
              <a:rPr lang="mn-MN"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mn-MN"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тайлагнана</a:t>
            </a:r>
            <a:endParaRPr lang="mn-MN" sz="1200" dirty="0">
              <a:latin typeface="Times New Roman"/>
              <a:cs typeface="Times New Roman"/>
            </a:endParaRP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693BA58-BAAC-45B5-A6A1-EDB8BCBCE6EB}"/>
              </a:ext>
            </a:extLst>
          </p:cNvPr>
          <p:cNvSpPr txBox="1"/>
          <p:nvPr/>
        </p:nvSpPr>
        <p:spPr>
          <a:xfrm>
            <a:off x="3588705" y="2803750"/>
            <a:ext cx="391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Т</a:t>
            </a:r>
            <a:r>
              <a:rPr sz="16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16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З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B9FE9D-CA6E-474A-B02B-C9BB96E724E3}"/>
              </a:ext>
            </a:extLst>
          </p:cNvPr>
          <p:cNvSpPr txBox="1"/>
          <p:nvPr/>
        </p:nvSpPr>
        <p:spPr>
          <a:xfrm>
            <a:off x="820650" y="3421211"/>
            <a:ext cx="1519659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09855">
              <a:lnSpc>
                <a:spcPts val="1240"/>
              </a:lnSpc>
              <a:spcBef>
                <a:spcPts val="305"/>
              </a:spcBef>
              <a:buChar char="-"/>
              <a:tabLst>
                <a:tab pos="101600" algn="l"/>
              </a:tabLst>
            </a:pPr>
            <a:r>
              <a:rPr lang="mn-MN"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Компаний</a:t>
            </a:r>
            <a:r>
              <a:rPr lang="mn-MN" sz="1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mn-MN" sz="1200" dirty="0">
                <a:solidFill>
                  <a:srgbClr val="FFFFFF"/>
                </a:solidFill>
                <a:latin typeface="Times New Roman"/>
                <a:cs typeface="Times New Roman"/>
              </a:rPr>
              <a:t>хөрөнгө  </a:t>
            </a:r>
            <a:r>
              <a:rPr lang="mn-MN"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оруулагчид</a:t>
            </a:r>
            <a:endParaRPr lang="mn-MN" sz="1200" dirty="0">
              <a:latin typeface="Times New Roman"/>
              <a:cs typeface="Times New Roman"/>
            </a:endParaRPr>
          </a:p>
          <a:p>
            <a:pPr marL="12700" marR="5080">
              <a:lnSpc>
                <a:spcPts val="1250"/>
              </a:lnSpc>
              <a:spcBef>
                <a:spcPts val="475"/>
              </a:spcBef>
              <a:buChar char="-"/>
              <a:tabLst>
                <a:tab pos="101600" algn="l"/>
              </a:tabLst>
            </a:pPr>
            <a:r>
              <a:rPr lang="mn-MN"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ТУЗ-ийн</a:t>
            </a:r>
            <a:r>
              <a:rPr lang="mn-MN" sz="1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mn-MN" sz="1200" dirty="0">
                <a:solidFill>
                  <a:srgbClr val="FFFFFF"/>
                </a:solidFill>
                <a:latin typeface="Times New Roman"/>
                <a:cs typeface="Times New Roman"/>
              </a:rPr>
              <a:t>гишүүдийг  </a:t>
            </a:r>
            <a:r>
              <a:rPr lang="mn-MN"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сонгох,</a:t>
            </a:r>
            <a:r>
              <a:rPr lang="mn-MN"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mn-MN"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чөлөөлөх</a:t>
            </a:r>
            <a:endParaRPr lang="mn-MN" sz="1200" dirty="0">
              <a:latin typeface="Times New Roman"/>
              <a:cs typeface="Times New Roman"/>
            </a:endParaRPr>
          </a:p>
          <a:p>
            <a:pPr marL="12700" marR="23495">
              <a:lnSpc>
                <a:spcPts val="1250"/>
              </a:lnSpc>
              <a:spcBef>
                <a:spcPts val="470"/>
              </a:spcBef>
            </a:pPr>
            <a:r>
              <a:rPr lang="mn-MN"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-Хуулийн </a:t>
            </a:r>
            <a:r>
              <a:rPr lang="mn-MN"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дагуу </a:t>
            </a:r>
            <a:r>
              <a:rPr lang="mn-MN"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эрхээ  </a:t>
            </a:r>
            <a:r>
              <a:rPr lang="mn-MN" sz="1200" dirty="0">
                <a:solidFill>
                  <a:srgbClr val="FFFFFF"/>
                </a:solidFill>
                <a:latin typeface="Times New Roman"/>
                <a:cs typeface="Times New Roman"/>
              </a:rPr>
              <a:t>бүрэн </a:t>
            </a:r>
            <a:r>
              <a:rPr lang="mn-MN"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эдлэх</a:t>
            </a:r>
            <a:endParaRPr lang="mn-MN" sz="1200" dirty="0">
              <a:latin typeface="Times New Roman"/>
              <a:cs typeface="Times New Roman"/>
            </a:endParaRP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D71CD862-852B-46DE-861E-3BBEFB8B5B66}"/>
              </a:ext>
            </a:extLst>
          </p:cNvPr>
          <p:cNvSpPr txBox="1"/>
          <p:nvPr/>
        </p:nvSpPr>
        <p:spPr>
          <a:xfrm>
            <a:off x="5262668" y="2815133"/>
            <a:ext cx="17081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u="sng" spc="-3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Гүйцэтгэх</a:t>
            </a:r>
            <a:r>
              <a:rPr sz="1500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удирдлага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6FDF24-801E-41CE-8400-E43DC4AD4929}"/>
              </a:ext>
            </a:extLst>
          </p:cNvPr>
          <p:cNvSpPr txBox="1"/>
          <p:nvPr/>
        </p:nvSpPr>
        <p:spPr>
          <a:xfrm>
            <a:off x="-878757" y="5541479"/>
            <a:ext cx="7127157" cy="113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Roboto"/>
                <a:ea typeface="Roboto"/>
                <a:cs typeface="Arial" panose="020B0604020202020204" pitchFamily="34" charset="0"/>
              </a:rPr>
              <a:t> </a:t>
            </a:r>
            <a:r>
              <a:rPr lang="mn-MN" sz="1200" dirty="0">
                <a:effectLst/>
                <a:latin typeface="Arial" panose="020B0604020202020204" pitchFamily="34" charset="0"/>
                <a:ea typeface="Roboto"/>
                <a:cs typeface="Roboto"/>
              </a:rPr>
              <a:t>“Баянгол зочид буудал” ХК-ийн Төлөөлөн Удирдах Зөвлөлийн нийт 9 гишүүний 3 нь хараат бус гишүүд ажиллаж байна. Компанийн хуулийн дагуу жил бүр Хувьцаа Эзэмшигчдийн хурлаа зарлаж тухайн жилийн борлуулалтын ашиг, эдийн засаг, санхүүгийн тайлан мэдээгээ хувьцаа эзэмшигчиддээ танилцуулж тайлагнаж хэвшсэн байгууллага юм. </a:t>
            </a:r>
            <a:endParaRPr lang="en-US" sz="900" dirty="0">
              <a:effectLst/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6883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01524B-EFEC-41D0-978A-6C2C392578FC}"/>
              </a:ext>
            </a:extLst>
          </p:cNvPr>
          <p:cNvSpPr txBox="1"/>
          <p:nvPr/>
        </p:nvSpPr>
        <p:spPr>
          <a:xfrm>
            <a:off x="33646" y="1671776"/>
            <a:ext cx="5715000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6680" algn="ctr">
              <a:lnSpc>
                <a:spcPct val="100000"/>
              </a:lnSpc>
              <a:spcBef>
                <a:spcPts val="315"/>
              </a:spcBef>
            </a:pPr>
            <a:r>
              <a:rPr lang="mn-M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ТУЗ, </a:t>
            </a:r>
            <a:r>
              <a:rPr lang="mn-MN" sz="1600" spc="-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ГҮЙЦЭТГЭХ</a:t>
            </a:r>
            <a:r>
              <a:rPr lang="mn-MN" sz="1600" spc="-2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600" spc="-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УДИРДЛАГА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lang="mn-M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ТУЗ-ийн </a:t>
            </a:r>
            <a:r>
              <a:rPr lang="mn-MN" sz="1600" spc="-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бүтэц,гишүүдийн </a:t>
            </a:r>
            <a:r>
              <a:rPr lang="mn-M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 чадвар, </a:t>
            </a:r>
            <a:r>
              <a:rPr lang="mn-MN" sz="1600" spc="-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ажлын туршлага, </a:t>
            </a:r>
            <a:r>
              <a:rPr lang="mn-M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тэдгээрийн </a:t>
            </a:r>
            <a:r>
              <a:rPr lang="mn-MN" sz="1600" spc="-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компанид </a:t>
            </a:r>
            <a:r>
              <a:rPr lang="mn-M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үзүүлж буй хувь</a:t>
            </a:r>
            <a:r>
              <a:rPr lang="mn-MN" sz="1600" spc="-5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нэмэр</a:t>
            </a:r>
            <a:endParaRPr lang="en-US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AA66F2-9906-4EC6-94B7-9A6E585A9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561764"/>
              </p:ext>
            </p:extLst>
          </p:nvPr>
        </p:nvGraphicFramePr>
        <p:xfrm>
          <a:off x="533400" y="2286000"/>
          <a:ext cx="6477000" cy="432957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66294">
                  <a:extLst>
                    <a:ext uri="{9D8B030D-6E8A-4147-A177-3AD203B41FA5}">
                      <a16:colId xmlns:a16="http://schemas.microsoft.com/office/drawing/2014/main" val="1903394983"/>
                    </a:ext>
                  </a:extLst>
                </a:gridCol>
                <a:gridCol w="4610706">
                  <a:extLst>
                    <a:ext uri="{9D8B030D-6E8A-4147-A177-3AD203B41FA5}">
                      <a16:colId xmlns:a16="http://schemas.microsoft.com/office/drawing/2014/main" val="553235186"/>
                    </a:ext>
                  </a:extLst>
                </a:gridCol>
              </a:tblGrid>
              <a:tr h="240578"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Нэр</a:t>
                      </a:r>
                      <a:endParaRPr sz="1200" dirty="0">
                        <a:solidFill>
                          <a:srgbClr val="002457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Базарын</a:t>
                      </a:r>
                      <a:r>
                        <a:rPr sz="1200" spc="5" dirty="0">
                          <a:solidFill>
                            <a:srgbClr val="002457"/>
                          </a:solidFill>
                        </a:rPr>
                        <a:t> </a:t>
                      </a:r>
                      <a:r>
                        <a:rPr sz="1200" spc="-15" dirty="0">
                          <a:solidFill>
                            <a:srgbClr val="002457"/>
                          </a:solidFill>
                        </a:rPr>
                        <a:t>Аюуш</a:t>
                      </a:r>
                      <a:endParaRPr sz="1200" dirty="0">
                        <a:solidFill>
                          <a:srgbClr val="002457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199291"/>
                  </a:ext>
                </a:extLst>
              </a:tr>
              <a:tr h="240430"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002457"/>
                          </a:solidFill>
                        </a:rPr>
                        <a:t>Боловсрол</a:t>
                      </a:r>
                      <a:endParaRPr sz="1200" dirty="0">
                        <a:solidFill>
                          <a:srgbClr val="002457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МУИС, </a:t>
                      </a:r>
                      <a:r>
                        <a:rPr sz="1200" dirty="0">
                          <a:solidFill>
                            <a:srgbClr val="002457"/>
                          </a:solidFill>
                        </a:rPr>
                        <a:t>Оросын ЭЗ-ийн</a:t>
                      </a:r>
                      <a:r>
                        <a:rPr sz="1200" spc="-40" dirty="0">
                          <a:solidFill>
                            <a:srgbClr val="002457"/>
                          </a:solidFill>
                        </a:rPr>
                        <a:t> </a:t>
                      </a: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академи</a:t>
                      </a:r>
                      <a:endParaRPr sz="1200">
                        <a:solidFill>
                          <a:srgbClr val="002457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06930"/>
                  </a:ext>
                </a:extLst>
              </a:tr>
              <a:tr h="481159"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002457"/>
                          </a:solidFill>
                        </a:rPr>
                        <a:t>Мэргэжил</a:t>
                      </a:r>
                      <a:endParaRPr sz="1200" dirty="0">
                        <a:solidFill>
                          <a:srgbClr val="002457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spc="-25" dirty="0">
                          <a:solidFill>
                            <a:srgbClr val="002457"/>
                          </a:solidFill>
                        </a:rPr>
                        <a:t>Худалдааны </a:t>
                      </a: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нягтлан </a:t>
                      </a:r>
                      <a:r>
                        <a:rPr sz="1200" spc="-10" dirty="0">
                          <a:solidFill>
                            <a:srgbClr val="002457"/>
                          </a:solidFill>
                        </a:rPr>
                        <a:t>бодогч, </a:t>
                      </a: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Эдийн</a:t>
                      </a:r>
                      <a:r>
                        <a:rPr sz="1200" spc="20" dirty="0">
                          <a:solidFill>
                            <a:srgbClr val="002457"/>
                          </a:solidFill>
                        </a:rPr>
                        <a:t> </a:t>
                      </a: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засагч</a:t>
                      </a:r>
                      <a:endParaRPr sz="1200" dirty="0">
                        <a:solidFill>
                          <a:srgbClr val="002457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10335"/>
                  </a:ext>
                </a:extLst>
              </a:tr>
              <a:tr h="1202599"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Ажлын</a:t>
                      </a:r>
                      <a:r>
                        <a:rPr sz="1200" spc="-15" dirty="0">
                          <a:solidFill>
                            <a:srgbClr val="002457"/>
                          </a:solidFill>
                        </a:rPr>
                        <a:t> </a:t>
                      </a:r>
                      <a:r>
                        <a:rPr sz="1200" spc="-10" dirty="0">
                          <a:solidFill>
                            <a:srgbClr val="002457"/>
                          </a:solidFill>
                        </a:rPr>
                        <a:t>туршлага</a:t>
                      </a:r>
                      <a:endParaRPr sz="1200" dirty="0">
                        <a:solidFill>
                          <a:srgbClr val="002457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1975-1977 ТТХЕГазар орлогч</a:t>
                      </a:r>
                      <a:r>
                        <a:rPr sz="1200" spc="20" dirty="0">
                          <a:solidFill>
                            <a:srgbClr val="002457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002457"/>
                          </a:solidFill>
                        </a:rPr>
                        <a:t>ня-бо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1977-1994 МУИС-д</a:t>
                      </a:r>
                      <a:r>
                        <a:rPr sz="1200" dirty="0">
                          <a:solidFill>
                            <a:srgbClr val="002457"/>
                          </a:solidFill>
                        </a:rPr>
                        <a:t> багш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1994-2012 </a:t>
                      </a:r>
                      <a:r>
                        <a:rPr sz="1200" spc="-10" dirty="0">
                          <a:solidFill>
                            <a:srgbClr val="002457"/>
                          </a:solidFill>
                        </a:rPr>
                        <a:t>СЗХороонд </a:t>
                      </a: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хэлтсийн дарга, газрын орлогч дарга, даргын</a:t>
                      </a:r>
                      <a:r>
                        <a:rPr sz="1200" spc="45" dirty="0">
                          <a:solidFill>
                            <a:srgbClr val="002457"/>
                          </a:solidFill>
                        </a:rPr>
                        <a:t> </a:t>
                      </a: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зөвлөх</a:t>
                      </a:r>
                      <a:endParaRPr sz="1200" dirty="0">
                        <a:solidFill>
                          <a:srgbClr val="002457"/>
                        </a:solidFill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solidFill>
                            <a:srgbClr val="002457"/>
                          </a:solidFill>
                        </a:rPr>
                        <a:t>2012 </a:t>
                      </a:r>
                      <a:r>
                        <a:rPr sz="1200" spc="5" dirty="0">
                          <a:solidFill>
                            <a:srgbClr val="002457"/>
                          </a:solidFill>
                        </a:rPr>
                        <a:t>оноос </a:t>
                      </a: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Сангийн яамны</a:t>
                      </a:r>
                      <a:r>
                        <a:rPr sz="1200" spc="-50" dirty="0">
                          <a:solidFill>
                            <a:srgbClr val="002457"/>
                          </a:solidFill>
                        </a:rPr>
                        <a:t> </a:t>
                      </a: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зөвлөх</a:t>
                      </a:r>
                      <a:endParaRPr sz="1200" dirty="0">
                        <a:solidFill>
                          <a:srgbClr val="002457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199796"/>
                  </a:ext>
                </a:extLst>
              </a:tr>
              <a:tr h="1443210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002457"/>
                          </a:solidFill>
                        </a:rPr>
                        <a:t>Цол</a:t>
                      </a:r>
                      <a:r>
                        <a:rPr sz="1200" spc="-20" dirty="0">
                          <a:solidFill>
                            <a:srgbClr val="002457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002457"/>
                          </a:solidFill>
                        </a:rPr>
                        <a:t>зэрэг:</a:t>
                      </a:r>
                      <a:endParaRPr sz="1200" dirty="0">
                        <a:solidFill>
                          <a:srgbClr val="002457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Эдийн засгийн </a:t>
                      </a:r>
                      <a:r>
                        <a:rPr sz="1200" spc="-10" dirty="0">
                          <a:solidFill>
                            <a:srgbClr val="002457"/>
                          </a:solidFill>
                        </a:rPr>
                        <a:t>ухааны </a:t>
                      </a: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доктор</a:t>
                      </a:r>
                      <a:r>
                        <a:rPr sz="1200" spc="-25" dirty="0">
                          <a:solidFill>
                            <a:srgbClr val="002457"/>
                          </a:solidFill>
                        </a:rPr>
                        <a:t> </a:t>
                      </a: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/PH.D/</a:t>
                      </a:r>
                      <a:endParaRPr sz="1200" dirty="0">
                        <a:solidFill>
                          <a:srgbClr val="002457"/>
                        </a:solidFill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mn-MN" sz="1200" spc="-5" dirty="0">
                          <a:solidFill>
                            <a:srgbClr val="002457"/>
                          </a:solidFill>
                        </a:rPr>
                        <a:t>Гавьяат эдийн засагч</a:t>
                      </a:r>
                      <a:r>
                        <a:rPr sz="1200" spc="-10" dirty="0">
                          <a:solidFill>
                            <a:srgbClr val="002457"/>
                          </a:solidFill>
                        </a:rPr>
                        <a:t>,</a:t>
                      </a:r>
                      <a:endParaRPr sz="1200" dirty="0">
                        <a:solidFill>
                          <a:srgbClr val="002457"/>
                        </a:solidFill>
                      </a:endParaRPr>
                    </a:p>
                    <a:p>
                      <a:pPr marL="68580" marR="497205">
                        <a:lnSpc>
                          <a:spcPts val="155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002457"/>
                          </a:solidFill>
                        </a:rPr>
                        <a:t>Санхүү </a:t>
                      </a: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банкны </a:t>
                      </a:r>
                      <a:r>
                        <a:rPr sz="1200" dirty="0">
                          <a:solidFill>
                            <a:srgbClr val="002457"/>
                          </a:solidFill>
                        </a:rPr>
                        <a:t>тэргүүний ажилтан, </a:t>
                      </a:r>
                      <a:r>
                        <a:rPr sz="1200" spc="-10" dirty="0">
                          <a:solidFill>
                            <a:srgbClr val="002457"/>
                          </a:solidFill>
                        </a:rPr>
                        <a:t>Бүртгэл </a:t>
                      </a: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статистикийн </a:t>
                      </a:r>
                      <a:r>
                        <a:rPr sz="1200" dirty="0">
                          <a:solidFill>
                            <a:srgbClr val="002457"/>
                          </a:solidFill>
                        </a:rPr>
                        <a:t>тэргүүний  ажилтан,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Хөрөнгийн зах зээлийн </a:t>
                      </a:r>
                      <a:r>
                        <a:rPr sz="1200" dirty="0">
                          <a:solidFill>
                            <a:srgbClr val="002457"/>
                          </a:solidFill>
                        </a:rPr>
                        <a:t>хүндэт</a:t>
                      </a:r>
                      <a:r>
                        <a:rPr sz="1200" spc="-95" dirty="0">
                          <a:solidFill>
                            <a:srgbClr val="002457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002457"/>
                          </a:solidFill>
                        </a:rPr>
                        <a:t>тэмдэг</a:t>
                      </a:r>
                      <a:endParaRPr sz="1200" dirty="0">
                        <a:solidFill>
                          <a:srgbClr val="002457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737101"/>
                  </a:ext>
                </a:extLst>
              </a:tr>
              <a:tr h="721603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spc="-15" dirty="0">
                          <a:solidFill>
                            <a:srgbClr val="002457"/>
                          </a:solidFill>
                        </a:rPr>
                        <a:t>Компанид </a:t>
                      </a:r>
                      <a:r>
                        <a:rPr sz="1200" dirty="0">
                          <a:solidFill>
                            <a:srgbClr val="002457"/>
                          </a:solidFill>
                        </a:rPr>
                        <a:t>үзүүлж </a:t>
                      </a:r>
                      <a:r>
                        <a:rPr sz="1200" spc="-30" dirty="0">
                          <a:solidFill>
                            <a:srgbClr val="002457"/>
                          </a:solidFill>
                        </a:rPr>
                        <a:t>буй</a:t>
                      </a:r>
                      <a:r>
                        <a:rPr sz="1200" spc="-10" dirty="0">
                          <a:solidFill>
                            <a:srgbClr val="002457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002457"/>
                          </a:solidFill>
                        </a:rPr>
                        <a:t>хувь</a:t>
                      </a:r>
                      <a:endParaRPr sz="1200">
                        <a:solidFill>
                          <a:srgbClr val="002457"/>
                        </a:solidFill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нэмэр</a:t>
                      </a:r>
                      <a:endParaRPr sz="1200">
                        <a:solidFill>
                          <a:srgbClr val="002457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002457"/>
                          </a:solidFill>
                        </a:rPr>
                        <a:t>--Аудитын </a:t>
                      </a:r>
                      <a:r>
                        <a:rPr sz="1200" spc="-10" dirty="0">
                          <a:solidFill>
                            <a:srgbClr val="002457"/>
                          </a:solidFill>
                        </a:rPr>
                        <a:t>хорооны</a:t>
                      </a:r>
                      <a:r>
                        <a:rPr sz="1200" spc="25" dirty="0">
                          <a:solidFill>
                            <a:srgbClr val="002457"/>
                          </a:solidFill>
                        </a:rPr>
                        <a:t> </a:t>
                      </a: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дарга,</a:t>
                      </a:r>
                      <a:endParaRPr sz="1200" dirty="0">
                        <a:solidFill>
                          <a:srgbClr val="002457"/>
                        </a:solidFill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--Шагнал </a:t>
                      </a:r>
                      <a:r>
                        <a:rPr sz="1200" spc="-10" dirty="0">
                          <a:solidFill>
                            <a:srgbClr val="002457"/>
                          </a:solidFill>
                        </a:rPr>
                        <a:t>урамшуулал,цалин </a:t>
                      </a:r>
                      <a:r>
                        <a:rPr sz="1200" dirty="0">
                          <a:solidFill>
                            <a:srgbClr val="002457"/>
                          </a:solidFill>
                        </a:rPr>
                        <a:t>хөлсний </a:t>
                      </a:r>
                      <a:r>
                        <a:rPr sz="1200" spc="-10" dirty="0">
                          <a:solidFill>
                            <a:srgbClr val="002457"/>
                          </a:solidFill>
                        </a:rPr>
                        <a:t>хорооны</a:t>
                      </a:r>
                      <a:r>
                        <a:rPr sz="1200" spc="10" dirty="0">
                          <a:solidFill>
                            <a:srgbClr val="002457"/>
                          </a:solidFill>
                        </a:rPr>
                        <a:t> </a:t>
                      </a:r>
                      <a:r>
                        <a:rPr sz="1200" spc="-5" dirty="0">
                          <a:solidFill>
                            <a:srgbClr val="002457"/>
                          </a:solidFill>
                        </a:rPr>
                        <a:t>дарга</a:t>
                      </a:r>
                      <a:endParaRPr sz="1200" dirty="0">
                        <a:solidFill>
                          <a:srgbClr val="002457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86424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ABB9AF8-E1C6-4963-B5C6-F8B80F9D7B96}"/>
              </a:ext>
            </a:extLst>
          </p:cNvPr>
          <p:cNvSpPr txBox="1"/>
          <p:nvPr/>
        </p:nvSpPr>
        <p:spPr>
          <a:xfrm>
            <a:off x="1066800" y="815131"/>
            <a:ext cx="5181600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6680" algn="ctr">
              <a:lnSpc>
                <a:spcPct val="100000"/>
              </a:lnSpc>
              <a:spcBef>
                <a:spcPts val="315"/>
              </a:spcBef>
            </a:pPr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ТУЗ, </a:t>
            </a:r>
            <a:r>
              <a:rPr lang="mn-MN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ГҮЙЦЭТГЭХ</a:t>
            </a:r>
            <a:r>
              <a:rPr lang="mn-MN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УДИРДЛАГА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ТУЗ-ийн </a:t>
            </a:r>
            <a:r>
              <a:rPr lang="mn-MN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бүтэц,гишүүдийн </a:t>
            </a:r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 чадвар, </a:t>
            </a:r>
            <a:r>
              <a:rPr lang="mn-MN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ажлын туршлага, </a:t>
            </a:r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тэдгээрийн </a:t>
            </a:r>
            <a:r>
              <a:rPr lang="mn-MN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компанид </a:t>
            </a:r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үзүүлж буй хувь</a:t>
            </a:r>
            <a:r>
              <a:rPr lang="mn-MN"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нэмэр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D693DA-D256-4E95-B2A6-95933FC7E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26379"/>
              </p:ext>
            </p:extLst>
          </p:nvPr>
        </p:nvGraphicFramePr>
        <p:xfrm>
          <a:off x="609600" y="1447800"/>
          <a:ext cx="6386512" cy="6388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077">
                  <a:extLst>
                    <a:ext uri="{9D8B030D-6E8A-4147-A177-3AD203B41FA5}">
                      <a16:colId xmlns:a16="http://schemas.microsoft.com/office/drawing/2014/main" val="1108918070"/>
                    </a:ext>
                  </a:extLst>
                </a:gridCol>
                <a:gridCol w="1077883">
                  <a:extLst>
                    <a:ext uri="{9D8B030D-6E8A-4147-A177-3AD203B41FA5}">
                      <a16:colId xmlns:a16="http://schemas.microsoft.com/office/drawing/2014/main" val="3431983316"/>
                    </a:ext>
                  </a:extLst>
                </a:gridCol>
                <a:gridCol w="1194360">
                  <a:extLst>
                    <a:ext uri="{9D8B030D-6E8A-4147-A177-3AD203B41FA5}">
                      <a16:colId xmlns:a16="http://schemas.microsoft.com/office/drawing/2014/main" val="734135053"/>
                    </a:ext>
                  </a:extLst>
                </a:gridCol>
                <a:gridCol w="1015416">
                  <a:extLst>
                    <a:ext uri="{9D8B030D-6E8A-4147-A177-3AD203B41FA5}">
                      <a16:colId xmlns:a16="http://schemas.microsoft.com/office/drawing/2014/main" val="2364559456"/>
                    </a:ext>
                  </a:extLst>
                </a:gridCol>
                <a:gridCol w="1135651">
                  <a:extLst>
                    <a:ext uri="{9D8B030D-6E8A-4147-A177-3AD203B41FA5}">
                      <a16:colId xmlns:a16="http://schemas.microsoft.com/office/drawing/2014/main" val="468434182"/>
                    </a:ext>
                  </a:extLst>
                </a:gridCol>
                <a:gridCol w="1074125">
                  <a:extLst>
                    <a:ext uri="{9D8B030D-6E8A-4147-A177-3AD203B41FA5}">
                      <a16:colId xmlns:a16="http://schemas.microsoft.com/office/drawing/2014/main" val="290464038"/>
                    </a:ext>
                  </a:extLst>
                </a:gridCol>
              </a:tblGrid>
              <a:tr h="557220">
                <a:tc>
                  <a:txBody>
                    <a:bodyPr/>
                    <a:lstStyle/>
                    <a:p>
                      <a:pPr marL="43815">
                        <a:lnSpc>
                          <a:spcPts val="1105"/>
                        </a:lnSpc>
                      </a:pP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Нэр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Х.Цэндбаяр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05"/>
                        </a:lnSpc>
                      </a:pP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Х.Баттуул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05"/>
                        </a:lnSpc>
                      </a:pP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Билли</a:t>
                      </a:r>
                      <a:r>
                        <a:rPr sz="950" spc="2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Лим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М.Золжаргал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З.Цэрэнчимэг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49462"/>
                  </a:ext>
                </a:extLst>
              </a:tr>
              <a:tr h="644788">
                <a:tc>
                  <a:txBody>
                    <a:bodyPr/>
                    <a:lstStyle/>
                    <a:p>
                      <a:pPr marL="43815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Боловсрол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Багшийн дээд</a:t>
                      </a:r>
                      <a:r>
                        <a:rPr sz="950" spc="5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сургууль,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Удирдлагын</a:t>
                      </a:r>
                      <a:r>
                        <a:rPr sz="950" spc="3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академи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Багшийн дээд</a:t>
                      </a:r>
                      <a:r>
                        <a:rPr sz="950" spc="5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сургууль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Политехникийн</a:t>
                      </a:r>
                      <a:r>
                        <a:rPr sz="950" spc="3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дээд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сургууль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БНСУ, Хандонг</a:t>
                      </a:r>
                      <a:r>
                        <a:rPr sz="950" spc="3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их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сургууль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Боловсрол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681043"/>
                  </a:ext>
                </a:extLst>
              </a:tr>
              <a:tr h="658515">
                <a:tc>
                  <a:txBody>
                    <a:bodyPr/>
                    <a:lstStyle/>
                    <a:p>
                      <a:pPr marL="43815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Мэргэжил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Багш,</a:t>
                      </a:r>
                      <a:r>
                        <a:rPr sz="950" spc="1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Бизнесийн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удирдлага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Биеийн тамирын</a:t>
                      </a:r>
                      <a:r>
                        <a:rPr sz="950" spc="5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багш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Инженер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Аялал</a:t>
                      </a:r>
                      <a:r>
                        <a:rPr sz="950" spc="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жуулчлалын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зохицуулалтын</a:t>
                      </a:r>
                      <a:r>
                        <a:rPr sz="950" spc="3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менежмент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Нябо, эдийн</a:t>
                      </a:r>
                      <a:r>
                        <a:rPr sz="950" spc="2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засагч,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5085" marR="148590">
                        <a:lnSpc>
                          <a:spcPct val="107400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Бизнес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удирдлагын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арга  зүйч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77254"/>
                  </a:ext>
                </a:extLst>
              </a:tr>
              <a:tr h="3173259">
                <a:tc>
                  <a:txBody>
                    <a:bodyPr/>
                    <a:lstStyle/>
                    <a:p>
                      <a:pPr marL="43815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Ажлын</a:t>
                      </a:r>
                      <a:r>
                        <a:rPr sz="950" spc="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туршлага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--1985-1997 34р</a:t>
                      </a:r>
                      <a:r>
                        <a:rPr sz="950" spc="-5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дунд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сургууль</a:t>
                      </a:r>
                      <a:r>
                        <a:rPr sz="950" spc="5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багш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--1997-1998</a:t>
                      </a:r>
                      <a:r>
                        <a:rPr sz="950" spc="-3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Женко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компани</a:t>
                      </a:r>
                      <a:r>
                        <a:rPr sz="950" spc="1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менежер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3815" marR="186055">
                        <a:lnSpc>
                          <a:spcPct val="106800"/>
                        </a:lnSpc>
                        <a:spcBef>
                          <a:spcPts val="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--1998-2001</a:t>
                      </a:r>
                      <a:r>
                        <a:rPr sz="950" spc="-6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Countryside  restaurant Гүйцэтгэх  захирал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--2000 оноос БГЗБ</a:t>
                      </a:r>
                      <a:r>
                        <a:rPr sz="950" spc="-2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ХК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гүйцэтгэх</a:t>
                      </a:r>
                      <a:r>
                        <a:rPr sz="950" spc="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захирал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--1983-1990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улсын</a:t>
                      </a:r>
                      <a:r>
                        <a:rPr sz="950" spc="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шигшээ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багт</a:t>
                      </a:r>
                      <a:r>
                        <a:rPr sz="95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тамирчин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--1993-2019 Женко</a:t>
                      </a:r>
                      <a:r>
                        <a:rPr sz="950" spc="-2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дэд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захирал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--1995-1998 Brother</a:t>
                      </a:r>
                      <a:r>
                        <a:rPr sz="950" spc="-4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ХХК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захирал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 marR="136525">
                        <a:lnSpc>
                          <a:spcPts val="1220"/>
                        </a:lnSpc>
                        <a:spcBef>
                          <a:spcPts val="4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--1998-2002 GAG</a:t>
                      </a:r>
                      <a:r>
                        <a:rPr sz="950" spc="-7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гүйцэтгэх  захирал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 marR="158750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--2002 оноос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“Талх-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чихэр”  ХХК гүйцэтгэх</a:t>
                      </a:r>
                      <a:r>
                        <a:rPr sz="950" spc="1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захирал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--2008-2011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Чингис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Маркет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ХХК Ерөнхий</a:t>
                      </a:r>
                      <a:r>
                        <a:rPr sz="950" spc="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захирал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--1982-1991 София</a:t>
                      </a:r>
                      <a:r>
                        <a:rPr sz="950" spc="-4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ХХК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Гүйцэтгэх</a:t>
                      </a:r>
                      <a:r>
                        <a:rPr sz="950" spc="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захирал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--1991-2004,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--2006 оноос МСВ</a:t>
                      </a:r>
                      <a:r>
                        <a:rPr sz="950" spc="-2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ХХК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Гүйцэтгэх</a:t>
                      </a:r>
                      <a:r>
                        <a:rPr sz="950" spc="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захирал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--2004-2006 БГЗБ</a:t>
                      </a:r>
                      <a:r>
                        <a:rPr sz="950" spc="-4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ХК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Гүйцэтгэх</a:t>
                      </a:r>
                      <a:r>
                        <a:rPr sz="950" spc="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захирал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--2005-2006 БГЗБ</a:t>
                      </a:r>
                      <a:r>
                        <a:rPr sz="950" spc="-3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ХК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ерөнхий менежер</a:t>
                      </a:r>
                      <a:r>
                        <a:rPr sz="950" spc="3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туслах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--2008-2009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GTB</a:t>
                      </a:r>
                      <a:r>
                        <a:rPr sz="950" spc="-1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ХК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Маркетингийн</a:t>
                      </a:r>
                      <a:r>
                        <a:rPr sz="950" spc="4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албаны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дарга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--2009-2012</a:t>
                      </a:r>
                      <a:r>
                        <a:rPr sz="950" spc="-3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БНСУ-ын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 marR="100330">
                        <a:lnSpc>
                          <a:spcPts val="1220"/>
                        </a:lnSpc>
                        <a:spcBef>
                          <a:spcPts val="4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Корес төлөөлөгчийн газар,  менежер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 marR="217170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--2012 оноос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Verve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Wine  ХХК Захирал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10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--1984-1992</a:t>
                      </a:r>
                      <a:r>
                        <a:rPr sz="950" spc="-3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ГЖҮГ-ын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авто баазад ахлах</a:t>
                      </a:r>
                      <a:r>
                        <a:rPr sz="950" spc="4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нябо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--1992-2008 БГЗБ</a:t>
                      </a:r>
                      <a:r>
                        <a:rPr sz="950" spc="-5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ерөнхий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нябо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--2008-2016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ЗТХБЯ,</a:t>
                      </a:r>
                      <a:r>
                        <a:rPr sz="950" spc="-2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ЗТЯ,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5085" marR="108585">
                        <a:lnSpc>
                          <a:spcPct val="106800"/>
                        </a:lnSpc>
                        <a:spcBef>
                          <a:spcPts val="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Сайдын багцын Ерөнхий  нябо бөгөөд санхүү  хэлтсийн</a:t>
                      </a:r>
                      <a:r>
                        <a:rPr sz="950" spc="2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дарга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5085" marR="450215">
                        <a:lnSpc>
                          <a:spcPct val="106300"/>
                        </a:lnSpc>
                        <a:spcBef>
                          <a:spcPts val="1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--2016 оноос</a:t>
                      </a:r>
                      <a:r>
                        <a:rPr sz="950" spc="-7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БГЗБ  ерөнхий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менежер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127356"/>
                  </a:ext>
                </a:extLst>
              </a:tr>
              <a:tr h="658515">
                <a:tc>
                  <a:txBody>
                    <a:bodyPr/>
                    <a:lstStyle/>
                    <a:p>
                      <a:pPr marL="43815">
                        <a:lnSpc>
                          <a:spcPts val="1110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Цол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зэрэг: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10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Хөдөлмөрийн</a:t>
                      </a:r>
                      <a:r>
                        <a:rPr sz="950" spc="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хүндэт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медаль,Алтан гадас</a:t>
                      </a:r>
                      <a:r>
                        <a:rPr sz="950" spc="3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одон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10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Чөлөөт бөхийн олон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улсын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хэмжээний</a:t>
                      </a:r>
                      <a:r>
                        <a:rPr sz="950" spc="4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мастер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10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Менежментийн</a:t>
                      </a:r>
                      <a:r>
                        <a:rPr sz="950" spc="4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магистр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110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МУ-ын</a:t>
                      </a:r>
                      <a:r>
                        <a:rPr sz="950" spc="1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мэргэшсэн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5085" marR="158750">
                        <a:lnSpc>
                          <a:spcPct val="107400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нягтлан бодогч, Гавьяат  эдийн</a:t>
                      </a:r>
                      <a:r>
                        <a:rPr sz="950" spc="2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засагч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61094"/>
                  </a:ext>
                </a:extLst>
              </a:tr>
              <a:tr h="696280">
                <a:tc>
                  <a:txBody>
                    <a:bodyPr/>
                    <a:lstStyle/>
                    <a:p>
                      <a:pPr marL="43815">
                        <a:lnSpc>
                          <a:spcPts val="111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Компанид</a:t>
                      </a:r>
                      <a:r>
                        <a:rPr sz="950" spc="2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үзүүлж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50" spc="-1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буй хувь</a:t>
                      </a:r>
                      <a:r>
                        <a:rPr sz="950" spc="9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нэмэр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15"/>
                        </a:lnSpc>
                      </a:pP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--Аудитын</a:t>
                      </a:r>
                      <a:r>
                        <a:rPr sz="950" spc="3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хорооны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гишүүн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3815" marR="59055">
                        <a:lnSpc>
                          <a:spcPct val="106300"/>
                        </a:lnSpc>
                        <a:spcBef>
                          <a:spcPts val="15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--Нэр дэвшүүлэх хорооны  гишүүн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15"/>
                        </a:lnSpc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--Шагнал </a:t>
                      </a: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урамшуулал,</a:t>
                      </a:r>
                      <a:r>
                        <a:rPr sz="950" spc="5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цалин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хөлсний хорооны</a:t>
                      </a:r>
                      <a:r>
                        <a:rPr sz="950" spc="1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гишүүн</a:t>
                      </a:r>
                      <a:endParaRPr sz="95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115"/>
                        </a:lnSpc>
                      </a:pPr>
                      <a:r>
                        <a:rPr sz="95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--Аудитын</a:t>
                      </a:r>
                      <a:r>
                        <a:rPr sz="950" spc="3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хорооны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5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гишүүн</a:t>
                      </a:r>
                      <a:endParaRPr sz="9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645575"/>
                  </a:ext>
                </a:extLst>
              </a:tr>
            </a:tbl>
          </a:graphicData>
        </a:graphic>
      </p:graphicFrame>
      <p:sp>
        <p:nvSpPr>
          <p:cNvPr id="5" name="Round Same Side Corner Rectangle 26">
            <a:extLst>
              <a:ext uri="{FF2B5EF4-FFF2-40B4-BE49-F238E27FC236}">
                <a16:creationId xmlns:a16="http://schemas.microsoft.com/office/drawing/2014/main" id="{F2EAE5F9-20C6-47CA-8719-732D56A42FA8}"/>
              </a:ext>
            </a:extLst>
          </p:cNvPr>
          <p:cNvSpPr/>
          <p:nvPr/>
        </p:nvSpPr>
        <p:spPr>
          <a:xfrm rot="16200000" flipV="1">
            <a:off x="1603067" y="-942730"/>
            <a:ext cx="451465" cy="3657602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9623" tIns="74812" rIns="149623" bIns="74812" rtlCol="0" anchor="t"/>
          <a:lstStyle/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F8820A6-C485-4982-81D5-C997CAFF329F}"/>
              </a:ext>
            </a:extLst>
          </p:cNvPr>
          <p:cNvSpPr txBox="1"/>
          <p:nvPr/>
        </p:nvSpPr>
        <p:spPr>
          <a:xfrm>
            <a:off x="1066800" y="743737"/>
            <a:ext cx="1981200" cy="487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heavy" spc="-3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b="1" u="sng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ТУЗ-</a:t>
            </a:r>
            <a:r>
              <a:rPr sz="1500" b="1" u="sng" spc="-5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ийн</a:t>
            </a:r>
            <a:r>
              <a:rPr sz="1500" b="1" u="sng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500" b="1" u="sng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гишүүд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u="heavy" spc="-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26">
            <a:extLst>
              <a:ext uri="{FF2B5EF4-FFF2-40B4-BE49-F238E27FC236}">
                <a16:creationId xmlns:a16="http://schemas.microsoft.com/office/drawing/2014/main" id="{45A9E4B1-8AAC-48E7-A88B-5A2F2F3809FB}"/>
              </a:ext>
            </a:extLst>
          </p:cNvPr>
          <p:cNvSpPr/>
          <p:nvPr/>
        </p:nvSpPr>
        <p:spPr>
          <a:xfrm rot="16200000" flipV="1">
            <a:off x="1603068" y="73332"/>
            <a:ext cx="451465" cy="3657602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9623" tIns="74812" rIns="149623" bIns="74812" rtlCol="0" anchor="t"/>
          <a:lstStyle/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DA2588B-2F8D-441B-8DFE-0F9E6A4D1C3A}"/>
              </a:ext>
            </a:extLst>
          </p:cNvPr>
          <p:cNvSpPr txBox="1"/>
          <p:nvPr/>
        </p:nvSpPr>
        <p:spPr>
          <a:xfrm>
            <a:off x="595998" y="2202746"/>
            <a:ext cx="5750878" cy="39470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14999"/>
              </a:lnSpc>
            </a:pPr>
            <a:r>
              <a:rPr sz="1400" spc="-5" dirty="0">
                <a:latin typeface="Times New Roman"/>
                <a:cs typeface="Times New Roman"/>
              </a:rPr>
              <a:t>“Баянгол Зочид Буудал” ХК </a:t>
            </a:r>
            <a:r>
              <a:rPr sz="1400" dirty="0">
                <a:latin typeface="Times New Roman"/>
                <a:cs typeface="Times New Roman"/>
              </a:rPr>
              <a:t>нь </a:t>
            </a:r>
            <a:r>
              <a:rPr sz="1400" spc="-5" dirty="0">
                <a:latin typeface="Times New Roman"/>
                <a:cs typeface="Times New Roman"/>
              </a:rPr>
              <a:t>1964 онд БНМАУ-ын Сайд нарын </a:t>
            </a:r>
            <a:r>
              <a:rPr sz="1400" dirty="0">
                <a:latin typeface="Times New Roman"/>
                <a:cs typeface="Times New Roman"/>
              </a:rPr>
              <a:t>зөвлөлийн </a:t>
            </a:r>
            <a:r>
              <a:rPr sz="1400" spc="-5" dirty="0">
                <a:latin typeface="Times New Roman"/>
                <a:cs typeface="Times New Roman"/>
              </a:rPr>
              <a:t>375 </a:t>
            </a:r>
            <a:r>
              <a:rPr sz="1400" dirty="0">
                <a:latin typeface="Times New Roman"/>
                <a:cs typeface="Times New Roman"/>
              </a:rPr>
              <a:t>тоот </a:t>
            </a:r>
            <a:r>
              <a:rPr sz="1400" spc="-10" dirty="0">
                <a:latin typeface="Times New Roman"/>
                <a:cs typeface="Times New Roman"/>
              </a:rPr>
              <a:t>тогтоолын  </a:t>
            </a:r>
            <a:r>
              <a:rPr sz="1400" dirty="0">
                <a:latin typeface="Times New Roman"/>
                <a:cs typeface="Times New Roman"/>
              </a:rPr>
              <a:t>дагуу анхны </a:t>
            </a:r>
            <a:r>
              <a:rPr sz="1400" spc="-5" dirty="0">
                <a:latin typeface="Times New Roman"/>
                <a:cs typeface="Times New Roman"/>
              </a:rPr>
              <a:t>үйлчилгээг эхлүүлэ </a:t>
            </a:r>
            <a:r>
              <a:rPr sz="1400" dirty="0">
                <a:latin typeface="Times New Roman"/>
                <a:cs typeface="Times New Roman"/>
              </a:rPr>
              <a:t>байсан </a:t>
            </a:r>
            <a:r>
              <a:rPr sz="1400" spc="-5" dirty="0">
                <a:latin typeface="Times New Roman"/>
                <a:cs typeface="Times New Roman"/>
              </a:rPr>
              <a:t>түүхтэй. 1991.12.11-ний өдрийн </a:t>
            </a:r>
            <a:r>
              <a:rPr sz="1400" dirty="0">
                <a:latin typeface="Times New Roman"/>
                <a:cs typeface="Times New Roman"/>
              </a:rPr>
              <a:t>Засгийн </a:t>
            </a:r>
            <a:r>
              <a:rPr sz="1400" spc="-5" dirty="0">
                <a:latin typeface="Times New Roman"/>
                <a:cs typeface="Times New Roman"/>
              </a:rPr>
              <a:t>газрын өмч хувьчлалын  комиссын 27-р тогтоолоор “Баянгол Зочид </a:t>
            </a:r>
            <a:r>
              <a:rPr sz="1400" spc="-10" dirty="0">
                <a:latin typeface="Times New Roman"/>
                <a:cs typeface="Times New Roman"/>
              </a:rPr>
              <a:t>Буудал </a:t>
            </a:r>
            <a:r>
              <a:rPr sz="1400" spc="-5" dirty="0">
                <a:latin typeface="Times New Roman"/>
                <a:cs typeface="Times New Roman"/>
              </a:rPr>
              <a:t>ХК” хувийн хэвшлийн </a:t>
            </a:r>
            <a:r>
              <a:rPr sz="1400" spc="-10" dirty="0">
                <a:latin typeface="Times New Roman"/>
                <a:cs typeface="Times New Roman"/>
              </a:rPr>
              <a:t>аж </a:t>
            </a:r>
            <a:r>
              <a:rPr sz="1400" spc="-5" dirty="0">
                <a:latin typeface="Times New Roman"/>
                <a:cs typeface="Times New Roman"/>
              </a:rPr>
              <a:t>ахуй болон өөрчлөгдөж  </a:t>
            </a:r>
            <a:r>
              <a:rPr sz="1400" dirty="0">
                <a:latin typeface="Times New Roman"/>
                <a:cs typeface="Times New Roman"/>
              </a:rPr>
              <a:t>анхны </a:t>
            </a:r>
            <a:r>
              <a:rPr sz="1400" spc="-5" dirty="0">
                <a:latin typeface="Times New Roman"/>
                <a:cs typeface="Times New Roman"/>
              </a:rPr>
              <a:t>хувь </a:t>
            </a:r>
            <a:r>
              <a:rPr sz="1400" dirty="0">
                <a:latin typeface="Times New Roman"/>
                <a:cs typeface="Times New Roman"/>
              </a:rPr>
              <a:t>нийлүүлсэн зочид </a:t>
            </a:r>
            <a:r>
              <a:rPr sz="1400" spc="-5" dirty="0">
                <a:latin typeface="Times New Roman"/>
                <a:cs typeface="Times New Roman"/>
              </a:rPr>
              <a:t>буудал </a:t>
            </a:r>
            <a:r>
              <a:rPr sz="1400" dirty="0">
                <a:latin typeface="Times New Roman"/>
                <a:cs typeface="Times New Roman"/>
              </a:rPr>
              <a:t>болсон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байна.</a:t>
            </a:r>
          </a:p>
          <a:p>
            <a:pPr marL="12700" marR="5080" indent="457200" algn="just">
              <a:lnSpc>
                <a:spcPct val="115100"/>
              </a:lnSpc>
              <a:spcBef>
                <a:spcPts val="790"/>
              </a:spcBef>
            </a:pPr>
            <a:r>
              <a:rPr sz="1400" spc="-5" dirty="0">
                <a:latin typeface="Times New Roman"/>
                <a:cs typeface="Times New Roman"/>
              </a:rPr>
              <a:t>“Баянгол Зочид Буудал” ХК </a:t>
            </a:r>
            <a:r>
              <a:rPr sz="1400" dirty="0">
                <a:latin typeface="Times New Roman"/>
                <a:cs typeface="Times New Roman"/>
              </a:rPr>
              <a:t>нь </a:t>
            </a:r>
            <a:r>
              <a:rPr sz="1400" spc="5" dirty="0">
                <a:latin typeface="Times New Roman"/>
                <a:cs typeface="Times New Roman"/>
              </a:rPr>
              <a:t>1991 </a:t>
            </a:r>
            <a:r>
              <a:rPr sz="1400" spc="-5" dirty="0">
                <a:latin typeface="Times New Roman"/>
                <a:cs typeface="Times New Roman"/>
              </a:rPr>
              <a:t>онд ХК болсноосоо хойш хувьцаа эзэмшигч </a:t>
            </a:r>
            <a:r>
              <a:rPr sz="1400" dirty="0">
                <a:latin typeface="Times New Roman"/>
                <a:cs typeface="Times New Roman"/>
              </a:rPr>
              <a:t>нарт жил бүр  тогтмол </a:t>
            </a:r>
            <a:r>
              <a:rPr sz="1400" spc="-5" dirty="0">
                <a:latin typeface="Times New Roman"/>
                <a:cs typeface="Times New Roman"/>
              </a:rPr>
              <a:t>ноогдол </a:t>
            </a:r>
            <a:r>
              <a:rPr sz="1400" dirty="0">
                <a:latin typeface="Times New Roman"/>
                <a:cs typeface="Times New Roman"/>
              </a:rPr>
              <a:t>ашиг </a:t>
            </a:r>
            <a:r>
              <a:rPr sz="1400" spc="-5" dirty="0">
                <a:latin typeface="Times New Roman"/>
                <a:cs typeface="Times New Roman"/>
              </a:rPr>
              <a:t>хувиарлаж байгаа бөгөөд энэ хугацаанд </a:t>
            </a:r>
            <a:r>
              <a:rPr sz="1400" dirty="0">
                <a:latin typeface="Times New Roman"/>
                <a:cs typeface="Times New Roman"/>
              </a:rPr>
              <a:t>нийт 2 </a:t>
            </a:r>
            <a:r>
              <a:rPr sz="1400" spc="-5" dirty="0">
                <a:latin typeface="Times New Roman"/>
                <a:cs typeface="Times New Roman"/>
              </a:rPr>
              <a:t>тэрбум төгрөгийн ноогдол </a:t>
            </a:r>
            <a:r>
              <a:rPr sz="1400" dirty="0">
                <a:latin typeface="Times New Roman"/>
                <a:cs typeface="Times New Roman"/>
              </a:rPr>
              <a:t>ашиг  </a:t>
            </a:r>
            <a:r>
              <a:rPr sz="1400" spc="-5" dirty="0">
                <a:latin typeface="Times New Roman"/>
                <a:cs typeface="Times New Roman"/>
              </a:rPr>
              <a:t>хувиарласан</a:t>
            </a:r>
            <a:r>
              <a:rPr sz="1400" dirty="0">
                <a:latin typeface="Times New Roman"/>
                <a:cs typeface="Times New Roman"/>
              </a:rPr>
              <a:t> байна.</a:t>
            </a:r>
            <a:endParaRPr lang="en-US" sz="1400" dirty="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15100"/>
              </a:lnSpc>
              <a:spcBef>
                <a:spcPts val="790"/>
              </a:spcBef>
            </a:pPr>
            <a:r>
              <a:rPr lang="mn-M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Дэлхий дахиныг хамраад байгаа цар тахал, түүнтэй холбогдсон хорио цээрийн дэглэмийн улмаас 2020 онд алдагдалтай ажилласан учраас </a:t>
            </a:r>
            <a:r>
              <a:rPr lang="mn-M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Төлөөлөн Удирдах Зөвлөлийн 202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mn-M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оны 02 дугаар сарын 1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mn-M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-ний өдрийн №01 тоот тогтоолоор 20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mn-M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онд ногдол ашиг тараахгүй гэж шийдвэрлэсэн.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 indent="457200" algn="just">
              <a:lnSpc>
                <a:spcPct val="115100"/>
              </a:lnSpc>
              <a:spcBef>
                <a:spcPts val="790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C849093-E615-4E7E-B474-FA2FC4F9A73A}"/>
              </a:ext>
            </a:extLst>
          </p:cNvPr>
          <p:cNvSpPr txBox="1"/>
          <p:nvPr/>
        </p:nvSpPr>
        <p:spPr>
          <a:xfrm>
            <a:off x="1066800" y="743737"/>
            <a:ext cx="1981200" cy="487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heavy" spc="-3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lang="mn-MN" sz="1500" b="1" u="sng" spc="-40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u="heavy" spc="-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AEF4E-FAE2-48FF-A604-C014653EE5AC}"/>
              </a:ext>
            </a:extLst>
          </p:cNvPr>
          <p:cNvSpPr txBox="1"/>
          <p:nvPr/>
        </p:nvSpPr>
        <p:spPr>
          <a:xfrm>
            <a:off x="228600" y="1751280"/>
            <a:ext cx="3657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5590" algn="ctr">
              <a:lnSpc>
                <a:spcPct val="100000"/>
              </a:lnSpc>
              <a:spcBef>
                <a:spcPts val="105"/>
              </a:spcBef>
            </a:pPr>
            <a:r>
              <a:rPr lang="mn-MN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ҮНЭТ ЦААСНЫ</a:t>
            </a:r>
            <a:r>
              <a:rPr lang="mn-MN" sz="1600" b="1" spc="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mn-MN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МЭДЭЭЛЭЛ</a:t>
            </a:r>
            <a:endParaRPr lang="mn-MN" sz="16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60F9E8-1D64-4337-B24C-22B6391CB6FE}"/>
              </a:ext>
            </a:extLst>
          </p:cNvPr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2" y="120194"/>
            <a:ext cx="1295400" cy="1070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7203B1-723C-4201-95A6-CC0BB9905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37072"/>
              </p:ext>
            </p:extLst>
          </p:nvPr>
        </p:nvGraphicFramePr>
        <p:xfrm>
          <a:off x="621728" y="6071906"/>
          <a:ext cx="5811520" cy="1738696"/>
        </p:xfrm>
        <a:graphic>
          <a:graphicData uri="http://schemas.openxmlformats.org/drawingml/2006/table">
            <a:tbl>
              <a:tblPr firstRow="1" firstCol="1" bandRow="1"/>
              <a:tblGrid>
                <a:gridCol w="1109345">
                  <a:extLst>
                    <a:ext uri="{9D8B030D-6E8A-4147-A177-3AD203B41FA5}">
                      <a16:colId xmlns:a16="http://schemas.microsoft.com/office/drawing/2014/main" val="3542084568"/>
                    </a:ext>
                  </a:extLst>
                </a:gridCol>
                <a:gridCol w="1109345">
                  <a:extLst>
                    <a:ext uri="{9D8B030D-6E8A-4147-A177-3AD203B41FA5}">
                      <a16:colId xmlns:a16="http://schemas.microsoft.com/office/drawing/2014/main" val="3464107112"/>
                    </a:ext>
                  </a:extLst>
                </a:gridCol>
                <a:gridCol w="1217295">
                  <a:extLst>
                    <a:ext uri="{9D8B030D-6E8A-4147-A177-3AD203B41FA5}">
                      <a16:colId xmlns:a16="http://schemas.microsoft.com/office/drawing/2014/main" val="2177718879"/>
                    </a:ext>
                  </a:extLst>
                </a:gridCol>
                <a:gridCol w="1109345">
                  <a:extLst>
                    <a:ext uri="{9D8B030D-6E8A-4147-A177-3AD203B41FA5}">
                      <a16:colId xmlns:a16="http://schemas.microsoft.com/office/drawing/2014/main" val="43029728"/>
                    </a:ext>
                  </a:extLst>
                </a:gridCol>
                <a:gridCol w="1266190">
                  <a:extLst>
                    <a:ext uri="{9D8B030D-6E8A-4147-A177-3AD203B41FA5}">
                      <a16:colId xmlns:a16="http://schemas.microsoft.com/office/drawing/2014/main" val="1836293106"/>
                    </a:ext>
                  </a:extLst>
                </a:gridCol>
              </a:tblGrid>
              <a:tr h="605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Дүрмийн сан /мян.төг/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Нэгж хувьцаанд олгосон ноогдол ашиг/төг/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Нэгж хувьцааны зах зээлийн дундаж үнэ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Хувьцааны тоо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719437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54,998.5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34300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423065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02898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54,998.5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423065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954317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54,998.5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423065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168755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54,998.5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423065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63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04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D3DF-41DA-4278-9B48-EEC0A451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7279"/>
            <a:ext cx="6217920" cy="2011680"/>
          </a:xfrm>
        </p:spPr>
        <p:txBody>
          <a:bodyPr/>
          <a:lstStyle/>
          <a:p>
            <a:r>
              <a:rPr lang="mn-MN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Үйл ажиллагаа өргөжүүлэх талаар: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0BEBA-7D7E-4091-A5EA-3A64DF547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15" y="2514600"/>
            <a:ext cx="6217920" cy="5775960"/>
          </a:xfrm>
        </p:spPr>
        <p:txBody>
          <a:bodyPr/>
          <a:lstStyle/>
          <a:p>
            <a:pPr marL="0" indent="0" algn="just">
              <a:buNone/>
            </a:pPr>
            <a:r>
              <a:rPr lang="mn-MN" sz="1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Хөрөнгө оруулалтын хувьд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Үйл ажиллагаагаа өргөжүүлэх, ашиг орлогыг нэмэгдүүлэхийн тулд Төв аймгийн, Эрдэнэ сумын нутаг ,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mn-M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Цонжин болдог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”-</a:t>
            </a:r>
            <a:r>
              <a:rPr lang="mn-M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 байрлах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mn-M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Баянгол Ресорт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mn-M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зочид буудлыг ашиглалтанд оруулж, үйл ажиллагааг эхлүүлж  байна.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B8A41-1F0C-40B2-862E-E06A4483F8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1" y="3874721"/>
            <a:ext cx="610685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4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26">
            <a:extLst>
              <a:ext uri="{FF2B5EF4-FFF2-40B4-BE49-F238E27FC236}">
                <a16:creationId xmlns:a16="http://schemas.microsoft.com/office/drawing/2014/main" id="{45A9E4B1-8AAC-48E7-A88B-5A2F2F3809FB}"/>
              </a:ext>
            </a:extLst>
          </p:cNvPr>
          <p:cNvSpPr/>
          <p:nvPr/>
        </p:nvSpPr>
        <p:spPr>
          <a:xfrm rot="16200000" flipV="1">
            <a:off x="2459790" y="-1340957"/>
            <a:ext cx="566821" cy="5486402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9623" tIns="74812" rIns="149623" bIns="74812" rtlCol="0" anchor="t"/>
          <a:lstStyle/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C849093-E615-4E7E-B474-FA2FC4F9A73A}"/>
              </a:ext>
            </a:extLst>
          </p:cNvPr>
          <p:cNvSpPr txBox="1"/>
          <p:nvPr/>
        </p:nvSpPr>
        <p:spPr>
          <a:xfrm>
            <a:off x="1066800" y="743737"/>
            <a:ext cx="1981200" cy="487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heavy" spc="-3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lang="mn-MN" sz="1500" b="1" u="sng" spc="-40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u="heavy" spc="-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AEF4E-FAE2-48FF-A604-C014653EE5AC}"/>
              </a:ext>
            </a:extLst>
          </p:cNvPr>
          <p:cNvSpPr txBox="1"/>
          <p:nvPr/>
        </p:nvSpPr>
        <p:spPr>
          <a:xfrm>
            <a:off x="190500" y="1231691"/>
            <a:ext cx="5105400" cy="628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5590" algn="ctr">
              <a:spcBef>
                <a:spcPts val="105"/>
              </a:spcBef>
            </a:pPr>
            <a:r>
              <a:rPr lang="mn-MN" sz="1800" b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ОРЛОГО, ҮР ДҮНГИЙН ТАЛААР: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75590" algn="ctr">
              <a:lnSpc>
                <a:spcPct val="100000"/>
              </a:lnSpc>
              <a:spcBef>
                <a:spcPts val="105"/>
              </a:spcBef>
            </a:pPr>
            <a:endParaRPr lang="mn-MN" sz="16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F4FDFD-7F53-4FBC-95B8-B080F3980EEB}"/>
              </a:ext>
            </a:extLst>
          </p:cNvPr>
          <p:cNvSpPr txBox="1"/>
          <p:nvPr/>
        </p:nvSpPr>
        <p:spPr>
          <a:xfrm>
            <a:off x="1828800" y="-7116520"/>
            <a:ext cx="6248400" cy="331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mn-MN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Тайлангийн үзүүлэлтээс харахад 2016 оноос хойш үндсэн үйл ажиллагааны орлого тогтвортой байсан бөгөөд 2020 онд Дэлхий нийтийг хамарсан цар тахал /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 19/ </a:t>
            </a:r>
            <a:r>
              <a:rPr lang="mn-MN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ын улмаас шалтгаалан салбарын эдийн засгийн нөхцөл байдал хүндэрч бүрэн зогсонги байдалтай байсан ч бүрэн зогсоохгүйгээр алдагдлыг хамгийн бага түвшинд байхаар ажилласан. Үүээс үзэхэд үндсэн үйл ажиллагааны орлого 201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mn-MN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оноос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</a:t>
            </a:r>
            <a:r>
              <a:rPr lang="mn-MN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%-иар буурсан,  нийт зардал 51%-иар буурч улмаар үйл ажиллагааны ашиг буурсан үзүүлэлтэй байна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mn-MN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Mөн 2020 онд  өмнөх  байр сууриа хадгалж үлдэхийн тулд, </a:t>
            </a:r>
            <a:r>
              <a:rPr lang="mn-M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хүнд нөхцөл байдалд үйл ажиллагаагаа явуулсан ч гэсэн 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ДЭМБ, УОК, ЭМЯ, НОК, ХӨСҮТ, ЗӨСҮТ, ЦЕГ, МХГ,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НЗДаргын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захирамж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зөвлөмжийг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удирдлага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болгон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mn-M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ажиллаж  2020 оны 11 сард Дотоодын хөл бөмбөгийн шигшээ багийн тамирчдыг хүлээн авсан болон УОК-н алба хаагчдад хүргэлтийн хоолоор үйлчилж, хоол хүргэлтийн газруудтай хамтран захилагат хоолнууд гаргаж онлайн үйлчилгээг нэвтрүүлэн ажилласан. 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жлын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байраа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хадгалж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үлдэхийн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тулд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ажилчи</a:t>
            </a:r>
            <a:r>
              <a:rPr lang="mn-M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н,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албан хаагчиддаа мөнгөн болон материаллаг дэмжлэг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үзүүлж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mn-M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Женко  группийн зүгээс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"Дархлаа дэмжих </a:t>
            </a:r>
            <a:r>
              <a:rPr lang="mn-M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1,2,3 аян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" </a:t>
            </a:r>
            <a:r>
              <a:rPr lang="mn-M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-г зохион байгуулж ажиллагсдаа бүрэн  хамруулсан. </a:t>
            </a: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BCF848-3D66-4013-92C0-D16F4E377675}"/>
              </a:ext>
            </a:extLst>
          </p:cNvPr>
          <p:cNvSpPr txBox="1"/>
          <p:nvPr/>
        </p:nvSpPr>
        <p:spPr>
          <a:xfrm>
            <a:off x="969447" y="5258193"/>
            <a:ext cx="5355153" cy="134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mn-MN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оны хагас жилийг суурь он болгож үзхэд 20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mn-MN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оны хагас жилээр борлуулалтын орлого суурь оноосоо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1.9 </a:t>
            </a:r>
            <a:r>
              <a:rPr lang="mn-MN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дахин өссөн. Борлуулсан бүтээгдэхүүний өртөг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r>
              <a:rPr lang="mn-MN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буурсан нв </a:t>
            </a:r>
            <a:r>
              <a:rPr lang="mn-M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алдагдалыг 15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mn-M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бууруулахад </a:t>
            </a:r>
            <a:r>
              <a:rPr lang="mn-MN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нөлөөлж байна. 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ED11220-8FCC-4EB6-BD11-5F463DBB5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610209"/>
              </p:ext>
            </p:extLst>
          </p:nvPr>
        </p:nvGraphicFramePr>
        <p:xfrm>
          <a:off x="1000125" y="1992718"/>
          <a:ext cx="5105400" cy="311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5426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7865</TotalTime>
  <Words>1202</Words>
  <Application>Microsoft Office PowerPoint</Application>
  <PresentationFormat>Custom</PresentationFormat>
  <Paragraphs>204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Bahnschrift Light</vt:lpstr>
      <vt:lpstr>Bahnschrift Light SemiCondensed</vt:lpstr>
      <vt:lpstr>Calibri</vt:lpstr>
      <vt:lpstr>Calibri Light</vt:lpstr>
      <vt:lpstr>Corbel</vt:lpstr>
      <vt:lpstr>Roboto</vt:lpstr>
      <vt:lpstr>Times New Roman</vt:lpstr>
      <vt:lpstr>Wingdings</vt:lpstr>
      <vt:lpstr>Banded</vt:lpstr>
      <vt:lpstr>                                          БАЯНГОЛ ЗОЧИД БУУДАЛ ХК                                          2021 ОНЫ ЭХНИЙ ХАГАС ЖИЛИЙН                     ҮЙЛ АЖИЛЛАГААНЫ ТАЙЛАН  </vt:lpstr>
      <vt:lpstr>PowerPoint Presentation</vt:lpstr>
      <vt:lpstr>КОМПАНИЙ БИЗНЕСИЙН ҮЙЛ АЖИЛЛАГААНЫ  ЕРӨНХИЙ МЭДЭЭЛЭЛ </vt:lpstr>
      <vt:lpstr>PowerPoint Presentation</vt:lpstr>
      <vt:lpstr>PowerPoint Presentation</vt:lpstr>
      <vt:lpstr>PowerPoint Presentation</vt:lpstr>
      <vt:lpstr>PowerPoint Presentation</vt:lpstr>
      <vt:lpstr>Үйл ажиллагаа өргөжүүлэх талаар: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212</cp:revision>
  <cp:lastPrinted>2021-07-30T03:13:15Z</cp:lastPrinted>
  <dcterms:created xsi:type="dcterms:W3CDTF">2019-03-07T01:30:04Z</dcterms:created>
  <dcterms:modified xsi:type="dcterms:W3CDTF">2021-08-02T09:55:51Z</dcterms:modified>
</cp:coreProperties>
</file>