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309" r:id="rId2"/>
    <p:sldId id="320" r:id="rId3"/>
    <p:sldId id="323" r:id="rId4"/>
    <p:sldId id="321" r:id="rId5"/>
    <p:sldId id="324" r:id="rId6"/>
    <p:sldId id="325" r:id="rId7"/>
    <p:sldId id="326" r:id="rId8"/>
    <p:sldId id="328" r:id="rId9"/>
    <p:sldId id="327" r:id="rId10"/>
    <p:sldId id="329" r:id="rId11"/>
    <p:sldId id="331" r:id="rId12"/>
    <p:sldId id="332" r:id="rId13"/>
    <p:sldId id="333" r:id="rId14"/>
    <p:sldId id="335" r:id="rId15"/>
    <p:sldId id="337" r:id="rId16"/>
    <p:sldId id="334" r:id="rId17"/>
    <p:sldId id="338" r:id="rId18"/>
    <p:sldId id="336"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60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36635711341106"/>
          <c:y val="0.1500246062992126"/>
          <c:w val="0.55257987444471612"/>
          <c:h val="0.84997539370078745"/>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tx>
                <c:rich>
                  <a:bodyPr/>
                  <a:lstStyle/>
                  <a:p>
                    <a:r>
                      <a:rPr lang="en-US" baseline="0" smtClean="0"/>
                      <a:t> </a:t>
                    </a:r>
                    <a:fld id="{FBE0D376-77BE-475C-89C6-DCC0E22E3909}" type="PERCENTAGE">
                      <a:rPr lang="en-US" baseline="0"/>
                      <a:pPr/>
                      <a:t>[PERCENTAGE]</a:t>
                    </a:fld>
                    <a:endParaRPr lang="en-US" baseline="0" smtClean="0"/>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5D2F8026-707E-476C-8B67-BABEBB2E897C}" type="PERCENTAGE">
                      <a:rPr lang="en-US" baseline="0" smtClean="0"/>
                      <a:pPr/>
                      <a:t>[PERCENTAGE]</a:t>
                    </a:fld>
                    <a:endParaRPr lang="en-US"/>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2"/>
              <c:layout/>
              <c:tx>
                <c:rich>
                  <a:bodyPr/>
                  <a:lstStyle/>
                  <a:p>
                    <a:fld id="{7EB5A213-AE80-49D8-8263-75F33207B0AA}" type="PERCENTAGE">
                      <a:rPr lang="en-US" baseline="0" smtClean="0"/>
                      <a:pPr/>
                      <a:t>[PERCENTAGE]</a:t>
                    </a:fld>
                    <a:endParaRPr lang="en-US"/>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3"/>
              <c:layout/>
              <c:tx>
                <c:rich>
                  <a:bodyPr/>
                  <a:lstStyle/>
                  <a:p>
                    <a:fld id="{E50F461C-B651-4970-9A48-93BC49C0E994}" type="PERCENTAGE">
                      <a:rPr lang="en-US" baseline="0" smtClean="0"/>
                      <a:pPr/>
                      <a:t>[PERCENTAGE]</a:t>
                    </a:fld>
                    <a:endParaRPr lang="en-US"/>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4"/>
              <c:layout/>
              <c:tx>
                <c:rich>
                  <a:bodyPr/>
                  <a:lstStyle/>
                  <a:p>
                    <a:r>
                      <a:rPr lang="en-US" baseline="0" smtClean="0"/>
                      <a:t> </a:t>
                    </a:r>
                    <a:fld id="{6C60A57E-975B-494A-B619-6E1F783A6217}" type="PERCENTAGE">
                      <a:rPr lang="en-US" baseline="0"/>
                      <a:pPr/>
                      <a:t>[PERCENTAGE]</a:t>
                    </a:fld>
                    <a:endParaRPr lang="en-US" baseline="0" smtClean="0"/>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ightArrowCallout">
                    <a:avLst/>
                  </a:prstGeom>
                  <a:noFill/>
                  <a:ln>
                    <a:noFill/>
                  </a:ln>
                </c15:spPr>
              </c:ext>
            </c:extLst>
          </c:dLbls>
          <c:cat>
            <c:strRef>
              <c:f>Sheet1!$A$2:$A$6</c:f>
              <c:strCache>
                <c:ptCount val="5"/>
                <c:pt idx="0">
                  <c:v>20 хүртэл</c:v>
                </c:pt>
                <c:pt idx="1">
                  <c:v>21-30</c:v>
                </c:pt>
                <c:pt idx="2">
                  <c:v>31-40</c:v>
                </c:pt>
                <c:pt idx="3">
                  <c:v>41-50</c:v>
                </c:pt>
                <c:pt idx="4">
                  <c:v>50 дээш</c:v>
                </c:pt>
              </c:strCache>
            </c:strRef>
          </c:cat>
          <c:val>
            <c:numRef>
              <c:f>Sheet1!$B$2:$B$6</c:f>
              <c:numCache>
                <c:formatCode>General</c:formatCode>
                <c:ptCount val="5"/>
                <c:pt idx="0">
                  <c:v>0.54</c:v>
                </c:pt>
                <c:pt idx="1">
                  <c:v>40.130000000000003</c:v>
                </c:pt>
                <c:pt idx="2">
                  <c:v>28.48</c:v>
                </c:pt>
                <c:pt idx="3">
                  <c:v>16.3</c:v>
                </c:pt>
                <c:pt idx="4">
                  <c:v>14.51</c:v>
                </c:pt>
              </c:numCache>
            </c:numRef>
          </c:val>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2"/>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12964134567781563"/>
          <c:y val="2.0812266887691645E-2"/>
          <c:w val="0.77065671872467667"/>
          <c:h val="0.1282798531762476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EC209F-15AF-4ED7-A593-F81A871C9188}"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0B432951-EFD8-4A55-9843-6D5DD03D8A7E}">
      <dgm:prSet phldrT="[Text]" custT="1"/>
      <dgm:spPr/>
      <dgm:t>
        <a:bodyPr/>
        <a:lstStyle/>
        <a:p>
          <a:r>
            <a:rPr lang="mn-MN" sz="1800" b="0" dirty="0" smtClean="0">
              <a:solidFill>
                <a:srgbClr val="002060"/>
              </a:solidFill>
              <a:latin typeface="Arial" panose="020B0604020202020204" pitchFamily="34" charset="0"/>
              <a:cs typeface="Arial" panose="020B0604020202020204" pitchFamily="34" charset="0"/>
            </a:rPr>
            <a:t>Бүрэн бус дунд 11,1%</a:t>
          </a:r>
          <a:endParaRPr lang="en-US" sz="1800" b="0" dirty="0">
            <a:solidFill>
              <a:srgbClr val="002060"/>
            </a:solidFill>
            <a:latin typeface="Arial" panose="020B0604020202020204" pitchFamily="34" charset="0"/>
            <a:cs typeface="Arial" panose="020B0604020202020204" pitchFamily="34" charset="0"/>
          </a:endParaRPr>
        </a:p>
      </dgm:t>
    </dgm:pt>
    <dgm:pt modelId="{989B09D0-E7B8-4F40-9C61-017C29FDAE83}" type="parTrans" cxnId="{A7CDF2E8-E4A6-4742-AD46-8D8FDBBFDE8F}">
      <dgm:prSet/>
      <dgm:spPr/>
      <dgm:t>
        <a:bodyPr/>
        <a:lstStyle/>
        <a:p>
          <a:endParaRPr lang="en-US" sz="1400" b="0">
            <a:solidFill>
              <a:srgbClr val="002060"/>
            </a:solidFill>
            <a:latin typeface="Arial" panose="020B0604020202020204" pitchFamily="34" charset="0"/>
            <a:cs typeface="Arial" panose="020B0604020202020204" pitchFamily="34" charset="0"/>
          </a:endParaRPr>
        </a:p>
      </dgm:t>
    </dgm:pt>
    <dgm:pt modelId="{D8203DCC-1CAD-4583-8BCD-8CFCA451B853}" type="sibTrans" cxnId="{A7CDF2E8-E4A6-4742-AD46-8D8FDBBFDE8F}">
      <dgm:prSet/>
      <dgm:spPr/>
      <dgm:t>
        <a:bodyPr/>
        <a:lstStyle/>
        <a:p>
          <a:endParaRPr lang="en-US" sz="1400" b="0">
            <a:solidFill>
              <a:srgbClr val="002060"/>
            </a:solidFill>
            <a:latin typeface="Arial" panose="020B0604020202020204" pitchFamily="34" charset="0"/>
            <a:cs typeface="Arial" panose="020B0604020202020204" pitchFamily="34" charset="0"/>
          </a:endParaRPr>
        </a:p>
      </dgm:t>
    </dgm:pt>
    <dgm:pt modelId="{F76E326A-42F7-4D14-BDF5-F4D6001DEFF6}">
      <dgm:prSet phldrT="[Text]" custT="1"/>
      <dgm:spPr/>
      <dgm:t>
        <a:bodyPr/>
        <a:lstStyle/>
        <a:p>
          <a:r>
            <a:rPr lang="mn-MN" sz="1800" b="0" dirty="0" smtClean="0">
              <a:solidFill>
                <a:srgbClr val="002060"/>
              </a:solidFill>
              <a:latin typeface="Arial" panose="020B0604020202020204" pitchFamily="34" charset="0"/>
              <a:cs typeface="Arial" panose="020B0604020202020204" pitchFamily="34" charset="0"/>
            </a:rPr>
            <a:t>Тусгай дунд 14,11%</a:t>
          </a:r>
          <a:endParaRPr lang="en-US" sz="1800" b="0" dirty="0">
            <a:solidFill>
              <a:srgbClr val="002060"/>
            </a:solidFill>
            <a:latin typeface="Arial" panose="020B0604020202020204" pitchFamily="34" charset="0"/>
            <a:cs typeface="Arial" panose="020B0604020202020204" pitchFamily="34" charset="0"/>
          </a:endParaRPr>
        </a:p>
      </dgm:t>
    </dgm:pt>
    <dgm:pt modelId="{9DCF92F4-4CF2-466B-993D-75A9D60A7CF5}" type="parTrans" cxnId="{C296E34C-5BC8-4F2A-BD8D-12D7BC35CFDE}">
      <dgm:prSet/>
      <dgm:spPr/>
      <dgm:t>
        <a:bodyPr/>
        <a:lstStyle/>
        <a:p>
          <a:endParaRPr lang="en-US" sz="1400" b="0">
            <a:solidFill>
              <a:srgbClr val="002060"/>
            </a:solidFill>
            <a:latin typeface="Arial" panose="020B0604020202020204" pitchFamily="34" charset="0"/>
            <a:cs typeface="Arial" panose="020B0604020202020204" pitchFamily="34" charset="0"/>
          </a:endParaRPr>
        </a:p>
      </dgm:t>
    </dgm:pt>
    <dgm:pt modelId="{99DBE733-BCAE-44DE-B423-F5213B8B99EA}" type="sibTrans" cxnId="{C296E34C-5BC8-4F2A-BD8D-12D7BC35CFDE}">
      <dgm:prSet/>
      <dgm:spPr/>
      <dgm:t>
        <a:bodyPr/>
        <a:lstStyle/>
        <a:p>
          <a:endParaRPr lang="en-US" sz="1400" b="0">
            <a:solidFill>
              <a:srgbClr val="002060"/>
            </a:solidFill>
            <a:latin typeface="Arial" panose="020B0604020202020204" pitchFamily="34" charset="0"/>
            <a:cs typeface="Arial" panose="020B0604020202020204" pitchFamily="34" charset="0"/>
          </a:endParaRPr>
        </a:p>
      </dgm:t>
    </dgm:pt>
    <dgm:pt modelId="{8A778B1B-24C5-4739-923D-8A2BA0ADD24B}">
      <dgm:prSet phldrT="[Text]" custT="1"/>
      <dgm:spPr/>
      <dgm:t>
        <a:bodyPr/>
        <a:lstStyle/>
        <a:p>
          <a:r>
            <a:rPr lang="mn-MN" sz="1800" b="0" dirty="0" smtClean="0">
              <a:solidFill>
                <a:srgbClr val="002060"/>
              </a:solidFill>
              <a:latin typeface="Arial" panose="020B0604020202020204" pitchFamily="34" charset="0"/>
              <a:cs typeface="Arial" panose="020B0604020202020204" pitchFamily="34" charset="0"/>
            </a:rPr>
            <a:t>Дээд 28,36%</a:t>
          </a:r>
          <a:endParaRPr lang="en-US" sz="1800" b="0" dirty="0">
            <a:solidFill>
              <a:srgbClr val="002060"/>
            </a:solidFill>
            <a:latin typeface="Arial" panose="020B0604020202020204" pitchFamily="34" charset="0"/>
            <a:cs typeface="Arial" panose="020B0604020202020204" pitchFamily="34" charset="0"/>
          </a:endParaRPr>
        </a:p>
      </dgm:t>
    </dgm:pt>
    <dgm:pt modelId="{322CCDF9-9FC5-47A7-86C8-BC50A43957EB}" type="parTrans" cxnId="{83F60F90-11F2-40F4-B333-40F671FDA36B}">
      <dgm:prSet/>
      <dgm:spPr/>
      <dgm:t>
        <a:bodyPr/>
        <a:lstStyle/>
        <a:p>
          <a:endParaRPr lang="en-US" sz="1400" b="0">
            <a:solidFill>
              <a:srgbClr val="002060"/>
            </a:solidFill>
            <a:latin typeface="Arial" panose="020B0604020202020204" pitchFamily="34" charset="0"/>
            <a:cs typeface="Arial" panose="020B0604020202020204" pitchFamily="34" charset="0"/>
          </a:endParaRPr>
        </a:p>
      </dgm:t>
    </dgm:pt>
    <dgm:pt modelId="{8FC9BCF1-7335-429E-A580-4DC0D2670D4E}" type="sibTrans" cxnId="{83F60F90-11F2-40F4-B333-40F671FDA36B}">
      <dgm:prSet/>
      <dgm:spPr/>
      <dgm:t>
        <a:bodyPr/>
        <a:lstStyle/>
        <a:p>
          <a:endParaRPr lang="en-US" sz="1400" b="0">
            <a:solidFill>
              <a:srgbClr val="002060"/>
            </a:solidFill>
            <a:latin typeface="Arial" panose="020B0604020202020204" pitchFamily="34" charset="0"/>
            <a:cs typeface="Arial" panose="020B0604020202020204" pitchFamily="34" charset="0"/>
          </a:endParaRPr>
        </a:p>
      </dgm:t>
    </dgm:pt>
    <dgm:pt modelId="{CDDB2A4C-BA47-4987-8449-91EAE40252AD}">
      <dgm:prSet custT="1"/>
      <dgm:spPr/>
      <dgm:t>
        <a:bodyPr/>
        <a:lstStyle/>
        <a:p>
          <a:r>
            <a:rPr lang="mn-MN" sz="1800" b="0" dirty="0" smtClean="0">
              <a:solidFill>
                <a:srgbClr val="002060"/>
              </a:solidFill>
              <a:latin typeface="Arial" panose="020B0604020202020204" pitchFamily="34" charset="0"/>
              <a:cs typeface="Arial" panose="020B0604020202020204" pitchFamily="34" charset="0"/>
            </a:rPr>
            <a:t>Бүрэн дунд 46,44%</a:t>
          </a:r>
          <a:endParaRPr lang="en-US" sz="1800" b="0" dirty="0">
            <a:solidFill>
              <a:srgbClr val="002060"/>
            </a:solidFill>
            <a:latin typeface="Arial" panose="020B0604020202020204" pitchFamily="34" charset="0"/>
            <a:cs typeface="Arial" panose="020B0604020202020204" pitchFamily="34" charset="0"/>
          </a:endParaRPr>
        </a:p>
      </dgm:t>
    </dgm:pt>
    <dgm:pt modelId="{DDC4AA3F-6D07-4292-BEF1-90B59C8C996F}" type="parTrans" cxnId="{552C3A36-810A-4887-8086-800B5B1A1F7B}">
      <dgm:prSet/>
      <dgm:spPr/>
      <dgm:t>
        <a:bodyPr/>
        <a:lstStyle/>
        <a:p>
          <a:endParaRPr lang="en-US" sz="1400" b="0">
            <a:solidFill>
              <a:srgbClr val="002060"/>
            </a:solidFill>
            <a:latin typeface="Arial" panose="020B0604020202020204" pitchFamily="34" charset="0"/>
            <a:cs typeface="Arial" panose="020B0604020202020204" pitchFamily="34" charset="0"/>
          </a:endParaRPr>
        </a:p>
      </dgm:t>
    </dgm:pt>
    <dgm:pt modelId="{6A4472A0-60C5-4968-8D13-107E7FDDEDE0}" type="sibTrans" cxnId="{552C3A36-810A-4887-8086-800B5B1A1F7B}">
      <dgm:prSet/>
      <dgm:spPr/>
      <dgm:t>
        <a:bodyPr/>
        <a:lstStyle/>
        <a:p>
          <a:endParaRPr lang="en-US" sz="1400" b="0">
            <a:solidFill>
              <a:srgbClr val="002060"/>
            </a:solidFill>
            <a:latin typeface="Arial" panose="020B0604020202020204" pitchFamily="34" charset="0"/>
            <a:cs typeface="Arial" panose="020B0604020202020204" pitchFamily="34" charset="0"/>
          </a:endParaRPr>
        </a:p>
      </dgm:t>
    </dgm:pt>
    <dgm:pt modelId="{318E5FF8-8117-4627-BA4F-7C3AB6914CA6}" type="pres">
      <dgm:prSet presAssocID="{F4EC209F-15AF-4ED7-A593-F81A871C9188}" presName="rootnode" presStyleCnt="0">
        <dgm:presLayoutVars>
          <dgm:chMax/>
          <dgm:chPref/>
          <dgm:dir/>
          <dgm:animLvl val="lvl"/>
        </dgm:presLayoutVars>
      </dgm:prSet>
      <dgm:spPr/>
      <dgm:t>
        <a:bodyPr/>
        <a:lstStyle/>
        <a:p>
          <a:endParaRPr lang="en-US"/>
        </a:p>
      </dgm:t>
    </dgm:pt>
    <dgm:pt modelId="{1A781B0C-5E22-42BE-8DE5-AD1BCC62C3E9}" type="pres">
      <dgm:prSet presAssocID="{0B432951-EFD8-4A55-9843-6D5DD03D8A7E}" presName="composite" presStyleCnt="0"/>
      <dgm:spPr/>
    </dgm:pt>
    <dgm:pt modelId="{A7221DEC-5BEC-4AF5-AC81-C995B5E82C9E}" type="pres">
      <dgm:prSet presAssocID="{0B432951-EFD8-4A55-9843-6D5DD03D8A7E}" presName="LShape" presStyleLbl="alignNode1" presStyleIdx="0" presStyleCnt="7"/>
      <dgm:spPr/>
    </dgm:pt>
    <dgm:pt modelId="{66277E8B-5EE9-46D9-9B6E-0D56135C025F}" type="pres">
      <dgm:prSet presAssocID="{0B432951-EFD8-4A55-9843-6D5DD03D8A7E}" presName="ParentText" presStyleLbl="revTx" presStyleIdx="0" presStyleCnt="4">
        <dgm:presLayoutVars>
          <dgm:chMax val="0"/>
          <dgm:chPref val="0"/>
          <dgm:bulletEnabled val="1"/>
        </dgm:presLayoutVars>
      </dgm:prSet>
      <dgm:spPr/>
      <dgm:t>
        <a:bodyPr/>
        <a:lstStyle/>
        <a:p>
          <a:endParaRPr lang="en-US"/>
        </a:p>
      </dgm:t>
    </dgm:pt>
    <dgm:pt modelId="{CF68CA75-D1FC-40A4-A30C-9B68A1588AD8}" type="pres">
      <dgm:prSet presAssocID="{0B432951-EFD8-4A55-9843-6D5DD03D8A7E}" presName="Triangle" presStyleLbl="alignNode1" presStyleIdx="1" presStyleCnt="7"/>
      <dgm:spPr/>
    </dgm:pt>
    <dgm:pt modelId="{80464B39-F256-4870-A272-A5FA8D148115}" type="pres">
      <dgm:prSet presAssocID="{D8203DCC-1CAD-4583-8BCD-8CFCA451B853}" presName="sibTrans" presStyleCnt="0"/>
      <dgm:spPr/>
    </dgm:pt>
    <dgm:pt modelId="{757061AB-81F6-488B-8558-E09834F4AEFD}" type="pres">
      <dgm:prSet presAssocID="{D8203DCC-1CAD-4583-8BCD-8CFCA451B853}" presName="space" presStyleCnt="0"/>
      <dgm:spPr/>
    </dgm:pt>
    <dgm:pt modelId="{5C9FB569-E70A-44EA-B025-4D9360124BF1}" type="pres">
      <dgm:prSet presAssocID="{CDDB2A4C-BA47-4987-8449-91EAE40252AD}" presName="composite" presStyleCnt="0"/>
      <dgm:spPr/>
    </dgm:pt>
    <dgm:pt modelId="{02AB93A1-B162-49AB-99C9-685186B89EB4}" type="pres">
      <dgm:prSet presAssocID="{CDDB2A4C-BA47-4987-8449-91EAE40252AD}" presName="LShape" presStyleLbl="alignNode1" presStyleIdx="2" presStyleCnt="7"/>
      <dgm:spPr/>
    </dgm:pt>
    <dgm:pt modelId="{8DB7A640-219B-4921-86D3-3035196E1094}" type="pres">
      <dgm:prSet presAssocID="{CDDB2A4C-BA47-4987-8449-91EAE40252AD}" presName="ParentText" presStyleLbl="revTx" presStyleIdx="1" presStyleCnt="4">
        <dgm:presLayoutVars>
          <dgm:chMax val="0"/>
          <dgm:chPref val="0"/>
          <dgm:bulletEnabled val="1"/>
        </dgm:presLayoutVars>
      </dgm:prSet>
      <dgm:spPr/>
      <dgm:t>
        <a:bodyPr/>
        <a:lstStyle/>
        <a:p>
          <a:endParaRPr lang="en-US"/>
        </a:p>
      </dgm:t>
    </dgm:pt>
    <dgm:pt modelId="{2D254F4F-BC7C-4D85-AA51-61E7684D6795}" type="pres">
      <dgm:prSet presAssocID="{CDDB2A4C-BA47-4987-8449-91EAE40252AD}" presName="Triangle" presStyleLbl="alignNode1" presStyleIdx="3" presStyleCnt="7"/>
      <dgm:spPr/>
    </dgm:pt>
    <dgm:pt modelId="{781761AF-E0F0-4A2C-924D-CD99B2AE2162}" type="pres">
      <dgm:prSet presAssocID="{6A4472A0-60C5-4968-8D13-107E7FDDEDE0}" presName="sibTrans" presStyleCnt="0"/>
      <dgm:spPr/>
    </dgm:pt>
    <dgm:pt modelId="{512EE9E1-91BF-43F8-963D-158781356CED}" type="pres">
      <dgm:prSet presAssocID="{6A4472A0-60C5-4968-8D13-107E7FDDEDE0}" presName="space" presStyleCnt="0"/>
      <dgm:spPr/>
    </dgm:pt>
    <dgm:pt modelId="{B65BAD8B-482B-4475-8543-79F9F82AFBCA}" type="pres">
      <dgm:prSet presAssocID="{F76E326A-42F7-4D14-BDF5-F4D6001DEFF6}" presName="composite" presStyleCnt="0"/>
      <dgm:spPr/>
    </dgm:pt>
    <dgm:pt modelId="{B5789CD0-4923-40BD-B0E5-9B305CF435D7}" type="pres">
      <dgm:prSet presAssocID="{F76E326A-42F7-4D14-BDF5-F4D6001DEFF6}" presName="LShape" presStyleLbl="alignNode1" presStyleIdx="4" presStyleCnt="7"/>
      <dgm:spPr/>
    </dgm:pt>
    <dgm:pt modelId="{C76B8A66-FB63-4247-B597-85B8F21BFA3B}" type="pres">
      <dgm:prSet presAssocID="{F76E326A-42F7-4D14-BDF5-F4D6001DEFF6}" presName="ParentText" presStyleLbl="revTx" presStyleIdx="2" presStyleCnt="4">
        <dgm:presLayoutVars>
          <dgm:chMax val="0"/>
          <dgm:chPref val="0"/>
          <dgm:bulletEnabled val="1"/>
        </dgm:presLayoutVars>
      </dgm:prSet>
      <dgm:spPr/>
      <dgm:t>
        <a:bodyPr/>
        <a:lstStyle/>
        <a:p>
          <a:endParaRPr lang="en-US"/>
        </a:p>
      </dgm:t>
    </dgm:pt>
    <dgm:pt modelId="{E345A93D-1C73-4AED-9F09-54352BF3CE53}" type="pres">
      <dgm:prSet presAssocID="{F76E326A-42F7-4D14-BDF5-F4D6001DEFF6}" presName="Triangle" presStyleLbl="alignNode1" presStyleIdx="5" presStyleCnt="7"/>
      <dgm:spPr/>
    </dgm:pt>
    <dgm:pt modelId="{4F2619D6-B3F7-4CCA-A7CA-49DB7B8B825C}" type="pres">
      <dgm:prSet presAssocID="{99DBE733-BCAE-44DE-B423-F5213B8B99EA}" presName="sibTrans" presStyleCnt="0"/>
      <dgm:spPr/>
    </dgm:pt>
    <dgm:pt modelId="{1F8F6F83-289C-4DEC-9418-2DF4AE5B262A}" type="pres">
      <dgm:prSet presAssocID="{99DBE733-BCAE-44DE-B423-F5213B8B99EA}" presName="space" presStyleCnt="0"/>
      <dgm:spPr/>
    </dgm:pt>
    <dgm:pt modelId="{CDD92E0F-A77E-49E9-8ECE-6BB12FB28741}" type="pres">
      <dgm:prSet presAssocID="{8A778B1B-24C5-4739-923D-8A2BA0ADD24B}" presName="composite" presStyleCnt="0"/>
      <dgm:spPr/>
    </dgm:pt>
    <dgm:pt modelId="{0AEE2D1E-FD91-4807-B624-8D92159D90F2}" type="pres">
      <dgm:prSet presAssocID="{8A778B1B-24C5-4739-923D-8A2BA0ADD24B}" presName="LShape" presStyleLbl="alignNode1" presStyleIdx="6" presStyleCnt="7"/>
      <dgm:spPr/>
    </dgm:pt>
    <dgm:pt modelId="{B0201687-8E8E-490A-A481-8F560656682D}" type="pres">
      <dgm:prSet presAssocID="{8A778B1B-24C5-4739-923D-8A2BA0ADD24B}" presName="ParentText" presStyleLbl="revTx" presStyleIdx="3" presStyleCnt="4">
        <dgm:presLayoutVars>
          <dgm:chMax val="0"/>
          <dgm:chPref val="0"/>
          <dgm:bulletEnabled val="1"/>
        </dgm:presLayoutVars>
      </dgm:prSet>
      <dgm:spPr/>
      <dgm:t>
        <a:bodyPr/>
        <a:lstStyle/>
        <a:p>
          <a:endParaRPr lang="en-US"/>
        </a:p>
      </dgm:t>
    </dgm:pt>
  </dgm:ptLst>
  <dgm:cxnLst>
    <dgm:cxn modelId="{C296E34C-5BC8-4F2A-BD8D-12D7BC35CFDE}" srcId="{F4EC209F-15AF-4ED7-A593-F81A871C9188}" destId="{F76E326A-42F7-4D14-BDF5-F4D6001DEFF6}" srcOrd="2" destOrd="0" parTransId="{9DCF92F4-4CF2-466B-993D-75A9D60A7CF5}" sibTransId="{99DBE733-BCAE-44DE-B423-F5213B8B99EA}"/>
    <dgm:cxn modelId="{5E43D331-7B8A-419B-A00D-C93833D1EC28}" type="presOf" srcId="{F76E326A-42F7-4D14-BDF5-F4D6001DEFF6}" destId="{C76B8A66-FB63-4247-B597-85B8F21BFA3B}" srcOrd="0" destOrd="0" presId="urn:microsoft.com/office/officeart/2009/3/layout/StepUpProcess"/>
    <dgm:cxn modelId="{A7CDF2E8-E4A6-4742-AD46-8D8FDBBFDE8F}" srcId="{F4EC209F-15AF-4ED7-A593-F81A871C9188}" destId="{0B432951-EFD8-4A55-9843-6D5DD03D8A7E}" srcOrd="0" destOrd="0" parTransId="{989B09D0-E7B8-4F40-9C61-017C29FDAE83}" sibTransId="{D8203DCC-1CAD-4583-8BCD-8CFCA451B853}"/>
    <dgm:cxn modelId="{83F60F90-11F2-40F4-B333-40F671FDA36B}" srcId="{F4EC209F-15AF-4ED7-A593-F81A871C9188}" destId="{8A778B1B-24C5-4739-923D-8A2BA0ADD24B}" srcOrd="3" destOrd="0" parTransId="{322CCDF9-9FC5-47A7-86C8-BC50A43957EB}" sibTransId="{8FC9BCF1-7335-429E-A580-4DC0D2670D4E}"/>
    <dgm:cxn modelId="{CB40FEFD-CF63-4F49-BE31-AD87CCD47236}" type="presOf" srcId="{CDDB2A4C-BA47-4987-8449-91EAE40252AD}" destId="{8DB7A640-219B-4921-86D3-3035196E1094}" srcOrd="0" destOrd="0" presId="urn:microsoft.com/office/officeart/2009/3/layout/StepUpProcess"/>
    <dgm:cxn modelId="{DFB8E0B3-85DE-48A8-B874-37190024943D}" type="presOf" srcId="{F4EC209F-15AF-4ED7-A593-F81A871C9188}" destId="{318E5FF8-8117-4627-BA4F-7C3AB6914CA6}" srcOrd="0" destOrd="0" presId="urn:microsoft.com/office/officeart/2009/3/layout/StepUpProcess"/>
    <dgm:cxn modelId="{552C3A36-810A-4887-8086-800B5B1A1F7B}" srcId="{F4EC209F-15AF-4ED7-A593-F81A871C9188}" destId="{CDDB2A4C-BA47-4987-8449-91EAE40252AD}" srcOrd="1" destOrd="0" parTransId="{DDC4AA3F-6D07-4292-BEF1-90B59C8C996F}" sibTransId="{6A4472A0-60C5-4968-8D13-107E7FDDEDE0}"/>
    <dgm:cxn modelId="{C3540212-2AF1-4713-942A-5D95C74320C1}" type="presOf" srcId="{8A778B1B-24C5-4739-923D-8A2BA0ADD24B}" destId="{B0201687-8E8E-490A-A481-8F560656682D}" srcOrd="0" destOrd="0" presId="urn:microsoft.com/office/officeart/2009/3/layout/StepUpProcess"/>
    <dgm:cxn modelId="{6BC95CE7-12A8-44E5-835A-11898DB867C2}" type="presOf" srcId="{0B432951-EFD8-4A55-9843-6D5DD03D8A7E}" destId="{66277E8B-5EE9-46D9-9B6E-0D56135C025F}" srcOrd="0" destOrd="0" presId="urn:microsoft.com/office/officeart/2009/3/layout/StepUpProcess"/>
    <dgm:cxn modelId="{E71AB0E4-C5F3-49F4-B3B8-5397E4F1B013}" type="presParOf" srcId="{318E5FF8-8117-4627-BA4F-7C3AB6914CA6}" destId="{1A781B0C-5E22-42BE-8DE5-AD1BCC62C3E9}" srcOrd="0" destOrd="0" presId="urn:microsoft.com/office/officeart/2009/3/layout/StepUpProcess"/>
    <dgm:cxn modelId="{3F70D12B-E459-422E-BA64-3601CAB9CBFE}" type="presParOf" srcId="{1A781B0C-5E22-42BE-8DE5-AD1BCC62C3E9}" destId="{A7221DEC-5BEC-4AF5-AC81-C995B5E82C9E}" srcOrd="0" destOrd="0" presId="urn:microsoft.com/office/officeart/2009/3/layout/StepUpProcess"/>
    <dgm:cxn modelId="{07206F02-FCB3-44C0-8298-312242B89580}" type="presParOf" srcId="{1A781B0C-5E22-42BE-8DE5-AD1BCC62C3E9}" destId="{66277E8B-5EE9-46D9-9B6E-0D56135C025F}" srcOrd="1" destOrd="0" presId="urn:microsoft.com/office/officeart/2009/3/layout/StepUpProcess"/>
    <dgm:cxn modelId="{C85A13C7-4C7A-4E1A-9D6F-2B7B472AD7F1}" type="presParOf" srcId="{1A781B0C-5E22-42BE-8DE5-AD1BCC62C3E9}" destId="{CF68CA75-D1FC-40A4-A30C-9B68A1588AD8}" srcOrd="2" destOrd="0" presId="urn:microsoft.com/office/officeart/2009/3/layout/StepUpProcess"/>
    <dgm:cxn modelId="{9F65BD0D-A113-4A6A-80F9-996E25D26C99}" type="presParOf" srcId="{318E5FF8-8117-4627-BA4F-7C3AB6914CA6}" destId="{80464B39-F256-4870-A272-A5FA8D148115}" srcOrd="1" destOrd="0" presId="urn:microsoft.com/office/officeart/2009/3/layout/StepUpProcess"/>
    <dgm:cxn modelId="{4F46DE80-4358-4CD5-86D8-3953C2D92798}" type="presParOf" srcId="{80464B39-F256-4870-A272-A5FA8D148115}" destId="{757061AB-81F6-488B-8558-E09834F4AEFD}" srcOrd="0" destOrd="0" presId="urn:microsoft.com/office/officeart/2009/3/layout/StepUpProcess"/>
    <dgm:cxn modelId="{693ADA84-A7E1-4667-BABC-307D901FE4F6}" type="presParOf" srcId="{318E5FF8-8117-4627-BA4F-7C3AB6914CA6}" destId="{5C9FB569-E70A-44EA-B025-4D9360124BF1}" srcOrd="2" destOrd="0" presId="urn:microsoft.com/office/officeart/2009/3/layout/StepUpProcess"/>
    <dgm:cxn modelId="{E54EBDA2-3D45-4698-9AA4-0B3C545FA231}" type="presParOf" srcId="{5C9FB569-E70A-44EA-B025-4D9360124BF1}" destId="{02AB93A1-B162-49AB-99C9-685186B89EB4}" srcOrd="0" destOrd="0" presId="urn:microsoft.com/office/officeart/2009/3/layout/StepUpProcess"/>
    <dgm:cxn modelId="{04F5647E-363E-4D07-97F3-D1AD558C830D}" type="presParOf" srcId="{5C9FB569-E70A-44EA-B025-4D9360124BF1}" destId="{8DB7A640-219B-4921-86D3-3035196E1094}" srcOrd="1" destOrd="0" presId="urn:microsoft.com/office/officeart/2009/3/layout/StepUpProcess"/>
    <dgm:cxn modelId="{5CBD7D33-CBB6-48ED-A8B9-52818C796BCB}" type="presParOf" srcId="{5C9FB569-E70A-44EA-B025-4D9360124BF1}" destId="{2D254F4F-BC7C-4D85-AA51-61E7684D6795}" srcOrd="2" destOrd="0" presId="urn:microsoft.com/office/officeart/2009/3/layout/StepUpProcess"/>
    <dgm:cxn modelId="{97C2E09A-1707-48D7-82FE-483A4CF0CD93}" type="presParOf" srcId="{318E5FF8-8117-4627-BA4F-7C3AB6914CA6}" destId="{781761AF-E0F0-4A2C-924D-CD99B2AE2162}" srcOrd="3" destOrd="0" presId="urn:microsoft.com/office/officeart/2009/3/layout/StepUpProcess"/>
    <dgm:cxn modelId="{C3160AA8-BA71-4D98-ACB3-059FCAF3ABAD}" type="presParOf" srcId="{781761AF-E0F0-4A2C-924D-CD99B2AE2162}" destId="{512EE9E1-91BF-43F8-963D-158781356CED}" srcOrd="0" destOrd="0" presId="urn:microsoft.com/office/officeart/2009/3/layout/StepUpProcess"/>
    <dgm:cxn modelId="{AA6E8C99-9820-4F56-BC10-C19DD077B6E7}" type="presParOf" srcId="{318E5FF8-8117-4627-BA4F-7C3AB6914CA6}" destId="{B65BAD8B-482B-4475-8543-79F9F82AFBCA}" srcOrd="4" destOrd="0" presId="urn:microsoft.com/office/officeart/2009/3/layout/StepUpProcess"/>
    <dgm:cxn modelId="{A67B5287-513D-423E-9176-890193B2169E}" type="presParOf" srcId="{B65BAD8B-482B-4475-8543-79F9F82AFBCA}" destId="{B5789CD0-4923-40BD-B0E5-9B305CF435D7}" srcOrd="0" destOrd="0" presId="urn:microsoft.com/office/officeart/2009/3/layout/StepUpProcess"/>
    <dgm:cxn modelId="{0ABA6940-ED35-46EB-A23A-D916B39BDF9F}" type="presParOf" srcId="{B65BAD8B-482B-4475-8543-79F9F82AFBCA}" destId="{C76B8A66-FB63-4247-B597-85B8F21BFA3B}" srcOrd="1" destOrd="0" presId="urn:microsoft.com/office/officeart/2009/3/layout/StepUpProcess"/>
    <dgm:cxn modelId="{1BA945DD-CE75-460F-A9A0-9A06C39D5C51}" type="presParOf" srcId="{B65BAD8B-482B-4475-8543-79F9F82AFBCA}" destId="{E345A93D-1C73-4AED-9F09-54352BF3CE53}" srcOrd="2" destOrd="0" presId="urn:microsoft.com/office/officeart/2009/3/layout/StepUpProcess"/>
    <dgm:cxn modelId="{966027D0-6DE0-49A4-A629-57132170E3FD}" type="presParOf" srcId="{318E5FF8-8117-4627-BA4F-7C3AB6914CA6}" destId="{4F2619D6-B3F7-4CCA-A7CA-49DB7B8B825C}" srcOrd="5" destOrd="0" presId="urn:microsoft.com/office/officeart/2009/3/layout/StepUpProcess"/>
    <dgm:cxn modelId="{656C7E78-0C34-4C01-9AAB-648373734D2A}" type="presParOf" srcId="{4F2619D6-B3F7-4CCA-A7CA-49DB7B8B825C}" destId="{1F8F6F83-289C-4DEC-9418-2DF4AE5B262A}" srcOrd="0" destOrd="0" presId="urn:microsoft.com/office/officeart/2009/3/layout/StepUpProcess"/>
    <dgm:cxn modelId="{8838F3B5-E94F-4543-A1AA-0DAF7DEEA03D}" type="presParOf" srcId="{318E5FF8-8117-4627-BA4F-7C3AB6914CA6}" destId="{CDD92E0F-A77E-49E9-8ECE-6BB12FB28741}" srcOrd="6" destOrd="0" presId="urn:microsoft.com/office/officeart/2009/3/layout/StepUpProcess"/>
    <dgm:cxn modelId="{57961F51-3729-4821-A0B1-4F4457FA58A2}" type="presParOf" srcId="{CDD92E0F-A77E-49E9-8ECE-6BB12FB28741}" destId="{0AEE2D1E-FD91-4807-B624-8D92159D90F2}" srcOrd="0" destOrd="0" presId="urn:microsoft.com/office/officeart/2009/3/layout/StepUpProcess"/>
    <dgm:cxn modelId="{E33785AB-6A10-413F-974A-99533B0B8471}" type="presParOf" srcId="{CDD92E0F-A77E-49E9-8ECE-6BB12FB28741}" destId="{B0201687-8E8E-490A-A481-8F560656682D}"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21DEC-5BEC-4AF5-AC81-C995B5E82C9E}">
      <dsp:nvSpPr>
        <dsp:cNvPr id="0" name=""/>
        <dsp:cNvSpPr/>
      </dsp:nvSpPr>
      <dsp:spPr>
        <a:xfrm rot="5400000">
          <a:off x="1152610" y="723959"/>
          <a:ext cx="700042" cy="1164854"/>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277E8B-5EE9-46D9-9B6E-0D56135C025F}">
      <dsp:nvSpPr>
        <dsp:cNvPr id="0" name=""/>
        <dsp:cNvSpPr/>
      </dsp:nvSpPr>
      <dsp:spPr>
        <a:xfrm>
          <a:off x="1035755" y="1072000"/>
          <a:ext cx="1051637" cy="921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mn-MN" sz="1800" b="0" kern="1200" dirty="0" smtClean="0">
              <a:solidFill>
                <a:srgbClr val="002060"/>
              </a:solidFill>
              <a:latin typeface="Arial" panose="020B0604020202020204" pitchFamily="34" charset="0"/>
              <a:cs typeface="Arial" panose="020B0604020202020204" pitchFamily="34" charset="0"/>
            </a:rPr>
            <a:t>Бүрэн бус дунд 11,1%</a:t>
          </a:r>
          <a:endParaRPr lang="en-US" sz="1800" b="0" kern="1200" dirty="0">
            <a:solidFill>
              <a:srgbClr val="002060"/>
            </a:solidFill>
            <a:latin typeface="Arial" panose="020B0604020202020204" pitchFamily="34" charset="0"/>
            <a:cs typeface="Arial" panose="020B0604020202020204" pitchFamily="34" charset="0"/>
          </a:endParaRPr>
        </a:p>
      </dsp:txBody>
      <dsp:txXfrm>
        <a:off x="1035755" y="1072000"/>
        <a:ext cx="1051637" cy="921821"/>
      </dsp:txXfrm>
    </dsp:sp>
    <dsp:sp modelId="{CF68CA75-D1FC-40A4-A30C-9B68A1588AD8}">
      <dsp:nvSpPr>
        <dsp:cNvPr id="0" name=""/>
        <dsp:cNvSpPr/>
      </dsp:nvSpPr>
      <dsp:spPr>
        <a:xfrm>
          <a:off x="1888970" y="638201"/>
          <a:ext cx="198422" cy="198422"/>
        </a:xfrm>
        <a:prstGeom prst="triangle">
          <a:avLst>
            <a:gd name="adj" fmla="val 100000"/>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AB93A1-B162-49AB-99C9-685186B89EB4}">
      <dsp:nvSpPr>
        <dsp:cNvPr id="0" name=""/>
        <dsp:cNvSpPr/>
      </dsp:nvSpPr>
      <dsp:spPr>
        <a:xfrm rot="5400000">
          <a:off x="2440019" y="405389"/>
          <a:ext cx="700042" cy="1164854"/>
        </a:xfrm>
        <a:prstGeom prst="corner">
          <a:avLst>
            <a:gd name="adj1" fmla="val 16120"/>
            <a:gd name="adj2" fmla="val 16110"/>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7A640-219B-4921-86D3-3035196E1094}">
      <dsp:nvSpPr>
        <dsp:cNvPr id="0" name=""/>
        <dsp:cNvSpPr/>
      </dsp:nvSpPr>
      <dsp:spPr>
        <a:xfrm>
          <a:off x="2323165" y="753429"/>
          <a:ext cx="1051637" cy="921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mn-MN" sz="1800" b="0" kern="1200" dirty="0" smtClean="0">
              <a:solidFill>
                <a:srgbClr val="002060"/>
              </a:solidFill>
              <a:latin typeface="Arial" panose="020B0604020202020204" pitchFamily="34" charset="0"/>
              <a:cs typeface="Arial" panose="020B0604020202020204" pitchFamily="34" charset="0"/>
            </a:rPr>
            <a:t>Бүрэн дунд 46,44%</a:t>
          </a:r>
          <a:endParaRPr lang="en-US" sz="1800" b="0" kern="1200" dirty="0">
            <a:solidFill>
              <a:srgbClr val="002060"/>
            </a:solidFill>
            <a:latin typeface="Arial" panose="020B0604020202020204" pitchFamily="34" charset="0"/>
            <a:cs typeface="Arial" panose="020B0604020202020204" pitchFamily="34" charset="0"/>
          </a:endParaRPr>
        </a:p>
      </dsp:txBody>
      <dsp:txXfrm>
        <a:off x="2323165" y="753429"/>
        <a:ext cx="1051637" cy="921821"/>
      </dsp:txXfrm>
    </dsp:sp>
    <dsp:sp modelId="{2D254F4F-BC7C-4D85-AA51-61E7684D6795}">
      <dsp:nvSpPr>
        <dsp:cNvPr id="0" name=""/>
        <dsp:cNvSpPr/>
      </dsp:nvSpPr>
      <dsp:spPr>
        <a:xfrm>
          <a:off x="3176380" y="319631"/>
          <a:ext cx="198422" cy="198422"/>
        </a:xfrm>
        <a:prstGeom prst="triangle">
          <a:avLst>
            <a:gd name="adj" fmla="val 100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789CD0-4923-40BD-B0E5-9B305CF435D7}">
      <dsp:nvSpPr>
        <dsp:cNvPr id="0" name=""/>
        <dsp:cNvSpPr/>
      </dsp:nvSpPr>
      <dsp:spPr>
        <a:xfrm rot="5400000">
          <a:off x="3727429" y="86818"/>
          <a:ext cx="700042" cy="1164854"/>
        </a:xfrm>
        <a:prstGeom prst="corner">
          <a:avLst>
            <a:gd name="adj1" fmla="val 16120"/>
            <a:gd name="adj2" fmla="val 16110"/>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B8A66-FB63-4247-B597-85B8F21BFA3B}">
      <dsp:nvSpPr>
        <dsp:cNvPr id="0" name=""/>
        <dsp:cNvSpPr/>
      </dsp:nvSpPr>
      <dsp:spPr>
        <a:xfrm>
          <a:off x="3610574" y="434858"/>
          <a:ext cx="1051637" cy="921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mn-MN" sz="1800" b="0" kern="1200" dirty="0" smtClean="0">
              <a:solidFill>
                <a:srgbClr val="002060"/>
              </a:solidFill>
              <a:latin typeface="Arial" panose="020B0604020202020204" pitchFamily="34" charset="0"/>
              <a:cs typeface="Arial" panose="020B0604020202020204" pitchFamily="34" charset="0"/>
            </a:rPr>
            <a:t>Тусгай дунд 14,11%</a:t>
          </a:r>
          <a:endParaRPr lang="en-US" sz="1800" b="0" kern="1200" dirty="0">
            <a:solidFill>
              <a:srgbClr val="002060"/>
            </a:solidFill>
            <a:latin typeface="Arial" panose="020B0604020202020204" pitchFamily="34" charset="0"/>
            <a:cs typeface="Arial" panose="020B0604020202020204" pitchFamily="34" charset="0"/>
          </a:endParaRPr>
        </a:p>
      </dsp:txBody>
      <dsp:txXfrm>
        <a:off x="3610574" y="434858"/>
        <a:ext cx="1051637" cy="921821"/>
      </dsp:txXfrm>
    </dsp:sp>
    <dsp:sp modelId="{E345A93D-1C73-4AED-9F09-54352BF3CE53}">
      <dsp:nvSpPr>
        <dsp:cNvPr id="0" name=""/>
        <dsp:cNvSpPr/>
      </dsp:nvSpPr>
      <dsp:spPr>
        <a:xfrm>
          <a:off x="4463790" y="1060"/>
          <a:ext cx="198422" cy="198422"/>
        </a:xfrm>
        <a:prstGeom prst="triangle">
          <a:avLst>
            <a:gd name="adj" fmla="val 100000"/>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EE2D1E-FD91-4807-B624-8D92159D90F2}">
      <dsp:nvSpPr>
        <dsp:cNvPr id="0" name=""/>
        <dsp:cNvSpPr/>
      </dsp:nvSpPr>
      <dsp:spPr>
        <a:xfrm rot="5400000">
          <a:off x="5014839" y="-231752"/>
          <a:ext cx="700042" cy="1164854"/>
        </a:xfrm>
        <a:prstGeom prst="corner">
          <a:avLst>
            <a:gd name="adj1" fmla="val 16120"/>
            <a:gd name="adj2" fmla="val 1611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01687-8E8E-490A-A481-8F560656682D}">
      <dsp:nvSpPr>
        <dsp:cNvPr id="0" name=""/>
        <dsp:cNvSpPr/>
      </dsp:nvSpPr>
      <dsp:spPr>
        <a:xfrm>
          <a:off x="4897984" y="116288"/>
          <a:ext cx="1051637" cy="921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mn-MN" sz="1800" b="0" kern="1200" dirty="0" smtClean="0">
              <a:solidFill>
                <a:srgbClr val="002060"/>
              </a:solidFill>
              <a:latin typeface="Arial" panose="020B0604020202020204" pitchFamily="34" charset="0"/>
              <a:cs typeface="Arial" panose="020B0604020202020204" pitchFamily="34" charset="0"/>
            </a:rPr>
            <a:t>Дээд 28,36%</a:t>
          </a:r>
          <a:endParaRPr lang="en-US" sz="1800" b="0" kern="1200" dirty="0">
            <a:solidFill>
              <a:srgbClr val="002060"/>
            </a:solidFill>
            <a:latin typeface="Arial" panose="020B0604020202020204" pitchFamily="34" charset="0"/>
            <a:cs typeface="Arial" panose="020B0604020202020204" pitchFamily="34" charset="0"/>
          </a:endParaRPr>
        </a:p>
      </dsp:txBody>
      <dsp:txXfrm>
        <a:off x="4897984" y="116288"/>
        <a:ext cx="1051637" cy="92182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1440" tIns="45720" rIns="91440" bIns="45720" rtlCol="0"/>
          <a:lstStyle>
            <a:lvl1pPr algn="r">
              <a:defRPr sz="1200"/>
            </a:lvl1pPr>
          </a:lstStyle>
          <a:p>
            <a:fld id="{110EC9F7-80BB-4025-84F9-705482CB3977}" type="datetimeFigureOut">
              <a:rPr lang="en-US" smtClean="0"/>
              <a:t>7/31/2019</a:t>
            </a:fld>
            <a:endParaRPr lang="en-US"/>
          </a:p>
        </p:txBody>
      </p:sp>
      <p:sp>
        <p:nvSpPr>
          <p:cNvPr id="4" name="Footer Placeholder 3"/>
          <p:cNvSpPr>
            <a:spLocks noGrp="1"/>
          </p:cNvSpPr>
          <p:nvPr>
            <p:ph type="ftr" sz="quarter" idx="2"/>
          </p:nvPr>
        </p:nvSpPr>
        <p:spPr>
          <a:xfrm>
            <a:off x="1" y="8917422"/>
            <a:ext cx="3077739" cy="47105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71053"/>
          </a:xfrm>
          <a:prstGeom prst="rect">
            <a:avLst/>
          </a:prstGeom>
        </p:spPr>
        <p:txBody>
          <a:bodyPr vert="horz" lIns="91440" tIns="45720" rIns="91440" bIns="45720" rtlCol="0" anchor="b"/>
          <a:lstStyle>
            <a:lvl1pPr algn="r">
              <a:defRPr sz="1200"/>
            </a:lvl1pPr>
          </a:lstStyle>
          <a:p>
            <a:fld id="{02B15441-CFD6-4E06-A8EA-25DE0C05B1F9}" type="slidenum">
              <a:rPr lang="en-US" smtClean="0"/>
              <a:t>‹#›</a:t>
            </a:fld>
            <a:endParaRPr lang="en-US"/>
          </a:p>
        </p:txBody>
      </p:sp>
    </p:spTree>
    <p:extLst>
      <p:ext uri="{BB962C8B-B14F-4D97-AF65-F5344CB8AC3E}">
        <p14:creationId xmlns:p14="http://schemas.microsoft.com/office/powerpoint/2010/main" val="10979905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9DBCE9-5BE9-469D-A393-EFB97BAACEC9}"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D05F6-0508-4DF5-B61A-9F04D307ACEF}" type="slidenum">
              <a:rPr lang="en-US" smtClean="0"/>
              <a:t>‹#›</a:t>
            </a:fld>
            <a:endParaRPr lang="en-US"/>
          </a:p>
        </p:txBody>
      </p:sp>
    </p:spTree>
    <p:extLst>
      <p:ext uri="{BB962C8B-B14F-4D97-AF65-F5344CB8AC3E}">
        <p14:creationId xmlns:p14="http://schemas.microsoft.com/office/powerpoint/2010/main" val="193787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DBCE9-5BE9-469D-A393-EFB97BAACEC9}"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D05F6-0508-4DF5-B61A-9F04D307ACEF}" type="slidenum">
              <a:rPr lang="en-US" smtClean="0"/>
              <a:t>‹#›</a:t>
            </a:fld>
            <a:endParaRPr lang="en-US"/>
          </a:p>
        </p:txBody>
      </p:sp>
    </p:spTree>
    <p:extLst>
      <p:ext uri="{BB962C8B-B14F-4D97-AF65-F5344CB8AC3E}">
        <p14:creationId xmlns:p14="http://schemas.microsoft.com/office/powerpoint/2010/main" val="397664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DBCE9-5BE9-469D-A393-EFB97BAACEC9}"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D05F6-0508-4DF5-B61A-9F04D307ACEF}" type="slidenum">
              <a:rPr lang="en-US" smtClean="0"/>
              <a:t>‹#›</a:t>
            </a:fld>
            <a:endParaRPr lang="en-US"/>
          </a:p>
        </p:txBody>
      </p:sp>
    </p:spTree>
    <p:extLst>
      <p:ext uri="{BB962C8B-B14F-4D97-AF65-F5344CB8AC3E}">
        <p14:creationId xmlns:p14="http://schemas.microsoft.com/office/powerpoint/2010/main" val="387959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DBCE9-5BE9-469D-A393-EFB97BAACEC9}"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D05F6-0508-4DF5-B61A-9F04D307ACEF}" type="slidenum">
              <a:rPr lang="en-US" smtClean="0"/>
              <a:t>‹#›</a:t>
            </a:fld>
            <a:endParaRPr lang="en-US"/>
          </a:p>
        </p:txBody>
      </p:sp>
    </p:spTree>
    <p:extLst>
      <p:ext uri="{BB962C8B-B14F-4D97-AF65-F5344CB8AC3E}">
        <p14:creationId xmlns:p14="http://schemas.microsoft.com/office/powerpoint/2010/main" val="310690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9DBCE9-5BE9-469D-A393-EFB97BAACEC9}"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D05F6-0508-4DF5-B61A-9F04D307ACEF}" type="slidenum">
              <a:rPr lang="en-US" smtClean="0"/>
              <a:t>‹#›</a:t>
            </a:fld>
            <a:endParaRPr lang="en-US"/>
          </a:p>
        </p:txBody>
      </p:sp>
    </p:spTree>
    <p:extLst>
      <p:ext uri="{BB962C8B-B14F-4D97-AF65-F5344CB8AC3E}">
        <p14:creationId xmlns:p14="http://schemas.microsoft.com/office/powerpoint/2010/main" val="1016402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9DBCE9-5BE9-469D-A393-EFB97BAACEC9}"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D05F6-0508-4DF5-B61A-9F04D307ACEF}" type="slidenum">
              <a:rPr lang="en-US" smtClean="0"/>
              <a:t>‹#›</a:t>
            </a:fld>
            <a:endParaRPr lang="en-US"/>
          </a:p>
        </p:txBody>
      </p:sp>
    </p:spTree>
    <p:extLst>
      <p:ext uri="{BB962C8B-B14F-4D97-AF65-F5344CB8AC3E}">
        <p14:creationId xmlns:p14="http://schemas.microsoft.com/office/powerpoint/2010/main" val="408713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9DBCE9-5BE9-469D-A393-EFB97BAACEC9}"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0D05F6-0508-4DF5-B61A-9F04D307ACEF}" type="slidenum">
              <a:rPr lang="en-US" smtClean="0"/>
              <a:t>‹#›</a:t>
            </a:fld>
            <a:endParaRPr lang="en-US"/>
          </a:p>
        </p:txBody>
      </p:sp>
    </p:spTree>
    <p:extLst>
      <p:ext uri="{BB962C8B-B14F-4D97-AF65-F5344CB8AC3E}">
        <p14:creationId xmlns:p14="http://schemas.microsoft.com/office/powerpoint/2010/main" val="81551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9DBCE9-5BE9-469D-A393-EFB97BAACEC9}"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D05F6-0508-4DF5-B61A-9F04D307ACEF}" type="slidenum">
              <a:rPr lang="en-US" smtClean="0"/>
              <a:t>‹#›</a:t>
            </a:fld>
            <a:endParaRPr lang="en-US"/>
          </a:p>
        </p:txBody>
      </p:sp>
    </p:spTree>
    <p:extLst>
      <p:ext uri="{BB962C8B-B14F-4D97-AF65-F5344CB8AC3E}">
        <p14:creationId xmlns:p14="http://schemas.microsoft.com/office/powerpoint/2010/main" val="63717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DBCE9-5BE9-469D-A393-EFB97BAACEC9}"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0D05F6-0508-4DF5-B61A-9F04D307ACEF}" type="slidenum">
              <a:rPr lang="en-US" smtClean="0"/>
              <a:t>‹#›</a:t>
            </a:fld>
            <a:endParaRPr lang="en-US"/>
          </a:p>
        </p:txBody>
      </p:sp>
    </p:spTree>
    <p:extLst>
      <p:ext uri="{BB962C8B-B14F-4D97-AF65-F5344CB8AC3E}">
        <p14:creationId xmlns:p14="http://schemas.microsoft.com/office/powerpoint/2010/main" val="67617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9DBCE9-5BE9-469D-A393-EFB97BAACEC9}"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D05F6-0508-4DF5-B61A-9F04D307ACEF}" type="slidenum">
              <a:rPr lang="en-US" smtClean="0"/>
              <a:t>‹#›</a:t>
            </a:fld>
            <a:endParaRPr lang="en-US"/>
          </a:p>
        </p:txBody>
      </p:sp>
    </p:spTree>
    <p:extLst>
      <p:ext uri="{BB962C8B-B14F-4D97-AF65-F5344CB8AC3E}">
        <p14:creationId xmlns:p14="http://schemas.microsoft.com/office/powerpoint/2010/main" val="402694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9DBCE9-5BE9-469D-A393-EFB97BAACEC9}"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D05F6-0508-4DF5-B61A-9F04D307ACEF}" type="slidenum">
              <a:rPr lang="en-US" smtClean="0"/>
              <a:t>‹#›</a:t>
            </a:fld>
            <a:endParaRPr lang="en-US"/>
          </a:p>
        </p:txBody>
      </p:sp>
    </p:spTree>
    <p:extLst>
      <p:ext uri="{BB962C8B-B14F-4D97-AF65-F5344CB8AC3E}">
        <p14:creationId xmlns:p14="http://schemas.microsoft.com/office/powerpoint/2010/main" val="337944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DBCE9-5BE9-469D-A393-EFB97BAACEC9}" type="datetimeFigureOut">
              <a:rPr lang="en-US" smtClean="0"/>
              <a:t>7/31/2019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D05F6-0508-4DF5-B61A-9F04D307ACEF}" type="slidenum">
              <a:rPr lang="en-US" smtClean="0"/>
              <a:t>‹#›</a:t>
            </a:fld>
            <a:endParaRPr lang="en-US"/>
          </a:p>
        </p:txBody>
      </p:sp>
    </p:spTree>
    <p:extLst>
      <p:ext uri="{BB962C8B-B14F-4D97-AF65-F5344CB8AC3E}">
        <p14:creationId xmlns:p14="http://schemas.microsoft.com/office/powerpoint/2010/main" val="2573860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svg"/><Relationship Id="rId10" Type="http://schemas.openxmlformats.org/officeDocument/2006/relationships/image" Target="../media/image20.jpg"/><Relationship Id="rId4" Type="http://schemas.openxmlformats.org/officeDocument/2006/relationships/image" Target="../media/image17.png"/><Relationship Id="rId9"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8.svg"/><Relationship Id="rId4" Type="http://schemas.openxmlformats.org/officeDocument/2006/relationships/image" Target="../media/image21.png"/><Relationship Id="rId9"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diagramData" Target="../diagrams/data1.xml"/><Relationship Id="rId12"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diagramDrawing" Target="../diagrams/drawing1.xml"/><Relationship Id="rId5" Type="http://schemas.openxmlformats.org/officeDocument/2006/relationships/image" Target="../media/image7.png"/><Relationship Id="rId15" Type="http://schemas.openxmlformats.org/officeDocument/2006/relationships/image" Target="../media/image11.png"/><Relationship Id="rId10" Type="http://schemas.openxmlformats.org/officeDocument/2006/relationships/diagramColors" Target="../diagrams/colors1.xml"/><Relationship Id="rId4" Type="http://schemas.openxmlformats.org/officeDocument/2006/relationships/image" Target="../media/image6.png"/><Relationship Id="rId9" Type="http://schemas.openxmlformats.org/officeDocument/2006/relationships/diagramQuickStyle" Target="../diagrams/quickStyle1.xml"/><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163286" y="137358"/>
            <a:ext cx="11820698" cy="64506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4"/>
          <p:cNvSpPr/>
          <p:nvPr/>
        </p:nvSpPr>
        <p:spPr>
          <a:xfrm>
            <a:off x="6230658" y="2331644"/>
            <a:ext cx="5742808" cy="2062103"/>
          </a:xfrm>
          <a:prstGeom prst="rect">
            <a:avLst/>
          </a:prstGeom>
        </p:spPr>
        <p:txBody>
          <a:bodyPr wrap="square">
            <a:spAutoFit/>
          </a:bodyPr>
          <a:lstStyle/>
          <a:p>
            <a:pPr algn="ctr"/>
            <a:r>
              <a:rPr lang="mn-MN"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“ТАЛХ ЧИХЭР” ХК-ИЙН </a:t>
            </a:r>
            <a:r>
              <a:rPr lang="mn-MN" sz="32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201</a:t>
            </a:r>
            <a:r>
              <a:rPr lang="en-US" sz="32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9</a:t>
            </a:r>
            <a:r>
              <a:rPr lang="mn-MN" sz="32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mn-MN"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ОНЫ </a:t>
            </a:r>
            <a:r>
              <a:rPr lang="mn-MN" sz="32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ЭХНИЙ ХАГАС ЖИЛИЙН ҮЙЛ </a:t>
            </a:r>
            <a:r>
              <a:rPr lang="mn-MN"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АЖИЛЛАГААНЫ ТАЙЛАН </a:t>
            </a:r>
            <a:endParaRPr lang="en-US" sz="3200" b="1" dirty="0">
              <a:ln w="0"/>
              <a:effectLst>
                <a:outerShdw blurRad="38100" dist="19050" dir="2700000" algn="tl" rotWithShape="0">
                  <a:schemeClr val="dk1">
                    <a:alpha val="40000"/>
                  </a:schemeClr>
                </a:outerShdw>
              </a:effectLst>
            </a:endParaRPr>
          </a:p>
        </p:txBody>
      </p:sp>
      <p:pic>
        <p:nvPicPr>
          <p:cNvPr id="46" name="Picture Placeholder 7">
            <a:extLst>
              <a:ext uri="{FF2B5EF4-FFF2-40B4-BE49-F238E27FC236}">
                <a16:creationId xmlns:a16="http://schemas.microsoft.com/office/drawing/2014/main" xmlns="" id="{2D599535-C841-457B-BE92-EECA801ED768}"/>
              </a:ext>
            </a:extLst>
          </p:cNvPr>
          <p:cNvPicPr>
            <a:picLocks noChangeAspect="1"/>
          </p:cNvPicPr>
          <p:nvPr/>
        </p:nvPicPr>
        <p:blipFill>
          <a:blip r:embed="rId2"/>
          <a:srcRect l="42" r="42"/>
          <a:stretch>
            <a:fillRect/>
          </a:stretch>
        </p:blipFill>
        <p:spPr>
          <a:xfrm>
            <a:off x="513944" y="227837"/>
            <a:ext cx="5559691" cy="6449244"/>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47" name="Hexagon 46" descr="Solid dark colored hexagon in the middle of image accent">
            <a:extLst>
              <a:ext uri="{FF2B5EF4-FFF2-40B4-BE49-F238E27FC236}">
                <a16:creationId xmlns:a16="http://schemas.microsoft.com/office/drawing/2014/main" xmlns="" id="{84367257-921F-4C31-9DD7-8B0616248FDF}"/>
              </a:ext>
            </a:extLst>
          </p:cNvPr>
          <p:cNvSpPr/>
          <p:nvPr/>
        </p:nvSpPr>
        <p:spPr>
          <a:xfrm rot="16200000">
            <a:off x="1753365" y="2064696"/>
            <a:ext cx="2872085" cy="247593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8" name="Picture 47">
            <a:extLst>
              <a:ext uri="{FF2B5EF4-FFF2-40B4-BE49-F238E27FC236}">
                <a16:creationId xmlns:a16="http://schemas.microsoft.com/office/drawing/2014/main" xmlns="" id="{6FEDD643-E6BA-4FDA-ABCC-A60B962A53F0}"/>
              </a:ext>
            </a:extLst>
          </p:cNvPr>
          <p:cNvPicPr>
            <a:picLocks noChangeAspect="1"/>
          </p:cNvPicPr>
          <p:nvPr/>
        </p:nvPicPr>
        <p:blipFill>
          <a:blip r:embed="rId3"/>
          <a:stretch>
            <a:fillRect/>
          </a:stretch>
        </p:blipFill>
        <p:spPr>
          <a:xfrm>
            <a:off x="2026532" y="2271614"/>
            <a:ext cx="2325750" cy="1242945"/>
          </a:xfrm>
          <a:prstGeom prst="rect">
            <a:avLst/>
          </a:prstGeom>
        </p:spPr>
      </p:pic>
      <p:pic>
        <p:nvPicPr>
          <p:cNvPr id="49" name="Picture 48">
            <a:extLst>
              <a:ext uri="{FF2B5EF4-FFF2-40B4-BE49-F238E27FC236}">
                <a16:creationId xmlns:a16="http://schemas.microsoft.com/office/drawing/2014/main" xmlns="" id="{752EF17F-2C2C-4BFA-AD8F-D859CD08C4BB}"/>
              </a:ext>
            </a:extLst>
          </p:cNvPr>
          <p:cNvPicPr>
            <a:picLocks noChangeAspect="1"/>
          </p:cNvPicPr>
          <p:nvPr/>
        </p:nvPicPr>
        <p:blipFill>
          <a:blip r:embed="rId4"/>
          <a:stretch>
            <a:fillRect/>
          </a:stretch>
        </p:blipFill>
        <p:spPr>
          <a:xfrm>
            <a:off x="2254413" y="3609633"/>
            <a:ext cx="2078752" cy="511544"/>
          </a:xfrm>
          <a:prstGeom prst="rect">
            <a:avLst/>
          </a:prstGeom>
        </p:spPr>
      </p:pic>
    </p:spTree>
    <p:extLst>
      <p:ext uri="{BB962C8B-B14F-4D97-AF65-F5344CB8AC3E}">
        <p14:creationId xmlns:p14="http://schemas.microsoft.com/office/powerpoint/2010/main" val="1050890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1058" y="90245"/>
            <a:ext cx="11820698" cy="6450677"/>
            <a:chOff x="171800" y="58178"/>
            <a:chExt cx="11820698" cy="6450677"/>
          </a:xfrm>
        </p:grpSpPr>
        <p:sp>
          <p:nvSpPr>
            <p:cNvPr id="12" name="Rectangle 11"/>
            <p:cNvSpPr/>
            <p:nvPr/>
          </p:nvSpPr>
          <p:spPr>
            <a:xfrm>
              <a:off x="171800" y="58178"/>
              <a:ext cx="11820698" cy="64506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u="sng" dirty="0">
                <a:solidFill>
                  <a:schemeClr val="tx1"/>
                </a:solidFill>
                <a:latin typeface="Times New Roman" panose="02020603050405020304" pitchFamily="18" charset="0"/>
                <a:cs typeface="Times New Roman" panose="02020603050405020304" pitchFamily="18" charset="0"/>
              </a:endParaRPr>
            </a:p>
          </p:txBody>
        </p:sp>
        <p:pic>
          <p:nvPicPr>
            <p:cNvPr id="13"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9" y="224444"/>
              <a:ext cx="1864635" cy="70485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823" y="232757"/>
              <a:ext cx="1827675" cy="448887"/>
            </a:xfrm>
            <a:prstGeom prst="rect">
              <a:avLst/>
            </a:prstGeom>
          </p:spPr>
        </p:pic>
      </p:grpSp>
      <p:pic>
        <p:nvPicPr>
          <p:cNvPr id="4" name="Picture Placeholder 26" descr="Teacher pointing at board icon">
            <a:extLst>
              <a:ext uri="{FF2B5EF4-FFF2-40B4-BE49-F238E27FC236}">
                <a16:creationId xmlns:a16="http://schemas.microsoft.com/office/drawing/2014/main" xmlns="" id="{EF145220-68FE-4BC3-8DF6-074CABEAC09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2796943" y="2436295"/>
            <a:ext cx="1151432" cy="1151432"/>
          </a:xfrm>
          <a:prstGeom prst="rect">
            <a:avLst/>
          </a:prstGeom>
        </p:spPr>
      </p:pic>
      <p:sp>
        <p:nvSpPr>
          <p:cNvPr id="5" name="Text Placeholder 5">
            <a:extLst>
              <a:ext uri="{FF2B5EF4-FFF2-40B4-BE49-F238E27FC236}">
                <a16:creationId xmlns:a16="http://schemas.microsoft.com/office/drawing/2014/main" xmlns="" id="{1D5F34C1-576F-4BF7-8C9C-D507F213AE68}"/>
              </a:ext>
            </a:extLst>
          </p:cNvPr>
          <p:cNvSpPr txBox="1">
            <a:spLocks/>
          </p:cNvSpPr>
          <p:nvPr/>
        </p:nvSpPr>
        <p:spPr>
          <a:xfrm>
            <a:off x="460365" y="3933064"/>
            <a:ext cx="1790802"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smtClean="0">
                <a:latin typeface="Times New Roman" panose="02020603050405020304" pitchFamily="18" charset="0"/>
                <a:cs typeface="Times New Roman" panose="02020603050405020304" pitchFamily="18" charset="0"/>
              </a:rPr>
              <a:t>25319</a:t>
            </a:r>
            <a:r>
              <a:rPr lang="mn-MN" dirty="0" smtClean="0">
                <a:latin typeface="Times New Roman" panose="02020603050405020304" pitchFamily="18" charset="0"/>
                <a:cs typeface="Times New Roman" panose="02020603050405020304" pitchFamily="18" charset="0"/>
              </a:rPr>
              <a:t> сая</a:t>
            </a:r>
            <a:endParaRPr lang="en-ZA" dirty="0">
              <a:latin typeface="Times New Roman" panose="02020603050405020304" pitchFamily="18" charset="0"/>
              <a:cs typeface="Times New Roman" panose="02020603050405020304" pitchFamily="18" charset="0"/>
            </a:endParaRPr>
          </a:p>
        </p:txBody>
      </p:sp>
      <p:sp>
        <p:nvSpPr>
          <p:cNvPr id="6" name="Text Placeholder 7">
            <a:extLst>
              <a:ext uri="{FF2B5EF4-FFF2-40B4-BE49-F238E27FC236}">
                <a16:creationId xmlns:a16="http://schemas.microsoft.com/office/drawing/2014/main" xmlns="" id="{8CB0B4A0-79F2-4CB5-BBB6-FEEBD8465250}"/>
              </a:ext>
            </a:extLst>
          </p:cNvPr>
          <p:cNvSpPr txBox="1">
            <a:spLocks/>
          </p:cNvSpPr>
          <p:nvPr/>
        </p:nvSpPr>
        <p:spPr>
          <a:xfrm>
            <a:off x="2562658" y="3971432"/>
            <a:ext cx="1803325"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smtClean="0">
                <a:latin typeface="Times New Roman" panose="02020603050405020304" pitchFamily="18" charset="0"/>
                <a:cs typeface="Times New Roman" panose="02020603050405020304" pitchFamily="18" charset="0"/>
              </a:rPr>
              <a:t>19212</a:t>
            </a:r>
            <a:r>
              <a:rPr lang="mn-MN" dirty="0" smtClean="0">
                <a:latin typeface="Times New Roman" panose="02020603050405020304" pitchFamily="18" charset="0"/>
                <a:cs typeface="Times New Roman" panose="02020603050405020304" pitchFamily="18" charset="0"/>
              </a:rPr>
              <a:t> сая</a:t>
            </a:r>
            <a:endParaRPr lang="en-ZA" dirty="0">
              <a:latin typeface="Times New Roman" panose="02020603050405020304" pitchFamily="18" charset="0"/>
              <a:cs typeface="Times New Roman" panose="02020603050405020304" pitchFamily="18" charset="0"/>
            </a:endParaRPr>
          </a:p>
        </p:txBody>
      </p:sp>
      <p:pic>
        <p:nvPicPr>
          <p:cNvPr id="7" name="Picture Placeholder 30" descr="Coins icon">
            <a:extLst>
              <a:ext uri="{FF2B5EF4-FFF2-40B4-BE49-F238E27FC236}">
                <a16:creationId xmlns:a16="http://schemas.microsoft.com/office/drawing/2014/main" xmlns="" id="{A1AA205C-54CC-4A28-9B43-520D5A97DD7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a:off x="4995629" y="2504122"/>
            <a:ext cx="1015778" cy="1015778"/>
          </a:xfrm>
          <a:prstGeom prst="rect">
            <a:avLst/>
          </a:prstGeom>
        </p:spPr>
      </p:pic>
      <p:sp>
        <p:nvSpPr>
          <p:cNvPr id="8" name="Text Placeholder 9">
            <a:extLst>
              <a:ext uri="{FF2B5EF4-FFF2-40B4-BE49-F238E27FC236}">
                <a16:creationId xmlns:a16="http://schemas.microsoft.com/office/drawing/2014/main" xmlns="" id="{68053976-DF5A-4CE2-94FB-5F70C9064260}"/>
              </a:ext>
            </a:extLst>
          </p:cNvPr>
          <p:cNvSpPr txBox="1">
            <a:spLocks/>
          </p:cNvSpPr>
          <p:nvPr/>
        </p:nvSpPr>
        <p:spPr>
          <a:xfrm>
            <a:off x="4693518" y="3971432"/>
            <a:ext cx="1620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smtClean="0">
                <a:latin typeface="Times New Roman" panose="02020603050405020304" pitchFamily="18" charset="0"/>
                <a:cs typeface="Times New Roman" panose="02020603050405020304" pitchFamily="18" charset="0"/>
              </a:rPr>
              <a:t>6107</a:t>
            </a:r>
            <a:r>
              <a:rPr lang="mn-MN" sz="4000" b="1" dirty="0" smtClean="0">
                <a:latin typeface="Times New Roman" panose="02020603050405020304" pitchFamily="18" charset="0"/>
                <a:cs typeface="Times New Roman" panose="02020603050405020304" pitchFamily="18" charset="0"/>
              </a:rPr>
              <a:t>,8</a:t>
            </a:r>
            <a:r>
              <a:rPr lang="en-US" sz="4000" b="1" dirty="0" smtClean="0">
                <a:latin typeface="Times New Roman" panose="02020603050405020304" pitchFamily="18" charset="0"/>
                <a:cs typeface="Times New Roman" panose="02020603050405020304" pitchFamily="18" charset="0"/>
              </a:rPr>
              <a:t> </a:t>
            </a:r>
            <a:r>
              <a:rPr lang="mn-MN" sz="4000" b="1" dirty="0" smtClean="0">
                <a:latin typeface="Times New Roman" panose="02020603050405020304" pitchFamily="18" charset="0"/>
                <a:cs typeface="Times New Roman" panose="02020603050405020304" pitchFamily="18" charset="0"/>
              </a:rPr>
              <a:t>сая</a:t>
            </a:r>
            <a:endParaRPr lang="en-ZA" dirty="0">
              <a:latin typeface="Times New Roman" panose="02020603050405020304" pitchFamily="18" charset="0"/>
              <a:cs typeface="Times New Roman" panose="02020603050405020304" pitchFamily="18" charset="0"/>
            </a:endParaRPr>
          </a:p>
        </p:txBody>
      </p:sp>
      <p:pic>
        <p:nvPicPr>
          <p:cNvPr id="9" name="Picture Placeholder 30" descr="Bullseye icon">
            <a:extLst>
              <a:ext uri="{FF2B5EF4-FFF2-40B4-BE49-F238E27FC236}">
                <a16:creationId xmlns:a16="http://schemas.microsoft.com/office/drawing/2014/main" xmlns="" id="{146C3774-1A16-4CEA-B0D9-21F4D70DD68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604713" y="2374924"/>
            <a:ext cx="1274174" cy="1274174"/>
          </a:xfrm>
          <a:prstGeom prst="rect">
            <a:avLst/>
          </a:prstGeom>
        </p:spPr>
      </p:pic>
      <p:pic>
        <p:nvPicPr>
          <p:cNvPr id="10" name="Picture Placeholder 13"/>
          <p:cNvPicPr>
            <a:picLocks noChangeAspect="1"/>
          </p:cNvPicPr>
          <p:nvPr/>
        </p:nvPicPr>
        <p:blipFill>
          <a:blip r:embed="rId10">
            <a:extLst>
              <a:ext uri="{28A0092B-C50C-407E-A947-70E740481C1C}">
                <a14:useLocalDpi xmlns:a14="http://schemas.microsoft.com/office/drawing/2010/main" val="0"/>
              </a:ext>
            </a:extLst>
          </a:blip>
          <a:srcRect l="27074" r="27074"/>
          <a:stretch>
            <a:fillRect/>
          </a:stretch>
        </p:blipFill>
        <p:spPr>
          <a:xfrm>
            <a:off x="7316626" y="2102614"/>
            <a:ext cx="3753120" cy="4380899"/>
          </a:xfrm>
          <a:prstGeom prst="rect">
            <a:avLst/>
          </a:prstGeom>
          <a:ln>
            <a:noFill/>
          </a:ln>
          <a:effectLst>
            <a:softEdge rad="112500"/>
          </a:effectLst>
        </p:spPr>
      </p:pic>
      <p:cxnSp>
        <p:nvCxnSpPr>
          <p:cNvPr id="15" name="Straight Connector 14"/>
          <p:cNvCxnSpPr/>
          <p:nvPr/>
        </p:nvCxnSpPr>
        <p:spPr>
          <a:xfrm>
            <a:off x="2537457" y="197281"/>
            <a:ext cx="0" cy="82331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76799" y="391639"/>
            <a:ext cx="3378367" cy="468400"/>
          </a:xfrm>
          <a:prstGeom prst="rect">
            <a:avLst/>
          </a:prstGeom>
          <a:noFill/>
        </p:spPr>
        <p:txBody>
          <a:bodyPr wrap="none" lIns="37150" tIns="18575" rIns="37150" bIns="18575" rtlCol="0">
            <a:spAutoFit/>
          </a:bodyPr>
          <a:lstStyle/>
          <a:p>
            <a:pPr algn="ctr"/>
            <a:r>
              <a:rPr lang="mn-MN" sz="2800" b="1" dirty="0" smtClean="0">
                <a:solidFill>
                  <a:srgbClr val="002060"/>
                </a:solidFill>
                <a:latin typeface="Times New Roman" panose="02020603050405020304" pitchFamily="18" charset="0"/>
                <a:cs typeface="Times New Roman" panose="02020603050405020304" pitchFamily="18" charset="0"/>
              </a:rPr>
              <a:t>Санхүүгийн тайлан </a:t>
            </a:r>
            <a:endParaRPr lang="id-ID" sz="2800" b="1" dirty="0">
              <a:solidFill>
                <a:srgbClr val="002060"/>
              </a:solidFill>
              <a:latin typeface="Times New Roman" panose="02020603050405020304" pitchFamily="18" charset="0"/>
              <a:cs typeface="Times New Roman" panose="02020603050405020304" pitchFamily="18" charset="0"/>
            </a:endParaRPr>
          </a:p>
        </p:txBody>
      </p:sp>
      <p:sp>
        <p:nvSpPr>
          <p:cNvPr id="17" name="Text Placeholder 6">
            <a:extLst>
              <a:ext uri="{FF2B5EF4-FFF2-40B4-BE49-F238E27FC236}">
                <a16:creationId xmlns:a16="http://schemas.microsoft.com/office/drawing/2014/main" xmlns="" id="{FBE93992-F65E-48D7-971D-FA51E969BEFE}"/>
              </a:ext>
            </a:extLst>
          </p:cNvPr>
          <p:cNvSpPr txBox="1">
            <a:spLocks/>
          </p:cNvSpPr>
          <p:nvPr/>
        </p:nvSpPr>
        <p:spPr>
          <a:xfrm>
            <a:off x="431800" y="4958298"/>
            <a:ext cx="1620000" cy="72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800" dirty="0" smtClean="0">
                <a:latin typeface="Times New Roman" panose="02020603050405020304" pitchFamily="18" charset="0"/>
                <a:cs typeface="Times New Roman" panose="02020603050405020304" pitchFamily="18" charset="0"/>
              </a:rPr>
              <a:t>Борлуулалтын орлого </a:t>
            </a:r>
            <a:endParaRPr lang="en-ZA" sz="1800" dirty="0">
              <a:latin typeface="Times New Roman" panose="02020603050405020304" pitchFamily="18" charset="0"/>
              <a:cs typeface="Times New Roman" panose="02020603050405020304" pitchFamily="18" charset="0"/>
            </a:endParaRPr>
          </a:p>
        </p:txBody>
      </p:sp>
      <p:sp>
        <p:nvSpPr>
          <p:cNvPr id="18" name="Text Placeholder 8">
            <a:extLst>
              <a:ext uri="{FF2B5EF4-FFF2-40B4-BE49-F238E27FC236}">
                <a16:creationId xmlns:a16="http://schemas.microsoft.com/office/drawing/2014/main" xmlns="" id="{66810F29-B4A6-4A97-903D-F931D52ACA7F}"/>
              </a:ext>
            </a:extLst>
          </p:cNvPr>
          <p:cNvSpPr txBox="1">
            <a:spLocks/>
          </p:cNvSpPr>
          <p:nvPr/>
        </p:nvSpPr>
        <p:spPr>
          <a:xfrm>
            <a:off x="2598456" y="4958298"/>
            <a:ext cx="1767527" cy="72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800" dirty="0" smtClean="0">
                <a:latin typeface="Times New Roman" panose="02020603050405020304" pitchFamily="18" charset="0"/>
                <a:cs typeface="Times New Roman" panose="02020603050405020304" pitchFamily="18" charset="0"/>
              </a:rPr>
              <a:t>Бүтээгдэхүүний өртөг</a:t>
            </a:r>
            <a:endParaRPr lang="pt-BR" sz="1800" dirty="0">
              <a:latin typeface="Times New Roman" panose="02020603050405020304" pitchFamily="18" charset="0"/>
              <a:cs typeface="Times New Roman" panose="02020603050405020304" pitchFamily="18" charset="0"/>
            </a:endParaRPr>
          </a:p>
        </p:txBody>
      </p:sp>
      <p:sp>
        <p:nvSpPr>
          <p:cNvPr id="19" name="Text Placeholder 10">
            <a:extLst>
              <a:ext uri="{FF2B5EF4-FFF2-40B4-BE49-F238E27FC236}">
                <a16:creationId xmlns:a16="http://schemas.microsoft.com/office/drawing/2014/main" xmlns="" id="{89256EF6-3CDE-4ADE-8753-BF5040E3C65B}"/>
              </a:ext>
            </a:extLst>
          </p:cNvPr>
          <p:cNvSpPr txBox="1">
            <a:spLocks/>
          </p:cNvSpPr>
          <p:nvPr/>
        </p:nvSpPr>
        <p:spPr>
          <a:xfrm>
            <a:off x="4857286" y="4990882"/>
            <a:ext cx="1378824" cy="72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n-MN" sz="1800" dirty="0" smtClean="0">
                <a:latin typeface="Times New Roman" panose="02020603050405020304" pitchFamily="18" charset="0"/>
                <a:cs typeface="Times New Roman" panose="02020603050405020304" pitchFamily="18" charset="0"/>
              </a:rPr>
              <a:t>Нийт </a:t>
            </a:r>
            <a:r>
              <a:rPr lang="mn-MN" sz="1800" dirty="0" smtClean="0">
                <a:latin typeface="Times New Roman" panose="02020603050405020304" pitchFamily="18" charset="0"/>
                <a:cs typeface="Times New Roman" panose="02020603050405020304" pitchFamily="18" charset="0"/>
              </a:rPr>
              <a:t>ашиг </a:t>
            </a:r>
            <a:endParaRPr lang="en-ZA" sz="1800" dirty="0">
              <a:latin typeface="Times New Roman" panose="02020603050405020304" pitchFamily="18" charset="0"/>
              <a:cs typeface="Times New Roman" panose="02020603050405020304" pitchFamily="18" charset="0"/>
            </a:endParaRPr>
          </a:p>
        </p:txBody>
      </p:sp>
      <p:sp>
        <p:nvSpPr>
          <p:cNvPr id="20" name="Content Placeholder 2">
            <a:extLst>
              <a:ext uri="{FF2B5EF4-FFF2-40B4-BE49-F238E27FC236}">
                <a16:creationId xmlns:a16="http://schemas.microsoft.com/office/drawing/2014/main" xmlns="" id="{4BD964BC-35A3-4E70-94B0-3FF95E1314FA}"/>
              </a:ext>
            </a:extLst>
          </p:cNvPr>
          <p:cNvSpPr>
            <a:spLocks noGrp="1"/>
          </p:cNvSpPr>
          <p:nvPr>
            <p:ph sz="half" idx="4294967295"/>
          </p:nvPr>
        </p:nvSpPr>
        <p:spPr>
          <a:xfrm>
            <a:off x="431800" y="1063640"/>
            <a:ext cx="11059283" cy="1454460"/>
          </a:xfrm>
          <a:prstGeom prst="rect">
            <a:avLst/>
          </a:prstGeom>
        </p:spPr>
        <p:txBody>
          <a:bodyPr>
            <a:normAutofit fontScale="85000" lnSpcReduction="20000"/>
          </a:bodyPr>
          <a:lstStyle/>
          <a:p>
            <a:pPr marL="0" indent="0" algn="just">
              <a:buNone/>
            </a:pPr>
            <a:r>
              <a:rPr lang="mn-MN" sz="2200" dirty="0" smtClean="0">
                <a:solidFill>
                  <a:schemeClr val="tx1"/>
                </a:solidFill>
                <a:latin typeface="Times New Roman" panose="02020603050405020304" pitchFamily="18" charset="0"/>
                <a:cs typeface="Times New Roman" panose="02020603050405020304" pitchFamily="18" charset="0"/>
              </a:rPr>
              <a:t>	</a:t>
            </a:r>
            <a:r>
              <a:rPr lang="mn-MN" sz="2200" dirty="0" smtClean="0">
                <a:solidFill>
                  <a:schemeClr val="tx1"/>
                </a:solidFill>
                <a:latin typeface="Times New Roman" panose="02020603050405020304" pitchFamily="18" charset="0"/>
                <a:cs typeface="Times New Roman" panose="02020603050405020304" pitchFamily="18" charset="0"/>
              </a:rPr>
              <a:t>2019 оны эхний хагас жилд 25319 сая төгрөгийн борлуулалтын орлоготой ажиллажээ. Энэхүү орлогод ноогдох борлуулалтын өртөг 19212 сая төгрөг, нийт ашиг 6107,8 сая төгрөг болж, үйлдвэрийн бус удирдлага маркетингийн болон валютын ханшийн зөрүүний алдагдал зэрэг зардлуудыг хасаад 751,2 сая төгрөгийн ашигтай ажиллажээ. </a:t>
            </a:r>
          </a:p>
          <a:p>
            <a:pPr marL="0" indent="0" algn="just">
              <a:buNone/>
            </a:pPr>
            <a:r>
              <a:rPr lang="mn-MN" sz="2200" dirty="0" smtClean="0">
                <a:latin typeface="Times New Roman" panose="02020603050405020304" pitchFamily="18" charset="0"/>
                <a:ea typeface="Tahoma" panose="020B0604030504040204" pitchFamily="34" charset="0"/>
                <a:cs typeface="Times New Roman" panose="02020603050405020304" pitchFamily="18" charset="0"/>
              </a:rPr>
              <a:t>Эхний хагас жилд ашигт ажиллагааны түвшин өсөж, борлуулалтын орлого урьд оны мөн үеэс 5243 сая төгрөгөөр өссөн байна.</a:t>
            </a:r>
            <a:endParaRPr lang="en-US" sz="2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66258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56477"/>
            <a:ext cx="11820698" cy="6450677"/>
            <a:chOff x="171800" y="58178"/>
            <a:chExt cx="11820698" cy="6450677"/>
          </a:xfrm>
        </p:grpSpPr>
        <p:sp>
          <p:nvSpPr>
            <p:cNvPr id="5" name="Rectangle 4"/>
            <p:cNvSpPr/>
            <p:nvPr/>
          </p:nvSpPr>
          <p:spPr>
            <a:xfrm>
              <a:off x="171800" y="58178"/>
              <a:ext cx="11820698" cy="64506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u="sng" dirty="0">
                <a:solidFill>
                  <a:schemeClr val="tx1"/>
                </a:solidFill>
                <a:latin typeface="Times New Roman" panose="02020603050405020304" pitchFamily="18" charset="0"/>
                <a:cs typeface="Times New Roman" panose="02020603050405020304" pitchFamily="18" charset="0"/>
              </a:endParaRPr>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9" y="224444"/>
              <a:ext cx="1864635" cy="7048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823" y="232757"/>
              <a:ext cx="1827675" cy="448887"/>
            </a:xfrm>
            <a:prstGeom prst="rect">
              <a:avLst/>
            </a:prstGeom>
          </p:spPr>
        </p:pic>
      </p:grpSp>
      <p:cxnSp>
        <p:nvCxnSpPr>
          <p:cNvPr id="8" name="Straight Connector 7"/>
          <p:cNvCxnSpPr/>
          <p:nvPr/>
        </p:nvCxnSpPr>
        <p:spPr>
          <a:xfrm>
            <a:off x="2456742" y="387285"/>
            <a:ext cx="0" cy="82331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30954" y="564740"/>
            <a:ext cx="3252883" cy="468400"/>
          </a:xfrm>
          <a:prstGeom prst="rect">
            <a:avLst/>
          </a:prstGeom>
          <a:noFill/>
        </p:spPr>
        <p:txBody>
          <a:bodyPr wrap="none" lIns="37150" tIns="18575" rIns="37150" bIns="18575" rtlCol="0">
            <a:spAutoFit/>
          </a:bodyPr>
          <a:lstStyle/>
          <a:p>
            <a:pPr algn="ctr"/>
            <a:r>
              <a:rPr lang="mn-MN" sz="2800" b="1" dirty="0" smtClean="0">
                <a:solidFill>
                  <a:srgbClr val="002060"/>
                </a:solidFill>
                <a:latin typeface="Times New Roman" panose="02020603050405020304" pitchFamily="18" charset="0"/>
                <a:cs typeface="Times New Roman" panose="02020603050405020304" pitchFamily="18" charset="0"/>
              </a:rPr>
              <a:t>Тогтвортой байдал </a:t>
            </a:r>
            <a:endParaRPr lang="id-ID" sz="2800" b="1" dirty="0">
              <a:solidFill>
                <a:srgbClr val="002060"/>
              </a:solidFill>
              <a:latin typeface="Times New Roman" panose="02020603050405020304" pitchFamily="18" charset="0"/>
              <a:cs typeface="Times New Roman" panose="02020603050405020304" pitchFamily="18" charset="0"/>
            </a:endParaRPr>
          </a:p>
        </p:txBody>
      </p:sp>
      <p:sp>
        <p:nvSpPr>
          <p:cNvPr id="10" name="Text Placeholder 1">
            <a:extLst>
              <a:ext uri="{FF2B5EF4-FFF2-40B4-BE49-F238E27FC236}">
                <a16:creationId xmlns:a16="http://schemas.microsoft.com/office/drawing/2014/main" xmlns="" id="{1E6F3DC0-5F30-4986-B8AE-2B5D7CE3DC75}"/>
              </a:ext>
            </a:extLst>
          </p:cNvPr>
          <p:cNvSpPr txBox="1">
            <a:spLocks/>
          </p:cNvSpPr>
          <p:nvPr/>
        </p:nvSpPr>
        <p:spPr>
          <a:xfrm>
            <a:off x="1278776" y="1379142"/>
            <a:ext cx="4860000" cy="3600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n-MN" b="1" dirty="0" smtClean="0">
                <a:latin typeface="Times New Roman" panose="02020603050405020304" pitchFamily="18" charset="0"/>
                <a:cs typeface="Times New Roman" panose="02020603050405020304" pitchFamily="18" charset="0"/>
              </a:rPr>
              <a:t>Хүний нөөцийн бодлого </a:t>
            </a:r>
            <a:endParaRPr lang="en-ZA" b="1" dirty="0">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xmlns="" id="{4BD964BC-35A3-4E70-94B0-3FF95E1314FA}"/>
              </a:ext>
            </a:extLst>
          </p:cNvPr>
          <p:cNvSpPr>
            <a:spLocks noGrp="1"/>
          </p:cNvSpPr>
          <p:nvPr>
            <p:ph sz="half" idx="4294967295"/>
          </p:nvPr>
        </p:nvSpPr>
        <p:spPr>
          <a:xfrm>
            <a:off x="469835" y="1761474"/>
            <a:ext cx="5952555" cy="2808619"/>
          </a:xfrm>
          <a:prstGeom prst="rect">
            <a:avLst/>
          </a:prstGeom>
        </p:spPr>
        <p:txBody>
          <a:bodyPr>
            <a:normAutofit/>
          </a:bodyPr>
          <a:lstStyle/>
          <a:p>
            <a:pPr marL="0" indent="0" algn="just">
              <a:buNone/>
            </a:pPr>
            <a:r>
              <a:rPr lang="mn-MN" dirty="0" smtClean="0">
                <a:solidFill>
                  <a:schemeClr val="tx1"/>
                </a:solidFill>
                <a:latin typeface="Times New Roman" panose="02020603050405020304" pitchFamily="18" charset="0"/>
                <a:cs typeface="Times New Roman" panose="02020603050405020304" pitchFamily="18" charset="0"/>
              </a:rPr>
              <a:t>	</a:t>
            </a:r>
            <a:r>
              <a:rPr lang="mn-MN" sz="1800" dirty="0" smtClean="0">
                <a:solidFill>
                  <a:schemeClr val="tx1"/>
                </a:solidFill>
                <a:latin typeface="Times New Roman" panose="02020603050405020304" pitchFamily="18" charset="0"/>
                <a:cs typeface="Times New Roman" panose="02020603050405020304" pitchFamily="18" charset="0"/>
              </a:rPr>
              <a:t>Бид </a:t>
            </a:r>
            <a:r>
              <a:rPr lang="mn-MN" sz="1800" dirty="0">
                <a:solidFill>
                  <a:schemeClr val="tx1"/>
                </a:solidFill>
                <a:latin typeface="Times New Roman" panose="02020603050405020304" pitchFamily="18" charset="0"/>
                <a:cs typeface="Times New Roman" panose="02020603050405020304" pitchFamily="18" charset="0"/>
              </a:rPr>
              <a:t>хурдацтай өөрчлөгдөн даяарчлагдаж буй энэхүү өрсөлдөөнт зах зээлд өндөр ур чадвартай баг хамт олныг бүрдүүлэх, салбартаа шинэ, шинэлэг бүтээгдэхүүн үйлчилгээгээр анхдагч байхыг эрмэлзэж, байгууллагын соёл, хэрэглэгчийн сэтгэл ханамж, эргэлтээр салбартаа тэргүүлэхийн зэрэгцээ нийгмийн сайн </a:t>
            </a:r>
            <a:r>
              <a:rPr lang="mn-MN" sz="1800" dirty="0" smtClean="0">
                <a:solidFill>
                  <a:schemeClr val="tx1"/>
                </a:solidFill>
                <a:latin typeface="Times New Roman" panose="02020603050405020304" pitchFamily="18" charset="0"/>
                <a:cs typeface="Times New Roman" panose="02020603050405020304" pitchFamily="18" charset="0"/>
              </a:rPr>
              <a:t>сайхны </a:t>
            </a:r>
            <a:r>
              <a:rPr lang="mn-MN" sz="1800" dirty="0">
                <a:solidFill>
                  <a:schemeClr val="tx1"/>
                </a:solidFill>
                <a:latin typeface="Times New Roman" panose="02020603050405020304" pitchFamily="18" charset="0"/>
                <a:cs typeface="Times New Roman" panose="02020603050405020304" pitchFamily="18" charset="0"/>
              </a:rPr>
              <a:t>төлөө </a:t>
            </a:r>
            <a:r>
              <a:rPr lang="mn-MN" sz="2300" dirty="0">
                <a:solidFill>
                  <a:schemeClr val="tx1"/>
                </a:solidFill>
                <a:latin typeface="Times New Roman" panose="02020603050405020304" pitchFamily="18" charset="0"/>
                <a:cs typeface="Times New Roman" panose="02020603050405020304" pitchFamily="18" charset="0"/>
              </a:rPr>
              <a:t>хувь</a:t>
            </a:r>
            <a:r>
              <a:rPr lang="mn-MN" sz="1800" dirty="0">
                <a:solidFill>
                  <a:schemeClr val="tx1"/>
                </a:solidFill>
                <a:latin typeface="Times New Roman" panose="02020603050405020304" pitchFamily="18" charset="0"/>
                <a:cs typeface="Times New Roman" panose="02020603050405020304" pitchFamily="18" charset="0"/>
              </a:rPr>
              <a:t> </a:t>
            </a:r>
            <a:r>
              <a:rPr lang="mn-MN" sz="1800" dirty="0" smtClean="0">
                <a:solidFill>
                  <a:schemeClr val="tx1"/>
                </a:solidFill>
                <a:latin typeface="Times New Roman" panose="02020603050405020304" pitchFamily="18" charset="0"/>
                <a:cs typeface="Times New Roman" panose="02020603050405020304" pitchFamily="18" charset="0"/>
              </a:rPr>
              <a:t> </a:t>
            </a:r>
            <a:r>
              <a:rPr lang="mn-MN" sz="1800" dirty="0">
                <a:solidFill>
                  <a:schemeClr val="tx1"/>
                </a:solidFill>
                <a:latin typeface="Times New Roman" panose="02020603050405020304" pitchFamily="18" charset="0"/>
                <a:cs typeface="Times New Roman" panose="02020603050405020304" pitchFamily="18" charset="0"/>
              </a:rPr>
              <a:t>нэмрээ оруулдаг нийгмийн хариуцлагыг хэрэгжүүлэгч "Хүн төвтэй үйлдвэр" болох стратегийн чиглэлийг </a:t>
            </a:r>
            <a:r>
              <a:rPr lang="mn-MN" sz="1800" dirty="0" smtClean="0">
                <a:solidFill>
                  <a:schemeClr val="tx1"/>
                </a:solidFill>
                <a:latin typeface="Times New Roman" panose="02020603050405020304" pitchFamily="18" charset="0"/>
                <a:cs typeface="Times New Roman" panose="02020603050405020304" pitchFamily="18" charset="0"/>
              </a:rPr>
              <a:t>удирджгилага </a:t>
            </a:r>
            <a:r>
              <a:rPr lang="mn-MN" sz="1800" dirty="0">
                <a:solidFill>
                  <a:schemeClr val="tx1"/>
                </a:solidFill>
                <a:latin typeface="Times New Roman" panose="02020603050405020304" pitchFamily="18" charset="0"/>
                <a:cs typeface="Times New Roman" panose="02020603050405020304" pitchFamily="18" charset="0"/>
              </a:rPr>
              <a:t>болгон ажиллаж байна</a:t>
            </a:r>
            <a:r>
              <a:rPr lang="mn-MN" sz="1800" dirty="0" smtClean="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12" name="Text Placeholder 4">
            <a:extLst>
              <a:ext uri="{FF2B5EF4-FFF2-40B4-BE49-F238E27FC236}">
                <a16:creationId xmlns:a16="http://schemas.microsoft.com/office/drawing/2014/main" xmlns="" id="{34A5DB88-69E3-46D5-A161-0AAEFD20F5FF}"/>
              </a:ext>
            </a:extLst>
          </p:cNvPr>
          <p:cNvSpPr txBox="1">
            <a:spLocks/>
          </p:cNvSpPr>
          <p:nvPr/>
        </p:nvSpPr>
        <p:spPr>
          <a:xfrm>
            <a:off x="874305" y="4570093"/>
            <a:ext cx="4860000" cy="686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mn-MN" sz="1800" dirty="0" smtClean="0">
                <a:latin typeface="Times New Roman" panose="02020603050405020304" pitchFamily="18" charset="0"/>
                <a:cs typeface="Times New Roman" panose="02020603050405020304" pitchFamily="18" charset="0"/>
              </a:rPr>
              <a:t>Сургалт, хөгжүүлэлт</a:t>
            </a:r>
            <a:endParaRPr lang="en-ZA" sz="1800" dirty="0" smtClean="0">
              <a:latin typeface="Times New Roman" panose="02020603050405020304" pitchFamily="18" charset="0"/>
              <a:cs typeface="Times New Roman" panose="02020603050405020304" pitchFamily="18" charset="0"/>
            </a:endParaRPr>
          </a:p>
          <a:p>
            <a:pPr lvl="1"/>
            <a:r>
              <a:rPr lang="mn-MN" sz="1800" dirty="0" smtClean="0">
                <a:latin typeface="Times New Roman" panose="02020603050405020304" pitchFamily="18" charset="0"/>
                <a:cs typeface="Times New Roman" panose="02020603050405020304" pitchFamily="18" charset="0"/>
              </a:rPr>
              <a:t>Нийгмийн халамж</a:t>
            </a:r>
            <a:endParaRPr lang="en-ZA" sz="1800" dirty="0">
              <a:latin typeface="Times New Roman" panose="02020603050405020304" pitchFamily="18" charset="0"/>
              <a:cs typeface="Times New Roman" panose="02020603050405020304" pitchFamily="18" charset="0"/>
            </a:endParaRPr>
          </a:p>
        </p:txBody>
      </p:sp>
      <p:sp>
        <p:nvSpPr>
          <p:cNvPr id="13" name="Text Placeholder 1">
            <a:extLst>
              <a:ext uri="{FF2B5EF4-FFF2-40B4-BE49-F238E27FC236}">
                <a16:creationId xmlns:a16="http://schemas.microsoft.com/office/drawing/2014/main" xmlns="" id="{1E6F3DC0-5F30-4986-B8AE-2B5D7CE3DC75}"/>
              </a:ext>
            </a:extLst>
          </p:cNvPr>
          <p:cNvSpPr txBox="1">
            <a:spLocks/>
          </p:cNvSpPr>
          <p:nvPr/>
        </p:nvSpPr>
        <p:spPr>
          <a:xfrm>
            <a:off x="7149774" y="1421618"/>
            <a:ext cx="4860000" cy="3600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n-MN" b="1" dirty="0" smtClean="0">
                <a:latin typeface="Times New Roman" panose="02020603050405020304" pitchFamily="18" charset="0"/>
                <a:cs typeface="Times New Roman" panose="02020603050405020304" pitchFamily="18" charset="0"/>
              </a:rPr>
              <a:t>Нийгмийн хариуцлага</a:t>
            </a:r>
            <a:endParaRPr lang="en-ZA" b="1" dirty="0">
              <a:latin typeface="Times New Roman" panose="02020603050405020304" pitchFamily="18" charset="0"/>
              <a:cs typeface="Times New Roman" panose="02020603050405020304" pitchFamily="18" charset="0"/>
            </a:endParaRPr>
          </a:p>
        </p:txBody>
      </p:sp>
      <p:sp>
        <p:nvSpPr>
          <p:cNvPr id="14" name="Text Placeholder 4">
            <a:extLst>
              <a:ext uri="{FF2B5EF4-FFF2-40B4-BE49-F238E27FC236}">
                <a16:creationId xmlns:a16="http://schemas.microsoft.com/office/drawing/2014/main" xmlns="" id="{34A5DB88-69E3-46D5-A161-0AAEFD20F5FF}"/>
              </a:ext>
            </a:extLst>
          </p:cNvPr>
          <p:cNvSpPr txBox="1">
            <a:spLocks/>
          </p:cNvSpPr>
          <p:nvPr/>
        </p:nvSpPr>
        <p:spPr>
          <a:xfrm>
            <a:off x="7055236" y="2004992"/>
            <a:ext cx="4860000" cy="6868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n-MN" sz="1800" dirty="0" smtClean="0">
                <a:latin typeface="Times New Roman" panose="02020603050405020304" pitchFamily="18" charset="0"/>
                <a:cs typeface="Times New Roman" panose="02020603050405020304" pitchFamily="18" charset="0"/>
              </a:rPr>
              <a:t>Байгаль, эрүүл орчин </a:t>
            </a:r>
            <a:endParaRPr lang="en-US" sz="1800" dirty="0" smtClean="0">
              <a:latin typeface="Times New Roman" panose="02020603050405020304" pitchFamily="18" charset="0"/>
              <a:cs typeface="Times New Roman" panose="02020603050405020304" pitchFamily="18" charset="0"/>
            </a:endParaRPr>
          </a:p>
          <a:p>
            <a:r>
              <a:rPr lang="mn-MN" sz="1800" dirty="0" smtClean="0">
                <a:latin typeface="Times New Roman" panose="02020603050405020304" pitchFamily="18" charset="0"/>
                <a:cs typeface="Times New Roman" panose="02020603050405020304" pitchFamily="18" charset="0"/>
              </a:rPr>
              <a:t>Үйлдвэртэй танилцах хөтөлбөр</a:t>
            </a:r>
          </a:p>
          <a:p>
            <a:r>
              <a:rPr lang="mn-MN" sz="1800" dirty="0" smtClean="0">
                <a:latin typeface="Times New Roman" panose="02020603050405020304" pitchFamily="18" charset="0"/>
                <a:cs typeface="Times New Roman" panose="02020603050405020304" pitchFamily="18" charset="0"/>
              </a:rPr>
              <a:t>УРИАЛГА/ Үлгэр жишээ / </a:t>
            </a:r>
          </a:p>
          <a:p>
            <a:endParaRPr lang="en-US" sz="1800" dirty="0">
              <a:latin typeface="Times New Roman" panose="02020603050405020304" pitchFamily="18" charset="0"/>
              <a:cs typeface="Times New Roman" panose="02020603050405020304" pitchFamily="18" charset="0"/>
            </a:endParaRPr>
          </a:p>
        </p:txBody>
      </p:sp>
      <p:pic>
        <p:nvPicPr>
          <p:cNvPr id="15" name="Picture Placeholder 32" descr="Lecturer at podium icon">
            <a:extLst>
              <a:ext uri="{FF2B5EF4-FFF2-40B4-BE49-F238E27FC236}">
                <a16:creationId xmlns:a16="http://schemas.microsoft.com/office/drawing/2014/main" xmlns="" id="{34FE467F-DFCB-454B-9B3B-9C4BF433B3C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583834" y="1184941"/>
            <a:ext cx="621792" cy="621792"/>
          </a:xfrm>
          <a:prstGeom prst="rect">
            <a:avLst/>
          </a:prstGeom>
        </p:spPr>
      </p:pic>
      <p:pic>
        <p:nvPicPr>
          <p:cNvPr id="16" name="Picture Placeholder 36" descr="Megaphone icon">
            <a:extLst>
              <a:ext uri="{FF2B5EF4-FFF2-40B4-BE49-F238E27FC236}">
                <a16:creationId xmlns:a16="http://schemas.microsoft.com/office/drawing/2014/main" xmlns="" id="{1701A2E9-D331-4627-A32A-658F1BDB82E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6516928" y="1184941"/>
            <a:ext cx="621792" cy="621792"/>
          </a:xfrm>
          <a:prstGeom prst="rect">
            <a:avLst/>
          </a:prstGeom>
        </p:spPr>
      </p:pic>
    </p:spTree>
    <p:extLst>
      <p:ext uri="{BB962C8B-B14F-4D97-AF65-F5344CB8AC3E}">
        <p14:creationId xmlns:p14="http://schemas.microsoft.com/office/powerpoint/2010/main" val="92957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9451" y="104078"/>
            <a:ext cx="11820698" cy="6450677"/>
            <a:chOff x="171800" y="58178"/>
            <a:chExt cx="11820698" cy="6450677"/>
          </a:xfrm>
        </p:grpSpPr>
        <p:sp>
          <p:nvSpPr>
            <p:cNvPr id="5" name="Rectangle 4"/>
            <p:cNvSpPr/>
            <p:nvPr/>
          </p:nvSpPr>
          <p:spPr>
            <a:xfrm>
              <a:off x="171800" y="58178"/>
              <a:ext cx="11820698" cy="64506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u="sng" dirty="0">
                <a:solidFill>
                  <a:schemeClr val="tx1"/>
                </a:solidFill>
                <a:latin typeface="Times New Roman" panose="02020603050405020304" pitchFamily="18" charset="0"/>
                <a:cs typeface="Times New Roman" panose="02020603050405020304" pitchFamily="18" charset="0"/>
              </a:endParaRPr>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9" y="224444"/>
              <a:ext cx="1864635" cy="704850"/>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823" y="232757"/>
              <a:ext cx="1827675" cy="448887"/>
            </a:xfrm>
            <a:prstGeom prst="rect">
              <a:avLst/>
            </a:prstGeom>
            <a:ln>
              <a:noFill/>
            </a:ln>
            <a:effectLst>
              <a:softEdge rad="112500"/>
            </a:effectLst>
          </p:spPr>
        </p:pic>
      </p:grpSp>
      <p:cxnSp>
        <p:nvCxnSpPr>
          <p:cNvPr id="8" name="Straight Connector 7"/>
          <p:cNvCxnSpPr/>
          <p:nvPr/>
        </p:nvCxnSpPr>
        <p:spPr>
          <a:xfrm>
            <a:off x="2456742" y="387285"/>
            <a:ext cx="0" cy="82331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09094" y="564740"/>
            <a:ext cx="4037713" cy="468400"/>
          </a:xfrm>
          <a:prstGeom prst="rect">
            <a:avLst/>
          </a:prstGeom>
          <a:noFill/>
        </p:spPr>
        <p:txBody>
          <a:bodyPr wrap="none" lIns="37150" tIns="18575" rIns="37150" bIns="18575" rtlCol="0">
            <a:spAutoFit/>
          </a:bodyPr>
          <a:lstStyle/>
          <a:p>
            <a:pPr algn="ctr"/>
            <a:r>
              <a:rPr lang="mn-MN" sz="2800" b="1" dirty="0" smtClean="0">
                <a:solidFill>
                  <a:srgbClr val="002060"/>
                </a:solidFill>
                <a:latin typeface="Times New Roman" panose="02020603050405020304" pitchFamily="18" charset="0"/>
                <a:cs typeface="Times New Roman" panose="02020603050405020304" pitchFamily="18" charset="0"/>
              </a:rPr>
              <a:t>Хүний нөөцийн бодлого </a:t>
            </a:r>
            <a:endParaRPr lang="id-ID" sz="28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000275" y="1529410"/>
            <a:ext cx="5725886" cy="3650230"/>
          </a:xfrm>
          <a:prstGeom prst="rect">
            <a:avLst/>
          </a:prstGeom>
        </p:spPr>
        <p:txBody>
          <a:bodyPr wrap="square">
            <a:spAutoFit/>
          </a:bodyPr>
          <a:lstStyle/>
          <a:p>
            <a:pPr>
              <a:lnSpc>
                <a:spcPct val="120000"/>
              </a:lnSpc>
            </a:pPr>
            <a:r>
              <a:rPr lang="mn-MN" sz="1700" dirty="0">
                <a:solidFill>
                  <a:schemeClr val="tx1">
                    <a:lumMod val="50000"/>
                  </a:schemeClr>
                </a:solidFill>
                <a:latin typeface="Times New Roman" panose="02020603050405020304" pitchFamily="18" charset="0"/>
                <a:cs typeface="Times New Roman" panose="02020603050405020304" pitchFamily="18" charset="0"/>
              </a:rPr>
              <a:t>	Ажилчдаа ажиллах нөхцөл боломжоор хангах, тогтвор суурьшилтай ажиллах боломжийг бүрдүүлэх үүднээс </a:t>
            </a:r>
          </a:p>
          <a:p>
            <a:pPr marL="285750" indent="-285750">
              <a:buFont typeface="Arial" panose="020B0604020202020204" pitchFamily="34" charset="0"/>
              <a:buChar char="•"/>
            </a:pPr>
            <a:r>
              <a:rPr lang="mn-MN" sz="1700" dirty="0">
                <a:solidFill>
                  <a:schemeClr val="tx1">
                    <a:lumMod val="50000"/>
                  </a:schemeClr>
                </a:solidFill>
                <a:latin typeface="Times New Roman" panose="02020603050405020304" pitchFamily="18" charset="0"/>
                <a:cs typeface="Times New Roman" panose="02020603050405020304" pitchFamily="18" charset="0"/>
              </a:rPr>
              <a:t>Ажилласан жилийн нэмэгдэл </a:t>
            </a:r>
          </a:p>
          <a:p>
            <a:pPr marL="285750" indent="-285750">
              <a:buFont typeface="Arial" panose="020B0604020202020204" pitchFamily="34" charset="0"/>
              <a:buChar char="•"/>
            </a:pPr>
            <a:r>
              <a:rPr lang="mn-MN" sz="1700" dirty="0">
                <a:solidFill>
                  <a:schemeClr val="tx1">
                    <a:lumMod val="50000"/>
                  </a:schemeClr>
                </a:solidFill>
                <a:latin typeface="Times New Roman" panose="02020603050405020304" pitchFamily="18" charset="0"/>
                <a:cs typeface="Times New Roman" panose="02020603050405020304" pitchFamily="18" charset="0"/>
              </a:rPr>
              <a:t>Байгууллагын мөнгөн тусламж </a:t>
            </a:r>
          </a:p>
          <a:p>
            <a:pPr marL="285750" indent="-285750">
              <a:buFont typeface="Arial" panose="020B0604020202020204" pitchFamily="34" charset="0"/>
              <a:buChar char="•"/>
            </a:pPr>
            <a:r>
              <a:rPr lang="mn-MN" sz="1700" dirty="0">
                <a:solidFill>
                  <a:schemeClr val="tx1">
                    <a:lumMod val="50000"/>
                  </a:schemeClr>
                </a:solidFill>
                <a:latin typeface="Times New Roman" panose="02020603050405020304" pitchFamily="18" charset="0"/>
                <a:cs typeface="Times New Roman" panose="02020603050405020304" pitchFamily="18" charset="0"/>
              </a:rPr>
              <a:t>Сургалтын төлбөрийн тэтгэлэг </a:t>
            </a:r>
          </a:p>
          <a:p>
            <a:pPr marL="285750" indent="-285750">
              <a:buFont typeface="Arial" panose="020B0604020202020204" pitchFamily="34" charset="0"/>
              <a:buChar char="•"/>
            </a:pPr>
            <a:r>
              <a:rPr lang="mn-MN" sz="1700" dirty="0">
                <a:solidFill>
                  <a:schemeClr val="tx1">
                    <a:lumMod val="50000"/>
                  </a:schemeClr>
                </a:solidFill>
                <a:latin typeface="Times New Roman" panose="02020603050405020304" pitchFamily="18" charset="0"/>
                <a:cs typeface="Times New Roman" panose="02020603050405020304" pitchFamily="18" charset="0"/>
              </a:rPr>
              <a:t>Байрны урьдчилгааны хүүгүй зээл гэх зэрэг хөтөлбөрүүдийг хэрэгжүүлсэн.</a:t>
            </a:r>
            <a:endParaRPr lang="en-US" sz="1700" dirty="0">
              <a:solidFill>
                <a:schemeClr val="tx1">
                  <a:lumMod val="50000"/>
                </a:schemeClr>
              </a:solidFill>
              <a:latin typeface="Times New Roman" panose="02020603050405020304" pitchFamily="18" charset="0"/>
              <a:cs typeface="Times New Roman" panose="02020603050405020304" pitchFamily="18" charset="0"/>
            </a:endParaRPr>
          </a:p>
          <a:p>
            <a:r>
              <a:rPr lang="mn-MN" sz="1700" dirty="0" smtClean="0">
                <a:solidFill>
                  <a:schemeClr val="tx1">
                    <a:lumMod val="50000"/>
                  </a:schemeClr>
                </a:solidFill>
                <a:latin typeface="Times New Roman" panose="02020603050405020304" pitchFamily="18" charset="0"/>
                <a:cs typeface="Times New Roman" panose="02020603050405020304" pitchFamily="18" charset="0"/>
              </a:rPr>
              <a:t>2019 оны эхний хагас жилд нийгмийн </a:t>
            </a:r>
            <a:r>
              <a:rPr lang="mn-MN" sz="1700" dirty="0">
                <a:solidFill>
                  <a:schemeClr val="tx1">
                    <a:lumMod val="50000"/>
                  </a:schemeClr>
                </a:solidFill>
                <a:latin typeface="Times New Roman" panose="02020603050405020304" pitchFamily="18" charset="0"/>
                <a:cs typeface="Times New Roman" panose="02020603050405020304" pitchFamily="18" charset="0"/>
              </a:rPr>
              <a:t>халамжийн хүрээнд </a:t>
            </a:r>
            <a:r>
              <a:rPr lang="mn-MN" sz="1700" dirty="0" smtClean="0">
                <a:solidFill>
                  <a:schemeClr val="tx1">
                    <a:lumMod val="50000"/>
                  </a:schemeClr>
                </a:solidFill>
                <a:latin typeface="Times New Roman" panose="02020603050405020304" pitchFamily="18" charset="0"/>
                <a:cs typeface="Times New Roman" panose="02020603050405020304" pitchFamily="18" charset="0"/>
              </a:rPr>
              <a:t>20 </a:t>
            </a:r>
            <a:r>
              <a:rPr lang="mn-MN" sz="1700" dirty="0">
                <a:solidFill>
                  <a:schemeClr val="tx1">
                    <a:lumMod val="50000"/>
                  </a:schemeClr>
                </a:solidFill>
                <a:latin typeface="Times New Roman" panose="02020603050405020304" pitchFamily="18" charset="0"/>
                <a:cs typeface="Times New Roman" panose="02020603050405020304" pitchFamily="18" charset="0"/>
              </a:rPr>
              <a:t>гаруй ажилчид байгууллагын мөнгөн тусламж, байрны урьдчилгаанд хамрагдсан байна. </a:t>
            </a:r>
          </a:p>
          <a:p>
            <a:r>
              <a:rPr lang="mn-MN" sz="1700" dirty="0">
                <a:solidFill>
                  <a:schemeClr val="tx1">
                    <a:lumMod val="50000"/>
                  </a:schemeClr>
                </a:solidFill>
                <a:latin typeface="Times New Roman" panose="02020603050405020304" pitchFamily="18" charset="0"/>
                <a:cs typeface="Times New Roman" panose="02020603050405020304" pitchFamily="18" charset="0"/>
              </a:rPr>
              <a:t>Нийт ажилчдын 45</a:t>
            </a:r>
            <a:r>
              <a:rPr lang="en-US" sz="1700" dirty="0">
                <a:solidFill>
                  <a:schemeClr val="tx1">
                    <a:lumMod val="50000"/>
                  </a:schemeClr>
                </a:solidFill>
                <a:latin typeface="Times New Roman" panose="02020603050405020304" pitchFamily="18" charset="0"/>
                <a:cs typeface="Times New Roman" panose="02020603050405020304" pitchFamily="18" charset="0"/>
              </a:rPr>
              <a:t>%</a:t>
            </a:r>
            <a:r>
              <a:rPr lang="mn-MN" sz="1700" dirty="0">
                <a:solidFill>
                  <a:schemeClr val="tx1">
                    <a:lumMod val="50000"/>
                  </a:schemeClr>
                </a:solidFill>
                <a:latin typeface="Times New Roman" panose="02020603050405020304" pitchFamily="18" charset="0"/>
                <a:cs typeface="Times New Roman" panose="02020603050405020304" pitchFamily="18" charset="0"/>
              </a:rPr>
              <a:t> ажилласан жилийн нэмэгдэлд хамрагддаг.</a:t>
            </a:r>
            <a:endParaRPr lang="en-US" sz="1700" dirty="0"/>
          </a:p>
        </p:txBody>
      </p:sp>
      <p:sp>
        <p:nvSpPr>
          <p:cNvPr id="11" name="Content Placeholder 2"/>
          <p:cNvSpPr>
            <a:spLocks noGrp="1"/>
          </p:cNvSpPr>
          <p:nvPr>
            <p:ph sz="half" idx="4294967295"/>
          </p:nvPr>
        </p:nvSpPr>
        <p:spPr>
          <a:xfrm>
            <a:off x="317344" y="1642955"/>
            <a:ext cx="5478943" cy="3244731"/>
          </a:xfrm>
          <a:prstGeom prst="rect">
            <a:avLst/>
          </a:prstGeom>
        </p:spPr>
        <p:txBody>
          <a:bodyPr/>
          <a:lstStyle/>
          <a:p>
            <a:r>
              <a:rPr lang="mn-MN" sz="1600" dirty="0">
                <a:solidFill>
                  <a:schemeClr val="tx1">
                    <a:lumMod val="50000"/>
                  </a:schemeClr>
                </a:solidFill>
                <a:latin typeface="Times New Roman" panose="02020603050405020304" pitchFamily="18" charset="0"/>
                <a:cs typeface="Times New Roman" panose="02020603050405020304" pitchFamily="18" charset="0"/>
              </a:rPr>
              <a:t>Нийт </a:t>
            </a:r>
            <a:r>
              <a:rPr lang="mn-MN" sz="1600" dirty="0" smtClean="0">
                <a:solidFill>
                  <a:schemeClr val="tx1">
                    <a:lumMod val="50000"/>
                  </a:schemeClr>
                </a:solidFill>
                <a:latin typeface="Times New Roman" panose="02020603050405020304" pitchFamily="18" charset="0"/>
                <a:cs typeface="Times New Roman" panose="02020603050405020304" pitchFamily="18" charset="0"/>
              </a:rPr>
              <a:t>900 </a:t>
            </a:r>
            <a:r>
              <a:rPr lang="mn-MN" sz="1600" dirty="0">
                <a:solidFill>
                  <a:schemeClr val="tx1">
                    <a:lumMod val="50000"/>
                  </a:schemeClr>
                </a:solidFill>
                <a:latin typeface="Times New Roman" panose="02020603050405020304" pitchFamily="18" charset="0"/>
                <a:cs typeface="Times New Roman" panose="02020603050405020304" pitchFamily="18" charset="0"/>
              </a:rPr>
              <a:t>хүн /давхардсан тоогоор/ </a:t>
            </a:r>
          </a:p>
          <a:p>
            <a:r>
              <a:rPr lang="mn-MN" sz="1600" dirty="0" smtClean="0">
                <a:solidFill>
                  <a:schemeClr val="tx1">
                    <a:lumMod val="50000"/>
                  </a:schemeClr>
                </a:solidFill>
                <a:latin typeface="Times New Roman" panose="02020603050405020304" pitchFamily="18" charset="0"/>
                <a:cs typeface="Times New Roman" panose="02020603050405020304" pitchFamily="18" charset="0"/>
              </a:rPr>
              <a:t>20 </a:t>
            </a:r>
            <a:r>
              <a:rPr lang="mn-MN" sz="1600" dirty="0">
                <a:solidFill>
                  <a:schemeClr val="tx1">
                    <a:lumMod val="50000"/>
                  </a:schemeClr>
                </a:solidFill>
                <a:latin typeface="Times New Roman" panose="02020603050405020304" pitchFamily="18" charset="0"/>
                <a:cs typeface="Times New Roman" panose="02020603050405020304" pitchFamily="18" charset="0"/>
              </a:rPr>
              <a:t>чиглэлийн сургалт</a:t>
            </a:r>
          </a:p>
          <a:p>
            <a:r>
              <a:rPr lang="mn-MN" sz="1600" dirty="0" smtClean="0">
                <a:solidFill>
                  <a:schemeClr val="tx1">
                    <a:lumMod val="50000"/>
                  </a:schemeClr>
                </a:solidFill>
                <a:latin typeface="Times New Roman" panose="02020603050405020304" pitchFamily="18" charset="0"/>
                <a:cs typeface="Times New Roman" panose="02020603050405020304" pitchFamily="18" charset="0"/>
              </a:rPr>
              <a:t>10 орчим </a:t>
            </a:r>
            <a:r>
              <a:rPr lang="mn-MN" sz="1600" dirty="0">
                <a:solidFill>
                  <a:schemeClr val="tx1">
                    <a:lumMod val="50000"/>
                  </a:schemeClr>
                </a:solidFill>
                <a:latin typeface="Times New Roman" panose="02020603050405020304" pitchFamily="18" charset="0"/>
                <a:cs typeface="Times New Roman" panose="02020603050405020304" pitchFamily="18" charset="0"/>
              </a:rPr>
              <a:t>сая₮ зарцуулсан</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p>
            <a:pPr marL="0" indent="0">
              <a:buNone/>
            </a:pPr>
            <a:r>
              <a:rPr lang="mn-MN" sz="1600" dirty="0" smtClean="0">
                <a:solidFill>
                  <a:schemeClr val="tx1">
                    <a:lumMod val="50000"/>
                  </a:schemeClr>
                </a:solidFill>
                <a:latin typeface="Times New Roman" panose="02020603050405020304" pitchFamily="18" charset="0"/>
                <a:cs typeface="Times New Roman" panose="02020603050405020304" pitchFamily="18" charset="0"/>
              </a:rPr>
              <a:t>	Гадаад </a:t>
            </a:r>
            <a:r>
              <a:rPr lang="mn-MN" sz="1600" dirty="0">
                <a:solidFill>
                  <a:schemeClr val="tx1">
                    <a:lumMod val="50000"/>
                  </a:schemeClr>
                </a:solidFill>
                <a:latin typeface="Times New Roman" panose="02020603050405020304" pitchFamily="18" charset="0"/>
                <a:cs typeface="Times New Roman" panose="02020603050405020304" pitchFamily="18" charset="0"/>
              </a:rPr>
              <a:t>улсад: БНХАУ Шанхай экспо, ХБНГУ </a:t>
            </a:r>
            <a:r>
              <a:rPr lang="en-US" sz="1600" dirty="0" smtClean="0">
                <a:solidFill>
                  <a:schemeClr val="tx1">
                    <a:lumMod val="50000"/>
                  </a:schemeClr>
                </a:solidFill>
                <a:latin typeface="Times New Roman" panose="02020603050405020304" pitchFamily="18" charset="0"/>
                <a:cs typeface="Times New Roman" panose="02020603050405020304" pitchFamily="18" charset="0"/>
              </a:rPr>
              <a:t>IBA-201</a:t>
            </a:r>
            <a:r>
              <a:rPr lang="mn-MN" sz="1600" dirty="0" smtClean="0">
                <a:solidFill>
                  <a:schemeClr val="tx1">
                    <a:lumMod val="50000"/>
                  </a:schemeClr>
                </a:solidFill>
                <a:latin typeface="Times New Roman" panose="02020603050405020304" pitchFamily="18" charset="0"/>
                <a:cs typeface="Times New Roman" panose="02020603050405020304" pitchFamily="18" charset="0"/>
              </a:rPr>
              <a:t>9 </a:t>
            </a:r>
            <a:r>
              <a:rPr lang="mn-MN" sz="1600" dirty="0">
                <a:solidFill>
                  <a:schemeClr val="tx1">
                    <a:lumMod val="50000"/>
                  </a:schemeClr>
                </a:solidFill>
                <a:latin typeface="Times New Roman" panose="02020603050405020304" pitchFamily="18" charset="0"/>
                <a:cs typeface="Times New Roman" panose="02020603050405020304" pitchFamily="18" charset="0"/>
              </a:rPr>
              <a:t>үзэсгэлэн худалдаа болон Европын холбооны улсуудын харилцагч байгууллагад туршлага судлах зэргээр Европын холбооны </a:t>
            </a:r>
            <a:r>
              <a:rPr lang="mn-MN" sz="1600" dirty="0" smtClean="0">
                <a:solidFill>
                  <a:schemeClr val="tx1">
                    <a:lumMod val="50000"/>
                  </a:schemeClr>
                </a:solidFill>
                <a:latin typeface="Times New Roman" panose="02020603050405020304" pitchFamily="18" charset="0"/>
                <a:cs typeface="Times New Roman" panose="02020603050405020304" pitchFamily="18" charset="0"/>
              </a:rPr>
              <a:t>улсуудад нийт </a:t>
            </a:r>
            <a:r>
              <a:rPr lang="mn-MN" sz="1600" dirty="0" smtClean="0">
                <a:solidFill>
                  <a:schemeClr val="tx1">
                    <a:lumMod val="50000"/>
                  </a:schemeClr>
                </a:solidFill>
                <a:latin typeface="Times New Roman" panose="02020603050405020304" pitchFamily="18" charset="0"/>
                <a:cs typeface="Times New Roman" panose="02020603050405020304" pitchFamily="18" charset="0"/>
              </a:rPr>
              <a:t>20 ажилтан томилогдон </a:t>
            </a:r>
            <a:r>
              <a:rPr lang="mn-MN" sz="1600" dirty="0">
                <a:solidFill>
                  <a:schemeClr val="tx1">
                    <a:lumMod val="50000"/>
                  </a:schemeClr>
                </a:solidFill>
                <a:latin typeface="Times New Roman" panose="02020603050405020304" pitchFamily="18" charset="0"/>
                <a:cs typeface="Times New Roman" panose="02020603050405020304" pitchFamily="18" charset="0"/>
              </a:rPr>
              <a:t>явсан. </a:t>
            </a:r>
            <a:endParaRPr lang="mn-MN" sz="1600" dirty="0" smtClean="0">
              <a:solidFill>
                <a:schemeClr val="tx1">
                  <a:lumMod val="50000"/>
                </a:schemeClr>
              </a:solidFill>
              <a:latin typeface="Times New Roman" panose="02020603050405020304" pitchFamily="18" charset="0"/>
              <a:cs typeface="Times New Roman" panose="02020603050405020304" pitchFamily="18" charset="0"/>
            </a:endParaRPr>
          </a:p>
          <a:p>
            <a:pPr marL="0" indent="0">
              <a:buNone/>
            </a:pPr>
            <a:r>
              <a:rPr lang="mn-MN" sz="1600" dirty="0" smtClean="0">
                <a:solidFill>
                  <a:schemeClr val="tx1">
                    <a:lumMod val="50000"/>
                  </a:schemeClr>
                </a:solidFill>
                <a:latin typeface="Times New Roman" panose="02020603050405020304" pitchFamily="18" charset="0"/>
                <a:cs typeface="Times New Roman" panose="02020603050405020304" pitchFamily="18" charset="0"/>
              </a:rPr>
              <a:t>Төрийн одон медалиар эхний хагас жилд 15 хүн шагнагдсан.</a:t>
            </a:r>
          </a:p>
          <a:p>
            <a:pPr marL="0" indent="0">
              <a:buNone/>
            </a:pPr>
            <a:endParaRPr lang="en-US" dirty="0">
              <a:solidFill>
                <a:schemeClr val="tx1">
                  <a:lumMod val="50000"/>
                </a:schemeClr>
              </a:solidFill>
              <a:latin typeface="Times New Roman" panose="02020603050405020304" pitchFamily="18" charset="0"/>
              <a:cs typeface="Times New Roman" panose="02020603050405020304" pitchFamily="18" charset="0"/>
            </a:endParaRPr>
          </a:p>
          <a:p>
            <a:endParaRPr lang="en-US" dirty="0"/>
          </a:p>
        </p:txBody>
      </p:sp>
      <p:sp>
        <p:nvSpPr>
          <p:cNvPr id="12" name="Text Placeholder 1"/>
          <p:cNvSpPr txBox="1">
            <a:spLocks/>
          </p:cNvSpPr>
          <p:nvPr/>
        </p:nvSpPr>
        <p:spPr>
          <a:xfrm>
            <a:off x="665865" y="1265961"/>
            <a:ext cx="4860000" cy="36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mn-MN" sz="1800" b="1" dirty="0" smtClean="0">
                <a:latin typeface="Times New Roman" panose="02020603050405020304" pitchFamily="18" charset="0"/>
                <a:cs typeface="Times New Roman" panose="02020603050405020304" pitchFamily="18" charset="0"/>
              </a:rPr>
              <a:t>Сургалт, хөгжүүлэлт</a:t>
            </a:r>
            <a:endParaRPr lang="en-ZA" sz="1800" b="1" dirty="0" smtClean="0">
              <a:latin typeface="Times New Roman" panose="02020603050405020304" pitchFamily="18" charset="0"/>
              <a:cs typeface="Times New Roman" panose="02020603050405020304" pitchFamily="18" charset="0"/>
            </a:endParaRPr>
          </a:p>
          <a:p>
            <a:endParaRPr lang="en-US" b="1" dirty="0"/>
          </a:p>
        </p:txBody>
      </p:sp>
      <p:sp>
        <p:nvSpPr>
          <p:cNvPr id="13" name="Text Placeholder 6"/>
          <p:cNvSpPr txBox="1">
            <a:spLocks/>
          </p:cNvSpPr>
          <p:nvPr/>
        </p:nvSpPr>
        <p:spPr>
          <a:xfrm>
            <a:off x="6004180" y="1210595"/>
            <a:ext cx="4860000" cy="3599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Font typeface="Arial" panose="020B0604020202020204" pitchFamily="34" charset="0"/>
              <a:buNone/>
            </a:pPr>
            <a:r>
              <a:rPr lang="mn-MN" sz="1800" b="1" dirty="0" smtClean="0">
                <a:latin typeface="Times New Roman" panose="02020603050405020304" pitchFamily="18" charset="0"/>
                <a:cs typeface="Times New Roman" panose="02020603050405020304" pitchFamily="18" charset="0"/>
              </a:rPr>
              <a:t>Нийгмийн халамж</a:t>
            </a:r>
            <a:endParaRPr lang="en-ZA" sz="1800" b="1" dirty="0" smtClean="0">
              <a:latin typeface="Times New Roman" panose="02020603050405020304" pitchFamily="18" charset="0"/>
              <a:cs typeface="Times New Roman" panose="02020603050405020304" pitchFamily="18" charset="0"/>
            </a:endParaRPr>
          </a:p>
          <a:p>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470" y="4363898"/>
            <a:ext cx="3080269" cy="1732652"/>
          </a:xfrm>
          <a:prstGeom prst="rect">
            <a:avLst/>
          </a:prstGeom>
          <a:ln>
            <a:noFill/>
          </a:ln>
          <a:effectLst>
            <a:softEdge rad="112500"/>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5865" y="4677786"/>
            <a:ext cx="3120571" cy="1755321"/>
          </a:xfrm>
          <a:prstGeom prst="rect">
            <a:avLst/>
          </a:prstGeom>
          <a:ln>
            <a:noFill/>
          </a:ln>
          <a:effectLst>
            <a:softEdge rad="112500"/>
          </a:effectLst>
        </p:spPr>
      </p:pic>
    </p:spTree>
    <p:extLst>
      <p:ext uri="{BB962C8B-B14F-4D97-AF65-F5344CB8AC3E}">
        <p14:creationId xmlns:p14="http://schemas.microsoft.com/office/powerpoint/2010/main" val="591656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9451" y="104078"/>
            <a:ext cx="11820698" cy="6450677"/>
            <a:chOff x="171800" y="58178"/>
            <a:chExt cx="11820698" cy="6450677"/>
          </a:xfrm>
        </p:grpSpPr>
        <p:sp>
          <p:nvSpPr>
            <p:cNvPr id="7" name="Rectangle 6"/>
            <p:cNvSpPr/>
            <p:nvPr/>
          </p:nvSpPr>
          <p:spPr>
            <a:xfrm>
              <a:off x="171800" y="58178"/>
              <a:ext cx="11820698" cy="64506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u="sng" dirty="0">
                <a:solidFill>
                  <a:schemeClr val="tx1"/>
                </a:solidFill>
                <a:latin typeface="Times New Roman" panose="02020603050405020304" pitchFamily="18" charset="0"/>
                <a:cs typeface="Times New Roman" panose="02020603050405020304" pitchFamily="18" charset="0"/>
              </a:endParaRPr>
            </a:p>
          </p:txBody>
        </p:sp>
        <p:pic>
          <p:nvPicPr>
            <p:cNvPr id="8"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9" y="224444"/>
              <a:ext cx="1864635" cy="70485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823" y="232757"/>
              <a:ext cx="1827675" cy="448887"/>
            </a:xfrm>
            <a:prstGeom prst="rect">
              <a:avLst/>
            </a:prstGeom>
          </p:spPr>
        </p:pic>
      </p:grpSp>
      <p:cxnSp>
        <p:nvCxnSpPr>
          <p:cNvPr id="4" name="Straight Connector 3"/>
          <p:cNvCxnSpPr/>
          <p:nvPr/>
        </p:nvCxnSpPr>
        <p:spPr>
          <a:xfrm>
            <a:off x="2456742" y="387285"/>
            <a:ext cx="0" cy="82331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850931" y="564740"/>
            <a:ext cx="3754046" cy="468400"/>
          </a:xfrm>
          <a:prstGeom prst="rect">
            <a:avLst/>
          </a:prstGeom>
          <a:noFill/>
        </p:spPr>
        <p:txBody>
          <a:bodyPr wrap="none" lIns="37150" tIns="18575" rIns="37150" bIns="18575" rtlCol="0">
            <a:spAutoFit/>
          </a:bodyPr>
          <a:lstStyle/>
          <a:p>
            <a:pPr algn="ctr"/>
            <a:r>
              <a:rPr lang="mn-MN" sz="2800" b="1" dirty="0" smtClean="0">
                <a:solidFill>
                  <a:srgbClr val="002060"/>
                </a:solidFill>
                <a:latin typeface="Times New Roman" panose="02020603050405020304" pitchFamily="18" charset="0"/>
                <a:cs typeface="Times New Roman" panose="02020603050405020304" pitchFamily="18" charset="0"/>
              </a:rPr>
              <a:t>Нийгмийн хариуцлага</a:t>
            </a:r>
            <a:endParaRPr lang="id-ID" sz="2800" b="1" dirty="0">
              <a:solidFill>
                <a:srgbClr val="002060"/>
              </a:solidFill>
              <a:latin typeface="Times New Roman" panose="02020603050405020304" pitchFamily="18" charset="0"/>
              <a:cs typeface="Times New Roman" panose="02020603050405020304" pitchFamily="18" charset="0"/>
            </a:endParaRPr>
          </a:p>
        </p:txBody>
      </p:sp>
      <p:sp>
        <p:nvSpPr>
          <p:cNvPr id="10" name="Content Placeholder 2"/>
          <p:cNvSpPr>
            <a:spLocks noGrp="1"/>
          </p:cNvSpPr>
          <p:nvPr>
            <p:ph sz="half" idx="4294967295"/>
          </p:nvPr>
        </p:nvSpPr>
        <p:spPr>
          <a:xfrm>
            <a:off x="432000" y="1584000"/>
            <a:ext cx="5428852" cy="4608000"/>
          </a:xfrm>
          <a:prstGeom prst="rect">
            <a:avLst/>
          </a:prstGeom>
        </p:spPr>
        <p:txBody>
          <a:bodyPr/>
          <a:lstStyle/>
          <a:p>
            <a:pPr marL="0" indent="0" algn="just">
              <a:buNone/>
            </a:pPr>
            <a:r>
              <a:rPr lang="mn-MN" sz="1600" dirty="0" smtClean="0">
                <a:solidFill>
                  <a:schemeClr val="tx1">
                    <a:lumMod val="50000"/>
                  </a:schemeClr>
                </a:solidFill>
                <a:latin typeface="Times New Roman" panose="02020603050405020304" pitchFamily="18" charset="0"/>
                <a:cs typeface="Times New Roman" panose="02020603050405020304" pitchFamily="18" charset="0"/>
              </a:rPr>
              <a:t>	Компанийн </a:t>
            </a:r>
            <a:r>
              <a:rPr lang="mn-MN" sz="1600" dirty="0">
                <a:solidFill>
                  <a:schemeClr val="tx1">
                    <a:lumMod val="50000"/>
                  </a:schemeClr>
                </a:solidFill>
                <a:latin typeface="Times New Roman" panose="02020603050405020304" pitchFamily="18" charset="0"/>
                <a:cs typeface="Times New Roman" panose="02020603050405020304" pitchFamily="18" charset="0"/>
              </a:rPr>
              <a:t>өөрийн эзэмшлийн талбай дээр  шинэ жилийн баярыг тохиолдуулан өвлийн өвгөн, сүлд мод, мөсөн гулгуур, мөсөн хотхоныг  зориулж бүтээсэн бол сар шинийн  баярыг  тохиолдуулан   таван хошуу мал, малчин өрхийг илтгэх  жижиг байгууламжаар хэрэглэгч харилцагчдаа  хүндэтгэл үзүүлсэн. </a:t>
            </a:r>
          </a:p>
          <a:p>
            <a:pPr marL="0" indent="0" algn="just">
              <a:buNone/>
            </a:pPr>
            <a:r>
              <a:rPr lang="mn-MN" sz="1600" dirty="0">
                <a:solidFill>
                  <a:schemeClr val="tx1">
                    <a:lumMod val="50000"/>
                  </a:schemeClr>
                </a:solidFill>
                <a:latin typeface="Times New Roman" panose="02020603050405020304" pitchFamily="18" charset="0"/>
                <a:cs typeface="Times New Roman" panose="02020603050405020304" pitchFamily="18" charset="0"/>
              </a:rPr>
              <a:t>Жил бүр уламжлал болгон хийгллэг ажил бөгөөд нийслэлийн болон хорооны  хүүхдүүдийг гадаа талбайд  тоглох, өв соёлоо таниулан сурталчилах  арга хэмжээ болж өгдөг. </a:t>
            </a:r>
            <a:endParaRPr lang="mn-MN" sz="1600" dirty="0">
              <a:ln w="0"/>
              <a:solidFill>
                <a:schemeClr val="tx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sz="1600" dirty="0"/>
          </a:p>
        </p:txBody>
      </p:sp>
      <p:sp>
        <p:nvSpPr>
          <p:cNvPr id="11" name="Text Placeholder 1"/>
          <p:cNvSpPr txBox="1">
            <a:spLocks/>
          </p:cNvSpPr>
          <p:nvPr/>
        </p:nvSpPr>
        <p:spPr>
          <a:xfrm>
            <a:off x="432000" y="1152000"/>
            <a:ext cx="4860000" cy="36000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n-MN" dirty="0" smtClean="0">
                <a:latin typeface="Times New Roman" panose="02020603050405020304" pitchFamily="18" charset="0"/>
                <a:cs typeface="Times New Roman" panose="02020603050405020304" pitchFamily="18" charset="0"/>
              </a:rPr>
              <a:t>УРИАЛГА/ Үлгэр жишээ / </a:t>
            </a:r>
            <a:r>
              <a:rPr lang="mn-MN" dirty="0" smtClean="0"/>
              <a:t>		</a:t>
            </a: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7607" y="1152000"/>
            <a:ext cx="4567628" cy="3045085"/>
          </a:xfrm>
          <a:prstGeom prst="rect">
            <a:avLst/>
          </a:prstGeom>
          <a:ln>
            <a:noFill/>
          </a:ln>
          <a:effectLst>
            <a:softEdge rad="112500"/>
          </a:effectLst>
        </p:spPr>
      </p:pic>
      <p:sp>
        <p:nvSpPr>
          <p:cNvPr id="13" name="Rectangle 12"/>
          <p:cNvSpPr/>
          <p:nvPr/>
        </p:nvSpPr>
        <p:spPr>
          <a:xfrm>
            <a:off x="4651022" y="4377085"/>
            <a:ext cx="6096000" cy="1815882"/>
          </a:xfrm>
          <a:prstGeom prst="rect">
            <a:avLst/>
          </a:prstGeom>
        </p:spPr>
        <p:txBody>
          <a:bodyPr>
            <a:spAutoFit/>
          </a:bodyPr>
          <a:lstStyle/>
          <a:p>
            <a:pPr algn="just"/>
            <a:r>
              <a:rPr lang="en-US" sz="1600" dirty="0">
                <a:solidFill>
                  <a:schemeClr val="tx1">
                    <a:lumMod val="50000"/>
                  </a:schemeClr>
                </a:solidFill>
                <a:latin typeface="Times New Roman" panose="02020603050405020304" pitchFamily="18" charset="0"/>
                <a:cs typeface="Times New Roman" panose="02020603050405020304" pitchFamily="18" charset="0"/>
              </a:rPr>
              <a:t>7 </a:t>
            </a:r>
            <a:r>
              <a:rPr lang="mn-MN" sz="1600" dirty="0">
                <a:solidFill>
                  <a:schemeClr val="tx1">
                    <a:lumMod val="50000"/>
                  </a:schemeClr>
                </a:solidFill>
                <a:latin typeface="Times New Roman" panose="02020603050405020304" pitchFamily="18" charset="0"/>
                <a:cs typeface="Times New Roman" panose="02020603050405020304" pitchFamily="18" charset="0"/>
              </a:rPr>
              <a:t>дахь жилдээ уламжлал болгон  зохион  байгуулдаг  “Сайн байцгаана уу</a:t>
            </a:r>
            <a:r>
              <a:rPr lang="en-US" sz="1600" dirty="0">
                <a:solidFill>
                  <a:schemeClr val="tx1">
                    <a:lumMod val="50000"/>
                  </a:schemeClr>
                </a:solidFill>
                <a:latin typeface="Times New Roman" panose="02020603050405020304" pitchFamily="18" charset="0"/>
                <a:cs typeface="Times New Roman" panose="02020603050405020304" pitchFamily="18" charset="0"/>
              </a:rPr>
              <a:t>?</a:t>
            </a:r>
            <a:r>
              <a:rPr lang="mn-MN" sz="1600" dirty="0">
                <a:solidFill>
                  <a:schemeClr val="tx1">
                    <a:lumMod val="50000"/>
                  </a:schemeClr>
                </a:solidFill>
                <a:latin typeface="Times New Roman" panose="02020603050405020304" pitchFamily="18" charset="0"/>
                <a:cs typeface="Times New Roman" panose="02020603050405020304" pitchFamily="18" charset="0"/>
              </a:rPr>
              <a:t> Хөдөлмөрийн баатруудаа” арга хэмжээд нийтдээ 120 баатрууд оролцдог.</a:t>
            </a:r>
          </a:p>
          <a:p>
            <a:pPr algn="just"/>
            <a:r>
              <a:rPr lang="mn-MN" sz="1600" dirty="0">
                <a:solidFill>
                  <a:schemeClr val="tx1">
                    <a:lumMod val="50000"/>
                  </a:schemeClr>
                </a:solidFill>
                <a:latin typeface="Times New Roman" panose="02020603050405020304" pitchFamily="18" charset="0"/>
                <a:cs typeface="Times New Roman" panose="02020603050405020304" pitchFamily="18" charset="0"/>
              </a:rPr>
              <a:t> Сар  шинийн баярын өмнө 200 гаруй ахмадуудаа хүлээн авч сар шинийн тавгийн идээний хэвийн боов болон бусад гарын бэлгийг  өгсөн. Хөдөлмөрийн баатрууд болон ахмадууд залуу хойч үедээ өөрсдийн мэдлэг туршлагасаа хуваалцдаг. </a:t>
            </a:r>
            <a:endParaRPr lang="mn-MN" sz="1600" dirty="0">
              <a:ln w="0"/>
              <a:solidFill>
                <a:schemeClr val="tx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00" y="3730889"/>
            <a:ext cx="4144365" cy="3108274"/>
          </a:xfrm>
          <a:prstGeom prst="rect">
            <a:avLst/>
          </a:prstGeom>
          <a:ln>
            <a:noFill/>
          </a:ln>
          <a:effectLst>
            <a:softEdge rad="112500"/>
          </a:effectLst>
        </p:spPr>
      </p:pic>
    </p:spTree>
    <p:extLst>
      <p:ext uri="{BB962C8B-B14F-4D97-AF65-F5344CB8AC3E}">
        <p14:creationId xmlns:p14="http://schemas.microsoft.com/office/powerpoint/2010/main" val="2580836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4765" y="108858"/>
            <a:ext cx="11820698" cy="6450677"/>
            <a:chOff x="171800" y="58178"/>
            <a:chExt cx="11820698" cy="6450677"/>
          </a:xfrm>
        </p:grpSpPr>
        <p:sp>
          <p:nvSpPr>
            <p:cNvPr id="5" name="Rectangle 4"/>
            <p:cNvSpPr/>
            <p:nvPr/>
          </p:nvSpPr>
          <p:spPr>
            <a:xfrm>
              <a:off x="171800" y="58178"/>
              <a:ext cx="11820698" cy="64506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u="sng" dirty="0">
                <a:solidFill>
                  <a:schemeClr val="tx1"/>
                </a:solidFill>
                <a:latin typeface="Times New Roman" panose="02020603050405020304" pitchFamily="18" charset="0"/>
                <a:cs typeface="Times New Roman" panose="02020603050405020304" pitchFamily="18" charset="0"/>
              </a:endParaRPr>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9" y="224444"/>
              <a:ext cx="1864635" cy="7048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823" y="232757"/>
              <a:ext cx="1827675" cy="448887"/>
            </a:xfrm>
            <a:prstGeom prst="rect">
              <a:avLst/>
            </a:prstGeom>
          </p:spPr>
        </p:pic>
      </p:grpSp>
      <p:sp>
        <p:nvSpPr>
          <p:cNvPr id="8" name="Text Placeholder 1"/>
          <p:cNvSpPr txBox="1">
            <a:spLocks/>
          </p:cNvSpPr>
          <p:nvPr/>
        </p:nvSpPr>
        <p:spPr>
          <a:xfrm>
            <a:off x="505225" y="1747078"/>
            <a:ext cx="4860000" cy="36000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n-MN" dirty="0" smtClean="0">
                <a:latin typeface="Times New Roman" panose="02020603050405020304" pitchFamily="18" charset="0"/>
                <a:cs typeface="Times New Roman" panose="02020603050405020304" pitchFamily="18" charset="0"/>
              </a:rPr>
              <a:t>УРИАЛГА/ Үлгэр жишээ / </a:t>
            </a:r>
            <a:r>
              <a:rPr lang="mn-MN" dirty="0" smtClean="0"/>
              <a:t>		</a:t>
            </a:r>
            <a:endParaRPr lang="en-US" dirty="0"/>
          </a:p>
        </p:txBody>
      </p:sp>
      <p:cxnSp>
        <p:nvCxnSpPr>
          <p:cNvPr id="9" name="Straight Connector 8"/>
          <p:cNvCxnSpPr/>
          <p:nvPr/>
        </p:nvCxnSpPr>
        <p:spPr>
          <a:xfrm>
            <a:off x="2456742" y="387285"/>
            <a:ext cx="0" cy="82331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50931" y="564740"/>
            <a:ext cx="3754046" cy="468400"/>
          </a:xfrm>
          <a:prstGeom prst="rect">
            <a:avLst/>
          </a:prstGeom>
          <a:noFill/>
        </p:spPr>
        <p:txBody>
          <a:bodyPr wrap="none" lIns="37150" tIns="18575" rIns="37150" bIns="18575" rtlCol="0">
            <a:spAutoFit/>
          </a:bodyPr>
          <a:lstStyle/>
          <a:p>
            <a:pPr algn="ctr"/>
            <a:r>
              <a:rPr lang="mn-MN" sz="2800" b="1" dirty="0" smtClean="0">
                <a:solidFill>
                  <a:srgbClr val="002060"/>
                </a:solidFill>
                <a:latin typeface="Times New Roman" panose="02020603050405020304" pitchFamily="18" charset="0"/>
                <a:cs typeface="Times New Roman" panose="02020603050405020304" pitchFamily="18" charset="0"/>
              </a:rPr>
              <a:t>Нийгмийн хариуцлага</a:t>
            </a:r>
            <a:endParaRPr lang="id-ID" sz="2800" b="1"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4765" y="2234106"/>
            <a:ext cx="6897061" cy="3139321"/>
          </a:xfrm>
          <a:prstGeom prst="rect">
            <a:avLst/>
          </a:prstGeom>
        </p:spPr>
        <p:txBody>
          <a:bodyPr wrap="square">
            <a:spAutoFit/>
          </a:bodyPr>
          <a:lstStyle/>
          <a:p>
            <a:pPr algn="just"/>
            <a:r>
              <a:rPr lang="mn-MN" dirty="0" smtClean="0">
                <a:latin typeface="Times New Roman" panose="02020603050405020304" pitchFamily="18" charset="0"/>
                <a:cs typeface="Times New Roman" panose="02020603050405020304" pitchFamily="18" charset="0"/>
              </a:rPr>
              <a:t>	Нийгмийн </a:t>
            </a:r>
            <a:r>
              <a:rPr lang="mn-MN" dirty="0">
                <a:latin typeface="Times New Roman" panose="02020603050405020304" pitchFamily="18" charset="0"/>
                <a:cs typeface="Times New Roman" panose="02020603050405020304" pitchFamily="18" charset="0"/>
              </a:rPr>
              <a:t>хариуцлагын хүрээнд хэрэглэгчдийг даавуун тороор </a:t>
            </a:r>
            <a:r>
              <a:rPr lang="mn-MN" dirty="0" smtClean="0">
                <a:latin typeface="Times New Roman" panose="02020603050405020304" pitchFamily="18" charset="0"/>
                <a:cs typeface="Times New Roman" panose="02020603050405020304" pitchFamily="18" charset="0"/>
              </a:rPr>
              <a:t>хангах, зөв хэрэглээг хэвшүүлэн зорилготой ажилласан.  “</a:t>
            </a:r>
            <a:r>
              <a:rPr lang="mn-MN" dirty="0">
                <a:latin typeface="Times New Roman" panose="02020603050405020304" pitchFamily="18" charset="0"/>
                <a:cs typeface="Times New Roman" panose="02020603050405020304" pitchFamily="18" charset="0"/>
              </a:rPr>
              <a:t>Та чи” март болон Миний сүлжээ, нэрийн барааны цэгүүдээр даавуун  торыг хэрэглэгчдэд </a:t>
            </a:r>
            <a:r>
              <a:rPr lang="mn-MN" dirty="0" smtClean="0">
                <a:latin typeface="Times New Roman" panose="02020603050405020304" pitchFamily="18" charset="0"/>
                <a:cs typeface="Times New Roman" panose="02020603050405020304" pitchFamily="18" charset="0"/>
              </a:rPr>
              <a:t>хүргэн </a:t>
            </a:r>
            <a:r>
              <a:rPr lang="mn-MN" dirty="0" smtClean="0">
                <a:latin typeface="Times New Roman" panose="02020603050405020304" pitchFamily="18" charset="0"/>
                <a:cs typeface="Times New Roman" panose="02020603050405020304" pitchFamily="18" charset="0"/>
              </a:rPr>
              <a:t>с</a:t>
            </a:r>
            <a:r>
              <a:rPr lang="mn-MN" dirty="0" smtClean="0">
                <a:latin typeface="Times New Roman" panose="02020603050405020304" pitchFamily="18" charset="0"/>
                <a:cs typeface="Times New Roman" panose="02020603050405020304" pitchFamily="18" charset="0"/>
              </a:rPr>
              <a:t>онгогдсон </a:t>
            </a:r>
            <a:r>
              <a:rPr lang="mn-MN" dirty="0" smtClean="0">
                <a:latin typeface="Times New Roman" panose="02020603050405020304" pitchFamily="18" charset="0"/>
                <a:cs typeface="Times New Roman" panose="02020603050405020304" pitchFamily="18" charset="0"/>
              </a:rPr>
              <a:t>хүн ам ихтэй дүүрэг, </a:t>
            </a:r>
            <a:r>
              <a:rPr lang="mn-MN" dirty="0">
                <a:latin typeface="Times New Roman" panose="02020603050405020304" pitchFamily="18" charset="0"/>
                <a:cs typeface="Times New Roman" panose="02020603050405020304" pitchFamily="18" charset="0"/>
              </a:rPr>
              <a:t>хороонуудын хэрэглэгчдэд “Ухаалаг хэрэглэгч” даавуун торыг үнэгүй </a:t>
            </a:r>
            <a:r>
              <a:rPr lang="mn-MN" dirty="0" smtClean="0">
                <a:latin typeface="Times New Roman" panose="02020603050405020304" pitchFamily="18" charset="0"/>
                <a:cs typeface="Times New Roman" panose="02020603050405020304" pitchFamily="18" charset="0"/>
              </a:rPr>
              <a:t>тараан даавуун торны хэрэглээний тухай сургалт орсон.</a:t>
            </a:r>
            <a:endParaRPr lang="mn-MN" dirty="0">
              <a:latin typeface="Times New Roman" panose="02020603050405020304" pitchFamily="18" charset="0"/>
              <a:cs typeface="Times New Roman" panose="02020603050405020304" pitchFamily="18" charset="0"/>
            </a:endParaRPr>
          </a:p>
          <a:p>
            <a:pPr algn="just"/>
            <a:r>
              <a:rPr lang="mn-MN" dirty="0" smtClean="0">
                <a:latin typeface="Times New Roman" panose="02020603050405020304" pitchFamily="18" charset="0"/>
                <a:cs typeface="Times New Roman" panose="02020603050405020304" pitchFamily="18" charset="0"/>
              </a:rPr>
              <a:t>	Бүтээгдэхүүний </a:t>
            </a:r>
            <a:r>
              <a:rPr lang="mn-MN" dirty="0">
                <a:latin typeface="Times New Roman" panose="02020603050405020304" pitchFamily="18" charset="0"/>
                <a:cs typeface="Times New Roman" panose="02020603050405020304" pitchFamily="18" charset="0"/>
              </a:rPr>
              <a:t>20 ширхэг уутаа өгсөн хэрэглэгчдийн уутаар сандал, хашлага зэргийг </a:t>
            </a:r>
            <a:r>
              <a:rPr lang="mn-MN" dirty="0" smtClean="0">
                <a:latin typeface="Times New Roman" panose="02020603050405020304" pitchFamily="18" charset="0"/>
                <a:cs typeface="Times New Roman" panose="02020603050405020304" pitchFamily="18" charset="0"/>
              </a:rPr>
              <a:t>хийн хамгийн </a:t>
            </a:r>
            <a:r>
              <a:rPr lang="mn-MN" dirty="0" smtClean="0">
                <a:latin typeface="Times New Roman" panose="02020603050405020304" pitchFamily="18" charset="0"/>
                <a:cs typeface="Times New Roman" panose="02020603050405020304" pitchFamily="18" charset="0"/>
              </a:rPr>
              <a:t>идэвхтэй </a:t>
            </a:r>
            <a:r>
              <a:rPr lang="mn-MN" dirty="0" smtClean="0">
                <a:latin typeface="Times New Roman" panose="02020603050405020304" pitchFamily="18" charset="0"/>
                <a:cs typeface="Times New Roman" panose="02020603050405020304" pitchFamily="18" charset="0"/>
              </a:rPr>
              <a:t>оролцсон хороонуудад бэлэг болгон өгсөн. Нийтдээ манай хөтөлбөр хэрэгжиж эхэлснээр 10,000 гаруй хэрэглэгчдэд даавуун тор авсан байна.</a:t>
            </a:r>
          </a:p>
          <a:p>
            <a:pPr algn="just"/>
            <a:endParaRPr lang="mn-MN"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6742" y="1042550"/>
            <a:ext cx="3963204" cy="52067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6955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8565" y="0"/>
            <a:ext cx="11820698" cy="6450677"/>
            <a:chOff x="171800" y="58178"/>
            <a:chExt cx="11820698" cy="6450677"/>
          </a:xfrm>
        </p:grpSpPr>
        <p:sp>
          <p:nvSpPr>
            <p:cNvPr id="5" name="Rectangle 4"/>
            <p:cNvSpPr/>
            <p:nvPr/>
          </p:nvSpPr>
          <p:spPr>
            <a:xfrm>
              <a:off x="171800" y="58178"/>
              <a:ext cx="11820698" cy="64506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u="sng" dirty="0">
                <a:solidFill>
                  <a:schemeClr val="tx1"/>
                </a:solidFill>
                <a:latin typeface="Times New Roman" panose="02020603050405020304" pitchFamily="18" charset="0"/>
                <a:cs typeface="Times New Roman" panose="02020603050405020304" pitchFamily="18" charset="0"/>
              </a:endParaRPr>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9" y="224444"/>
              <a:ext cx="1864635" cy="7048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823" y="232757"/>
              <a:ext cx="1827675" cy="448887"/>
            </a:xfrm>
            <a:prstGeom prst="rect">
              <a:avLst/>
            </a:prstGeom>
          </p:spPr>
        </p:pic>
      </p:grpSp>
      <p:sp>
        <p:nvSpPr>
          <p:cNvPr id="3" name="Content Placeholder 2"/>
          <p:cNvSpPr>
            <a:spLocks noGrp="1"/>
          </p:cNvSpPr>
          <p:nvPr>
            <p:ph idx="1"/>
          </p:nvPr>
        </p:nvSpPr>
        <p:spPr>
          <a:xfrm>
            <a:off x="751114" y="979974"/>
            <a:ext cx="10515600" cy="1505404"/>
          </a:xfrm>
        </p:spPr>
        <p:txBody>
          <a:bodyPr>
            <a:normAutofit/>
          </a:bodyPr>
          <a:lstStyle/>
          <a:p>
            <a:pPr marL="0" indent="0">
              <a:buNone/>
            </a:pPr>
            <a:r>
              <a:rPr lang="mn-MN" sz="2200" dirty="0" smtClean="0">
                <a:latin typeface="Times New Roman" panose="02020603050405020304" pitchFamily="18" charset="0"/>
                <a:cs typeface="Times New Roman" panose="02020603050405020304" pitchFamily="18" charset="0"/>
              </a:rPr>
              <a:t>Мөн бид хөтөлбөрийн хүрээнд “Улааанбаатар марафон” олон улсын гүйлтийн тэмцээнтэй хамтарч гэр бүлийн болон хөгжлийн бэрхшээлтэй иргэдийн тэмцээнийг 100 хувь ивээн тэтгэн ажилласан.  </a:t>
            </a:r>
            <a:endParaRPr lang="mn-MN" sz="2200" dirty="0">
              <a:latin typeface="Times New Roman" panose="02020603050405020304" pitchFamily="18" charset="0"/>
              <a:cs typeface="Times New Roman" panose="02020603050405020304" pitchFamily="18" charset="0"/>
            </a:endParaRPr>
          </a:p>
          <a:p>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121" y="2551491"/>
            <a:ext cx="3748109" cy="2837735"/>
          </a:xfrm>
          <a:prstGeom prst="rect">
            <a:avLst/>
          </a:prstGeom>
          <a:ln>
            <a:noFill/>
          </a:ln>
          <a:effectLst>
            <a:softEdge rad="11250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3230" y="2245764"/>
            <a:ext cx="3767083" cy="2825313"/>
          </a:xfrm>
          <a:prstGeom prst="rect">
            <a:avLst/>
          </a:prstGeom>
          <a:ln>
            <a:noFill/>
          </a:ln>
          <a:effectLst>
            <a:softEdge rad="112500"/>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0850" y="2551491"/>
            <a:ext cx="3862008" cy="2663009"/>
          </a:xfrm>
          <a:prstGeom prst="rect">
            <a:avLst/>
          </a:prstGeom>
          <a:ln>
            <a:noFill/>
          </a:ln>
          <a:effectLst>
            <a:softEdge rad="112500"/>
          </a:effectLst>
        </p:spPr>
      </p:pic>
    </p:spTree>
    <p:extLst>
      <p:ext uri="{BB962C8B-B14F-4D97-AF65-F5344CB8AC3E}">
        <p14:creationId xmlns:p14="http://schemas.microsoft.com/office/powerpoint/2010/main" val="2020415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9451" y="104078"/>
            <a:ext cx="11820698" cy="6450677"/>
            <a:chOff x="171800" y="58178"/>
            <a:chExt cx="11820698" cy="6450677"/>
          </a:xfrm>
        </p:grpSpPr>
        <p:sp>
          <p:nvSpPr>
            <p:cNvPr id="5" name="Rectangle 4"/>
            <p:cNvSpPr/>
            <p:nvPr/>
          </p:nvSpPr>
          <p:spPr>
            <a:xfrm>
              <a:off x="171800" y="58178"/>
              <a:ext cx="11820698" cy="64506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u="sng" dirty="0">
                <a:solidFill>
                  <a:schemeClr val="tx1"/>
                </a:solidFill>
                <a:latin typeface="Times New Roman" panose="02020603050405020304" pitchFamily="18" charset="0"/>
                <a:cs typeface="Times New Roman" panose="02020603050405020304" pitchFamily="18" charset="0"/>
              </a:endParaRPr>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9" y="224444"/>
              <a:ext cx="1864635" cy="7048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823" y="232757"/>
              <a:ext cx="1827675" cy="448887"/>
            </a:xfrm>
            <a:prstGeom prst="rect">
              <a:avLst/>
            </a:prstGeom>
          </p:spPr>
        </p:pic>
      </p:grpSp>
      <p:pic>
        <p:nvPicPr>
          <p:cNvPr id="13" name="Content Placeholder 1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327528" y="999227"/>
            <a:ext cx="4091586" cy="2727058"/>
          </a:xfrm>
          <a:prstGeom prst="rect">
            <a:avLst/>
          </a:prstGeom>
          <a:ln>
            <a:noFill/>
          </a:ln>
          <a:effectLst>
            <a:softEdge rad="112500"/>
          </a:effectLst>
        </p:spPr>
      </p:pic>
      <p:cxnSp>
        <p:nvCxnSpPr>
          <p:cNvPr id="8" name="Straight Connector 7"/>
          <p:cNvCxnSpPr/>
          <p:nvPr/>
        </p:nvCxnSpPr>
        <p:spPr>
          <a:xfrm>
            <a:off x="2456742" y="387285"/>
            <a:ext cx="0" cy="82331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50931" y="564740"/>
            <a:ext cx="3754046" cy="468400"/>
          </a:xfrm>
          <a:prstGeom prst="rect">
            <a:avLst/>
          </a:prstGeom>
          <a:noFill/>
        </p:spPr>
        <p:txBody>
          <a:bodyPr wrap="none" lIns="37150" tIns="18575" rIns="37150" bIns="18575" rtlCol="0">
            <a:spAutoFit/>
          </a:bodyPr>
          <a:lstStyle/>
          <a:p>
            <a:pPr algn="ctr"/>
            <a:r>
              <a:rPr lang="mn-MN" sz="2800" b="1" dirty="0" smtClean="0">
                <a:solidFill>
                  <a:srgbClr val="002060"/>
                </a:solidFill>
                <a:latin typeface="Times New Roman" panose="02020603050405020304" pitchFamily="18" charset="0"/>
                <a:cs typeface="Times New Roman" panose="02020603050405020304" pitchFamily="18" charset="0"/>
              </a:rPr>
              <a:t>Нийгмийн хариуцлага</a:t>
            </a:r>
            <a:endParaRPr lang="id-ID" sz="2800" b="1" dirty="0">
              <a:solidFill>
                <a:srgbClr val="002060"/>
              </a:solidFill>
              <a:latin typeface="Times New Roman" panose="02020603050405020304" pitchFamily="18" charset="0"/>
              <a:cs typeface="Times New Roman" panose="02020603050405020304" pitchFamily="18" charset="0"/>
            </a:endParaRPr>
          </a:p>
        </p:txBody>
      </p:sp>
      <p:sp>
        <p:nvSpPr>
          <p:cNvPr id="10" name="Content Placeholder 5"/>
          <p:cNvSpPr txBox="1">
            <a:spLocks/>
          </p:cNvSpPr>
          <p:nvPr/>
        </p:nvSpPr>
        <p:spPr>
          <a:xfrm>
            <a:off x="533634" y="2617348"/>
            <a:ext cx="6476765" cy="1229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mn-MN" sz="1600" dirty="0" smtClean="0">
                <a:solidFill>
                  <a:schemeClr val="tx1">
                    <a:lumMod val="50000"/>
                  </a:schemeClr>
                </a:solidFill>
                <a:latin typeface="Times New Roman" panose="02020603050405020304" pitchFamily="18" charset="0"/>
                <a:cs typeface="Times New Roman" panose="02020603050405020304" pitchFamily="18" charset="0"/>
              </a:rPr>
              <a:t>2004 оноос эхлэн инновацийн хөтөлбөр хэрэгжүүлж эхэлсэнтэй холбогдуулан хэрэглэгчдэд үйлдвэрээр танилцах аяллыг зохион байгуулсан. Аяллын хөтөлбөр хэрэгжиж эхэлснээс хойшхи арван дөрвөн жилийн хугацаанд нийт 800 гаруй удаагийн аяллаар 12000 мянга гаруй зочид уг хөтөлбөрт хамрагдан үйлдвэртэй танилцжээ.</a:t>
            </a:r>
            <a:endParaRPr lang="en-US" sz="1600" dirty="0"/>
          </a:p>
        </p:txBody>
      </p:sp>
      <p:sp>
        <p:nvSpPr>
          <p:cNvPr id="11" name="Text Placeholder 6"/>
          <p:cNvSpPr txBox="1">
            <a:spLocks/>
          </p:cNvSpPr>
          <p:nvPr/>
        </p:nvSpPr>
        <p:spPr>
          <a:xfrm>
            <a:off x="1394915" y="1990007"/>
            <a:ext cx="5932613" cy="3599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n-MN" dirty="0" smtClean="0">
                <a:latin typeface="Times New Roman" panose="02020603050405020304" pitchFamily="18" charset="0"/>
                <a:cs typeface="Times New Roman" panose="02020603050405020304" pitchFamily="18" charset="0"/>
              </a:rPr>
              <a:t>Үйлдвэртэй танилцах хөтөлбөр</a:t>
            </a:r>
            <a:endParaRPr lang="mn-MN" dirty="0">
              <a:latin typeface="Times New Roman" panose="02020603050405020304" pitchFamily="18" charset="0"/>
              <a:cs typeface="Times New Roman" panose="02020603050405020304" pitchFamily="18" charset="0"/>
            </a:endParaRPr>
          </a:p>
        </p:txBody>
      </p:sp>
      <p:sp>
        <p:nvSpPr>
          <p:cNvPr id="12" name="Rectangle 11"/>
          <p:cNvSpPr/>
          <p:nvPr/>
        </p:nvSpPr>
        <p:spPr>
          <a:xfrm>
            <a:off x="420585" y="4036882"/>
            <a:ext cx="6702862" cy="830997"/>
          </a:xfrm>
          <a:prstGeom prst="rect">
            <a:avLst/>
          </a:prstGeom>
        </p:spPr>
        <p:txBody>
          <a:bodyPr wrap="square">
            <a:spAutoFit/>
          </a:bodyPr>
          <a:lstStyle/>
          <a:p>
            <a:pPr algn="just"/>
            <a:r>
              <a:rPr lang="mn-MN" sz="1600" dirty="0">
                <a:solidFill>
                  <a:srgbClr val="444950"/>
                </a:solidFill>
                <a:latin typeface="Helvetica" panose="020B0604020202020204" pitchFamily="34" charset="0"/>
              </a:rPr>
              <a:t>	</a:t>
            </a:r>
            <a:r>
              <a:rPr lang="mn-MN" sz="1600" dirty="0" smtClean="0">
                <a:solidFill>
                  <a:schemeClr val="tx1">
                    <a:lumMod val="50000"/>
                  </a:schemeClr>
                </a:solidFill>
                <a:latin typeface="Times New Roman" panose="02020603050405020304" pitchFamily="18" charset="0"/>
                <a:cs typeface="Times New Roman" panose="02020603050405020304" pitchFamily="18" charset="0"/>
              </a:rPr>
              <a:t>2019 </a:t>
            </a:r>
            <a:r>
              <a:rPr lang="mn-MN" sz="1600" dirty="0">
                <a:solidFill>
                  <a:schemeClr val="tx1">
                    <a:lumMod val="50000"/>
                  </a:schemeClr>
                </a:solidFill>
                <a:latin typeface="Times New Roman" panose="02020603050405020304" pitchFamily="18" charset="0"/>
                <a:cs typeface="Times New Roman" panose="02020603050405020304" pitchFamily="18" charset="0"/>
              </a:rPr>
              <a:t>оны </a:t>
            </a:r>
            <a:r>
              <a:rPr lang="mn-MN" sz="1600" dirty="0" smtClean="0">
                <a:solidFill>
                  <a:schemeClr val="tx1">
                    <a:lumMod val="50000"/>
                  </a:schemeClr>
                </a:solidFill>
                <a:latin typeface="Times New Roman" panose="02020603050405020304" pitchFamily="18" charset="0"/>
                <a:cs typeface="Times New Roman" panose="02020603050405020304" pitchFamily="18" charset="0"/>
              </a:rPr>
              <a:t>эхний хагас жилийн үйлдвэртэй </a:t>
            </a:r>
            <a:r>
              <a:rPr lang="mn-MN" sz="1600" dirty="0">
                <a:solidFill>
                  <a:schemeClr val="tx1">
                    <a:lumMod val="50000"/>
                  </a:schemeClr>
                </a:solidFill>
                <a:latin typeface="Times New Roman" panose="02020603050405020304" pitchFamily="18" charset="0"/>
                <a:cs typeface="Times New Roman" panose="02020603050405020304" pitchFamily="18" charset="0"/>
              </a:rPr>
              <a:t>танилцуулах арга хэмжээнд м</a:t>
            </a:r>
            <a:r>
              <a:rPr lang="mn-MN" sz="1600" dirty="0" smtClean="0">
                <a:solidFill>
                  <a:schemeClr val="tx1">
                    <a:lumMod val="50000"/>
                  </a:schemeClr>
                </a:solidFill>
                <a:latin typeface="Times New Roman" panose="02020603050405020304" pitchFamily="18" charset="0"/>
                <a:cs typeface="Times New Roman" panose="02020603050405020304" pitchFamily="18" charset="0"/>
              </a:rPr>
              <a:t>эргэжлийн </a:t>
            </a:r>
            <a:r>
              <a:rPr lang="mn-MN" sz="1600" dirty="0">
                <a:solidFill>
                  <a:schemeClr val="tx1">
                    <a:lumMod val="50000"/>
                  </a:schemeClr>
                </a:solidFill>
                <a:latin typeface="Times New Roman" panose="02020603050405020304" pitchFamily="18" charset="0"/>
                <a:cs typeface="Times New Roman" panose="02020603050405020304" pitchFamily="18" charset="0"/>
              </a:rPr>
              <a:t>дагуух сургуулийн ажилчид болон </a:t>
            </a:r>
            <a:r>
              <a:rPr lang="mn-MN" sz="1600" dirty="0" smtClean="0">
                <a:solidFill>
                  <a:schemeClr val="tx1">
                    <a:lumMod val="50000"/>
                  </a:schemeClr>
                </a:solidFill>
                <a:latin typeface="Times New Roman" panose="02020603050405020304" pitchFamily="18" charset="0"/>
                <a:cs typeface="Times New Roman" panose="02020603050405020304" pitchFamily="18" charset="0"/>
              </a:rPr>
              <a:t>оюутан, сурагч  </a:t>
            </a:r>
            <a:r>
              <a:rPr lang="mn-MN" sz="1600" dirty="0">
                <a:solidFill>
                  <a:schemeClr val="tx1">
                    <a:lumMod val="50000"/>
                  </a:schemeClr>
                </a:solidFill>
                <a:latin typeface="Times New Roman" panose="02020603050405020304" pitchFamily="18" charset="0"/>
                <a:cs typeface="Times New Roman" panose="02020603050405020304" pitchFamily="18" charset="0"/>
              </a:rPr>
              <a:t>зэрэг </a:t>
            </a:r>
            <a:r>
              <a:rPr lang="en-US" sz="1600" dirty="0" smtClean="0">
                <a:solidFill>
                  <a:schemeClr val="tx1">
                    <a:lumMod val="50000"/>
                  </a:schemeClr>
                </a:solidFill>
                <a:latin typeface="Times New Roman" panose="02020603050405020304" pitchFamily="18" charset="0"/>
                <a:cs typeface="Times New Roman" panose="02020603050405020304" pitchFamily="18" charset="0"/>
              </a:rPr>
              <a:t>300 </a:t>
            </a:r>
            <a:r>
              <a:rPr lang="mn-MN" sz="1600" dirty="0" smtClean="0">
                <a:solidFill>
                  <a:schemeClr val="tx1">
                    <a:lumMod val="50000"/>
                  </a:schemeClr>
                </a:solidFill>
                <a:latin typeface="Times New Roman" panose="02020603050405020304" pitchFamily="18" charset="0"/>
                <a:cs typeface="Times New Roman" panose="02020603050405020304" pitchFamily="18" charset="0"/>
              </a:rPr>
              <a:t>гаруй </a:t>
            </a:r>
            <a:r>
              <a:rPr lang="mn-MN" sz="1600" dirty="0" smtClean="0">
                <a:solidFill>
                  <a:schemeClr val="tx1">
                    <a:lumMod val="50000"/>
                  </a:schemeClr>
                </a:solidFill>
                <a:latin typeface="Times New Roman" panose="02020603050405020304" pitchFamily="18" charset="0"/>
                <a:cs typeface="Times New Roman" panose="02020603050405020304" pitchFamily="18" charset="0"/>
              </a:rPr>
              <a:t>хүмүүсийг </a:t>
            </a:r>
            <a:r>
              <a:rPr lang="mn-MN" sz="1600" dirty="0">
                <a:solidFill>
                  <a:schemeClr val="tx1">
                    <a:lumMod val="50000"/>
                  </a:schemeClr>
                </a:solidFill>
                <a:latin typeface="Times New Roman" panose="02020603050405020304" pitchFamily="18" charset="0"/>
                <a:cs typeface="Times New Roman" panose="02020603050405020304" pitchFamily="18" charset="0"/>
              </a:rPr>
              <a:t>үйлдвэртэйгээ танилцуулсан байна.</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5571" y="3857550"/>
            <a:ext cx="3733150" cy="2488159"/>
          </a:xfrm>
          <a:prstGeom prst="rect">
            <a:avLst/>
          </a:prstGeom>
          <a:ln>
            <a:noFill/>
          </a:ln>
          <a:effectLst>
            <a:softEdge rad="112500"/>
          </a:effectLst>
        </p:spPr>
      </p:pic>
    </p:spTree>
    <p:extLst>
      <p:ext uri="{BB962C8B-B14F-4D97-AF65-F5344CB8AC3E}">
        <p14:creationId xmlns:p14="http://schemas.microsoft.com/office/powerpoint/2010/main" val="990915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794" y="104078"/>
            <a:ext cx="11820698" cy="6450677"/>
            <a:chOff x="171800" y="58178"/>
            <a:chExt cx="11820698" cy="6450677"/>
          </a:xfrm>
        </p:grpSpPr>
        <p:sp>
          <p:nvSpPr>
            <p:cNvPr id="5" name="Rectangle 4"/>
            <p:cNvSpPr/>
            <p:nvPr/>
          </p:nvSpPr>
          <p:spPr>
            <a:xfrm>
              <a:off x="171800" y="58178"/>
              <a:ext cx="11820698" cy="64506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u="sng" dirty="0">
                <a:solidFill>
                  <a:schemeClr val="tx1"/>
                </a:solidFill>
                <a:latin typeface="Times New Roman" panose="02020603050405020304" pitchFamily="18" charset="0"/>
                <a:cs typeface="Times New Roman" panose="02020603050405020304" pitchFamily="18" charset="0"/>
              </a:endParaRPr>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9" y="224444"/>
              <a:ext cx="1864635" cy="7048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823" y="232757"/>
              <a:ext cx="1827675" cy="448887"/>
            </a:xfrm>
            <a:prstGeom prst="rect">
              <a:avLst/>
            </a:prstGeom>
          </p:spPr>
        </p:pic>
      </p:grpSp>
      <p:cxnSp>
        <p:nvCxnSpPr>
          <p:cNvPr id="8" name="Straight Connector 7"/>
          <p:cNvCxnSpPr/>
          <p:nvPr/>
        </p:nvCxnSpPr>
        <p:spPr>
          <a:xfrm>
            <a:off x="2456742" y="387285"/>
            <a:ext cx="0" cy="82331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03380" y="622769"/>
            <a:ext cx="2468373" cy="468400"/>
          </a:xfrm>
          <a:prstGeom prst="rect">
            <a:avLst/>
          </a:prstGeom>
          <a:noFill/>
        </p:spPr>
        <p:txBody>
          <a:bodyPr wrap="none" lIns="37150" tIns="18575" rIns="37150" bIns="18575" rtlCol="0">
            <a:spAutoFit/>
          </a:bodyPr>
          <a:lstStyle/>
          <a:p>
            <a:pPr algn="ctr"/>
            <a:r>
              <a:rPr lang="mn-MN" sz="2800" b="1" dirty="0" smtClean="0">
                <a:solidFill>
                  <a:srgbClr val="002060"/>
                </a:solidFill>
                <a:latin typeface="Times New Roman" panose="02020603050405020304" pitchFamily="18" charset="0"/>
                <a:cs typeface="Times New Roman" panose="02020603050405020304" pitchFamily="18" charset="0"/>
              </a:rPr>
              <a:t>Ололт амжилт</a:t>
            </a:r>
            <a:endParaRPr lang="id-ID" sz="2800" b="1" dirty="0">
              <a:solidFill>
                <a:srgbClr val="00206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650" y="2498056"/>
            <a:ext cx="3969887" cy="2977414"/>
          </a:xfrm>
          <a:prstGeom prst="rect">
            <a:avLst/>
          </a:prstGeom>
        </p:spPr>
      </p:pic>
      <p:pic>
        <p:nvPicPr>
          <p:cNvPr id="12" name="Picture 11"/>
          <p:cNvPicPr>
            <a:picLocks noChangeAspect="1"/>
          </p:cNvPicPr>
          <p:nvPr/>
        </p:nvPicPr>
        <p:blipFill>
          <a:blip r:embed="rId5"/>
          <a:stretch>
            <a:fillRect/>
          </a:stretch>
        </p:blipFill>
        <p:spPr>
          <a:xfrm>
            <a:off x="4716827" y="3046034"/>
            <a:ext cx="2904296" cy="1553855"/>
          </a:xfrm>
          <a:prstGeom prst="rect">
            <a:avLst/>
          </a:prstGeom>
        </p:spPr>
      </p:pic>
      <p:sp>
        <p:nvSpPr>
          <p:cNvPr id="13" name="Text Placeholder 6"/>
          <p:cNvSpPr txBox="1">
            <a:spLocks/>
          </p:cNvSpPr>
          <p:nvPr/>
        </p:nvSpPr>
        <p:spPr>
          <a:xfrm>
            <a:off x="489094" y="1794038"/>
            <a:ext cx="3825164" cy="3599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n-MN" sz="1600" dirty="0" smtClean="0">
                <a:latin typeface="Times New Roman" panose="02020603050405020304" pitchFamily="18" charset="0"/>
                <a:cs typeface="Times New Roman" panose="02020603050405020304" pitchFamily="18" charset="0"/>
              </a:rPr>
              <a:t>ТОП-100</a:t>
            </a:r>
            <a:r>
              <a:rPr lang="en-US" sz="1600" dirty="0" smtClean="0">
                <a:latin typeface="Times New Roman" panose="02020603050405020304" pitchFamily="18" charset="0"/>
                <a:cs typeface="Times New Roman" panose="02020603050405020304" pitchFamily="18" charset="0"/>
              </a:rPr>
              <a:t> </a:t>
            </a:r>
            <a:r>
              <a:rPr lang="mn-MN" sz="1600" dirty="0" smtClean="0">
                <a:latin typeface="Times New Roman" panose="02020603050405020304" pitchFamily="18" charset="0"/>
                <a:cs typeface="Times New Roman" panose="02020603050405020304" pitchFamily="18" charset="0"/>
              </a:rPr>
              <a:t> аж ахуйн нэгжид сүүлийн жилүүдэд тасралтгүй багтаж байна. </a:t>
            </a:r>
            <a:endParaRPr lang="mn-MN" sz="1600" dirty="0">
              <a:latin typeface="Times New Roman" panose="02020603050405020304" pitchFamily="18" charset="0"/>
              <a:cs typeface="Times New Roman" panose="02020603050405020304" pitchFamily="18" charset="0"/>
            </a:endParaRPr>
          </a:p>
        </p:txBody>
      </p:sp>
      <p:sp>
        <p:nvSpPr>
          <p:cNvPr id="14" name="Text Placeholder 6"/>
          <p:cNvSpPr txBox="1">
            <a:spLocks/>
          </p:cNvSpPr>
          <p:nvPr/>
        </p:nvSpPr>
        <p:spPr>
          <a:xfrm>
            <a:off x="4453314" y="1698086"/>
            <a:ext cx="3825164" cy="3599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a:latin typeface="Times New Roman" panose="02020603050405020304" pitchFamily="18" charset="0"/>
                <a:ea typeface="Tahoma" panose="020B0604030504040204" pitchFamily="34" charset="0"/>
                <a:cs typeface="Times New Roman" panose="02020603050405020304" pitchFamily="18" charset="0"/>
              </a:rPr>
              <a:t>ISO 22000</a:t>
            </a:r>
            <a:r>
              <a:rPr lang="mn-MN" sz="1600" dirty="0">
                <a:latin typeface="Times New Roman" panose="02020603050405020304" pitchFamily="18" charset="0"/>
                <a:ea typeface="Tahoma" panose="020B0604030504040204" pitchFamily="34" charset="0"/>
                <a:cs typeface="Times New Roman" panose="02020603050405020304" pitchFamily="18" charset="0"/>
              </a:rPr>
              <a:t>:2005 стандартын гэрчилгээг баталгаажуулах шалгалтад орж амжилттай хэрэгжүүлж байгаагаа баталгаажуулсан. </a:t>
            </a:r>
            <a:endParaRPr lang="mn-MN" sz="16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Text Placeholder 6"/>
          <p:cNvSpPr txBox="1">
            <a:spLocks/>
          </p:cNvSpPr>
          <p:nvPr/>
        </p:nvSpPr>
        <p:spPr>
          <a:xfrm>
            <a:off x="8690778" y="1698086"/>
            <a:ext cx="3107980" cy="3599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smtClean="0">
                <a:latin typeface="Times New Roman" panose="02020603050405020304" pitchFamily="18" charset="0"/>
                <a:ea typeface="Tahoma" panose="020B0604030504040204" pitchFamily="34" charset="0"/>
                <a:cs typeface="Times New Roman" panose="02020603050405020304" pitchFamily="18" charset="0"/>
              </a:rPr>
              <a:t>Н</a:t>
            </a:r>
            <a:r>
              <a:rPr lang="mn-MN" sz="1600" dirty="0" smtClean="0">
                <a:latin typeface="Times New Roman" panose="02020603050405020304" pitchFamily="18" charset="0"/>
                <a:ea typeface="Tahoma" panose="020B0604030504040204" pitchFamily="34" charset="0"/>
                <a:cs typeface="Times New Roman" panose="02020603050405020304" pitchFamily="18" charset="0"/>
              </a:rPr>
              <a:t>ийслэлийн шилдэг татвар төлөгч байгууллагаар шалгарсан.</a:t>
            </a:r>
            <a:endParaRPr lang="mn-MN" sz="16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0559" y="2584822"/>
            <a:ext cx="3338515" cy="2112654"/>
          </a:xfrm>
          <a:prstGeom prst="rect">
            <a:avLst/>
          </a:prstGeom>
        </p:spPr>
      </p:pic>
    </p:spTree>
    <p:extLst>
      <p:ext uri="{BB962C8B-B14F-4D97-AF65-F5344CB8AC3E}">
        <p14:creationId xmlns:p14="http://schemas.microsoft.com/office/powerpoint/2010/main" val="4130788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6" descr="Image containing medical tweezers of various sizes, some pills, and a hand holding a pen writing on a piece of paper attached to a clipboard">
            <a:extLst>
              <a:ext uri="{FF2B5EF4-FFF2-40B4-BE49-F238E27FC236}">
                <a16:creationId xmlns:a16="http://schemas.microsoft.com/office/drawing/2014/main" xmlns="" id="{D29AD2ED-F2E1-42BA-A4F8-29194C963478}"/>
              </a:ext>
            </a:extLst>
          </p:cNvPr>
          <p:cNvPicPr>
            <a:picLocks noChangeAspect="1"/>
          </p:cNvPicPr>
          <p:nvPr/>
        </p:nvPicPr>
        <p:blipFill>
          <a:blip r:embed="rId2" cstate="screen">
            <a:extLst>
              <a:ext uri="{28A0092B-C50C-407E-A947-70E740481C1C}">
                <a14:useLocalDpi xmlns:a14="http://schemas.microsoft.com/office/drawing/2010/main"/>
              </a:ext>
            </a:extLst>
          </a:blip>
          <a:srcRect l="62" r="62"/>
          <a:stretch>
            <a:fillRect/>
          </a:stretch>
        </p:blipFill>
        <p:spPr>
          <a:xfrm>
            <a:off x="467688" y="109764"/>
            <a:ext cx="10817535" cy="6584950"/>
          </a:xfrm>
          <a:prstGeom prst="rect">
            <a:avLst/>
          </a:prstGeom>
        </p:spPr>
      </p:pic>
      <p:sp>
        <p:nvSpPr>
          <p:cNvPr id="5" name="Rectangle 4" title="Overlay Graphic">
            <a:extLst>
              <a:ext uri="{FF2B5EF4-FFF2-40B4-BE49-F238E27FC236}">
                <a16:creationId xmlns:a16="http://schemas.microsoft.com/office/drawing/2014/main" xmlns="" id="{5396BE43-2D46-4002-A946-60FC5900EC15}"/>
              </a:ext>
            </a:extLst>
          </p:cNvPr>
          <p:cNvSpPr/>
          <p:nvPr/>
        </p:nvSpPr>
        <p:spPr bwMode="invGray">
          <a:xfrm rot="5400000">
            <a:off x="4860644" y="640248"/>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Title 2">
            <a:extLst>
              <a:ext uri="{FF2B5EF4-FFF2-40B4-BE49-F238E27FC236}">
                <a16:creationId xmlns:a16="http://schemas.microsoft.com/office/drawing/2014/main" xmlns="" id="{D2DDABB1-5E6B-4365-AD9E-DDCE7E972742}"/>
              </a:ext>
            </a:extLst>
          </p:cNvPr>
          <p:cNvSpPr txBox="1">
            <a:spLocks/>
          </p:cNvSpPr>
          <p:nvPr/>
        </p:nvSpPr>
        <p:spPr>
          <a:xfrm>
            <a:off x="5610293" y="2988446"/>
            <a:ext cx="5085650" cy="187000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4800"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Анхаарал тавьсан та бүхэнд баярлалаа</a:t>
            </a:r>
            <a:r>
              <a:rPr lang="en-US"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ZA"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502" y="2048492"/>
            <a:ext cx="3505698" cy="1874957"/>
          </a:xfrm>
          <a:prstGeom prst="rect">
            <a:avLst/>
          </a:prstGeom>
        </p:spPr>
      </p:pic>
    </p:spTree>
    <p:extLst>
      <p:ext uri="{BB962C8B-B14F-4D97-AF65-F5344CB8AC3E}">
        <p14:creationId xmlns:p14="http://schemas.microsoft.com/office/powerpoint/2010/main" val="433729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4444"/>
            <a:ext cx="11820698" cy="64506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ndParaRPr>
          </a:p>
        </p:txBody>
      </p:sp>
      <p:pic>
        <p:nvPicPr>
          <p:cNvPr id="10"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9" y="224444"/>
            <a:ext cx="1864635" cy="7048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823" y="232757"/>
            <a:ext cx="1827675" cy="448887"/>
          </a:xfrm>
          <a:prstGeom prst="rect">
            <a:avLst/>
          </a:prstGeom>
        </p:spPr>
      </p:pic>
      <p:sp>
        <p:nvSpPr>
          <p:cNvPr id="9" name="TextBox 8"/>
          <p:cNvSpPr txBox="1"/>
          <p:nvPr/>
        </p:nvSpPr>
        <p:spPr>
          <a:xfrm>
            <a:off x="2172037" y="557854"/>
            <a:ext cx="1777200" cy="477046"/>
          </a:xfrm>
          <a:prstGeom prst="rect">
            <a:avLst/>
          </a:prstGeom>
          <a:noFill/>
        </p:spPr>
        <p:txBody>
          <a:bodyPr wrap="none" lIns="45711" tIns="22856" rIns="45711" bIns="22856" rtlCol="0">
            <a:spAutoFit/>
          </a:bodyPr>
          <a:lstStyle/>
          <a:p>
            <a:pPr algn="ctr"/>
            <a:r>
              <a:rPr lang="mn-MN" sz="2800" b="1" dirty="0" smtClean="0">
                <a:solidFill>
                  <a:srgbClr val="002060"/>
                </a:solidFill>
                <a:latin typeface="Times New Roman" panose="02020603050405020304" pitchFamily="18" charset="0"/>
                <a:ea typeface="Lato" charset="0"/>
                <a:cs typeface="Times New Roman" panose="02020603050405020304" pitchFamily="18" charset="0"/>
              </a:rPr>
              <a:t>АГУУЛГА</a:t>
            </a:r>
            <a:endParaRPr lang="id-ID" sz="2800" b="1" dirty="0">
              <a:solidFill>
                <a:srgbClr val="002060"/>
              </a:solidFill>
              <a:latin typeface="Times New Roman" panose="02020603050405020304" pitchFamily="18" charset="0"/>
              <a:ea typeface="Lato" charset="0"/>
              <a:cs typeface="Times New Roman" panose="02020603050405020304" pitchFamily="18" charset="0"/>
            </a:endParaRPr>
          </a:p>
        </p:txBody>
      </p:sp>
      <p:grpSp>
        <p:nvGrpSpPr>
          <p:cNvPr id="12" name="그룹 2">
            <a:extLst>
              <a:ext uri="{FF2B5EF4-FFF2-40B4-BE49-F238E27FC236}">
                <a16:creationId xmlns="" xmlns:a16="http://schemas.microsoft.com/office/drawing/2014/main" id="{2BD9E3BC-463E-4771-83E4-06EA8CB4B8B7}"/>
              </a:ext>
            </a:extLst>
          </p:cNvPr>
          <p:cNvGrpSpPr/>
          <p:nvPr/>
        </p:nvGrpSpPr>
        <p:grpSpPr>
          <a:xfrm>
            <a:off x="4675682" y="2544755"/>
            <a:ext cx="2846384" cy="2838215"/>
            <a:chOff x="4664054" y="2409981"/>
            <a:chExt cx="2846384" cy="2838215"/>
          </a:xfrm>
        </p:grpSpPr>
        <p:sp>
          <p:nvSpPr>
            <p:cNvPr id="13" name="Rounded Rectangle 10">
              <a:extLst>
                <a:ext uri="{FF2B5EF4-FFF2-40B4-BE49-F238E27FC236}">
                  <a16:creationId xmlns="" xmlns:a16="http://schemas.microsoft.com/office/drawing/2014/main" id="{C9E15AAC-4E0B-4955-BD27-D9556263D194}"/>
                </a:ext>
              </a:extLst>
            </p:cNvPr>
            <p:cNvSpPr/>
            <p:nvPr/>
          </p:nvSpPr>
          <p:spPr>
            <a:xfrm rot="18900000">
              <a:off x="5849646" y="2409981"/>
              <a:ext cx="1660792" cy="1660792"/>
            </a:xfrm>
            <a:prstGeom prst="roundRect">
              <a:avLst>
                <a:gd name="adj" fmla="val 156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9">
              <a:extLst>
                <a:ext uri="{FF2B5EF4-FFF2-40B4-BE49-F238E27FC236}">
                  <a16:creationId xmlns="" xmlns:a16="http://schemas.microsoft.com/office/drawing/2014/main" id="{9D1280E7-BF56-4D95-A629-DE879F86DE10}"/>
                </a:ext>
              </a:extLst>
            </p:cNvPr>
            <p:cNvSpPr/>
            <p:nvPr/>
          </p:nvSpPr>
          <p:spPr>
            <a:xfrm rot="18900000">
              <a:off x="4668141" y="2409981"/>
              <a:ext cx="1660792" cy="1660792"/>
            </a:xfrm>
            <a:prstGeom prst="roundRect">
              <a:avLst>
                <a:gd name="adj" fmla="val 1561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ounded Rectangle 12">
              <a:extLst>
                <a:ext uri="{FF2B5EF4-FFF2-40B4-BE49-F238E27FC236}">
                  <a16:creationId xmlns="" xmlns:a16="http://schemas.microsoft.com/office/drawing/2014/main" id="{9CEE8C75-7E6A-4EBF-B261-214D1E89EE6F}"/>
                </a:ext>
              </a:extLst>
            </p:cNvPr>
            <p:cNvSpPr/>
            <p:nvPr/>
          </p:nvSpPr>
          <p:spPr>
            <a:xfrm rot="18900000">
              <a:off x="4664054" y="3587404"/>
              <a:ext cx="1660792" cy="1660792"/>
            </a:xfrm>
            <a:prstGeom prst="roundRect">
              <a:avLst>
                <a:gd name="adj" fmla="val 156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ounded Rectangle 11">
              <a:extLst>
                <a:ext uri="{FF2B5EF4-FFF2-40B4-BE49-F238E27FC236}">
                  <a16:creationId xmlns="" xmlns:a16="http://schemas.microsoft.com/office/drawing/2014/main" id="{B32D9353-4B12-4C95-8FF0-8808FDA79CE0}"/>
                </a:ext>
              </a:extLst>
            </p:cNvPr>
            <p:cNvSpPr/>
            <p:nvPr/>
          </p:nvSpPr>
          <p:spPr>
            <a:xfrm rot="18900000">
              <a:off x="5823394" y="3587404"/>
              <a:ext cx="1660792" cy="1660792"/>
            </a:xfrm>
            <a:custGeom>
              <a:avLst/>
              <a:gdLst/>
              <a:ahLst/>
              <a:cxnLst/>
              <a:rect l="l" t="t" r="r" b="b"/>
              <a:pathLst>
                <a:path w="1660792" h="1660792">
                  <a:moveTo>
                    <a:pt x="851127" y="0"/>
                  </a:moveTo>
                  <a:lnTo>
                    <a:pt x="851127" y="587475"/>
                  </a:lnTo>
                  <a:cubicBezTo>
                    <a:pt x="851127" y="730691"/>
                    <a:pt x="967227" y="846791"/>
                    <a:pt x="1110443" y="846791"/>
                  </a:cubicBezTo>
                  <a:lnTo>
                    <a:pt x="1660792" y="846791"/>
                  </a:lnTo>
                  <a:lnTo>
                    <a:pt x="1660792" y="1401476"/>
                  </a:lnTo>
                  <a:cubicBezTo>
                    <a:pt x="1660792" y="1544692"/>
                    <a:pt x="1544692" y="1660792"/>
                    <a:pt x="1401476" y="1660792"/>
                  </a:cubicBezTo>
                  <a:lnTo>
                    <a:pt x="259316" y="1660792"/>
                  </a:lnTo>
                  <a:cubicBezTo>
                    <a:pt x="116100" y="1660792"/>
                    <a:pt x="0" y="1544692"/>
                    <a:pt x="0" y="1401476"/>
                  </a:cubicBezTo>
                  <a:lnTo>
                    <a:pt x="0" y="259316"/>
                  </a:lnTo>
                  <a:cubicBezTo>
                    <a:pt x="0" y="116100"/>
                    <a:pt x="116100" y="0"/>
                    <a:pt x="2593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20" name="Elbow Connector 41">
            <a:extLst>
              <a:ext uri="{FF2B5EF4-FFF2-40B4-BE49-F238E27FC236}">
                <a16:creationId xmlns="" xmlns:a16="http://schemas.microsoft.com/office/drawing/2014/main" id="{D8634CD5-85A7-44EA-8FE4-E348AB11CB7F}"/>
              </a:ext>
            </a:extLst>
          </p:cNvPr>
          <p:cNvCxnSpPr>
            <a:cxnSpLocks/>
          </p:cNvCxnSpPr>
          <p:nvPr/>
        </p:nvCxnSpPr>
        <p:spPr>
          <a:xfrm flipV="1">
            <a:off x="6680042" y="1941854"/>
            <a:ext cx="4544470" cy="346599"/>
          </a:xfrm>
          <a:prstGeom prst="bentConnector3">
            <a:avLst>
              <a:gd name="adj1" fmla="val 167"/>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Elbow Connector 59">
            <a:extLst>
              <a:ext uri="{FF2B5EF4-FFF2-40B4-BE49-F238E27FC236}">
                <a16:creationId xmlns="" xmlns:a16="http://schemas.microsoft.com/office/drawing/2014/main" id="{FFCAD0FF-84C2-46F1-91E5-85CDE33CA1ED}"/>
              </a:ext>
            </a:extLst>
          </p:cNvPr>
          <p:cNvCxnSpPr>
            <a:cxnSpLocks/>
          </p:cNvCxnSpPr>
          <p:nvPr/>
        </p:nvCxnSpPr>
        <p:spPr>
          <a:xfrm flipV="1">
            <a:off x="6695060" y="5017997"/>
            <a:ext cx="4529452" cy="729946"/>
          </a:xfrm>
          <a:prstGeom prst="bentConnector3">
            <a:avLst>
              <a:gd name="adj1" fmla="val 25661"/>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Elbow Connector 41">
            <a:extLst>
              <a:ext uri="{FF2B5EF4-FFF2-40B4-BE49-F238E27FC236}">
                <a16:creationId xmlns="" xmlns:a16="http://schemas.microsoft.com/office/drawing/2014/main" id="{960D885D-0E71-462A-B672-9815FACFBE79}"/>
              </a:ext>
            </a:extLst>
          </p:cNvPr>
          <p:cNvCxnSpPr>
            <a:cxnSpLocks/>
          </p:cNvCxnSpPr>
          <p:nvPr/>
        </p:nvCxnSpPr>
        <p:spPr>
          <a:xfrm flipH="1" flipV="1">
            <a:off x="927292" y="1941854"/>
            <a:ext cx="4544470" cy="346599"/>
          </a:xfrm>
          <a:prstGeom prst="bentConnector3">
            <a:avLst>
              <a:gd name="adj1" fmla="val 167"/>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Elbow Connector 59">
            <a:extLst>
              <a:ext uri="{FF2B5EF4-FFF2-40B4-BE49-F238E27FC236}">
                <a16:creationId xmlns="" xmlns:a16="http://schemas.microsoft.com/office/drawing/2014/main" id="{F6538A89-8849-44E1-A406-4C362012CF92}"/>
              </a:ext>
            </a:extLst>
          </p:cNvPr>
          <p:cNvCxnSpPr>
            <a:cxnSpLocks/>
          </p:cNvCxnSpPr>
          <p:nvPr/>
        </p:nvCxnSpPr>
        <p:spPr>
          <a:xfrm flipH="1" flipV="1">
            <a:off x="942310" y="5017997"/>
            <a:ext cx="4529452" cy="729946"/>
          </a:xfrm>
          <a:prstGeom prst="bentConnector3">
            <a:avLst>
              <a:gd name="adj1" fmla="val 25661"/>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085533" y="5109544"/>
            <a:ext cx="2853859" cy="369332"/>
          </a:xfrm>
          <a:prstGeom prst="rect">
            <a:avLst/>
          </a:prstGeom>
          <a:noFill/>
        </p:spPr>
        <p:txBody>
          <a:bodyPr wrap="none" rtlCol="0">
            <a:spAutoFit/>
          </a:bodyPr>
          <a:lstStyle/>
          <a:p>
            <a:pPr algn="ctr"/>
            <a:r>
              <a:rPr lang="mn-MN" b="1" dirty="0" smtClean="0">
                <a:solidFill>
                  <a:srgbClr val="002060"/>
                </a:solidFill>
                <a:latin typeface="Times New Roman" panose="02020603050405020304" pitchFamily="18" charset="0"/>
                <a:ea typeface="Lato Black" charset="0"/>
                <a:cs typeface="Times New Roman" panose="02020603050405020304" pitchFamily="18" charset="0"/>
              </a:rPr>
              <a:t>ТОГТВОРТОЙ БАЙДАЛ</a:t>
            </a:r>
            <a:endParaRPr lang="en-US" b="1" dirty="0">
              <a:solidFill>
                <a:srgbClr val="002060"/>
              </a:solidFill>
              <a:latin typeface="Times New Roman" panose="02020603050405020304" pitchFamily="18" charset="0"/>
              <a:ea typeface="Lato Black" charset="0"/>
              <a:cs typeface="Times New Roman" panose="02020603050405020304" pitchFamily="18" charset="0"/>
            </a:endParaRPr>
          </a:p>
        </p:txBody>
      </p:sp>
      <p:sp>
        <p:nvSpPr>
          <p:cNvPr id="28" name="TextBox 27"/>
          <p:cNvSpPr txBox="1"/>
          <p:nvPr/>
        </p:nvSpPr>
        <p:spPr>
          <a:xfrm>
            <a:off x="1275269" y="2016127"/>
            <a:ext cx="3888437" cy="369332"/>
          </a:xfrm>
          <a:prstGeom prst="rect">
            <a:avLst/>
          </a:prstGeom>
          <a:noFill/>
        </p:spPr>
        <p:txBody>
          <a:bodyPr wrap="none" rtlCol="0">
            <a:spAutoFit/>
          </a:bodyPr>
          <a:lstStyle/>
          <a:p>
            <a:pPr algn="ctr"/>
            <a:r>
              <a:rPr lang="mn-MN" b="1" dirty="0" smtClean="0">
                <a:solidFill>
                  <a:srgbClr val="002060"/>
                </a:solidFill>
                <a:latin typeface="Times New Roman" panose="02020603050405020304" pitchFamily="18" charset="0"/>
                <a:cs typeface="Times New Roman" panose="02020603050405020304" pitchFamily="18" charset="0"/>
              </a:rPr>
              <a:t>КОМПАНИЙН ЕРӨНХИЙ ТОЙМ </a:t>
            </a:r>
            <a:endParaRPr lang="en-US" b="1" dirty="0">
              <a:solidFill>
                <a:srgbClr val="002060"/>
              </a:solidFill>
              <a:latin typeface="Times New Roman" panose="02020603050405020304" pitchFamily="18" charset="0"/>
              <a:ea typeface="Lato Black" charset="0"/>
              <a:cs typeface="Times New Roman" panose="02020603050405020304" pitchFamily="18" charset="0"/>
            </a:endParaRPr>
          </a:p>
        </p:txBody>
      </p:sp>
      <p:sp>
        <p:nvSpPr>
          <p:cNvPr id="29" name="TextBox 28"/>
          <p:cNvSpPr txBox="1"/>
          <p:nvPr/>
        </p:nvSpPr>
        <p:spPr>
          <a:xfrm>
            <a:off x="7216620" y="2029722"/>
            <a:ext cx="3849645" cy="369332"/>
          </a:xfrm>
          <a:prstGeom prst="rect">
            <a:avLst/>
          </a:prstGeom>
          <a:noFill/>
        </p:spPr>
        <p:txBody>
          <a:bodyPr wrap="none" rtlCol="0">
            <a:spAutoFit/>
          </a:bodyPr>
          <a:lstStyle/>
          <a:p>
            <a:pPr algn="ctr"/>
            <a:r>
              <a:rPr lang="mn-MN" b="1" dirty="0" smtClean="0">
                <a:solidFill>
                  <a:srgbClr val="002060"/>
                </a:solidFill>
                <a:latin typeface="Times New Roman" panose="02020603050405020304" pitchFamily="18" charset="0"/>
                <a:cs typeface="Times New Roman" panose="02020603050405020304" pitchFamily="18" charset="0"/>
              </a:rPr>
              <a:t>БИЗНЕСИЙН ҮЙЛ АЖИЛЛАГАА</a:t>
            </a:r>
            <a:endParaRPr lang="en-US" b="1" dirty="0">
              <a:solidFill>
                <a:srgbClr val="002060"/>
              </a:solidFill>
              <a:latin typeface="Times New Roman" panose="02020603050405020304" pitchFamily="18" charset="0"/>
              <a:ea typeface="Lato Black" charset="0"/>
              <a:cs typeface="Times New Roman" panose="02020603050405020304" pitchFamily="18" charset="0"/>
            </a:endParaRPr>
          </a:p>
        </p:txBody>
      </p:sp>
      <p:sp>
        <p:nvSpPr>
          <p:cNvPr id="30" name="TextBox 29"/>
          <p:cNvSpPr txBox="1"/>
          <p:nvPr/>
        </p:nvSpPr>
        <p:spPr>
          <a:xfrm>
            <a:off x="1265423" y="5115003"/>
            <a:ext cx="2994218" cy="369332"/>
          </a:xfrm>
          <a:prstGeom prst="rect">
            <a:avLst/>
          </a:prstGeom>
          <a:noFill/>
        </p:spPr>
        <p:txBody>
          <a:bodyPr wrap="none" rtlCol="0">
            <a:spAutoFit/>
          </a:bodyPr>
          <a:lstStyle/>
          <a:p>
            <a:pPr algn="ctr"/>
            <a:r>
              <a:rPr lang="mn-MN" b="1" dirty="0" smtClean="0">
                <a:solidFill>
                  <a:srgbClr val="002060"/>
                </a:solidFill>
                <a:latin typeface="Times New Roman" panose="02020603050405020304" pitchFamily="18" charset="0"/>
                <a:cs typeface="Times New Roman" panose="02020603050405020304" pitchFamily="18" charset="0"/>
              </a:rPr>
              <a:t>САНХҮҮГИЙН ТАЙЛАН </a:t>
            </a:r>
            <a:endParaRPr lang="en-US" b="1" dirty="0">
              <a:solidFill>
                <a:srgbClr val="002060"/>
              </a:solidFill>
              <a:latin typeface="Times New Roman" panose="02020603050405020304" pitchFamily="18" charset="0"/>
              <a:ea typeface="Lato Black" charset="0"/>
              <a:cs typeface="Times New Roman" panose="02020603050405020304" pitchFamily="18" charset="0"/>
            </a:endParaRPr>
          </a:p>
        </p:txBody>
      </p:sp>
      <p:sp>
        <p:nvSpPr>
          <p:cNvPr id="31" name="Freeform 74"/>
          <p:cNvSpPr>
            <a:spLocks noEditPoints="1"/>
          </p:cNvSpPr>
          <p:nvPr/>
        </p:nvSpPr>
        <p:spPr bwMode="auto">
          <a:xfrm>
            <a:off x="881742" y="2005700"/>
            <a:ext cx="453702" cy="470049"/>
          </a:xfrm>
          <a:custGeom>
            <a:avLst/>
            <a:gdLst>
              <a:gd name="T0" fmla="*/ 1161 w 6228"/>
              <a:gd name="T1" fmla="*/ 5507 h 5943"/>
              <a:gd name="T2" fmla="*/ 1198 w 6228"/>
              <a:gd name="T3" fmla="*/ 5580 h 5943"/>
              <a:gd name="T4" fmla="*/ 2174 w 6228"/>
              <a:gd name="T5" fmla="*/ 5597 h 5943"/>
              <a:gd name="T6" fmla="*/ 2233 w 6228"/>
              <a:gd name="T7" fmla="*/ 5560 h 5943"/>
              <a:gd name="T8" fmla="*/ 2244 w 6228"/>
              <a:gd name="T9" fmla="*/ 3913 h 5943"/>
              <a:gd name="T10" fmla="*/ 2316 w 6228"/>
              <a:gd name="T11" fmla="*/ 3740 h 5943"/>
              <a:gd name="T12" fmla="*/ 2459 w 6228"/>
              <a:gd name="T13" fmla="*/ 3617 h 5943"/>
              <a:gd name="T14" fmla="*/ 2646 w 6228"/>
              <a:gd name="T15" fmla="*/ 3572 h 5943"/>
              <a:gd name="T16" fmla="*/ 3708 w 6228"/>
              <a:gd name="T17" fmla="*/ 3593 h 5943"/>
              <a:gd name="T18" fmla="*/ 3869 w 6228"/>
              <a:gd name="T19" fmla="*/ 3691 h 5943"/>
              <a:gd name="T20" fmla="*/ 3967 w 6228"/>
              <a:gd name="T21" fmla="*/ 3851 h 5943"/>
              <a:gd name="T22" fmla="*/ 3988 w 6228"/>
              <a:gd name="T23" fmla="*/ 5531 h 5943"/>
              <a:gd name="T24" fmla="*/ 4027 w 6228"/>
              <a:gd name="T25" fmla="*/ 5590 h 5943"/>
              <a:gd name="T26" fmla="*/ 4990 w 6228"/>
              <a:gd name="T27" fmla="*/ 5590 h 5943"/>
              <a:gd name="T28" fmla="*/ 5039 w 6228"/>
              <a:gd name="T29" fmla="*/ 5526 h 5943"/>
              <a:gd name="T30" fmla="*/ 5065 w 6228"/>
              <a:gd name="T31" fmla="*/ 5395 h 5943"/>
              <a:gd name="T32" fmla="*/ 3089 w 6228"/>
              <a:gd name="T33" fmla="*/ 0 h 5943"/>
              <a:gd name="T34" fmla="*/ 3193 w 6228"/>
              <a:gd name="T35" fmla="*/ 25 h 5943"/>
              <a:gd name="T36" fmla="*/ 3239 w 6228"/>
              <a:gd name="T37" fmla="*/ 61 h 5943"/>
              <a:gd name="T38" fmla="*/ 6215 w 6228"/>
              <a:gd name="T39" fmla="*/ 2745 h 5943"/>
              <a:gd name="T40" fmla="*/ 6220 w 6228"/>
              <a:gd name="T41" fmla="*/ 2858 h 5943"/>
              <a:gd name="T42" fmla="*/ 6156 w 6228"/>
              <a:gd name="T43" fmla="*/ 2951 h 5943"/>
              <a:gd name="T44" fmla="*/ 6056 w 6228"/>
              <a:gd name="T45" fmla="*/ 2983 h 5943"/>
              <a:gd name="T46" fmla="*/ 5968 w 6228"/>
              <a:gd name="T47" fmla="*/ 2960 h 5943"/>
              <a:gd name="T48" fmla="*/ 5413 w 6228"/>
              <a:gd name="T49" fmla="*/ 5397 h 5943"/>
              <a:gd name="T50" fmla="*/ 5373 w 6228"/>
              <a:gd name="T51" fmla="*/ 5629 h 5943"/>
              <a:gd name="T52" fmla="*/ 5264 w 6228"/>
              <a:gd name="T53" fmla="*/ 5811 h 5943"/>
              <a:gd name="T54" fmla="*/ 5105 w 6228"/>
              <a:gd name="T55" fmla="*/ 5920 h 5943"/>
              <a:gd name="T56" fmla="*/ 4052 w 6228"/>
              <a:gd name="T57" fmla="*/ 5943 h 5943"/>
              <a:gd name="T58" fmla="*/ 3865 w 6228"/>
              <a:gd name="T59" fmla="*/ 5897 h 5943"/>
              <a:gd name="T60" fmla="*/ 3724 w 6228"/>
              <a:gd name="T61" fmla="*/ 5775 h 5943"/>
              <a:gd name="T62" fmla="*/ 3650 w 6228"/>
              <a:gd name="T63" fmla="*/ 5601 h 5943"/>
              <a:gd name="T64" fmla="*/ 3639 w 6228"/>
              <a:gd name="T65" fmla="*/ 3957 h 5943"/>
              <a:gd name="T66" fmla="*/ 3582 w 6228"/>
              <a:gd name="T67" fmla="*/ 3917 h 5943"/>
              <a:gd name="T68" fmla="*/ 2603 w 6228"/>
              <a:gd name="T69" fmla="*/ 3936 h 5943"/>
              <a:gd name="T70" fmla="*/ 2586 w 6228"/>
              <a:gd name="T71" fmla="*/ 5535 h 5943"/>
              <a:gd name="T72" fmla="*/ 2538 w 6228"/>
              <a:gd name="T73" fmla="*/ 5722 h 5943"/>
              <a:gd name="T74" fmla="*/ 2418 w 6228"/>
              <a:gd name="T75" fmla="*/ 5864 h 5943"/>
              <a:gd name="T76" fmla="*/ 2242 w 6228"/>
              <a:gd name="T77" fmla="*/ 5937 h 5943"/>
              <a:gd name="T78" fmla="*/ 1181 w 6228"/>
              <a:gd name="T79" fmla="*/ 5937 h 5943"/>
              <a:gd name="T80" fmla="*/ 995 w 6228"/>
              <a:gd name="T81" fmla="*/ 5858 h 5943"/>
              <a:gd name="T82" fmla="*/ 864 w 6228"/>
              <a:gd name="T83" fmla="*/ 5707 h 5943"/>
              <a:gd name="T84" fmla="*/ 815 w 6228"/>
              <a:gd name="T85" fmla="*/ 5507 h 5943"/>
              <a:gd name="T86" fmla="*/ 262 w 6228"/>
              <a:gd name="T87" fmla="*/ 2943 h 5943"/>
              <a:gd name="T88" fmla="*/ 174 w 6228"/>
              <a:gd name="T89" fmla="*/ 2968 h 5943"/>
              <a:gd name="T90" fmla="*/ 72 w 6228"/>
              <a:gd name="T91" fmla="*/ 2934 h 5943"/>
              <a:gd name="T92" fmla="*/ 6 w 6228"/>
              <a:gd name="T93" fmla="*/ 2841 h 5943"/>
              <a:gd name="T94" fmla="*/ 13 w 6228"/>
              <a:gd name="T95" fmla="*/ 2728 h 5943"/>
              <a:gd name="T96" fmla="*/ 2988 w 6228"/>
              <a:gd name="T97" fmla="*/ 44 h 5943"/>
              <a:gd name="T98" fmla="*/ 3089 w 6228"/>
              <a:gd name="T99" fmla="*/ 0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28" h="5943">
                <a:moveTo>
                  <a:pt x="3105" y="404"/>
                </a:moveTo>
                <a:lnTo>
                  <a:pt x="1161" y="2141"/>
                </a:lnTo>
                <a:lnTo>
                  <a:pt x="1161" y="5507"/>
                </a:lnTo>
                <a:lnTo>
                  <a:pt x="1164" y="5537"/>
                </a:lnTo>
                <a:lnTo>
                  <a:pt x="1178" y="5561"/>
                </a:lnTo>
                <a:lnTo>
                  <a:pt x="1198" y="5580"/>
                </a:lnTo>
                <a:lnTo>
                  <a:pt x="1223" y="5594"/>
                </a:lnTo>
                <a:lnTo>
                  <a:pt x="1249" y="5597"/>
                </a:lnTo>
                <a:lnTo>
                  <a:pt x="2174" y="5597"/>
                </a:lnTo>
                <a:lnTo>
                  <a:pt x="2199" y="5592"/>
                </a:lnTo>
                <a:lnTo>
                  <a:pt x="2219" y="5578"/>
                </a:lnTo>
                <a:lnTo>
                  <a:pt x="2233" y="5560"/>
                </a:lnTo>
                <a:lnTo>
                  <a:pt x="2238" y="5535"/>
                </a:lnTo>
                <a:lnTo>
                  <a:pt x="2238" y="3980"/>
                </a:lnTo>
                <a:lnTo>
                  <a:pt x="2244" y="3913"/>
                </a:lnTo>
                <a:lnTo>
                  <a:pt x="2259" y="3851"/>
                </a:lnTo>
                <a:lnTo>
                  <a:pt x="2284" y="3793"/>
                </a:lnTo>
                <a:lnTo>
                  <a:pt x="2316" y="3740"/>
                </a:lnTo>
                <a:lnTo>
                  <a:pt x="2357" y="3691"/>
                </a:lnTo>
                <a:lnTo>
                  <a:pt x="2404" y="3651"/>
                </a:lnTo>
                <a:lnTo>
                  <a:pt x="2459" y="3617"/>
                </a:lnTo>
                <a:lnTo>
                  <a:pt x="2518" y="3593"/>
                </a:lnTo>
                <a:lnTo>
                  <a:pt x="2580" y="3577"/>
                </a:lnTo>
                <a:lnTo>
                  <a:pt x="2646" y="3572"/>
                </a:lnTo>
                <a:lnTo>
                  <a:pt x="3580" y="3572"/>
                </a:lnTo>
                <a:lnTo>
                  <a:pt x="3646" y="3577"/>
                </a:lnTo>
                <a:lnTo>
                  <a:pt x="3708" y="3593"/>
                </a:lnTo>
                <a:lnTo>
                  <a:pt x="3767" y="3617"/>
                </a:lnTo>
                <a:lnTo>
                  <a:pt x="3822" y="3651"/>
                </a:lnTo>
                <a:lnTo>
                  <a:pt x="3869" y="3691"/>
                </a:lnTo>
                <a:lnTo>
                  <a:pt x="3910" y="3740"/>
                </a:lnTo>
                <a:lnTo>
                  <a:pt x="3943" y="3793"/>
                </a:lnTo>
                <a:lnTo>
                  <a:pt x="3967" y="3851"/>
                </a:lnTo>
                <a:lnTo>
                  <a:pt x="3984" y="3913"/>
                </a:lnTo>
                <a:lnTo>
                  <a:pt x="3988" y="3980"/>
                </a:lnTo>
                <a:lnTo>
                  <a:pt x="3988" y="5531"/>
                </a:lnTo>
                <a:lnTo>
                  <a:pt x="3993" y="5556"/>
                </a:lnTo>
                <a:lnTo>
                  <a:pt x="4007" y="5577"/>
                </a:lnTo>
                <a:lnTo>
                  <a:pt x="4027" y="5590"/>
                </a:lnTo>
                <a:lnTo>
                  <a:pt x="4052" y="5595"/>
                </a:lnTo>
                <a:lnTo>
                  <a:pt x="4977" y="5595"/>
                </a:lnTo>
                <a:lnTo>
                  <a:pt x="4990" y="5590"/>
                </a:lnTo>
                <a:lnTo>
                  <a:pt x="5007" y="5577"/>
                </a:lnTo>
                <a:lnTo>
                  <a:pt x="5024" y="5556"/>
                </a:lnTo>
                <a:lnTo>
                  <a:pt x="5039" y="5526"/>
                </a:lnTo>
                <a:lnTo>
                  <a:pt x="5052" y="5488"/>
                </a:lnTo>
                <a:lnTo>
                  <a:pt x="5062" y="5444"/>
                </a:lnTo>
                <a:lnTo>
                  <a:pt x="5065" y="5395"/>
                </a:lnTo>
                <a:lnTo>
                  <a:pt x="5065" y="2158"/>
                </a:lnTo>
                <a:lnTo>
                  <a:pt x="3105" y="404"/>
                </a:lnTo>
                <a:close/>
                <a:moveTo>
                  <a:pt x="3089" y="0"/>
                </a:moveTo>
                <a:lnTo>
                  <a:pt x="3125" y="0"/>
                </a:lnTo>
                <a:lnTo>
                  <a:pt x="3159" y="10"/>
                </a:lnTo>
                <a:lnTo>
                  <a:pt x="3193" y="25"/>
                </a:lnTo>
                <a:lnTo>
                  <a:pt x="3223" y="47"/>
                </a:lnTo>
                <a:lnTo>
                  <a:pt x="3231" y="53"/>
                </a:lnTo>
                <a:lnTo>
                  <a:pt x="3239" y="61"/>
                </a:lnTo>
                <a:lnTo>
                  <a:pt x="6169" y="2681"/>
                </a:lnTo>
                <a:lnTo>
                  <a:pt x="6196" y="2711"/>
                </a:lnTo>
                <a:lnTo>
                  <a:pt x="6215" y="2745"/>
                </a:lnTo>
                <a:lnTo>
                  <a:pt x="6224" y="2783"/>
                </a:lnTo>
                <a:lnTo>
                  <a:pt x="6228" y="2820"/>
                </a:lnTo>
                <a:lnTo>
                  <a:pt x="6220" y="2858"/>
                </a:lnTo>
                <a:lnTo>
                  <a:pt x="6207" y="2894"/>
                </a:lnTo>
                <a:lnTo>
                  <a:pt x="6185" y="2926"/>
                </a:lnTo>
                <a:lnTo>
                  <a:pt x="6156" y="2951"/>
                </a:lnTo>
                <a:lnTo>
                  <a:pt x="6126" y="2970"/>
                </a:lnTo>
                <a:lnTo>
                  <a:pt x="6092" y="2981"/>
                </a:lnTo>
                <a:lnTo>
                  <a:pt x="6056" y="2983"/>
                </a:lnTo>
                <a:lnTo>
                  <a:pt x="6026" y="2981"/>
                </a:lnTo>
                <a:lnTo>
                  <a:pt x="5996" y="2973"/>
                </a:lnTo>
                <a:lnTo>
                  <a:pt x="5968" y="2960"/>
                </a:lnTo>
                <a:lnTo>
                  <a:pt x="5941" y="2939"/>
                </a:lnTo>
                <a:lnTo>
                  <a:pt x="5413" y="2467"/>
                </a:lnTo>
                <a:lnTo>
                  <a:pt x="5413" y="5397"/>
                </a:lnTo>
                <a:lnTo>
                  <a:pt x="5409" y="5478"/>
                </a:lnTo>
                <a:lnTo>
                  <a:pt x="5394" y="5556"/>
                </a:lnTo>
                <a:lnTo>
                  <a:pt x="5373" y="5629"/>
                </a:lnTo>
                <a:lnTo>
                  <a:pt x="5343" y="5697"/>
                </a:lnTo>
                <a:lnTo>
                  <a:pt x="5307" y="5758"/>
                </a:lnTo>
                <a:lnTo>
                  <a:pt x="5264" y="5811"/>
                </a:lnTo>
                <a:lnTo>
                  <a:pt x="5216" y="5856"/>
                </a:lnTo>
                <a:lnTo>
                  <a:pt x="5162" y="5894"/>
                </a:lnTo>
                <a:lnTo>
                  <a:pt x="5105" y="5920"/>
                </a:lnTo>
                <a:lnTo>
                  <a:pt x="5043" y="5937"/>
                </a:lnTo>
                <a:lnTo>
                  <a:pt x="4977" y="5943"/>
                </a:lnTo>
                <a:lnTo>
                  <a:pt x="4052" y="5943"/>
                </a:lnTo>
                <a:lnTo>
                  <a:pt x="3986" y="5937"/>
                </a:lnTo>
                <a:lnTo>
                  <a:pt x="3924" y="5922"/>
                </a:lnTo>
                <a:lnTo>
                  <a:pt x="3865" y="5897"/>
                </a:lnTo>
                <a:lnTo>
                  <a:pt x="3812" y="5864"/>
                </a:lnTo>
                <a:lnTo>
                  <a:pt x="3763" y="5824"/>
                </a:lnTo>
                <a:lnTo>
                  <a:pt x="3724" y="5775"/>
                </a:lnTo>
                <a:lnTo>
                  <a:pt x="3690" y="5722"/>
                </a:lnTo>
                <a:lnTo>
                  <a:pt x="3665" y="5663"/>
                </a:lnTo>
                <a:lnTo>
                  <a:pt x="3650" y="5601"/>
                </a:lnTo>
                <a:lnTo>
                  <a:pt x="3644" y="5535"/>
                </a:lnTo>
                <a:lnTo>
                  <a:pt x="3644" y="3980"/>
                </a:lnTo>
                <a:lnTo>
                  <a:pt x="3639" y="3957"/>
                </a:lnTo>
                <a:lnTo>
                  <a:pt x="3625" y="3936"/>
                </a:lnTo>
                <a:lnTo>
                  <a:pt x="3607" y="3923"/>
                </a:lnTo>
                <a:lnTo>
                  <a:pt x="3582" y="3917"/>
                </a:lnTo>
                <a:lnTo>
                  <a:pt x="2648" y="3917"/>
                </a:lnTo>
                <a:lnTo>
                  <a:pt x="2623" y="3923"/>
                </a:lnTo>
                <a:lnTo>
                  <a:pt x="2603" y="3936"/>
                </a:lnTo>
                <a:lnTo>
                  <a:pt x="2589" y="3957"/>
                </a:lnTo>
                <a:lnTo>
                  <a:pt x="2586" y="3980"/>
                </a:lnTo>
                <a:lnTo>
                  <a:pt x="2586" y="5535"/>
                </a:lnTo>
                <a:lnTo>
                  <a:pt x="2580" y="5601"/>
                </a:lnTo>
                <a:lnTo>
                  <a:pt x="2565" y="5663"/>
                </a:lnTo>
                <a:lnTo>
                  <a:pt x="2538" y="5722"/>
                </a:lnTo>
                <a:lnTo>
                  <a:pt x="2506" y="5775"/>
                </a:lnTo>
                <a:lnTo>
                  <a:pt x="2465" y="5824"/>
                </a:lnTo>
                <a:lnTo>
                  <a:pt x="2418" y="5864"/>
                </a:lnTo>
                <a:lnTo>
                  <a:pt x="2365" y="5897"/>
                </a:lnTo>
                <a:lnTo>
                  <a:pt x="2304" y="5922"/>
                </a:lnTo>
                <a:lnTo>
                  <a:pt x="2242" y="5937"/>
                </a:lnTo>
                <a:lnTo>
                  <a:pt x="2176" y="5943"/>
                </a:lnTo>
                <a:lnTo>
                  <a:pt x="1251" y="5943"/>
                </a:lnTo>
                <a:lnTo>
                  <a:pt x="1181" y="5937"/>
                </a:lnTo>
                <a:lnTo>
                  <a:pt x="1113" y="5920"/>
                </a:lnTo>
                <a:lnTo>
                  <a:pt x="1051" y="5894"/>
                </a:lnTo>
                <a:lnTo>
                  <a:pt x="995" y="5858"/>
                </a:lnTo>
                <a:lnTo>
                  <a:pt x="944" y="5814"/>
                </a:lnTo>
                <a:lnTo>
                  <a:pt x="900" y="5763"/>
                </a:lnTo>
                <a:lnTo>
                  <a:pt x="864" y="5707"/>
                </a:lnTo>
                <a:lnTo>
                  <a:pt x="838" y="5645"/>
                </a:lnTo>
                <a:lnTo>
                  <a:pt x="821" y="5578"/>
                </a:lnTo>
                <a:lnTo>
                  <a:pt x="815" y="5507"/>
                </a:lnTo>
                <a:lnTo>
                  <a:pt x="815" y="2450"/>
                </a:lnTo>
                <a:lnTo>
                  <a:pt x="289" y="2924"/>
                </a:lnTo>
                <a:lnTo>
                  <a:pt x="262" y="2943"/>
                </a:lnTo>
                <a:lnTo>
                  <a:pt x="234" y="2956"/>
                </a:lnTo>
                <a:lnTo>
                  <a:pt x="204" y="2964"/>
                </a:lnTo>
                <a:lnTo>
                  <a:pt x="174" y="2968"/>
                </a:lnTo>
                <a:lnTo>
                  <a:pt x="138" y="2964"/>
                </a:lnTo>
                <a:lnTo>
                  <a:pt x="104" y="2953"/>
                </a:lnTo>
                <a:lnTo>
                  <a:pt x="72" y="2934"/>
                </a:lnTo>
                <a:lnTo>
                  <a:pt x="43" y="2909"/>
                </a:lnTo>
                <a:lnTo>
                  <a:pt x="21" y="2877"/>
                </a:lnTo>
                <a:lnTo>
                  <a:pt x="6" y="2841"/>
                </a:lnTo>
                <a:lnTo>
                  <a:pt x="0" y="2803"/>
                </a:lnTo>
                <a:lnTo>
                  <a:pt x="2" y="2766"/>
                </a:lnTo>
                <a:lnTo>
                  <a:pt x="13" y="2728"/>
                </a:lnTo>
                <a:lnTo>
                  <a:pt x="30" y="2694"/>
                </a:lnTo>
                <a:lnTo>
                  <a:pt x="59" y="2664"/>
                </a:lnTo>
                <a:lnTo>
                  <a:pt x="2988" y="44"/>
                </a:lnTo>
                <a:lnTo>
                  <a:pt x="3020" y="21"/>
                </a:lnTo>
                <a:lnTo>
                  <a:pt x="3054" y="8"/>
                </a:lnTo>
                <a:lnTo>
                  <a:pt x="3089" y="0"/>
                </a:lnTo>
                <a:close/>
              </a:path>
            </a:pathLst>
          </a:custGeom>
          <a:solidFill>
            <a:schemeClr val="accent3">
              <a:lumMod val="25000"/>
            </a:schemeClr>
          </a:solidFill>
          <a:ln w="0">
            <a:solidFill>
              <a:schemeClr val="accent3">
                <a:lumMod val="1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32" name="Google Shape;589;p37"/>
          <p:cNvGrpSpPr/>
          <p:nvPr/>
        </p:nvGrpSpPr>
        <p:grpSpPr>
          <a:xfrm>
            <a:off x="11020330" y="2057209"/>
            <a:ext cx="503830" cy="497651"/>
            <a:chOff x="4365625" y="-282575"/>
            <a:chExt cx="4711700" cy="5203826"/>
          </a:xfrm>
          <a:solidFill>
            <a:srgbClr val="FF0000"/>
          </a:solidFill>
        </p:grpSpPr>
        <p:sp>
          <p:nvSpPr>
            <p:cNvPr id="33" name="Google Shape;590;p37"/>
            <p:cNvSpPr/>
            <p:nvPr/>
          </p:nvSpPr>
          <p:spPr>
            <a:xfrm>
              <a:off x="4365625" y="-282575"/>
              <a:ext cx="4711700" cy="4711700"/>
            </a:xfrm>
            <a:custGeom>
              <a:avLst/>
              <a:gdLst/>
              <a:ahLst/>
              <a:cxnLst/>
              <a:rect l="0" t="0" r="0" b="0"/>
              <a:pathLst>
                <a:path w="5936" h="5936" extrusionOk="0">
                  <a:moveTo>
                    <a:pt x="931" y="4593"/>
                  </a:moveTo>
                  <a:lnTo>
                    <a:pt x="586" y="4937"/>
                  </a:lnTo>
                  <a:lnTo>
                    <a:pt x="997" y="5348"/>
                  </a:lnTo>
                  <a:lnTo>
                    <a:pt x="1340" y="5003"/>
                  </a:lnTo>
                  <a:lnTo>
                    <a:pt x="1137" y="4798"/>
                  </a:lnTo>
                  <a:lnTo>
                    <a:pt x="931" y="4593"/>
                  </a:lnTo>
                  <a:close/>
                  <a:moveTo>
                    <a:pt x="4067" y="1017"/>
                  </a:moveTo>
                  <a:lnTo>
                    <a:pt x="943" y="4138"/>
                  </a:lnTo>
                  <a:lnTo>
                    <a:pt x="1797" y="4991"/>
                  </a:lnTo>
                  <a:lnTo>
                    <a:pt x="4921" y="1870"/>
                  </a:lnTo>
                  <a:lnTo>
                    <a:pt x="4067" y="1017"/>
                  </a:lnTo>
                  <a:close/>
                  <a:moveTo>
                    <a:pt x="5003" y="0"/>
                  </a:moveTo>
                  <a:lnTo>
                    <a:pt x="5096" y="4"/>
                  </a:lnTo>
                  <a:lnTo>
                    <a:pt x="5186" y="18"/>
                  </a:lnTo>
                  <a:lnTo>
                    <a:pt x="5276" y="40"/>
                  </a:lnTo>
                  <a:lnTo>
                    <a:pt x="5362" y="72"/>
                  </a:lnTo>
                  <a:lnTo>
                    <a:pt x="5443" y="110"/>
                  </a:lnTo>
                  <a:lnTo>
                    <a:pt x="5521" y="157"/>
                  </a:lnTo>
                  <a:lnTo>
                    <a:pt x="5595" y="211"/>
                  </a:lnTo>
                  <a:lnTo>
                    <a:pt x="5665" y="275"/>
                  </a:lnTo>
                  <a:lnTo>
                    <a:pt x="5733" y="351"/>
                  </a:lnTo>
                  <a:lnTo>
                    <a:pt x="5790" y="431"/>
                  </a:lnTo>
                  <a:lnTo>
                    <a:pt x="5838" y="516"/>
                  </a:lnTo>
                  <a:lnTo>
                    <a:pt x="5878" y="606"/>
                  </a:lnTo>
                  <a:lnTo>
                    <a:pt x="5906" y="698"/>
                  </a:lnTo>
                  <a:lnTo>
                    <a:pt x="5926" y="791"/>
                  </a:lnTo>
                  <a:lnTo>
                    <a:pt x="5936" y="887"/>
                  </a:lnTo>
                  <a:lnTo>
                    <a:pt x="5936" y="983"/>
                  </a:lnTo>
                  <a:lnTo>
                    <a:pt x="5926" y="1076"/>
                  </a:lnTo>
                  <a:lnTo>
                    <a:pt x="5906" y="1172"/>
                  </a:lnTo>
                  <a:lnTo>
                    <a:pt x="5878" y="1264"/>
                  </a:lnTo>
                  <a:lnTo>
                    <a:pt x="5838" y="1353"/>
                  </a:lnTo>
                  <a:lnTo>
                    <a:pt x="5790" y="1439"/>
                  </a:lnTo>
                  <a:lnTo>
                    <a:pt x="5733" y="1519"/>
                  </a:lnTo>
                  <a:lnTo>
                    <a:pt x="5665" y="1597"/>
                  </a:lnTo>
                  <a:lnTo>
                    <a:pt x="5657" y="1601"/>
                  </a:lnTo>
                  <a:lnTo>
                    <a:pt x="5651" y="1607"/>
                  </a:lnTo>
                  <a:lnTo>
                    <a:pt x="5647" y="1613"/>
                  </a:lnTo>
                  <a:lnTo>
                    <a:pt x="5641" y="1619"/>
                  </a:lnTo>
                  <a:lnTo>
                    <a:pt x="1915" y="5342"/>
                  </a:lnTo>
                  <a:lnTo>
                    <a:pt x="1881" y="5368"/>
                  </a:lnTo>
                  <a:lnTo>
                    <a:pt x="1841" y="5384"/>
                  </a:lnTo>
                  <a:lnTo>
                    <a:pt x="1799" y="5390"/>
                  </a:lnTo>
                  <a:lnTo>
                    <a:pt x="1767" y="5386"/>
                  </a:lnTo>
                  <a:lnTo>
                    <a:pt x="1735" y="5378"/>
                  </a:lnTo>
                  <a:lnTo>
                    <a:pt x="1707" y="5362"/>
                  </a:lnTo>
                  <a:lnTo>
                    <a:pt x="1681" y="5342"/>
                  </a:lnTo>
                  <a:lnTo>
                    <a:pt x="1578" y="5236"/>
                  </a:lnTo>
                  <a:lnTo>
                    <a:pt x="1115" y="5699"/>
                  </a:lnTo>
                  <a:lnTo>
                    <a:pt x="1081" y="5725"/>
                  </a:lnTo>
                  <a:lnTo>
                    <a:pt x="1041" y="5741"/>
                  </a:lnTo>
                  <a:lnTo>
                    <a:pt x="997" y="5747"/>
                  </a:lnTo>
                  <a:lnTo>
                    <a:pt x="965" y="5743"/>
                  </a:lnTo>
                  <a:lnTo>
                    <a:pt x="935" y="5735"/>
                  </a:lnTo>
                  <a:lnTo>
                    <a:pt x="908" y="5719"/>
                  </a:lnTo>
                  <a:lnTo>
                    <a:pt x="882" y="5699"/>
                  </a:lnTo>
                  <a:lnTo>
                    <a:pt x="676" y="5494"/>
                  </a:lnTo>
                  <a:lnTo>
                    <a:pt x="281" y="5886"/>
                  </a:lnTo>
                  <a:lnTo>
                    <a:pt x="247" y="5914"/>
                  </a:lnTo>
                  <a:lnTo>
                    <a:pt x="207" y="5930"/>
                  </a:lnTo>
                  <a:lnTo>
                    <a:pt x="166" y="5936"/>
                  </a:lnTo>
                  <a:lnTo>
                    <a:pt x="134" y="5932"/>
                  </a:lnTo>
                  <a:lnTo>
                    <a:pt x="102" y="5922"/>
                  </a:lnTo>
                  <a:lnTo>
                    <a:pt x="74" y="5908"/>
                  </a:lnTo>
                  <a:lnTo>
                    <a:pt x="48" y="5886"/>
                  </a:lnTo>
                  <a:lnTo>
                    <a:pt x="24" y="5856"/>
                  </a:lnTo>
                  <a:lnTo>
                    <a:pt x="8" y="5825"/>
                  </a:lnTo>
                  <a:lnTo>
                    <a:pt x="0" y="5789"/>
                  </a:lnTo>
                  <a:lnTo>
                    <a:pt x="0" y="5753"/>
                  </a:lnTo>
                  <a:lnTo>
                    <a:pt x="8" y="5717"/>
                  </a:lnTo>
                  <a:lnTo>
                    <a:pt x="24" y="5683"/>
                  </a:lnTo>
                  <a:lnTo>
                    <a:pt x="48" y="5653"/>
                  </a:lnTo>
                  <a:lnTo>
                    <a:pt x="441" y="5258"/>
                  </a:lnTo>
                  <a:lnTo>
                    <a:pt x="237" y="5053"/>
                  </a:lnTo>
                  <a:lnTo>
                    <a:pt x="211" y="5019"/>
                  </a:lnTo>
                  <a:lnTo>
                    <a:pt x="193" y="4979"/>
                  </a:lnTo>
                  <a:lnTo>
                    <a:pt x="187" y="4937"/>
                  </a:lnTo>
                  <a:lnTo>
                    <a:pt x="191" y="4906"/>
                  </a:lnTo>
                  <a:lnTo>
                    <a:pt x="199" y="4874"/>
                  </a:lnTo>
                  <a:lnTo>
                    <a:pt x="215" y="4846"/>
                  </a:lnTo>
                  <a:lnTo>
                    <a:pt x="237" y="4820"/>
                  </a:lnTo>
                  <a:lnTo>
                    <a:pt x="698" y="4359"/>
                  </a:lnTo>
                  <a:lnTo>
                    <a:pt x="592" y="4256"/>
                  </a:lnTo>
                  <a:lnTo>
                    <a:pt x="566" y="4222"/>
                  </a:lnTo>
                  <a:lnTo>
                    <a:pt x="551" y="4182"/>
                  </a:lnTo>
                  <a:lnTo>
                    <a:pt x="545" y="4138"/>
                  </a:lnTo>
                  <a:lnTo>
                    <a:pt x="549" y="4106"/>
                  </a:lnTo>
                  <a:lnTo>
                    <a:pt x="557" y="4076"/>
                  </a:lnTo>
                  <a:lnTo>
                    <a:pt x="572" y="4046"/>
                  </a:lnTo>
                  <a:lnTo>
                    <a:pt x="592" y="4023"/>
                  </a:lnTo>
                  <a:lnTo>
                    <a:pt x="3834" y="781"/>
                  </a:lnTo>
                  <a:lnTo>
                    <a:pt x="3644" y="594"/>
                  </a:lnTo>
                  <a:lnTo>
                    <a:pt x="1626" y="2611"/>
                  </a:lnTo>
                  <a:lnTo>
                    <a:pt x="1592" y="2639"/>
                  </a:lnTo>
                  <a:lnTo>
                    <a:pt x="1552" y="2655"/>
                  </a:lnTo>
                  <a:lnTo>
                    <a:pt x="1510" y="2661"/>
                  </a:lnTo>
                  <a:lnTo>
                    <a:pt x="1478" y="2657"/>
                  </a:lnTo>
                  <a:lnTo>
                    <a:pt x="1446" y="2647"/>
                  </a:lnTo>
                  <a:lnTo>
                    <a:pt x="1418" y="2633"/>
                  </a:lnTo>
                  <a:lnTo>
                    <a:pt x="1392" y="2611"/>
                  </a:lnTo>
                  <a:lnTo>
                    <a:pt x="1368" y="2581"/>
                  </a:lnTo>
                  <a:lnTo>
                    <a:pt x="1352" y="2549"/>
                  </a:lnTo>
                  <a:lnTo>
                    <a:pt x="1344" y="2514"/>
                  </a:lnTo>
                  <a:lnTo>
                    <a:pt x="1344" y="2478"/>
                  </a:lnTo>
                  <a:lnTo>
                    <a:pt x="1352" y="2442"/>
                  </a:lnTo>
                  <a:lnTo>
                    <a:pt x="1368" y="2408"/>
                  </a:lnTo>
                  <a:lnTo>
                    <a:pt x="1392" y="2378"/>
                  </a:lnTo>
                  <a:lnTo>
                    <a:pt x="3527" y="243"/>
                  </a:lnTo>
                  <a:lnTo>
                    <a:pt x="3556" y="221"/>
                  </a:lnTo>
                  <a:lnTo>
                    <a:pt x="3590" y="205"/>
                  </a:lnTo>
                  <a:lnTo>
                    <a:pt x="3626" y="197"/>
                  </a:lnTo>
                  <a:lnTo>
                    <a:pt x="3662" y="197"/>
                  </a:lnTo>
                  <a:lnTo>
                    <a:pt x="3698" y="205"/>
                  </a:lnTo>
                  <a:lnTo>
                    <a:pt x="3732" y="221"/>
                  </a:lnTo>
                  <a:lnTo>
                    <a:pt x="3762" y="243"/>
                  </a:lnTo>
                  <a:lnTo>
                    <a:pt x="5156" y="1637"/>
                  </a:lnTo>
                  <a:lnTo>
                    <a:pt x="5405" y="1385"/>
                  </a:lnTo>
                  <a:lnTo>
                    <a:pt x="5413" y="1379"/>
                  </a:lnTo>
                  <a:lnTo>
                    <a:pt x="5419" y="1373"/>
                  </a:lnTo>
                  <a:lnTo>
                    <a:pt x="5423" y="1367"/>
                  </a:lnTo>
                  <a:lnTo>
                    <a:pt x="5429" y="1361"/>
                  </a:lnTo>
                  <a:lnTo>
                    <a:pt x="5483" y="1300"/>
                  </a:lnTo>
                  <a:lnTo>
                    <a:pt x="5527" y="1234"/>
                  </a:lnTo>
                  <a:lnTo>
                    <a:pt x="5563" y="1162"/>
                  </a:lnTo>
                  <a:lnTo>
                    <a:pt x="5587" y="1088"/>
                  </a:lnTo>
                  <a:lnTo>
                    <a:pt x="5601" y="1013"/>
                  </a:lnTo>
                  <a:lnTo>
                    <a:pt x="5607" y="935"/>
                  </a:lnTo>
                  <a:lnTo>
                    <a:pt x="5601" y="857"/>
                  </a:lnTo>
                  <a:lnTo>
                    <a:pt x="5587" y="781"/>
                  </a:lnTo>
                  <a:lnTo>
                    <a:pt x="5563" y="708"/>
                  </a:lnTo>
                  <a:lnTo>
                    <a:pt x="5527" y="638"/>
                  </a:lnTo>
                  <a:lnTo>
                    <a:pt x="5483" y="570"/>
                  </a:lnTo>
                  <a:lnTo>
                    <a:pt x="5429" y="508"/>
                  </a:lnTo>
                  <a:lnTo>
                    <a:pt x="5370" y="456"/>
                  </a:lnTo>
                  <a:lnTo>
                    <a:pt x="5304" y="413"/>
                  </a:lnTo>
                  <a:lnTo>
                    <a:pt x="5234" y="379"/>
                  </a:lnTo>
                  <a:lnTo>
                    <a:pt x="5160" y="353"/>
                  </a:lnTo>
                  <a:lnTo>
                    <a:pt x="5082" y="337"/>
                  </a:lnTo>
                  <a:lnTo>
                    <a:pt x="5003" y="333"/>
                  </a:lnTo>
                  <a:lnTo>
                    <a:pt x="4923" y="337"/>
                  </a:lnTo>
                  <a:lnTo>
                    <a:pt x="4845" y="353"/>
                  </a:lnTo>
                  <a:lnTo>
                    <a:pt x="4771" y="377"/>
                  </a:lnTo>
                  <a:lnTo>
                    <a:pt x="4701" y="413"/>
                  </a:lnTo>
                  <a:lnTo>
                    <a:pt x="4636" y="456"/>
                  </a:lnTo>
                  <a:lnTo>
                    <a:pt x="4576" y="508"/>
                  </a:lnTo>
                  <a:lnTo>
                    <a:pt x="4546" y="532"/>
                  </a:lnTo>
                  <a:lnTo>
                    <a:pt x="4512" y="548"/>
                  </a:lnTo>
                  <a:lnTo>
                    <a:pt x="4476" y="556"/>
                  </a:lnTo>
                  <a:lnTo>
                    <a:pt x="4440" y="556"/>
                  </a:lnTo>
                  <a:lnTo>
                    <a:pt x="4404" y="548"/>
                  </a:lnTo>
                  <a:lnTo>
                    <a:pt x="4372" y="532"/>
                  </a:lnTo>
                  <a:lnTo>
                    <a:pt x="4342" y="508"/>
                  </a:lnTo>
                  <a:lnTo>
                    <a:pt x="4318" y="478"/>
                  </a:lnTo>
                  <a:lnTo>
                    <a:pt x="4302" y="444"/>
                  </a:lnTo>
                  <a:lnTo>
                    <a:pt x="4294" y="409"/>
                  </a:lnTo>
                  <a:lnTo>
                    <a:pt x="4294" y="373"/>
                  </a:lnTo>
                  <a:lnTo>
                    <a:pt x="4302" y="337"/>
                  </a:lnTo>
                  <a:lnTo>
                    <a:pt x="4318" y="305"/>
                  </a:lnTo>
                  <a:lnTo>
                    <a:pt x="4342" y="275"/>
                  </a:lnTo>
                  <a:lnTo>
                    <a:pt x="4410" y="211"/>
                  </a:lnTo>
                  <a:lnTo>
                    <a:pt x="4484" y="157"/>
                  </a:lnTo>
                  <a:lnTo>
                    <a:pt x="4564" y="110"/>
                  </a:lnTo>
                  <a:lnTo>
                    <a:pt x="4645" y="72"/>
                  </a:lnTo>
                  <a:lnTo>
                    <a:pt x="4729" y="40"/>
                  </a:lnTo>
                  <a:lnTo>
                    <a:pt x="4819" y="18"/>
                  </a:lnTo>
                  <a:lnTo>
                    <a:pt x="4909" y="4"/>
                  </a:lnTo>
                  <a:lnTo>
                    <a:pt x="5003" y="0"/>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34" name="Google Shape;591;p37"/>
            <p:cNvSpPr/>
            <p:nvPr/>
          </p:nvSpPr>
          <p:spPr>
            <a:xfrm>
              <a:off x="4365625" y="4659313"/>
              <a:ext cx="4476750" cy="261938"/>
            </a:xfrm>
            <a:custGeom>
              <a:avLst/>
              <a:gdLst/>
              <a:ahLst/>
              <a:cxnLst/>
              <a:rect l="0" t="0" r="0" b="0"/>
              <a:pathLst>
                <a:path w="5641" h="331" extrusionOk="0">
                  <a:moveTo>
                    <a:pt x="166" y="0"/>
                  </a:moveTo>
                  <a:lnTo>
                    <a:pt x="5475" y="0"/>
                  </a:lnTo>
                  <a:lnTo>
                    <a:pt x="5519" y="6"/>
                  </a:lnTo>
                  <a:lnTo>
                    <a:pt x="5559" y="24"/>
                  </a:lnTo>
                  <a:lnTo>
                    <a:pt x="5593" y="50"/>
                  </a:lnTo>
                  <a:lnTo>
                    <a:pt x="5619" y="82"/>
                  </a:lnTo>
                  <a:lnTo>
                    <a:pt x="5635" y="122"/>
                  </a:lnTo>
                  <a:lnTo>
                    <a:pt x="5641" y="166"/>
                  </a:lnTo>
                  <a:lnTo>
                    <a:pt x="5635" y="209"/>
                  </a:lnTo>
                  <a:lnTo>
                    <a:pt x="5619" y="249"/>
                  </a:lnTo>
                  <a:lnTo>
                    <a:pt x="5593" y="283"/>
                  </a:lnTo>
                  <a:lnTo>
                    <a:pt x="5559" y="309"/>
                  </a:lnTo>
                  <a:lnTo>
                    <a:pt x="5519" y="325"/>
                  </a:lnTo>
                  <a:lnTo>
                    <a:pt x="5475" y="331"/>
                  </a:lnTo>
                  <a:lnTo>
                    <a:pt x="166" y="331"/>
                  </a:lnTo>
                  <a:lnTo>
                    <a:pt x="122" y="325"/>
                  </a:lnTo>
                  <a:lnTo>
                    <a:pt x="82" y="309"/>
                  </a:lnTo>
                  <a:lnTo>
                    <a:pt x="48" y="283"/>
                  </a:lnTo>
                  <a:lnTo>
                    <a:pt x="22" y="249"/>
                  </a:lnTo>
                  <a:lnTo>
                    <a:pt x="6" y="209"/>
                  </a:lnTo>
                  <a:lnTo>
                    <a:pt x="0" y="166"/>
                  </a:lnTo>
                  <a:lnTo>
                    <a:pt x="6" y="122"/>
                  </a:lnTo>
                  <a:lnTo>
                    <a:pt x="22" y="82"/>
                  </a:lnTo>
                  <a:lnTo>
                    <a:pt x="48" y="50"/>
                  </a:lnTo>
                  <a:lnTo>
                    <a:pt x="82" y="24"/>
                  </a:lnTo>
                  <a:lnTo>
                    <a:pt x="122" y="6"/>
                  </a:lnTo>
                  <a:lnTo>
                    <a:pt x="166" y="0"/>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grpSp>
      <p:sp>
        <p:nvSpPr>
          <p:cNvPr id="35" name="Donut 24">
            <a:extLst>
              <a:ext uri="{FF2B5EF4-FFF2-40B4-BE49-F238E27FC236}">
                <a16:creationId xmlns="" xmlns:a16="http://schemas.microsoft.com/office/drawing/2014/main" id="{B9DC0E57-04F5-4388-A6E1-1CC6E60FA575}"/>
              </a:ext>
            </a:extLst>
          </p:cNvPr>
          <p:cNvSpPr/>
          <p:nvPr/>
        </p:nvSpPr>
        <p:spPr>
          <a:xfrm>
            <a:off x="10970171" y="517568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36" name="Google Shape;606;p37"/>
          <p:cNvGrpSpPr/>
          <p:nvPr/>
        </p:nvGrpSpPr>
        <p:grpSpPr>
          <a:xfrm>
            <a:off x="849097" y="5052544"/>
            <a:ext cx="474125" cy="555922"/>
            <a:chOff x="6691313" y="-42863"/>
            <a:chExt cx="4246562" cy="5203826"/>
          </a:xfrm>
        </p:grpSpPr>
        <p:sp>
          <p:nvSpPr>
            <p:cNvPr id="37" name="Google Shape;607;p37"/>
            <p:cNvSpPr/>
            <p:nvPr/>
          </p:nvSpPr>
          <p:spPr>
            <a:xfrm>
              <a:off x="6691313" y="1951037"/>
              <a:ext cx="1292225" cy="257175"/>
            </a:xfrm>
            <a:custGeom>
              <a:avLst/>
              <a:gdLst/>
              <a:ahLst/>
              <a:cxnLst/>
              <a:rect l="0" t="0" r="0" b="0"/>
              <a:pathLst>
                <a:path w="1628" h="324" extrusionOk="0">
                  <a:moveTo>
                    <a:pt x="164" y="0"/>
                  </a:moveTo>
                  <a:lnTo>
                    <a:pt x="1466" y="0"/>
                  </a:lnTo>
                  <a:lnTo>
                    <a:pt x="1508" y="6"/>
                  </a:lnTo>
                  <a:lnTo>
                    <a:pt x="1548" y="22"/>
                  </a:lnTo>
                  <a:lnTo>
                    <a:pt x="1580" y="47"/>
                  </a:lnTo>
                  <a:lnTo>
                    <a:pt x="1606" y="79"/>
                  </a:lnTo>
                  <a:lnTo>
                    <a:pt x="1622" y="119"/>
                  </a:lnTo>
                  <a:lnTo>
                    <a:pt x="1628" y="161"/>
                  </a:lnTo>
                  <a:lnTo>
                    <a:pt x="1622" y="205"/>
                  </a:lnTo>
                  <a:lnTo>
                    <a:pt x="1606" y="243"/>
                  </a:lnTo>
                  <a:lnTo>
                    <a:pt x="1580" y="277"/>
                  </a:lnTo>
                  <a:lnTo>
                    <a:pt x="1548" y="301"/>
                  </a:lnTo>
                  <a:lnTo>
                    <a:pt x="1508" y="319"/>
                  </a:lnTo>
                  <a:lnTo>
                    <a:pt x="1466" y="324"/>
                  </a:lnTo>
                  <a:lnTo>
                    <a:pt x="164" y="324"/>
                  </a:lnTo>
                  <a:lnTo>
                    <a:pt x="120" y="319"/>
                  </a:lnTo>
                  <a:lnTo>
                    <a:pt x="82" y="301"/>
                  </a:lnTo>
                  <a:lnTo>
                    <a:pt x="48" y="277"/>
                  </a:lnTo>
                  <a:lnTo>
                    <a:pt x="22" y="243"/>
                  </a:lnTo>
                  <a:lnTo>
                    <a:pt x="6" y="205"/>
                  </a:lnTo>
                  <a:lnTo>
                    <a:pt x="0" y="161"/>
                  </a:lnTo>
                  <a:lnTo>
                    <a:pt x="6" y="119"/>
                  </a:lnTo>
                  <a:lnTo>
                    <a:pt x="22" y="79"/>
                  </a:lnTo>
                  <a:lnTo>
                    <a:pt x="48" y="47"/>
                  </a:lnTo>
                  <a:lnTo>
                    <a:pt x="82" y="22"/>
                  </a:lnTo>
                  <a:lnTo>
                    <a:pt x="120" y="6"/>
                  </a:lnTo>
                  <a:lnTo>
                    <a:pt x="164" y="0"/>
                  </a:lnTo>
                  <a:close/>
                </a:path>
              </a:pathLst>
            </a:cu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38" name="Google Shape;608;p37"/>
            <p:cNvSpPr/>
            <p:nvPr/>
          </p:nvSpPr>
          <p:spPr>
            <a:xfrm>
              <a:off x="9645650" y="1951037"/>
              <a:ext cx="1292225" cy="257175"/>
            </a:xfrm>
            <a:custGeom>
              <a:avLst/>
              <a:gdLst/>
              <a:ahLst/>
              <a:cxnLst/>
              <a:rect l="0" t="0" r="0" b="0"/>
              <a:pathLst>
                <a:path w="1628" h="324" extrusionOk="0">
                  <a:moveTo>
                    <a:pt x="162" y="0"/>
                  </a:moveTo>
                  <a:lnTo>
                    <a:pt x="1464" y="0"/>
                  </a:lnTo>
                  <a:lnTo>
                    <a:pt x="1508" y="6"/>
                  </a:lnTo>
                  <a:lnTo>
                    <a:pt x="1548" y="22"/>
                  </a:lnTo>
                  <a:lnTo>
                    <a:pt x="1580" y="47"/>
                  </a:lnTo>
                  <a:lnTo>
                    <a:pt x="1606" y="79"/>
                  </a:lnTo>
                  <a:lnTo>
                    <a:pt x="1622" y="119"/>
                  </a:lnTo>
                  <a:lnTo>
                    <a:pt x="1628" y="161"/>
                  </a:lnTo>
                  <a:lnTo>
                    <a:pt x="1622" y="205"/>
                  </a:lnTo>
                  <a:lnTo>
                    <a:pt x="1606" y="243"/>
                  </a:lnTo>
                  <a:lnTo>
                    <a:pt x="1580" y="277"/>
                  </a:lnTo>
                  <a:lnTo>
                    <a:pt x="1546" y="301"/>
                  </a:lnTo>
                  <a:lnTo>
                    <a:pt x="1508" y="319"/>
                  </a:lnTo>
                  <a:lnTo>
                    <a:pt x="1464" y="324"/>
                  </a:lnTo>
                  <a:lnTo>
                    <a:pt x="162" y="324"/>
                  </a:lnTo>
                  <a:lnTo>
                    <a:pt x="120" y="319"/>
                  </a:lnTo>
                  <a:lnTo>
                    <a:pt x="80" y="301"/>
                  </a:lnTo>
                  <a:lnTo>
                    <a:pt x="48" y="277"/>
                  </a:lnTo>
                  <a:lnTo>
                    <a:pt x="22" y="243"/>
                  </a:lnTo>
                  <a:lnTo>
                    <a:pt x="6" y="205"/>
                  </a:lnTo>
                  <a:lnTo>
                    <a:pt x="0" y="161"/>
                  </a:lnTo>
                  <a:lnTo>
                    <a:pt x="6" y="119"/>
                  </a:lnTo>
                  <a:lnTo>
                    <a:pt x="22" y="79"/>
                  </a:lnTo>
                  <a:lnTo>
                    <a:pt x="48" y="47"/>
                  </a:lnTo>
                  <a:lnTo>
                    <a:pt x="80" y="22"/>
                  </a:lnTo>
                  <a:lnTo>
                    <a:pt x="120" y="6"/>
                  </a:lnTo>
                  <a:lnTo>
                    <a:pt x="162" y="0"/>
                  </a:lnTo>
                  <a:close/>
                </a:path>
              </a:pathLst>
            </a:cu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39" name="Google Shape;609;p37"/>
            <p:cNvSpPr/>
            <p:nvPr/>
          </p:nvSpPr>
          <p:spPr>
            <a:xfrm>
              <a:off x="8686800" y="-42863"/>
              <a:ext cx="255588" cy="1290638"/>
            </a:xfrm>
            <a:custGeom>
              <a:avLst/>
              <a:gdLst/>
              <a:ahLst/>
              <a:cxnLst/>
              <a:rect l="0" t="0" r="0" b="0"/>
              <a:pathLst>
                <a:path w="324" h="1627" extrusionOk="0">
                  <a:moveTo>
                    <a:pt x="162" y="0"/>
                  </a:moveTo>
                  <a:lnTo>
                    <a:pt x="206" y="6"/>
                  </a:lnTo>
                  <a:lnTo>
                    <a:pt x="244" y="22"/>
                  </a:lnTo>
                  <a:lnTo>
                    <a:pt x="278" y="48"/>
                  </a:lnTo>
                  <a:lnTo>
                    <a:pt x="302" y="82"/>
                  </a:lnTo>
                  <a:lnTo>
                    <a:pt x="320" y="120"/>
                  </a:lnTo>
                  <a:lnTo>
                    <a:pt x="324" y="163"/>
                  </a:lnTo>
                  <a:lnTo>
                    <a:pt x="324" y="1465"/>
                  </a:lnTo>
                  <a:lnTo>
                    <a:pt x="320" y="1507"/>
                  </a:lnTo>
                  <a:lnTo>
                    <a:pt x="302" y="1547"/>
                  </a:lnTo>
                  <a:lnTo>
                    <a:pt x="278" y="1579"/>
                  </a:lnTo>
                  <a:lnTo>
                    <a:pt x="244" y="1605"/>
                  </a:lnTo>
                  <a:lnTo>
                    <a:pt x="206" y="1621"/>
                  </a:lnTo>
                  <a:lnTo>
                    <a:pt x="162" y="1627"/>
                  </a:lnTo>
                  <a:lnTo>
                    <a:pt x="118" y="1621"/>
                  </a:lnTo>
                  <a:lnTo>
                    <a:pt x="80" y="1605"/>
                  </a:lnTo>
                  <a:lnTo>
                    <a:pt x="46" y="1579"/>
                  </a:lnTo>
                  <a:lnTo>
                    <a:pt x="22" y="1547"/>
                  </a:lnTo>
                  <a:lnTo>
                    <a:pt x="4" y="1507"/>
                  </a:lnTo>
                  <a:lnTo>
                    <a:pt x="0" y="1465"/>
                  </a:lnTo>
                  <a:lnTo>
                    <a:pt x="0" y="163"/>
                  </a:lnTo>
                  <a:lnTo>
                    <a:pt x="4" y="120"/>
                  </a:lnTo>
                  <a:lnTo>
                    <a:pt x="22" y="82"/>
                  </a:lnTo>
                  <a:lnTo>
                    <a:pt x="46" y="48"/>
                  </a:lnTo>
                  <a:lnTo>
                    <a:pt x="80" y="22"/>
                  </a:lnTo>
                  <a:lnTo>
                    <a:pt x="118" y="6"/>
                  </a:lnTo>
                  <a:lnTo>
                    <a:pt x="162" y="0"/>
                  </a:lnTo>
                  <a:close/>
                </a:path>
              </a:pathLst>
            </a:cu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40" name="Google Shape;610;p37"/>
            <p:cNvSpPr/>
            <p:nvPr/>
          </p:nvSpPr>
          <p:spPr>
            <a:xfrm>
              <a:off x="9364663" y="541337"/>
              <a:ext cx="989013" cy="989013"/>
            </a:xfrm>
            <a:custGeom>
              <a:avLst/>
              <a:gdLst/>
              <a:ahLst/>
              <a:cxnLst/>
              <a:rect l="0" t="0" r="0" b="0"/>
              <a:pathLst>
                <a:path w="1247" h="1245" extrusionOk="0">
                  <a:moveTo>
                    <a:pt x="1067" y="0"/>
                  </a:moveTo>
                  <a:lnTo>
                    <a:pt x="1103" y="0"/>
                  </a:lnTo>
                  <a:lnTo>
                    <a:pt x="1137" y="7"/>
                  </a:lnTo>
                  <a:lnTo>
                    <a:pt x="1171" y="23"/>
                  </a:lnTo>
                  <a:lnTo>
                    <a:pt x="1199" y="47"/>
                  </a:lnTo>
                  <a:lnTo>
                    <a:pt x="1223" y="75"/>
                  </a:lnTo>
                  <a:lnTo>
                    <a:pt x="1239" y="109"/>
                  </a:lnTo>
                  <a:lnTo>
                    <a:pt x="1247" y="143"/>
                  </a:lnTo>
                  <a:lnTo>
                    <a:pt x="1247" y="179"/>
                  </a:lnTo>
                  <a:lnTo>
                    <a:pt x="1239" y="215"/>
                  </a:lnTo>
                  <a:lnTo>
                    <a:pt x="1223" y="247"/>
                  </a:lnTo>
                  <a:lnTo>
                    <a:pt x="1199" y="277"/>
                  </a:lnTo>
                  <a:lnTo>
                    <a:pt x="277" y="1198"/>
                  </a:lnTo>
                  <a:lnTo>
                    <a:pt x="244" y="1225"/>
                  </a:lnTo>
                  <a:lnTo>
                    <a:pt x="204" y="1239"/>
                  </a:lnTo>
                  <a:lnTo>
                    <a:pt x="162" y="1245"/>
                  </a:lnTo>
                  <a:lnTo>
                    <a:pt x="132" y="1243"/>
                  </a:lnTo>
                  <a:lnTo>
                    <a:pt x="102" y="1233"/>
                  </a:lnTo>
                  <a:lnTo>
                    <a:pt x="74" y="1219"/>
                  </a:lnTo>
                  <a:lnTo>
                    <a:pt x="48" y="1198"/>
                  </a:lnTo>
                  <a:lnTo>
                    <a:pt x="24" y="1170"/>
                  </a:lnTo>
                  <a:lnTo>
                    <a:pt x="8" y="1136"/>
                  </a:lnTo>
                  <a:lnTo>
                    <a:pt x="0" y="1102"/>
                  </a:lnTo>
                  <a:lnTo>
                    <a:pt x="0" y="1066"/>
                  </a:lnTo>
                  <a:lnTo>
                    <a:pt x="8" y="1030"/>
                  </a:lnTo>
                  <a:lnTo>
                    <a:pt x="24" y="998"/>
                  </a:lnTo>
                  <a:lnTo>
                    <a:pt x="48" y="968"/>
                  </a:lnTo>
                  <a:lnTo>
                    <a:pt x="970" y="47"/>
                  </a:lnTo>
                  <a:lnTo>
                    <a:pt x="1000" y="23"/>
                  </a:lnTo>
                  <a:lnTo>
                    <a:pt x="1032" y="7"/>
                  </a:lnTo>
                  <a:lnTo>
                    <a:pt x="1067" y="0"/>
                  </a:lnTo>
                  <a:close/>
                </a:path>
              </a:pathLst>
            </a:cu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41" name="Google Shape;611;p37"/>
            <p:cNvSpPr/>
            <p:nvPr/>
          </p:nvSpPr>
          <p:spPr>
            <a:xfrm>
              <a:off x="7275513" y="541337"/>
              <a:ext cx="989013" cy="989013"/>
            </a:xfrm>
            <a:custGeom>
              <a:avLst/>
              <a:gdLst/>
              <a:ahLst/>
              <a:cxnLst/>
              <a:rect l="0" t="0" r="0" b="0"/>
              <a:pathLst>
                <a:path w="1247" h="1245" extrusionOk="0">
                  <a:moveTo>
                    <a:pt x="144" y="0"/>
                  </a:moveTo>
                  <a:lnTo>
                    <a:pt x="180" y="0"/>
                  </a:lnTo>
                  <a:lnTo>
                    <a:pt x="216" y="7"/>
                  </a:lnTo>
                  <a:lnTo>
                    <a:pt x="247" y="23"/>
                  </a:lnTo>
                  <a:lnTo>
                    <a:pt x="277" y="47"/>
                  </a:lnTo>
                  <a:lnTo>
                    <a:pt x="1199" y="968"/>
                  </a:lnTo>
                  <a:lnTo>
                    <a:pt x="1223" y="998"/>
                  </a:lnTo>
                  <a:lnTo>
                    <a:pt x="1239" y="1030"/>
                  </a:lnTo>
                  <a:lnTo>
                    <a:pt x="1247" y="1066"/>
                  </a:lnTo>
                  <a:lnTo>
                    <a:pt x="1247" y="1102"/>
                  </a:lnTo>
                  <a:lnTo>
                    <a:pt x="1239" y="1136"/>
                  </a:lnTo>
                  <a:lnTo>
                    <a:pt x="1223" y="1170"/>
                  </a:lnTo>
                  <a:lnTo>
                    <a:pt x="1199" y="1198"/>
                  </a:lnTo>
                  <a:lnTo>
                    <a:pt x="1165" y="1225"/>
                  </a:lnTo>
                  <a:lnTo>
                    <a:pt x="1125" y="1239"/>
                  </a:lnTo>
                  <a:lnTo>
                    <a:pt x="1085" y="1245"/>
                  </a:lnTo>
                  <a:lnTo>
                    <a:pt x="1053" y="1243"/>
                  </a:lnTo>
                  <a:lnTo>
                    <a:pt x="1023" y="1233"/>
                  </a:lnTo>
                  <a:lnTo>
                    <a:pt x="995" y="1219"/>
                  </a:lnTo>
                  <a:lnTo>
                    <a:pt x="970" y="1198"/>
                  </a:lnTo>
                  <a:lnTo>
                    <a:pt x="48" y="277"/>
                  </a:lnTo>
                  <a:lnTo>
                    <a:pt x="24" y="247"/>
                  </a:lnTo>
                  <a:lnTo>
                    <a:pt x="8" y="215"/>
                  </a:lnTo>
                  <a:lnTo>
                    <a:pt x="0" y="179"/>
                  </a:lnTo>
                  <a:lnTo>
                    <a:pt x="0" y="143"/>
                  </a:lnTo>
                  <a:lnTo>
                    <a:pt x="8" y="109"/>
                  </a:lnTo>
                  <a:lnTo>
                    <a:pt x="24" y="75"/>
                  </a:lnTo>
                  <a:lnTo>
                    <a:pt x="48" y="47"/>
                  </a:lnTo>
                  <a:lnTo>
                    <a:pt x="76" y="23"/>
                  </a:lnTo>
                  <a:lnTo>
                    <a:pt x="110" y="7"/>
                  </a:lnTo>
                  <a:lnTo>
                    <a:pt x="144" y="0"/>
                  </a:lnTo>
                  <a:close/>
                </a:path>
              </a:pathLst>
            </a:cu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42" name="Google Shape;612;p37"/>
            <p:cNvSpPr/>
            <p:nvPr/>
          </p:nvSpPr>
          <p:spPr>
            <a:xfrm>
              <a:off x="6869113" y="1601787"/>
              <a:ext cx="3687763" cy="3559176"/>
            </a:xfrm>
            <a:custGeom>
              <a:avLst/>
              <a:gdLst/>
              <a:ahLst/>
              <a:cxnLst/>
              <a:rect l="0" t="0" r="0" b="0"/>
              <a:pathLst>
                <a:path w="4646" h="4485" extrusionOk="0">
                  <a:moveTo>
                    <a:pt x="336" y="1999"/>
                  </a:moveTo>
                  <a:lnTo>
                    <a:pt x="330" y="1999"/>
                  </a:lnTo>
                  <a:lnTo>
                    <a:pt x="328" y="2003"/>
                  </a:lnTo>
                  <a:lnTo>
                    <a:pt x="326" y="2009"/>
                  </a:lnTo>
                  <a:lnTo>
                    <a:pt x="326" y="4033"/>
                  </a:lnTo>
                  <a:lnTo>
                    <a:pt x="328" y="4039"/>
                  </a:lnTo>
                  <a:lnTo>
                    <a:pt x="330" y="4041"/>
                  </a:lnTo>
                  <a:lnTo>
                    <a:pt x="336" y="4043"/>
                  </a:lnTo>
                  <a:lnTo>
                    <a:pt x="956" y="4043"/>
                  </a:lnTo>
                  <a:lnTo>
                    <a:pt x="960" y="4041"/>
                  </a:lnTo>
                  <a:lnTo>
                    <a:pt x="964" y="4039"/>
                  </a:lnTo>
                  <a:lnTo>
                    <a:pt x="966" y="4033"/>
                  </a:lnTo>
                  <a:lnTo>
                    <a:pt x="966" y="2009"/>
                  </a:lnTo>
                  <a:lnTo>
                    <a:pt x="964" y="2003"/>
                  </a:lnTo>
                  <a:lnTo>
                    <a:pt x="960" y="1999"/>
                  </a:lnTo>
                  <a:lnTo>
                    <a:pt x="956" y="1999"/>
                  </a:lnTo>
                  <a:lnTo>
                    <a:pt x="336" y="1999"/>
                  </a:lnTo>
                  <a:close/>
                  <a:moveTo>
                    <a:pt x="2310" y="325"/>
                  </a:moveTo>
                  <a:lnTo>
                    <a:pt x="2263" y="327"/>
                  </a:lnTo>
                  <a:lnTo>
                    <a:pt x="2263" y="985"/>
                  </a:lnTo>
                  <a:lnTo>
                    <a:pt x="2257" y="1088"/>
                  </a:lnTo>
                  <a:lnTo>
                    <a:pt x="2243" y="1190"/>
                  </a:lnTo>
                  <a:lnTo>
                    <a:pt x="2217" y="1286"/>
                  </a:lnTo>
                  <a:lnTo>
                    <a:pt x="2183" y="1381"/>
                  </a:lnTo>
                  <a:lnTo>
                    <a:pt x="2139" y="1471"/>
                  </a:lnTo>
                  <a:lnTo>
                    <a:pt x="2083" y="1559"/>
                  </a:lnTo>
                  <a:lnTo>
                    <a:pt x="2021" y="1641"/>
                  </a:lnTo>
                  <a:lnTo>
                    <a:pt x="1947" y="1720"/>
                  </a:lnTo>
                  <a:lnTo>
                    <a:pt x="1866" y="1794"/>
                  </a:lnTo>
                  <a:lnTo>
                    <a:pt x="1776" y="1866"/>
                  </a:lnTo>
                  <a:lnTo>
                    <a:pt x="1712" y="1908"/>
                  </a:lnTo>
                  <a:lnTo>
                    <a:pt x="1652" y="1946"/>
                  </a:lnTo>
                  <a:lnTo>
                    <a:pt x="1592" y="1977"/>
                  </a:lnTo>
                  <a:lnTo>
                    <a:pt x="1534" y="2005"/>
                  </a:lnTo>
                  <a:lnTo>
                    <a:pt x="1483" y="2031"/>
                  </a:lnTo>
                  <a:lnTo>
                    <a:pt x="1435" y="2051"/>
                  </a:lnTo>
                  <a:lnTo>
                    <a:pt x="1393" y="2067"/>
                  </a:lnTo>
                  <a:lnTo>
                    <a:pt x="1359" y="2079"/>
                  </a:lnTo>
                  <a:lnTo>
                    <a:pt x="1333" y="2089"/>
                  </a:lnTo>
                  <a:lnTo>
                    <a:pt x="1315" y="2093"/>
                  </a:lnTo>
                  <a:lnTo>
                    <a:pt x="1307" y="2097"/>
                  </a:lnTo>
                  <a:lnTo>
                    <a:pt x="1299" y="2097"/>
                  </a:lnTo>
                  <a:lnTo>
                    <a:pt x="1289" y="2101"/>
                  </a:lnTo>
                  <a:lnTo>
                    <a:pt x="1289" y="3841"/>
                  </a:lnTo>
                  <a:lnTo>
                    <a:pt x="1291" y="3849"/>
                  </a:lnTo>
                  <a:lnTo>
                    <a:pt x="1295" y="3859"/>
                  </a:lnTo>
                  <a:lnTo>
                    <a:pt x="1309" y="3923"/>
                  </a:lnTo>
                  <a:lnTo>
                    <a:pt x="1337" y="3979"/>
                  </a:lnTo>
                  <a:lnTo>
                    <a:pt x="1371" y="4031"/>
                  </a:lnTo>
                  <a:lnTo>
                    <a:pt x="1415" y="4074"/>
                  </a:lnTo>
                  <a:lnTo>
                    <a:pt x="1467" y="4112"/>
                  </a:lnTo>
                  <a:lnTo>
                    <a:pt x="1522" y="4138"/>
                  </a:lnTo>
                  <a:lnTo>
                    <a:pt x="1582" y="4156"/>
                  </a:lnTo>
                  <a:lnTo>
                    <a:pt x="1646" y="4162"/>
                  </a:lnTo>
                  <a:lnTo>
                    <a:pt x="3587" y="4162"/>
                  </a:lnTo>
                  <a:lnTo>
                    <a:pt x="3663" y="4158"/>
                  </a:lnTo>
                  <a:lnTo>
                    <a:pt x="3731" y="4150"/>
                  </a:lnTo>
                  <a:lnTo>
                    <a:pt x="3791" y="4134"/>
                  </a:lnTo>
                  <a:lnTo>
                    <a:pt x="3842" y="4116"/>
                  </a:lnTo>
                  <a:lnTo>
                    <a:pt x="3886" y="4092"/>
                  </a:lnTo>
                  <a:lnTo>
                    <a:pt x="3926" y="4066"/>
                  </a:lnTo>
                  <a:lnTo>
                    <a:pt x="3958" y="4039"/>
                  </a:lnTo>
                  <a:lnTo>
                    <a:pt x="3984" y="4009"/>
                  </a:lnTo>
                  <a:lnTo>
                    <a:pt x="4006" y="3977"/>
                  </a:lnTo>
                  <a:lnTo>
                    <a:pt x="4024" y="3945"/>
                  </a:lnTo>
                  <a:lnTo>
                    <a:pt x="4036" y="3913"/>
                  </a:lnTo>
                  <a:lnTo>
                    <a:pt x="4046" y="3883"/>
                  </a:lnTo>
                  <a:lnTo>
                    <a:pt x="4054" y="3855"/>
                  </a:lnTo>
                  <a:lnTo>
                    <a:pt x="4060" y="3829"/>
                  </a:lnTo>
                  <a:lnTo>
                    <a:pt x="4062" y="3805"/>
                  </a:lnTo>
                  <a:lnTo>
                    <a:pt x="4066" y="3785"/>
                  </a:lnTo>
                  <a:lnTo>
                    <a:pt x="4066" y="3781"/>
                  </a:lnTo>
                  <a:lnTo>
                    <a:pt x="4066" y="3779"/>
                  </a:lnTo>
                  <a:lnTo>
                    <a:pt x="4317" y="2219"/>
                  </a:lnTo>
                  <a:lnTo>
                    <a:pt x="4321" y="2163"/>
                  </a:lnTo>
                  <a:lnTo>
                    <a:pt x="4319" y="2107"/>
                  </a:lnTo>
                  <a:lnTo>
                    <a:pt x="4307" y="2053"/>
                  </a:lnTo>
                  <a:lnTo>
                    <a:pt x="4289" y="2003"/>
                  </a:lnTo>
                  <a:lnTo>
                    <a:pt x="4265" y="1954"/>
                  </a:lnTo>
                  <a:lnTo>
                    <a:pt x="4231" y="1910"/>
                  </a:lnTo>
                  <a:lnTo>
                    <a:pt x="4193" y="1872"/>
                  </a:lnTo>
                  <a:lnTo>
                    <a:pt x="4142" y="1836"/>
                  </a:lnTo>
                  <a:lnTo>
                    <a:pt x="4086" y="1808"/>
                  </a:lnTo>
                  <a:lnTo>
                    <a:pt x="4028" y="1792"/>
                  </a:lnTo>
                  <a:lnTo>
                    <a:pt x="3968" y="1786"/>
                  </a:lnTo>
                  <a:lnTo>
                    <a:pt x="2875" y="1786"/>
                  </a:lnTo>
                  <a:lnTo>
                    <a:pt x="2831" y="1780"/>
                  </a:lnTo>
                  <a:lnTo>
                    <a:pt x="2793" y="1764"/>
                  </a:lnTo>
                  <a:lnTo>
                    <a:pt x="2759" y="1738"/>
                  </a:lnTo>
                  <a:lnTo>
                    <a:pt x="2735" y="1706"/>
                  </a:lnTo>
                  <a:lnTo>
                    <a:pt x="2717" y="1666"/>
                  </a:lnTo>
                  <a:lnTo>
                    <a:pt x="2711" y="1625"/>
                  </a:lnTo>
                  <a:lnTo>
                    <a:pt x="2711" y="805"/>
                  </a:lnTo>
                  <a:lnTo>
                    <a:pt x="2709" y="722"/>
                  </a:lnTo>
                  <a:lnTo>
                    <a:pt x="2699" y="646"/>
                  </a:lnTo>
                  <a:lnTo>
                    <a:pt x="2685" y="578"/>
                  </a:lnTo>
                  <a:lnTo>
                    <a:pt x="2663" y="518"/>
                  </a:lnTo>
                  <a:lnTo>
                    <a:pt x="2638" y="466"/>
                  </a:lnTo>
                  <a:lnTo>
                    <a:pt x="2604" y="423"/>
                  </a:lnTo>
                  <a:lnTo>
                    <a:pt x="2566" y="389"/>
                  </a:lnTo>
                  <a:lnTo>
                    <a:pt x="2518" y="361"/>
                  </a:lnTo>
                  <a:lnTo>
                    <a:pt x="2466" y="341"/>
                  </a:lnTo>
                  <a:lnTo>
                    <a:pt x="2414" y="329"/>
                  </a:lnTo>
                  <a:lnTo>
                    <a:pt x="2360" y="325"/>
                  </a:lnTo>
                  <a:lnTo>
                    <a:pt x="2310" y="325"/>
                  </a:lnTo>
                  <a:close/>
                  <a:moveTo>
                    <a:pt x="2302" y="0"/>
                  </a:moveTo>
                  <a:lnTo>
                    <a:pt x="2362" y="2"/>
                  </a:lnTo>
                  <a:lnTo>
                    <a:pt x="2426" y="6"/>
                  </a:lnTo>
                  <a:lnTo>
                    <a:pt x="2494" y="16"/>
                  </a:lnTo>
                  <a:lnTo>
                    <a:pt x="2560" y="32"/>
                  </a:lnTo>
                  <a:lnTo>
                    <a:pt x="2628" y="54"/>
                  </a:lnTo>
                  <a:lnTo>
                    <a:pt x="2693" y="86"/>
                  </a:lnTo>
                  <a:lnTo>
                    <a:pt x="2757" y="128"/>
                  </a:lnTo>
                  <a:lnTo>
                    <a:pt x="2817" y="175"/>
                  </a:lnTo>
                  <a:lnTo>
                    <a:pt x="2869" y="231"/>
                  </a:lnTo>
                  <a:lnTo>
                    <a:pt x="2913" y="295"/>
                  </a:lnTo>
                  <a:lnTo>
                    <a:pt x="2951" y="363"/>
                  </a:lnTo>
                  <a:lnTo>
                    <a:pt x="2983" y="439"/>
                  </a:lnTo>
                  <a:lnTo>
                    <a:pt x="3007" y="520"/>
                  </a:lnTo>
                  <a:lnTo>
                    <a:pt x="3023" y="610"/>
                  </a:lnTo>
                  <a:lnTo>
                    <a:pt x="3035" y="706"/>
                  </a:lnTo>
                  <a:lnTo>
                    <a:pt x="3036" y="807"/>
                  </a:lnTo>
                  <a:lnTo>
                    <a:pt x="3036" y="1463"/>
                  </a:lnTo>
                  <a:lnTo>
                    <a:pt x="3968" y="1463"/>
                  </a:lnTo>
                  <a:lnTo>
                    <a:pt x="4046" y="1467"/>
                  </a:lnTo>
                  <a:lnTo>
                    <a:pt x="4124" y="1481"/>
                  </a:lnTo>
                  <a:lnTo>
                    <a:pt x="4199" y="1505"/>
                  </a:lnTo>
                  <a:lnTo>
                    <a:pt x="4271" y="1537"/>
                  </a:lnTo>
                  <a:lnTo>
                    <a:pt x="4341" y="1579"/>
                  </a:lnTo>
                  <a:lnTo>
                    <a:pt x="4405" y="1627"/>
                  </a:lnTo>
                  <a:lnTo>
                    <a:pt x="4463" y="1682"/>
                  </a:lnTo>
                  <a:lnTo>
                    <a:pt x="4513" y="1742"/>
                  </a:lnTo>
                  <a:lnTo>
                    <a:pt x="4555" y="1810"/>
                  </a:lnTo>
                  <a:lnTo>
                    <a:pt x="4590" y="1880"/>
                  </a:lnTo>
                  <a:lnTo>
                    <a:pt x="4616" y="1954"/>
                  </a:lnTo>
                  <a:lnTo>
                    <a:pt x="4636" y="2031"/>
                  </a:lnTo>
                  <a:lnTo>
                    <a:pt x="4646" y="2109"/>
                  </a:lnTo>
                  <a:lnTo>
                    <a:pt x="4646" y="2189"/>
                  </a:lnTo>
                  <a:lnTo>
                    <a:pt x="4638" y="2270"/>
                  </a:lnTo>
                  <a:lnTo>
                    <a:pt x="4387" y="3825"/>
                  </a:lnTo>
                  <a:lnTo>
                    <a:pt x="4371" y="3921"/>
                  </a:lnTo>
                  <a:lnTo>
                    <a:pt x="4343" y="4011"/>
                  </a:lnTo>
                  <a:lnTo>
                    <a:pt x="4309" y="4092"/>
                  </a:lnTo>
                  <a:lnTo>
                    <a:pt x="4265" y="4168"/>
                  </a:lnTo>
                  <a:lnTo>
                    <a:pt x="4213" y="4236"/>
                  </a:lnTo>
                  <a:lnTo>
                    <a:pt x="4154" y="4298"/>
                  </a:lnTo>
                  <a:lnTo>
                    <a:pt x="4086" y="4350"/>
                  </a:lnTo>
                  <a:lnTo>
                    <a:pt x="4016" y="4389"/>
                  </a:lnTo>
                  <a:lnTo>
                    <a:pt x="3940" y="4423"/>
                  </a:lnTo>
                  <a:lnTo>
                    <a:pt x="3860" y="4451"/>
                  </a:lnTo>
                  <a:lnTo>
                    <a:pt x="3775" y="4469"/>
                  </a:lnTo>
                  <a:lnTo>
                    <a:pt x="3683" y="4481"/>
                  </a:lnTo>
                  <a:lnTo>
                    <a:pt x="3587" y="4485"/>
                  </a:lnTo>
                  <a:lnTo>
                    <a:pt x="1646" y="4485"/>
                  </a:lnTo>
                  <a:lnTo>
                    <a:pt x="1556" y="4479"/>
                  </a:lnTo>
                  <a:lnTo>
                    <a:pt x="1469" y="4461"/>
                  </a:lnTo>
                  <a:lnTo>
                    <a:pt x="1387" y="4433"/>
                  </a:lnTo>
                  <a:lnTo>
                    <a:pt x="1307" y="4393"/>
                  </a:lnTo>
                  <a:lnTo>
                    <a:pt x="1235" y="4346"/>
                  </a:lnTo>
                  <a:lnTo>
                    <a:pt x="1169" y="4290"/>
                  </a:lnTo>
                  <a:lnTo>
                    <a:pt x="1123" y="4322"/>
                  </a:lnTo>
                  <a:lnTo>
                    <a:pt x="1072" y="4346"/>
                  </a:lnTo>
                  <a:lnTo>
                    <a:pt x="1016" y="4361"/>
                  </a:lnTo>
                  <a:lnTo>
                    <a:pt x="956" y="4367"/>
                  </a:lnTo>
                  <a:lnTo>
                    <a:pt x="336" y="4367"/>
                  </a:lnTo>
                  <a:lnTo>
                    <a:pt x="276" y="4361"/>
                  </a:lnTo>
                  <a:lnTo>
                    <a:pt x="218" y="4346"/>
                  </a:lnTo>
                  <a:lnTo>
                    <a:pt x="166" y="4322"/>
                  </a:lnTo>
                  <a:lnTo>
                    <a:pt x="120" y="4288"/>
                  </a:lnTo>
                  <a:lnTo>
                    <a:pt x="80" y="4248"/>
                  </a:lnTo>
                  <a:lnTo>
                    <a:pt x="46" y="4202"/>
                  </a:lnTo>
                  <a:lnTo>
                    <a:pt x="22" y="4150"/>
                  </a:lnTo>
                  <a:lnTo>
                    <a:pt x="6" y="4092"/>
                  </a:lnTo>
                  <a:lnTo>
                    <a:pt x="0" y="4033"/>
                  </a:lnTo>
                  <a:lnTo>
                    <a:pt x="0" y="2009"/>
                  </a:lnTo>
                  <a:lnTo>
                    <a:pt x="6" y="1948"/>
                  </a:lnTo>
                  <a:lnTo>
                    <a:pt x="22" y="1892"/>
                  </a:lnTo>
                  <a:lnTo>
                    <a:pt x="46" y="1840"/>
                  </a:lnTo>
                  <a:lnTo>
                    <a:pt x="80" y="1794"/>
                  </a:lnTo>
                  <a:lnTo>
                    <a:pt x="120" y="1752"/>
                  </a:lnTo>
                  <a:lnTo>
                    <a:pt x="166" y="1720"/>
                  </a:lnTo>
                  <a:lnTo>
                    <a:pt x="218" y="1694"/>
                  </a:lnTo>
                  <a:lnTo>
                    <a:pt x="276" y="1680"/>
                  </a:lnTo>
                  <a:lnTo>
                    <a:pt x="336" y="1674"/>
                  </a:lnTo>
                  <a:lnTo>
                    <a:pt x="952" y="1674"/>
                  </a:lnTo>
                  <a:lnTo>
                    <a:pt x="1012" y="1678"/>
                  </a:lnTo>
                  <a:lnTo>
                    <a:pt x="1068" y="1694"/>
                  </a:lnTo>
                  <a:lnTo>
                    <a:pt x="1118" y="1716"/>
                  </a:lnTo>
                  <a:lnTo>
                    <a:pt x="1163" y="1748"/>
                  </a:lnTo>
                  <a:lnTo>
                    <a:pt x="1203" y="1786"/>
                  </a:lnTo>
                  <a:lnTo>
                    <a:pt x="1219" y="1782"/>
                  </a:lnTo>
                  <a:lnTo>
                    <a:pt x="1233" y="1778"/>
                  </a:lnTo>
                  <a:lnTo>
                    <a:pt x="1255" y="1770"/>
                  </a:lnTo>
                  <a:lnTo>
                    <a:pt x="1289" y="1758"/>
                  </a:lnTo>
                  <a:lnTo>
                    <a:pt x="1327" y="1742"/>
                  </a:lnTo>
                  <a:lnTo>
                    <a:pt x="1373" y="1722"/>
                  </a:lnTo>
                  <a:lnTo>
                    <a:pt x="1425" y="1696"/>
                  </a:lnTo>
                  <a:lnTo>
                    <a:pt x="1479" y="1666"/>
                  </a:lnTo>
                  <a:lnTo>
                    <a:pt x="1536" y="1633"/>
                  </a:lnTo>
                  <a:lnTo>
                    <a:pt x="1594" y="1595"/>
                  </a:lnTo>
                  <a:lnTo>
                    <a:pt x="1674" y="1531"/>
                  </a:lnTo>
                  <a:lnTo>
                    <a:pt x="1744" y="1463"/>
                  </a:lnTo>
                  <a:lnTo>
                    <a:pt x="1804" y="1393"/>
                  </a:lnTo>
                  <a:lnTo>
                    <a:pt x="1852" y="1320"/>
                  </a:lnTo>
                  <a:lnTo>
                    <a:pt x="1889" y="1240"/>
                  </a:lnTo>
                  <a:lnTo>
                    <a:pt x="1915" y="1158"/>
                  </a:lnTo>
                  <a:lnTo>
                    <a:pt x="1931" y="1074"/>
                  </a:lnTo>
                  <a:lnTo>
                    <a:pt x="1937" y="985"/>
                  </a:lnTo>
                  <a:lnTo>
                    <a:pt x="1937" y="193"/>
                  </a:lnTo>
                  <a:lnTo>
                    <a:pt x="1943" y="154"/>
                  </a:lnTo>
                  <a:lnTo>
                    <a:pt x="1957" y="116"/>
                  </a:lnTo>
                  <a:lnTo>
                    <a:pt x="1981" y="82"/>
                  </a:lnTo>
                  <a:lnTo>
                    <a:pt x="2013" y="58"/>
                  </a:lnTo>
                  <a:lnTo>
                    <a:pt x="2051" y="40"/>
                  </a:lnTo>
                  <a:lnTo>
                    <a:pt x="2061" y="36"/>
                  </a:lnTo>
                  <a:lnTo>
                    <a:pt x="2081" y="32"/>
                  </a:lnTo>
                  <a:lnTo>
                    <a:pt x="2111" y="24"/>
                  </a:lnTo>
                  <a:lnTo>
                    <a:pt x="2149" y="16"/>
                  </a:lnTo>
                  <a:lnTo>
                    <a:pt x="2193" y="10"/>
                  </a:lnTo>
                  <a:lnTo>
                    <a:pt x="2245" y="4"/>
                  </a:lnTo>
                  <a:lnTo>
                    <a:pt x="2302" y="0"/>
                  </a:lnTo>
                  <a:close/>
                </a:path>
              </a:pathLst>
            </a:cu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grpSp>
      <p:cxnSp>
        <p:nvCxnSpPr>
          <p:cNvPr id="43" name="Straight Connector 42"/>
          <p:cNvCxnSpPr/>
          <p:nvPr/>
        </p:nvCxnSpPr>
        <p:spPr>
          <a:xfrm>
            <a:off x="1974618" y="348113"/>
            <a:ext cx="0" cy="82331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96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91193" y="207818"/>
            <a:ext cx="11820698" cy="64506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9" y="224444"/>
            <a:ext cx="1864635" cy="7048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823" y="232757"/>
            <a:ext cx="1827675" cy="448887"/>
          </a:xfrm>
          <a:prstGeom prst="rect">
            <a:avLst/>
          </a:prstGeom>
        </p:spPr>
      </p:pic>
      <p:grpSp>
        <p:nvGrpSpPr>
          <p:cNvPr id="7" name="Group 6"/>
          <p:cNvGrpSpPr/>
          <p:nvPr/>
        </p:nvGrpSpPr>
        <p:grpSpPr>
          <a:xfrm>
            <a:off x="300251" y="3189370"/>
            <a:ext cx="11593568" cy="2838069"/>
            <a:chOff x="272955" y="2097548"/>
            <a:chExt cx="11593568" cy="2838069"/>
          </a:xfrm>
        </p:grpSpPr>
        <p:cxnSp>
          <p:nvCxnSpPr>
            <p:cNvPr id="8" name="Straight Connector 3">
              <a:extLst>
                <a:ext uri="{FF2B5EF4-FFF2-40B4-BE49-F238E27FC236}">
                  <a16:creationId xmlns="" xmlns:a16="http://schemas.microsoft.com/office/drawing/2014/main" id="{CBCE3AB1-CB75-427A-BEBE-D498A3FB66C8}"/>
                </a:ext>
              </a:extLst>
            </p:cNvPr>
            <p:cNvCxnSpPr>
              <a:cxnSpLocks/>
            </p:cNvCxnSpPr>
            <p:nvPr/>
          </p:nvCxnSpPr>
          <p:spPr>
            <a:xfrm>
              <a:off x="272955" y="2333876"/>
              <a:ext cx="11593568" cy="29651"/>
            </a:xfrm>
            <a:prstGeom prst="line">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 xmlns:a16="http://schemas.microsoft.com/office/drawing/2014/main" id="{A226A3B5-0D44-476F-A545-F547126E1A27}"/>
                </a:ext>
              </a:extLst>
            </p:cNvPr>
            <p:cNvSpPr/>
            <p:nvPr/>
          </p:nvSpPr>
          <p:spPr>
            <a:xfrm>
              <a:off x="6700916" y="2097548"/>
              <a:ext cx="288000"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 xmlns:a16="http://schemas.microsoft.com/office/drawing/2014/main" id="{ADBA47A6-F7BA-4B66-AD45-D8B04C5167BC}"/>
                </a:ext>
              </a:extLst>
            </p:cNvPr>
            <p:cNvSpPr/>
            <p:nvPr/>
          </p:nvSpPr>
          <p:spPr>
            <a:xfrm>
              <a:off x="8184115" y="2097548"/>
              <a:ext cx="288000"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anose="02020603050405020304" pitchFamily="18" charset="0"/>
                <a:cs typeface="Times New Roman" panose="02020603050405020304" pitchFamily="18" charset="0"/>
              </a:endParaRPr>
            </a:p>
          </p:txBody>
        </p:sp>
        <p:sp>
          <p:nvSpPr>
            <p:cNvPr id="11" name="Oval 9">
              <a:extLst>
                <a:ext uri="{FF2B5EF4-FFF2-40B4-BE49-F238E27FC236}">
                  <a16:creationId xmlns="" xmlns:a16="http://schemas.microsoft.com/office/drawing/2014/main" id="{68ECEA8C-F89B-4C09-99B6-1EB5BD4A236E}"/>
                </a:ext>
              </a:extLst>
            </p:cNvPr>
            <p:cNvSpPr/>
            <p:nvPr/>
          </p:nvSpPr>
          <p:spPr>
            <a:xfrm>
              <a:off x="9667314" y="2097548"/>
              <a:ext cx="288000"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anose="02020603050405020304" pitchFamily="18" charset="0"/>
                <a:cs typeface="Times New Roman" panose="02020603050405020304" pitchFamily="18" charset="0"/>
              </a:endParaRPr>
            </a:p>
          </p:txBody>
        </p:sp>
        <p:sp>
          <p:nvSpPr>
            <p:cNvPr id="12" name="Oval 10">
              <a:extLst>
                <a:ext uri="{FF2B5EF4-FFF2-40B4-BE49-F238E27FC236}">
                  <a16:creationId xmlns="" xmlns:a16="http://schemas.microsoft.com/office/drawing/2014/main" id="{7C7DE10A-3FE6-4507-8AD4-B3458790CB64}"/>
                </a:ext>
              </a:extLst>
            </p:cNvPr>
            <p:cNvSpPr/>
            <p:nvPr/>
          </p:nvSpPr>
          <p:spPr>
            <a:xfrm>
              <a:off x="11150515" y="2097548"/>
              <a:ext cx="288000" cy="2880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3" name="Oval 11">
              <a:extLst>
                <a:ext uri="{FF2B5EF4-FFF2-40B4-BE49-F238E27FC236}">
                  <a16:creationId xmlns="" xmlns:a16="http://schemas.microsoft.com/office/drawing/2014/main" id="{F3015214-332B-4167-B9C0-25CB6A5058F9}"/>
                </a:ext>
              </a:extLst>
            </p:cNvPr>
            <p:cNvSpPr/>
            <p:nvPr/>
          </p:nvSpPr>
          <p:spPr>
            <a:xfrm>
              <a:off x="2251319" y="2097548"/>
              <a:ext cx="288000"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anose="02020603050405020304" pitchFamily="18" charset="0"/>
                <a:cs typeface="Times New Roman" panose="02020603050405020304" pitchFamily="18" charset="0"/>
              </a:endParaRPr>
            </a:p>
          </p:txBody>
        </p:sp>
        <p:sp>
          <p:nvSpPr>
            <p:cNvPr id="14" name="Oval 12">
              <a:extLst>
                <a:ext uri="{FF2B5EF4-FFF2-40B4-BE49-F238E27FC236}">
                  <a16:creationId xmlns="" xmlns:a16="http://schemas.microsoft.com/office/drawing/2014/main" id="{F700692F-7F37-4670-B740-20AADBCBB674}"/>
                </a:ext>
              </a:extLst>
            </p:cNvPr>
            <p:cNvSpPr/>
            <p:nvPr/>
          </p:nvSpPr>
          <p:spPr>
            <a:xfrm>
              <a:off x="3734518" y="2097548"/>
              <a:ext cx="288000"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anose="02020603050405020304" pitchFamily="18" charset="0"/>
                <a:cs typeface="Times New Roman" panose="02020603050405020304" pitchFamily="18" charset="0"/>
              </a:endParaRPr>
            </a:p>
          </p:txBody>
        </p:sp>
        <p:sp>
          <p:nvSpPr>
            <p:cNvPr id="15" name="Oval 13">
              <a:extLst>
                <a:ext uri="{FF2B5EF4-FFF2-40B4-BE49-F238E27FC236}">
                  <a16:creationId xmlns="" xmlns:a16="http://schemas.microsoft.com/office/drawing/2014/main" id="{C7A57AF2-9E0C-4824-A3F2-9630911A7273}"/>
                </a:ext>
              </a:extLst>
            </p:cNvPr>
            <p:cNvSpPr/>
            <p:nvPr/>
          </p:nvSpPr>
          <p:spPr>
            <a:xfrm>
              <a:off x="5217717" y="2097548"/>
              <a:ext cx="288000"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anose="02020603050405020304" pitchFamily="18" charset="0"/>
                <a:cs typeface="Times New Roman" panose="02020603050405020304" pitchFamily="18" charset="0"/>
              </a:endParaRPr>
            </a:p>
          </p:txBody>
        </p:sp>
        <p:sp>
          <p:nvSpPr>
            <p:cNvPr id="16" name="Oval 19">
              <a:extLst>
                <a:ext uri="{FF2B5EF4-FFF2-40B4-BE49-F238E27FC236}">
                  <a16:creationId xmlns="" xmlns:a16="http://schemas.microsoft.com/office/drawing/2014/main" id="{57B8B042-2A8D-4448-A1ED-7645A4ADC97D}"/>
                </a:ext>
              </a:extLst>
            </p:cNvPr>
            <p:cNvSpPr/>
            <p:nvPr/>
          </p:nvSpPr>
          <p:spPr>
            <a:xfrm>
              <a:off x="2053319" y="2735767"/>
              <a:ext cx="684000" cy="68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anose="02020603050405020304" pitchFamily="18" charset="0"/>
                <a:cs typeface="Times New Roman" panose="02020603050405020304" pitchFamily="18" charset="0"/>
              </a:endParaRPr>
            </a:p>
          </p:txBody>
        </p:sp>
        <p:cxnSp>
          <p:nvCxnSpPr>
            <p:cNvPr id="17" name="Straight Arrow Connector 34">
              <a:extLst>
                <a:ext uri="{FF2B5EF4-FFF2-40B4-BE49-F238E27FC236}">
                  <a16:creationId xmlns="" xmlns:a16="http://schemas.microsoft.com/office/drawing/2014/main" id="{30BD2331-9726-4F6C-A80D-9D16B64EC6D8}"/>
                </a:ext>
              </a:extLst>
            </p:cNvPr>
            <p:cNvCxnSpPr/>
            <p:nvPr/>
          </p:nvCxnSpPr>
          <p:spPr>
            <a:xfrm flipV="1">
              <a:off x="2395156" y="2460632"/>
              <a:ext cx="108" cy="284586"/>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8" name="Oval 113">
              <a:extLst>
                <a:ext uri="{FF2B5EF4-FFF2-40B4-BE49-F238E27FC236}">
                  <a16:creationId xmlns="" xmlns:a16="http://schemas.microsoft.com/office/drawing/2014/main" id="{A4673F6A-6505-4897-9F9C-62F90374C357}"/>
                </a:ext>
              </a:extLst>
            </p:cNvPr>
            <p:cNvSpPr/>
            <p:nvPr/>
          </p:nvSpPr>
          <p:spPr>
            <a:xfrm>
              <a:off x="5019717" y="2736926"/>
              <a:ext cx="684000" cy="68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anose="02020603050405020304" pitchFamily="18" charset="0"/>
                <a:cs typeface="Times New Roman" panose="02020603050405020304" pitchFamily="18" charset="0"/>
              </a:endParaRPr>
            </a:p>
          </p:txBody>
        </p:sp>
        <p:cxnSp>
          <p:nvCxnSpPr>
            <p:cNvPr id="19" name="Straight Arrow Connector 115">
              <a:extLst>
                <a:ext uri="{FF2B5EF4-FFF2-40B4-BE49-F238E27FC236}">
                  <a16:creationId xmlns="" xmlns:a16="http://schemas.microsoft.com/office/drawing/2014/main" id="{1449C2AA-86C5-4A23-A23E-F6C90BE530D4}"/>
                </a:ext>
              </a:extLst>
            </p:cNvPr>
            <p:cNvCxnSpPr>
              <a:cxnSpLocks/>
              <a:stCxn id="18" idx="0"/>
            </p:cNvCxnSpPr>
            <p:nvPr/>
          </p:nvCxnSpPr>
          <p:spPr>
            <a:xfrm flipV="1">
              <a:off x="5361717" y="2443028"/>
              <a:ext cx="0" cy="293898"/>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Oval 119">
              <a:extLst>
                <a:ext uri="{FF2B5EF4-FFF2-40B4-BE49-F238E27FC236}">
                  <a16:creationId xmlns="" xmlns:a16="http://schemas.microsoft.com/office/drawing/2014/main" id="{370CB4ED-AF5A-494C-AEBD-DE63CAFFF85D}"/>
                </a:ext>
              </a:extLst>
            </p:cNvPr>
            <p:cNvSpPr/>
            <p:nvPr/>
          </p:nvSpPr>
          <p:spPr>
            <a:xfrm>
              <a:off x="7986115" y="2738085"/>
              <a:ext cx="684000" cy="68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anose="02020603050405020304" pitchFamily="18" charset="0"/>
                <a:cs typeface="Times New Roman" panose="02020603050405020304" pitchFamily="18" charset="0"/>
              </a:endParaRPr>
            </a:p>
          </p:txBody>
        </p:sp>
        <p:cxnSp>
          <p:nvCxnSpPr>
            <p:cNvPr id="21" name="Straight Arrow Connector 121">
              <a:extLst>
                <a:ext uri="{FF2B5EF4-FFF2-40B4-BE49-F238E27FC236}">
                  <a16:creationId xmlns="" xmlns:a16="http://schemas.microsoft.com/office/drawing/2014/main" id="{DE7614E3-973E-4D2B-B23C-8A5B6FBE116D}"/>
                </a:ext>
              </a:extLst>
            </p:cNvPr>
            <p:cNvCxnSpPr>
              <a:cxnSpLocks/>
              <a:stCxn id="20" idx="0"/>
            </p:cNvCxnSpPr>
            <p:nvPr/>
          </p:nvCxnSpPr>
          <p:spPr>
            <a:xfrm flipV="1">
              <a:off x="8328115" y="2440131"/>
              <a:ext cx="8215" cy="297954"/>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2" name="Oval 125">
              <a:extLst>
                <a:ext uri="{FF2B5EF4-FFF2-40B4-BE49-F238E27FC236}">
                  <a16:creationId xmlns="" xmlns:a16="http://schemas.microsoft.com/office/drawing/2014/main" id="{BCE6D89A-9EBF-42B8-A6E1-FE6C86B9C322}"/>
                </a:ext>
              </a:extLst>
            </p:cNvPr>
            <p:cNvSpPr/>
            <p:nvPr/>
          </p:nvSpPr>
          <p:spPr>
            <a:xfrm>
              <a:off x="10952515" y="2739243"/>
              <a:ext cx="684000" cy="68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23" name="Straight Arrow Connector 127">
              <a:extLst>
                <a:ext uri="{FF2B5EF4-FFF2-40B4-BE49-F238E27FC236}">
                  <a16:creationId xmlns="" xmlns:a16="http://schemas.microsoft.com/office/drawing/2014/main" id="{A7612549-2545-4FD5-9C55-7E9C28D34B47}"/>
                </a:ext>
              </a:extLst>
            </p:cNvPr>
            <p:cNvCxnSpPr/>
            <p:nvPr/>
          </p:nvCxnSpPr>
          <p:spPr>
            <a:xfrm flipH="1" flipV="1">
              <a:off x="11292225" y="2458133"/>
              <a:ext cx="4580" cy="281110"/>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4" name="Oval 131">
              <a:extLst>
                <a:ext uri="{FF2B5EF4-FFF2-40B4-BE49-F238E27FC236}">
                  <a16:creationId xmlns="" xmlns:a16="http://schemas.microsoft.com/office/drawing/2014/main" id="{0F8F7C98-1E50-4FA9-9F43-0E4E74EAFC5B}"/>
                </a:ext>
              </a:extLst>
            </p:cNvPr>
            <p:cNvSpPr/>
            <p:nvPr/>
          </p:nvSpPr>
          <p:spPr>
            <a:xfrm>
              <a:off x="3536518" y="4251617"/>
              <a:ext cx="684000" cy="68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anose="02020603050405020304" pitchFamily="18" charset="0"/>
                <a:cs typeface="Times New Roman" panose="02020603050405020304" pitchFamily="18" charset="0"/>
              </a:endParaRPr>
            </a:p>
          </p:txBody>
        </p:sp>
        <p:cxnSp>
          <p:nvCxnSpPr>
            <p:cNvPr id="25" name="Straight Arrow Connector 133">
              <a:extLst>
                <a:ext uri="{FF2B5EF4-FFF2-40B4-BE49-F238E27FC236}">
                  <a16:creationId xmlns="" xmlns:a16="http://schemas.microsoft.com/office/drawing/2014/main" id="{0B0AE0AB-A035-4E87-99C3-F19DB702D91C}"/>
                </a:ext>
              </a:extLst>
            </p:cNvPr>
            <p:cNvCxnSpPr>
              <a:cxnSpLocks/>
              <a:stCxn id="24" idx="0"/>
            </p:cNvCxnSpPr>
            <p:nvPr/>
          </p:nvCxnSpPr>
          <p:spPr>
            <a:xfrm flipV="1">
              <a:off x="3878518" y="2428436"/>
              <a:ext cx="0" cy="1823181"/>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6" name="Oval 150">
              <a:extLst>
                <a:ext uri="{FF2B5EF4-FFF2-40B4-BE49-F238E27FC236}">
                  <a16:creationId xmlns="" xmlns:a16="http://schemas.microsoft.com/office/drawing/2014/main" id="{7741FF7C-8B6E-44D8-9E7D-675CD03596E8}"/>
                </a:ext>
              </a:extLst>
            </p:cNvPr>
            <p:cNvSpPr/>
            <p:nvPr/>
          </p:nvSpPr>
          <p:spPr>
            <a:xfrm>
              <a:off x="6502916" y="4248141"/>
              <a:ext cx="684000" cy="68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anose="02020603050405020304" pitchFamily="18" charset="0"/>
                <a:cs typeface="Times New Roman" panose="02020603050405020304" pitchFamily="18" charset="0"/>
              </a:endParaRPr>
            </a:p>
          </p:txBody>
        </p:sp>
        <p:cxnSp>
          <p:nvCxnSpPr>
            <p:cNvPr id="27" name="Straight Arrow Connector 152">
              <a:extLst>
                <a:ext uri="{FF2B5EF4-FFF2-40B4-BE49-F238E27FC236}">
                  <a16:creationId xmlns="" xmlns:a16="http://schemas.microsoft.com/office/drawing/2014/main" id="{CAA6698A-A700-4AB6-BDA6-C25CA3749089}"/>
                </a:ext>
              </a:extLst>
            </p:cNvPr>
            <p:cNvCxnSpPr>
              <a:stCxn id="26" idx="0"/>
            </p:cNvCxnSpPr>
            <p:nvPr/>
          </p:nvCxnSpPr>
          <p:spPr>
            <a:xfrm flipV="1">
              <a:off x="6844916" y="2458133"/>
              <a:ext cx="10503" cy="179000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8" name="Oval 156">
              <a:extLst>
                <a:ext uri="{FF2B5EF4-FFF2-40B4-BE49-F238E27FC236}">
                  <a16:creationId xmlns="" xmlns:a16="http://schemas.microsoft.com/office/drawing/2014/main" id="{FD31B1F6-B895-459A-BF7D-8B230F7F50BC}"/>
                </a:ext>
              </a:extLst>
            </p:cNvPr>
            <p:cNvSpPr/>
            <p:nvPr/>
          </p:nvSpPr>
          <p:spPr>
            <a:xfrm>
              <a:off x="9469314" y="4244665"/>
              <a:ext cx="684000" cy="68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anose="02020603050405020304" pitchFamily="18" charset="0"/>
                <a:cs typeface="Times New Roman" panose="02020603050405020304" pitchFamily="18" charset="0"/>
              </a:endParaRPr>
            </a:p>
          </p:txBody>
        </p:sp>
        <p:cxnSp>
          <p:nvCxnSpPr>
            <p:cNvPr id="29" name="Straight Arrow Connector 158">
              <a:extLst>
                <a:ext uri="{FF2B5EF4-FFF2-40B4-BE49-F238E27FC236}">
                  <a16:creationId xmlns="" xmlns:a16="http://schemas.microsoft.com/office/drawing/2014/main" id="{FDDC669D-9CE6-492B-89CF-46F265E66AFE}"/>
                </a:ext>
              </a:extLst>
            </p:cNvPr>
            <p:cNvCxnSpPr>
              <a:cxnSpLocks/>
              <a:stCxn id="28" idx="0"/>
            </p:cNvCxnSpPr>
            <p:nvPr/>
          </p:nvCxnSpPr>
          <p:spPr>
            <a:xfrm flipH="1" flipV="1">
              <a:off x="9809026" y="2458133"/>
              <a:ext cx="2288" cy="1786532"/>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7">
              <a:extLst>
                <a:ext uri="{FF2B5EF4-FFF2-40B4-BE49-F238E27FC236}">
                  <a16:creationId xmlns="" xmlns:a16="http://schemas.microsoft.com/office/drawing/2014/main" id="{406031D9-95B6-45BE-9D47-6C910270D328}"/>
                </a:ext>
              </a:extLst>
            </p:cNvPr>
            <p:cNvSpPr/>
            <p:nvPr/>
          </p:nvSpPr>
          <p:spPr>
            <a:xfrm>
              <a:off x="3717498" y="4425643"/>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Times New Roman" panose="02020603050405020304" pitchFamily="18" charset="0"/>
                <a:cs typeface="Times New Roman" panose="02020603050405020304" pitchFamily="18" charset="0"/>
              </a:endParaRPr>
            </a:p>
          </p:txBody>
        </p:sp>
      </p:grpSp>
      <p:sp>
        <p:nvSpPr>
          <p:cNvPr id="31" name="Rectangle 30"/>
          <p:cNvSpPr/>
          <p:nvPr/>
        </p:nvSpPr>
        <p:spPr>
          <a:xfrm>
            <a:off x="429229" y="2725432"/>
            <a:ext cx="1063112" cy="369332"/>
          </a:xfrm>
          <a:prstGeom prst="rect">
            <a:avLst/>
          </a:prstGeom>
        </p:spPr>
        <p:txBody>
          <a:bodyPr wrap="none">
            <a:spAutoFit/>
          </a:bodyPr>
          <a:lstStyle/>
          <a:p>
            <a:pPr lvl="0"/>
            <a:r>
              <a:rPr lang="mn-MN" b="1" dirty="0">
                <a:solidFill>
                  <a:srgbClr val="002060"/>
                </a:solidFill>
                <a:latin typeface="Times New Roman" panose="02020603050405020304" pitchFamily="18" charset="0"/>
                <a:cs typeface="Times New Roman" panose="02020603050405020304" pitchFamily="18" charset="0"/>
              </a:rPr>
              <a:t>1984 </a:t>
            </a:r>
            <a:r>
              <a:rPr lang="mn-MN" sz="1600" b="1" dirty="0">
                <a:solidFill>
                  <a:srgbClr val="002060"/>
                </a:solidFill>
                <a:latin typeface="Times New Roman" panose="02020603050405020304" pitchFamily="18" charset="0"/>
                <a:cs typeface="Times New Roman" panose="02020603050405020304" pitchFamily="18" charset="0"/>
              </a:rPr>
              <a:t>ОН</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32" name="Oval 7">
            <a:extLst>
              <a:ext uri="{FF2B5EF4-FFF2-40B4-BE49-F238E27FC236}">
                <a16:creationId xmlns="" xmlns:a16="http://schemas.microsoft.com/office/drawing/2014/main" id="{A226A3B5-0D44-476F-A545-F547126E1A27}"/>
              </a:ext>
            </a:extLst>
          </p:cNvPr>
          <p:cNvSpPr/>
          <p:nvPr/>
        </p:nvSpPr>
        <p:spPr>
          <a:xfrm>
            <a:off x="806283" y="3137666"/>
            <a:ext cx="288000"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anose="02020603050405020304" pitchFamily="18" charset="0"/>
              <a:cs typeface="Times New Roman" panose="02020603050405020304" pitchFamily="18" charset="0"/>
            </a:endParaRPr>
          </a:p>
        </p:txBody>
      </p:sp>
      <p:sp>
        <p:nvSpPr>
          <p:cNvPr id="33" name="Oval 150">
            <a:extLst>
              <a:ext uri="{FF2B5EF4-FFF2-40B4-BE49-F238E27FC236}">
                <a16:creationId xmlns="" xmlns:a16="http://schemas.microsoft.com/office/drawing/2014/main" id="{7741FF7C-8B6E-44D8-9E7D-675CD03596E8}"/>
              </a:ext>
            </a:extLst>
          </p:cNvPr>
          <p:cNvSpPr/>
          <p:nvPr/>
        </p:nvSpPr>
        <p:spPr>
          <a:xfrm>
            <a:off x="608283" y="5288259"/>
            <a:ext cx="684000" cy="68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anose="02020603050405020304" pitchFamily="18" charset="0"/>
              <a:cs typeface="Times New Roman" panose="02020603050405020304" pitchFamily="18" charset="0"/>
            </a:endParaRPr>
          </a:p>
        </p:txBody>
      </p:sp>
      <p:cxnSp>
        <p:nvCxnSpPr>
          <p:cNvPr id="34" name="Straight Arrow Connector 152">
            <a:extLst>
              <a:ext uri="{FF2B5EF4-FFF2-40B4-BE49-F238E27FC236}">
                <a16:creationId xmlns="" xmlns:a16="http://schemas.microsoft.com/office/drawing/2014/main" id="{CAA6698A-A700-4AB6-BDA6-C25CA3749089}"/>
              </a:ext>
            </a:extLst>
          </p:cNvPr>
          <p:cNvCxnSpPr>
            <a:stCxn id="33" idx="0"/>
          </p:cNvCxnSpPr>
          <p:nvPr/>
        </p:nvCxnSpPr>
        <p:spPr>
          <a:xfrm flipV="1">
            <a:off x="950283" y="3498251"/>
            <a:ext cx="10503" cy="179000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5" name="Freeform 74"/>
          <p:cNvSpPr>
            <a:spLocks noEditPoints="1"/>
          </p:cNvSpPr>
          <p:nvPr/>
        </p:nvSpPr>
        <p:spPr bwMode="auto">
          <a:xfrm>
            <a:off x="761619" y="5450259"/>
            <a:ext cx="377327" cy="359999"/>
          </a:xfrm>
          <a:custGeom>
            <a:avLst/>
            <a:gdLst>
              <a:gd name="T0" fmla="*/ 1161 w 6228"/>
              <a:gd name="T1" fmla="*/ 5507 h 5943"/>
              <a:gd name="T2" fmla="*/ 1198 w 6228"/>
              <a:gd name="T3" fmla="*/ 5580 h 5943"/>
              <a:gd name="T4" fmla="*/ 2174 w 6228"/>
              <a:gd name="T5" fmla="*/ 5597 h 5943"/>
              <a:gd name="T6" fmla="*/ 2233 w 6228"/>
              <a:gd name="T7" fmla="*/ 5560 h 5943"/>
              <a:gd name="T8" fmla="*/ 2244 w 6228"/>
              <a:gd name="T9" fmla="*/ 3913 h 5943"/>
              <a:gd name="T10" fmla="*/ 2316 w 6228"/>
              <a:gd name="T11" fmla="*/ 3740 h 5943"/>
              <a:gd name="T12" fmla="*/ 2459 w 6228"/>
              <a:gd name="T13" fmla="*/ 3617 h 5943"/>
              <a:gd name="T14" fmla="*/ 2646 w 6228"/>
              <a:gd name="T15" fmla="*/ 3572 h 5943"/>
              <a:gd name="T16" fmla="*/ 3708 w 6228"/>
              <a:gd name="T17" fmla="*/ 3593 h 5943"/>
              <a:gd name="T18" fmla="*/ 3869 w 6228"/>
              <a:gd name="T19" fmla="*/ 3691 h 5943"/>
              <a:gd name="T20" fmla="*/ 3967 w 6228"/>
              <a:gd name="T21" fmla="*/ 3851 h 5943"/>
              <a:gd name="T22" fmla="*/ 3988 w 6228"/>
              <a:gd name="T23" fmla="*/ 5531 h 5943"/>
              <a:gd name="T24" fmla="*/ 4027 w 6228"/>
              <a:gd name="T25" fmla="*/ 5590 h 5943"/>
              <a:gd name="T26" fmla="*/ 4990 w 6228"/>
              <a:gd name="T27" fmla="*/ 5590 h 5943"/>
              <a:gd name="T28" fmla="*/ 5039 w 6228"/>
              <a:gd name="T29" fmla="*/ 5526 h 5943"/>
              <a:gd name="T30" fmla="*/ 5065 w 6228"/>
              <a:gd name="T31" fmla="*/ 5395 h 5943"/>
              <a:gd name="T32" fmla="*/ 3089 w 6228"/>
              <a:gd name="T33" fmla="*/ 0 h 5943"/>
              <a:gd name="T34" fmla="*/ 3193 w 6228"/>
              <a:gd name="T35" fmla="*/ 25 h 5943"/>
              <a:gd name="T36" fmla="*/ 3239 w 6228"/>
              <a:gd name="T37" fmla="*/ 61 h 5943"/>
              <a:gd name="T38" fmla="*/ 6215 w 6228"/>
              <a:gd name="T39" fmla="*/ 2745 h 5943"/>
              <a:gd name="T40" fmla="*/ 6220 w 6228"/>
              <a:gd name="T41" fmla="*/ 2858 h 5943"/>
              <a:gd name="T42" fmla="*/ 6156 w 6228"/>
              <a:gd name="T43" fmla="*/ 2951 h 5943"/>
              <a:gd name="T44" fmla="*/ 6056 w 6228"/>
              <a:gd name="T45" fmla="*/ 2983 h 5943"/>
              <a:gd name="T46" fmla="*/ 5968 w 6228"/>
              <a:gd name="T47" fmla="*/ 2960 h 5943"/>
              <a:gd name="T48" fmla="*/ 5413 w 6228"/>
              <a:gd name="T49" fmla="*/ 5397 h 5943"/>
              <a:gd name="T50" fmla="*/ 5373 w 6228"/>
              <a:gd name="T51" fmla="*/ 5629 h 5943"/>
              <a:gd name="T52" fmla="*/ 5264 w 6228"/>
              <a:gd name="T53" fmla="*/ 5811 h 5943"/>
              <a:gd name="T54" fmla="*/ 5105 w 6228"/>
              <a:gd name="T55" fmla="*/ 5920 h 5943"/>
              <a:gd name="T56" fmla="*/ 4052 w 6228"/>
              <a:gd name="T57" fmla="*/ 5943 h 5943"/>
              <a:gd name="T58" fmla="*/ 3865 w 6228"/>
              <a:gd name="T59" fmla="*/ 5897 h 5943"/>
              <a:gd name="T60" fmla="*/ 3724 w 6228"/>
              <a:gd name="T61" fmla="*/ 5775 h 5943"/>
              <a:gd name="T62" fmla="*/ 3650 w 6228"/>
              <a:gd name="T63" fmla="*/ 5601 h 5943"/>
              <a:gd name="T64" fmla="*/ 3639 w 6228"/>
              <a:gd name="T65" fmla="*/ 3957 h 5943"/>
              <a:gd name="T66" fmla="*/ 3582 w 6228"/>
              <a:gd name="T67" fmla="*/ 3917 h 5943"/>
              <a:gd name="T68" fmla="*/ 2603 w 6228"/>
              <a:gd name="T69" fmla="*/ 3936 h 5943"/>
              <a:gd name="T70" fmla="*/ 2586 w 6228"/>
              <a:gd name="T71" fmla="*/ 5535 h 5943"/>
              <a:gd name="T72" fmla="*/ 2538 w 6228"/>
              <a:gd name="T73" fmla="*/ 5722 h 5943"/>
              <a:gd name="T74" fmla="*/ 2418 w 6228"/>
              <a:gd name="T75" fmla="*/ 5864 h 5943"/>
              <a:gd name="T76" fmla="*/ 2242 w 6228"/>
              <a:gd name="T77" fmla="*/ 5937 h 5943"/>
              <a:gd name="T78" fmla="*/ 1181 w 6228"/>
              <a:gd name="T79" fmla="*/ 5937 h 5943"/>
              <a:gd name="T80" fmla="*/ 995 w 6228"/>
              <a:gd name="T81" fmla="*/ 5858 h 5943"/>
              <a:gd name="T82" fmla="*/ 864 w 6228"/>
              <a:gd name="T83" fmla="*/ 5707 h 5943"/>
              <a:gd name="T84" fmla="*/ 815 w 6228"/>
              <a:gd name="T85" fmla="*/ 5507 h 5943"/>
              <a:gd name="T86" fmla="*/ 262 w 6228"/>
              <a:gd name="T87" fmla="*/ 2943 h 5943"/>
              <a:gd name="T88" fmla="*/ 174 w 6228"/>
              <a:gd name="T89" fmla="*/ 2968 h 5943"/>
              <a:gd name="T90" fmla="*/ 72 w 6228"/>
              <a:gd name="T91" fmla="*/ 2934 h 5943"/>
              <a:gd name="T92" fmla="*/ 6 w 6228"/>
              <a:gd name="T93" fmla="*/ 2841 h 5943"/>
              <a:gd name="T94" fmla="*/ 13 w 6228"/>
              <a:gd name="T95" fmla="*/ 2728 h 5943"/>
              <a:gd name="T96" fmla="*/ 2988 w 6228"/>
              <a:gd name="T97" fmla="*/ 44 h 5943"/>
              <a:gd name="T98" fmla="*/ 3089 w 6228"/>
              <a:gd name="T99" fmla="*/ 0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28" h="5943">
                <a:moveTo>
                  <a:pt x="3105" y="404"/>
                </a:moveTo>
                <a:lnTo>
                  <a:pt x="1161" y="2141"/>
                </a:lnTo>
                <a:lnTo>
                  <a:pt x="1161" y="5507"/>
                </a:lnTo>
                <a:lnTo>
                  <a:pt x="1164" y="5537"/>
                </a:lnTo>
                <a:lnTo>
                  <a:pt x="1178" y="5561"/>
                </a:lnTo>
                <a:lnTo>
                  <a:pt x="1198" y="5580"/>
                </a:lnTo>
                <a:lnTo>
                  <a:pt x="1223" y="5594"/>
                </a:lnTo>
                <a:lnTo>
                  <a:pt x="1249" y="5597"/>
                </a:lnTo>
                <a:lnTo>
                  <a:pt x="2174" y="5597"/>
                </a:lnTo>
                <a:lnTo>
                  <a:pt x="2199" y="5592"/>
                </a:lnTo>
                <a:lnTo>
                  <a:pt x="2219" y="5578"/>
                </a:lnTo>
                <a:lnTo>
                  <a:pt x="2233" y="5560"/>
                </a:lnTo>
                <a:lnTo>
                  <a:pt x="2238" y="5535"/>
                </a:lnTo>
                <a:lnTo>
                  <a:pt x="2238" y="3980"/>
                </a:lnTo>
                <a:lnTo>
                  <a:pt x="2244" y="3913"/>
                </a:lnTo>
                <a:lnTo>
                  <a:pt x="2259" y="3851"/>
                </a:lnTo>
                <a:lnTo>
                  <a:pt x="2284" y="3793"/>
                </a:lnTo>
                <a:lnTo>
                  <a:pt x="2316" y="3740"/>
                </a:lnTo>
                <a:lnTo>
                  <a:pt x="2357" y="3691"/>
                </a:lnTo>
                <a:lnTo>
                  <a:pt x="2404" y="3651"/>
                </a:lnTo>
                <a:lnTo>
                  <a:pt x="2459" y="3617"/>
                </a:lnTo>
                <a:lnTo>
                  <a:pt x="2518" y="3593"/>
                </a:lnTo>
                <a:lnTo>
                  <a:pt x="2580" y="3577"/>
                </a:lnTo>
                <a:lnTo>
                  <a:pt x="2646" y="3572"/>
                </a:lnTo>
                <a:lnTo>
                  <a:pt x="3580" y="3572"/>
                </a:lnTo>
                <a:lnTo>
                  <a:pt x="3646" y="3577"/>
                </a:lnTo>
                <a:lnTo>
                  <a:pt x="3708" y="3593"/>
                </a:lnTo>
                <a:lnTo>
                  <a:pt x="3767" y="3617"/>
                </a:lnTo>
                <a:lnTo>
                  <a:pt x="3822" y="3651"/>
                </a:lnTo>
                <a:lnTo>
                  <a:pt x="3869" y="3691"/>
                </a:lnTo>
                <a:lnTo>
                  <a:pt x="3910" y="3740"/>
                </a:lnTo>
                <a:lnTo>
                  <a:pt x="3943" y="3793"/>
                </a:lnTo>
                <a:lnTo>
                  <a:pt x="3967" y="3851"/>
                </a:lnTo>
                <a:lnTo>
                  <a:pt x="3984" y="3913"/>
                </a:lnTo>
                <a:lnTo>
                  <a:pt x="3988" y="3980"/>
                </a:lnTo>
                <a:lnTo>
                  <a:pt x="3988" y="5531"/>
                </a:lnTo>
                <a:lnTo>
                  <a:pt x="3993" y="5556"/>
                </a:lnTo>
                <a:lnTo>
                  <a:pt x="4007" y="5577"/>
                </a:lnTo>
                <a:lnTo>
                  <a:pt x="4027" y="5590"/>
                </a:lnTo>
                <a:lnTo>
                  <a:pt x="4052" y="5595"/>
                </a:lnTo>
                <a:lnTo>
                  <a:pt x="4977" y="5595"/>
                </a:lnTo>
                <a:lnTo>
                  <a:pt x="4990" y="5590"/>
                </a:lnTo>
                <a:lnTo>
                  <a:pt x="5007" y="5577"/>
                </a:lnTo>
                <a:lnTo>
                  <a:pt x="5024" y="5556"/>
                </a:lnTo>
                <a:lnTo>
                  <a:pt x="5039" y="5526"/>
                </a:lnTo>
                <a:lnTo>
                  <a:pt x="5052" y="5488"/>
                </a:lnTo>
                <a:lnTo>
                  <a:pt x="5062" y="5444"/>
                </a:lnTo>
                <a:lnTo>
                  <a:pt x="5065" y="5395"/>
                </a:lnTo>
                <a:lnTo>
                  <a:pt x="5065" y="2158"/>
                </a:lnTo>
                <a:lnTo>
                  <a:pt x="3105" y="404"/>
                </a:lnTo>
                <a:close/>
                <a:moveTo>
                  <a:pt x="3089" y="0"/>
                </a:moveTo>
                <a:lnTo>
                  <a:pt x="3125" y="0"/>
                </a:lnTo>
                <a:lnTo>
                  <a:pt x="3159" y="10"/>
                </a:lnTo>
                <a:lnTo>
                  <a:pt x="3193" y="25"/>
                </a:lnTo>
                <a:lnTo>
                  <a:pt x="3223" y="47"/>
                </a:lnTo>
                <a:lnTo>
                  <a:pt x="3231" y="53"/>
                </a:lnTo>
                <a:lnTo>
                  <a:pt x="3239" y="61"/>
                </a:lnTo>
                <a:lnTo>
                  <a:pt x="6169" y="2681"/>
                </a:lnTo>
                <a:lnTo>
                  <a:pt x="6196" y="2711"/>
                </a:lnTo>
                <a:lnTo>
                  <a:pt x="6215" y="2745"/>
                </a:lnTo>
                <a:lnTo>
                  <a:pt x="6224" y="2783"/>
                </a:lnTo>
                <a:lnTo>
                  <a:pt x="6228" y="2820"/>
                </a:lnTo>
                <a:lnTo>
                  <a:pt x="6220" y="2858"/>
                </a:lnTo>
                <a:lnTo>
                  <a:pt x="6207" y="2894"/>
                </a:lnTo>
                <a:lnTo>
                  <a:pt x="6185" y="2926"/>
                </a:lnTo>
                <a:lnTo>
                  <a:pt x="6156" y="2951"/>
                </a:lnTo>
                <a:lnTo>
                  <a:pt x="6126" y="2970"/>
                </a:lnTo>
                <a:lnTo>
                  <a:pt x="6092" y="2981"/>
                </a:lnTo>
                <a:lnTo>
                  <a:pt x="6056" y="2983"/>
                </a:lnTo>
                <a:lnTo>
                  <a:pt x="6026" y="2981"/>
                </a:lnTo>
                <a:lnTo>
                  <a:pt x="5996" y="2973"/>
                </a:lnTo>
                <a:lnTo>
                  <a:pt x="5968" y="2960"/>
                </a:lnTo>
                <a:lnTo>
                  <a:pt x="5941" y="2939"/>
                </a:lnTo>
                <a:lnTo>
                  <a:pt x="5413" y="2467"/>
                </a:lnTo>
                <a:lnTo>
                  <a:pt x="5413" y="5397"/>
                </a:lnTo>
                <a:lnTo>
                  <a:pt x="5409" y="5478"/>
                </a:lnTo>
                <a:lnTo>
                  <a:pt x="5394" y="5556"/>
                </a:lnTo>
                <a:lnTo>
                  <a:pt x="5373" y="5629"/>
                </a:lnTo>
                <a:lnTo>
                  <a:pt x="5343" y="5697"/>
                </a:lnTo>
                <a:lnTo>
                  <a:pt x="5307" y="5758"/>
                </a:lnTo>
                <a:lnTo>
                  <a:pt x="5264" y="5811"/>
                </a:lnTo>
                <a:lnTo>
                  <a:pt x="5216" y="5856"/>
                </a:lnTo>
                <a:lnTo>
                  <a:pt x="5162" y="5894"/>
                </a:lnTo>
                <a:lnTo>
                  <a:pt x="5105" y="5920"/>
                </a:lnTo>
                <a:lnTo>
                  <a:pt x="5043" y="5937"/>
                </a:lnTo>
                <a:lnTo>
                  <a:pt x="4977" y="5943"/>
                </a:lnTo>
                <a:lnTo>
                  <a:pt x="4052" y="5943"/>
                </a:lnTo>
                <a:lnTo>
                  <a:pt x="3986" y="5937"/>
                </a:lnTo>
                <a:lnTo>
                  <a:pt x="3924" y="5922"/>
                </a:lnTo>
                <a:lnTo>
                  <a:pt x="3865" y="5897"/>
                </a:lnTo>
                <a:lnTo>
                  <a:pt x="3812" y="5864"/>
                </a:lnTo>
                <a:lnTo>
                  <a:pt x="3763" y="5824"/>
                </a:lnTo>
                <a:lnTo>
                  <a:pt x="3724" y="5775"/>
                </a:lnTo>
                <a:lnTo>
                  <a:pt x="3690" y="5722"/>
                </a:lnTo>
                <a:lnTo>
                  <a:pt x="3665" y="5663"/>
                </a:lnTo>
                <a:lnTo>
                  <a:pt x="3650" y="5601"/>
                </a:lnTo>
                <a:lnTo>
                  <a:pt x="3644" y="5535"/>
                </a:lnTo>
                <a:lnTo>
                  <a:pt x="3644" y="3980"/>
                </a:lnTo>
                <a:lnTo>
                  <a:pt x="3639" y="3957"/>
                </a:lnTo>
                <a:lnTo>
                  <a:pt x="3625" y="3936"/>
                </a:lnTo>
                <a:lnTo>
                  <a:pt x="3607" y="3923"/>
                </a:lnTo>
                <a:lnTo>
                  <a:pt x="3582" y="3917"/>
                </a:lnTo>
                <a:lnTo>
                  <a:pt x="2648" y="3917"/>
                </a:lnTo>
                <a:lnTo>
                  <a:pt x="2623" y="3923"/>
                </a:lnTo>
                <a:lnTo>
                  <a:pt x="2603" y="3936"/>
                </a:lnTo>
                <a:lnTo>
                  <a:pt x="2589" y="3957"/>
                </a:lnTo>
                <a:lnTo>
                  <a:pt x="2586" y="3980"/>
                </a:lnTo>
                <a:lnTo>
                  <a:pt x="2586" y="5535"/>
                </a:lnTo>
                <a:lnTo>
                  <a:pt x="2580" y="5601"/>
                </a:lnTo>
                <a:lnTo>
                  <a:pt x="2565" y="5663"/>
                </a:lnTo>
                <a:lnTo>
                  <a:pt x="2538" y="5722"/>
                </a:lnTo>
                <a:lnTo>
                  <a:pt x="2506" y="5775"/>
                </a:lnTo>
                <a:lnTo>
                  <a:pt x="2465" y="5824"/>
                </a:lnTo>
                <a:lnTo>
                  <a:pt x="2418" y="5864"/>
                </a:lnTo>
                <a:lnTo>
                  <a:pt x="2365" y="5897"/>
                </a:lnTo>
                <a:lnTo>
                  <a:pt x="2304" y="5922"/>
                </a:lnTo>
                <a:lnTo>
                  <a:pt x="2242" y="5937"/>
                </a:lnTo>
                <a:lnTo>
                  <a:pt x="2176" y="5943"/>
                </a:lnTo>
                <a:lnTo>
                  <a:pt x="1251" y="5943"/>
                </a:lnTo>
                <a:lnTo>
                  <a:pt x="1181" y="5937"/>
                </a:lnTo>
                <a:lnTo>
                  <a:pt x="1113" y="5920"/>
                </a:lnTo>
                <a:lnTo>
                  <a:pt x="1051" y="5894"/>
                </a:lnTo>
                <a:lnTo>
                  <a:pt x="995" y="5858"/>
                </a:lnTo>
                <a:lnTo>
                  <a:pt x="944" y="5814"/>
                </a:lnTo>
                <a:lnTo>
                  <a:pt x="900" y="5763"/>
                </a:lnTo>
                <a:lnTo>
                  <a:pt x="864" y="5707"/>
                </a:lnTo>
                <a:lnTo>
                  <a:pt x="838" y="5645"/>
                </a:lnTo>
                <a:lnTo>
                  <a:pt x="821" y="5578"/>
                </a:lnTo>
                <a:lnTo>
                  <a:pt x="815" y="5507"/>
                </a:lnTo>
                <a:lnTo>
                  <a:pt x="815" y="2450"/>
                </a:lnTo>
                <a:lnTo>
                  <a:pt x="289" y="2924"/>
                </a:lnTo>
                <a:lnTo>
                  <a:pt x="262" y="2943"/>
                </a:lnTo>
                <a:lnTo>
                  <a:pt x="234" y="2956"/>
                </a:lnTo>
                <a:lnTo>
                  <a:pt x="204" y="2964"/>
                </a:lnTo>
                <a:lnTo>
                  <a:pt x="174" y="2968"/>
                </a:lnTo>
                <a:lnTo>
                  <a:pt x="138" y="2964"/>
                </a:lnTo>
                <a:lnTo>
                  <a:pt x="104" y="2953"/>
                </a:lnTo>
                <a:lnTo>
                  <a:pt x="72" y="2934"/>
                </a:lnTo>
                <a:lnTo>
                  <a:pt x="43" y="2909"/>
                </a:lnTo>
                <a:lnTo>
                  <a:pt x="21" y="2877"/>
                </a:lnTo>
                <a:lnTo>
                  <a:pt x="6" y="2841"/>
                </a:lnTo>
                <a:lnTo>
                  <a:pt x="0" y="2803"/>
                </a:lnTo>
                <a:lnTo>
                  <a:pt x="2" y="2766"/>
                </a:lnTo>
                <a:lnTo>
                  <a:pt x="13" y="2728"/>
                </a:lnTo>
                <a:lnTo>
                  <a:pt x="30" y="2694"/>
                </a:lnTo>
                <a:lnTo>
                  <a:pt x="59" y="2664"/>
                </a:lnTo>
                <a:lnTo>
                  <a:pt x="2988" y="44"/>
                </a:lnTo>
                <a:lnTo>
                  <a:pt x="3020" y="21"/>
                </a:lnTo>
                <a:lnTo>
                  <a:pt x="3054" y="8"/>
                </a:lnTo>
                <a:lnTo>
                  <a:pt x="30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36" name="Rectangle 35"/>
          <p:cNvSpPr/>
          <p:nvPr/>
        </p:nvSpPr>
        <p:spPr>
          <a:xfrm>
            <a:off x="1635563" y="4526929"/>
            <a:ext cx="1928251" cy="830997"/>
          </a:xfrm>
          <a:prstGeom prst="rect">
            <a:avLst/>
          </a:prstGeom>
        </p:spPr>
        <p:txBody>
          <a:bodyPr wrap="square">
            <a:spAutoFit/>
          </a:bodyPr>
          <a:lstStyle/>
          <a:p>
            <a:pPr lvl="0" algn="ctr"/>
            <a:r>
              <a:rPr lang="mn-MN" sz="1600" b="1" dirty="0">
                <a:solidFill>
                  <a:srgbClr val="002060"/>
                </a:solidFill>
                <a:latin typeface="Times New Roman" panose="02020603050405020304" pitchFamily="18" charset="0"/>
                <a:cs typeface="Times New Roman" panose="02020603050405020304" pitchFamily="18" charset="0"/>
              </a:rPr>
              <a:t>24-Н ЦАГИЙН ТАСРАЛТГҮЙ АЖИЛЛАГАА</a:t>
            </a:r>
            <a:endParaRPr lang="en-US" sz="1600" b="1" dirty="0">
              <a:solidFill>
                <a:srgbClr val="00206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2665615" y="2439128"/>
            <a:ext cx="2480398" cy="584775"/>
          </a:xfrm>
          <a:prstGeom prst="rect">
            <a:avLst/>
          </a:prstGeom>
        </p:spPr>
        <p:txBody>
          <a:bodyPr wrap="square">
            <a:spAutoFit/>
          </a:bodyPr>
          <a:lstStyle/>
          <a:p>
            <a:pPr lvl="0" algn="ctr"/>
            <a:r>
              <a:rPr lang="en-US" sz="1600" b="1" dirty="0">
                <a:solidFill>
                  <a:srgbClr val="002060"/>
                </a:solidFill>
                <a:latin typeface="Times New Roman" panose="02020603050405020304" pitchFamily="18" charset="0"/>
                <a:cs typeface="Times New Roman" panose="02020603050405020304" pitchFamily="18" charset="0"/>
              </a:rPr>
              <a:t>7</a:t>
            </a:r>
            <a:r>
              <a:rPr lang="mn-MN" sz="1600" b="1" dirty="0">
                <a:solidFill>
                  <a:srgbClr val="002060"/>
                </a:solidFill>
                <a:latin typeface="Times New Roman" panose="02020603050405020304" pitchFamily="18" charset="0"/>
                <a:cs typeface="Times New Roman" panose="02020603050405020304" pitchFamily="18" charset="0"/>
              </a:rPr>
              <a:t>00 </a:t>
            </a:r>
            <a:r>
              <a:rPr lang="mn-MN" sz="1600" b="1" dirty="0" smtClean="0">
                <a:solidFill>
                  <a:srgbClr val="002060"/>
                </a:solidFill>
                <a:latin typeface="Times New Roman" panose="02020603050405020304" pitchFamily="18" charset="0"/>
                <a:cs typeface="Times New Roman" panose="02020603050405020304" pitchFamily="18" charset="0"/>
              </a:rPr>
              <a:t>+ АЖИЛТАН          </a:t>
            </a:r>
            <a:r>
              <a:rPr lang="mn-MN" sz="1600" b="1" dirty="0">
                <a:solidFill>
                  <a:srgbClr val="002060"/>
                </a:solidFill>
                <a:latin typeface="Times New Roman" panose="02020603050405020304" pitchFamily="18" charset="0"/>
                <a:cs typeface="Times New Roman" panose="02020603050405020304" pitchFamily="18" charset="0"/>
              </a:rPr>
              <a:t>150 + БҮТЭЭГДЭХҮҮН</a:t>
            </a:r>
            <a:endParaRPr lang="en-US" sz="1600" b="1" dirty="0">
              <a:solidFill>
                <a:srgbClr val="002060"/>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4324987" y="4526929"/>
            <a:ext cx="2115263" cy="830997"/>
          </a:xfrm>
          <a:prstGeom prst="rect">
            <a:avLst/>
          </a:prstGeom>
        </p:spPr>
        <p:txBody>
          <a:bodyPr wrap="square">
            <a:spAutoFit/>
          </a:bodyPr>
          <a:lstStyle/>
          <a:p>
            <a:pPr lvl="0" algn="ctr"/>
            <a:r>
              <a:rPr lang="mn-MN" sz="1600" b="1" dirty="0">
                <a:solidFill>
                  <a:srgbClr val="002060"/>
                </a:solidFill>
                <a:latin typeface="Times New Roman" panose="02020603050405020304" pitchFamily="18" charset="0"/>
                <a:cs typeface="Times New Roman" panose="02020603050405020304" pitchFamily="18" charset="0"/>
              </a:rPr>
              <a:t>ДЭВШИЛТЭД ТЕХНИК ТЕХНОЛОГИ</a:t>
            </a:r>
            <a:endParaRPr lang="en-US" sz="1600" b="1" dirty="0">
              <a:solidFill>
                <a:srgbClr val="002060"/>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5991931" y="2385430"/>
            <a:ext cx="1760562" cy="830997"/>
          </a:xfrm>
          <a:prstGeom prst="rect">
            <a:avLst/>
          </a:prstGeom>
        </p:spPr>
        <p:txBody>
          <a:bodyPr wrap="square">
            <a:spAutoFit/>
          </a:bodyPr>
          <a:lstStyle/>
          <a:p>
            <a:pPr lvl="0" algn="ctr"/>
            <a:r>
              <a:rPr lang="en-US" sz="1600" b="1" dirty="0">
                <a:solidFill>
                  <a:srgbClr val="002060"/>
                </a:solidFill>
                <a:latin typeface="Times New Roman" panose="02020603050405020304" pitchFamily="18" charset="0"/>
                <a:cs typeface="Times New Roman" panose="02020603050405020304" pitchFamily="18" charset="0"/>
              </a:rPr>
              <a:t>ISO 9001:2008      ISO 17025                        ISO 22000</a:t>
            </a:r>
          </a:p>
        </p:txBody>
      </p:sp>
      <p:sp>
        <p:nvSpPr>
          <p:cNvPr id="40" name="Rectangle 39"/>
          <p:cNvSpPr/>
          <p:nvPr/>
        </p:nvSpPr>
        <p:spPr>
          <a:xfrm>
            <a:off x="7430802" y="4519473"/>
            <a:ext cx="1937171" cy="584775"/>
          </a:xfrm>
          <a:prstGeom prst="rect">
            <a:avLst/>
          </a:prstGeom>
        </p:spPr>
        <p:txBody>
          <a:bodyPr wrap="square">
            <a:spAutoFit/>
          </a:bodyPr>
          <a:lstStyle/>
          <a:p>
            <a:pPr lvl="0" algn="ctr"/>
            <a:r>
              <a:rPr lang="en-US" sz="1600" b="1" dirty="0">
                <a:solidFill>
                  <a:srgbClr val="002060"/>
                </a:solidFill>
                <a:latin typeface="Times New Roman" panose="02020603050405020304" pitchFamily="18" charset="0"/>
                <a:cs typeface="Times New Roman" panose="02020603050405020304" pitchFamily="18" charset="0"/>
              </a:rPr>
              <a:t>З</a:t>
            </a:r>
            <a:r>
              <a:rPr lang="mn-MN" sz="1600" b="1" dirty="0">
                <a:solidFill>
                  <a:srgbClr val="002060"/>
                </a:solidFill>
                <a:latin typeface="Times New Roman" panose="02020603050405020304" pitchFamily="18" charset="0"/>
                <a:cs typeface="Times New Roman" panose="02020603050405020304" pitchFamily="18" charset="0"/>
              </a:rPr>
              <a:t>АХ ЗЭЭЛД ТЭРГҮҮЛЭГЧ</a:t>
            </a:r>
            <a:endParaRPr lang="en-US" sz="1600" b="1" dirty="0">
              <a:solidFill>
                <a:srgbClr val="00206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9116654" y="2440199"/>
            <a:ext cx="1431802" cy="584775"/>
          </a:xfrm>
          <a:prstGeom prst="rect">
            <a:avLst/>
          </a:prstGeom>
        </p:spPr>
        <p:txBody>
          <a:bodyPr wrap="none">
            <a:spAutoFit/>
          </a:bodyPr>
          <a:lstStyle/>
          <a:p>
            <a:pPr lvl="0" algn="ctr"/>
            <a:r>
              <a:rPr lang="en-US" sz="1600" b="1" dirty="0">
                <a:solidFill>
                  <a:srgbClr val="002060"/>
                </a:solidFill>
                <a:latin typeface="Times New Roman" panose="02020603050405020304" pitchFamily="18" charset="0"/>
                <a:cs typeface="Times New Roman" panose="02020603050405020304" pitchFamily="18" charset="0"/>
              </a:rPr>
              <a:t>TOP 100 </a:t>
            </a:r>
            <a:r>
              <a:rPr lang="mn-MN" sz="1600" b="1" dirty="0">
                <a:solidFill>
                  <a:srgbClr val="002060"/>
                </a:solidFill>
                <a:latin typeface="Times New Roman" panose="02020603050405020304" pitchFamily="18" charset="0"/>
                <a:cs typeface="Times New Roman" panose="02020603050405020304" pitchFamily="18" charset="0"/>
              </a:rPr>
              <a:t>АЖ </a:t>
            </a:r>
            <a:endParaRPr lang="mn-MN" sz="1600" b="1" dirty="0" smtClean="0">
              <a:solidFill>
                <a:srgbClr val="002060"/>
              </a:solidFill>
              <a:latin typeface="Times New Roman" panose="02020603050405020304" pitchFamily="18" charset="0"/>
              <a:cs typeface="Times New Roman" panose="02020603050405020304" pitchFamily="18" charset="0"/>
            </a:endParaRPr>
          </a:p>
          <a:p>
            <a:pPr lvl="0" algn="ctr"/>
            <a:r>
              <a:rPr lang="mn-MN" sz="1600" b="1" dirty="0" smtClean="0">
                <a:solidFill>
                  <a:srgbClr val="002060"/>
                </a:solidFill>
                <a:latin typeface="Times New Roman" panose="02020603050405020304" pitchFamily="18" charset="0"/>
                <a:cs typeface="Times New Roman" panose="02020603050405020304" pitchFamily="18" charset="0"/>
              </a:rPr>
              <a:t>АХУЙН </a:t>
            </a:r>
            <a:r>
              <a:rPr lang="mn-MN" sz="1600" b="1" dirty="0">
                <a:solidFill>
                  <a:srgbClr val="002060"/>
                </a:solidFill>
                <a:latin typeface="Times New Roman" panose="02020603050405020304" pitchFamily="18" charset="0"/>
                <a:cs typeface="Times New Roman" panose="02020603050405020304" pitchFamily="18" charset="0"/>
              </a:rPr>
              <a:t>НЭГ</a:t>
            </a:r>
            <a:endParaRPr lang="en-US" sz="1600" b="1" dirty="0">
              <a:solidFill>
                <a:srgbClr val="002060"/>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10221374" y="4498856"/>
            <a:ext cx="1912874" cy="584775"/>
          </a:xfrm>
          <a:prstGeom prst="rect">
            <a:avLst/>
          </a:prstGeom>
        </p:spPr>
        <p:txBody>
          <a:bodyPr wrap="square">
            <a:spAutoFit/>
          </a:bodyPr>
          <a:lstStyle/>
          <a:p>
            <a:pPr lvl="0" algn="ctr"/>
            <a:r>
              <a:rPr lang="mn-MN" sz="1600" b="1" dirty="0">
                <a:solidFill>
                  <a:srgbClr val="002060"/>
                </a:solidFill>
                <a:latin typeface="Times New Roman" panose="02020603050405020304" pitchFamily="18" charset="0"/>
                <a:cs typeface="Times New Roman" panose="02020603050405020304" pitchFamily="18" charset="0"/>
              </a:rPr>
              <a:t>ШИЛДЭГ ТАТВАР ТӨЛӨГЧ</a:t>
            </a:r>
            <a:endParaRPr lang="en-US" sz="1600" b="1" dirty="0">
              <a:solidFill>
                <a:srgbClr val="00206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2599688" y="564740"/>
            <a:ext cx="6554748" cy="468400"/>
          </a:xfrm>
          <a:prstGeom prst="rect">
            <a:avLst/>
          </a:prstGeom>
          <a:noFill/>
        </p:spPr>
        <p:txBody>
          <a:bodyPr wrap="none" lIns="37150" tIns="18575" rIns="37150" bIns="18575" rtlCol="0">
            <a:spAutoFit/>
          </a:bodyPr>
          <a:lstStyle/>
          <a:p>
            <a:pPr algn="ctr"/>
            <a:r>
              <a:rPr lang="mn-MN" sz="2800" b="1" dirty="0" smtClean="0">
                <a:solidFill>
                  <a:srgbClr val="002060"/>
                </a:solidFill>
                <a:latin typeface="Times New Roman" panose="02020603050405020304" pitchFamily="18" charset="0"/>
                <a:cs typeface="Times New Roman" panose="02020603050405020304" pitchFamily="18" charset="0"/>
              </a:rPr>
              <a:t>КОМПАНИЙН ТОВЧ ТАНИЛЦУУЛГА</a:t>
            </a:r>
            <a:endParaRPr lang="id-ID" sz="2800" b="1" dirty="0">
              <a:solidFill>
                <a:srgbClr val="002060"/>
              </a:solidFill>
              <a:latin typeface="Times New Roman" panose="02020603050405020304" pitchFamily="18" charset="0"/>
              <a:cs typeface="Times New Roman" panose="02020603050405020304" pitchFamily="18" charset="0"/>
            </a:endParaRPr>
          </a:p>
        </p:txBody>
      </p:sp>
      <p:cxnSp>
        <p:nvCxnSpPr>
          <p:cNvPr id="44" name="Straight Connector 43"/>
          <p:cNvCxnSpPr/>
          <p:nvPr/>
        </p:nvCxnSpPr>
        <p:spPr>
          <a:xfrm>
            <a:off x="2456742" y="387285"/>
            <a:ext cx="0" cy="82331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Rounded Rectangle 20">
            <a:extLst>
              <a:ext uri="{FF2B5EF4-FFF2-40B4-BE49-F238E27FC236}">
                <a16:creationId xmlns="" xmlns:a16="http://schemas.microsoft.com/office/drawing/2014/main" id="{6F6D61B6-C26A-4B48-9531-877A33F6652D}"/>
              </a:ext>
            </a:extLst>
          </p:cNvPr>
          <p:cNvSpPr>
            <a:spLocks noChangeAspect="1"/>
          </p:cNvSpPr>
          <p:nvPr/>
        </p:nvSpPr>
        <p:spPr>
          <a:xfrm rot="2160000">
            <a:off x="2276648" y="4008170"/>
            <a:ext cx="333647" cy="36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nvGrpSpPr>
          <p:cNvPr id="46" name="Group 45"/>
          <p:cNvGrpSpPr/>
          <p:nvPr/>
        </p:nvGrpSpPr>
        <p:grpSpPr>
          <a:xfrm>
            <a:off x="5221633" y="3984342"/>
            <a:ext cx="355766" cy="350077"/>
            <a:chOff x="-10966451" y="2368550"/>
            <a:chExt cx="4962525" cy="4883151"/>
          </a:xfrm>
          <a:solidFill>
            <a:schemeClr val="bg1"/>
          </a:solidFill>
        </p:grpSpPr>
        <p:sp>
          <p:nvSpPr>
            <p:cNvPr id="47" name="Freeform 69"/>
            <p:cNvSpPr>
              <a:spLocks/>
            </p:cNvSpPr>
            <p:nvPr/>
          </p:nvSpPr>
          <p:spPr bwMode="auto">
            <a:xfrm>
              <a:off x="-10966451" y="2368550"/>
              <a:ext cx="4198938" cy="4875213"/>
            </a:xfrm>
            <a:custGeom>
              <a:avLst/>
              <a:gdLst>
                <a:gd name="T0" fmla="*/ 2666 w 5291"/>
                <a:gd name="T1" fmla="*/ 0 h 6142"/>
                <a:gd name="T2" fmla="*/ 5195 w 5291"/>
                <a:gd name="T3" fmla="*/ 1050 h 6142"/>
                <a:gd name="T4" fmla="*/ 5254 w 5291"/>
                <a:gd name="T5" fmla="*/ 1092 h 6142"/>
                <a:gd name="T6" fmla="*/ 5287 w 5291"/>
                <a:gd name="T7" fmla="*/ 1157 h 6142"/>
                <a:gd name="T8" fmla="*/ 5291 w 5291"/>
                <a:gd name="T9" fmla="*/ 2214 h 6142"/>
                <a:gd name="T10" fmla="*/ 5270 w 5291"/>
                <a:gd name="T11" fmla="*/ 2294 h 6142"/>
                <a:gd name="T12" fmla="*/ 5213 w 5291"/>
                <a:gd name="T13" fmla="*/ 2349 h 6142"/>
                <a:gd name="T14" fmla="*/ 5135 w 5291"/>
                <a:gd name="T15" fmla="*/ 2372 h 6142"/>
                <a:gd name="T16" fmla="*/ 5055 w 5291"/>
                <a:gd name="T17" fmla="*/ 2349 h 6142"/>
                <a:gd name="T18" fmla="*/ 4998 w 5291"/>
                <a:gd name="T19" fmla="*/ 2294 h 6142"/>
                <a:gd name="T20" fmla="*/ 4977 w 5291"/>
                <a:gd name="T21" fmla="*/ 2214 h 6142"/>
                <a:gd name="T22" fmla="*/ 2645 w 5291"/>
                <a:gd name="T23" fmla="*/ 325 h 6142"/>
                <a:gd name="T24" fmla="*/ 314 w 5291"/>
                <a:gd name="T25" fmla="*/ 3494 h 6142"/>
                <a:gd name="T26" fmla="*/ 338 w 5291"/>
                <a:gd name="T27" fmla="*/ 3823 h 6142"/>
                <a:gd name="T28" fmla="*/ 405 w 5291"/>
                <a:gd name="T29" fmla="*/ 4139 h 6142"/>
                <a:gd name="T30" fmla="*/ 513 w 5291"/>
                <a:gd name="T31" fmla="*/ 4438 h 6142"/>
                <a:gd name="T32" fmla="*/ 660 w 5291"/>
                <a:gd name="T33" fmla="*/ 4716 h 6142"/>
                <a:gd name="T34" fmla="*/ 840 w 5291"/>
                <a:gd name="T35" fmla="*/ 4970 h 6142"/>
                <a:gd name="T36" fmla="*/ 1053 w 5291"/>
                <a:gd name="T37" fmla="*/ 5197 h 6142"/>
                <a:gd name="T38" fmla="*/ 1295 w 5291"/>
                <a:gd name="T39" fmla="*/ 5395 h 6142"/>
                <a:gd name="T40" fmla="*/ 1561 w 5291"/>
                <a:gd name="T41" fmla="*/ 5558 h 6142"/>
                <a:gd name="T42" fmla="*/ 1848 w 5291"/>
                <a:gd name="T43" fmla="*/ 5686 h 6142"/>
                <a:gd name="T44" fmla="*/ 2156 w 5291"/>
                <a:gd name="T45" fmla="*/ 5775 h 6142"/>
                <a:gd name="T46" fmla="*/ 2480 w 5291"/>
                <a:gd name="T47" fmla="*/ 5821 h 6142"/>
                <a:gd name="T48" fmla="*/ 2687 w 5291"/>
                <a:gd name="T49" fmla="*/ 5832 h 6142"/>
                <a:gd name="T50" fmla="*/ 2757 w 5291"/>
                <a:gd name="T51" fmla="*/ 5872 h 6142"/>
                <a:gd name="T52" fmla="*/ 2797 w 5291"/>
                <a:gd name="T53" fmla="*/ 5942 h 6142"/>
                <a:gd name="T54" fmla="*/ 2797 w 5291"/>
                <a:gd name="T55" fmla="*/ 6026 h 6142"/>
                <a:gd name="T56" fmla="*/ 2757 w 5291"/>
                <a:gd name="T57" fmla="*/ 6095 h 6142"/>
                <a:gd name="T58" fmla="*/ 2687 w 5291"/>
                <a:gd name="T59" fmla="*/ 6136 h 6142"/>
                <a:gd name="T60" fmla="*/ 2464 w 5291"/>
                <a:gd name="T61" fmla="*/ 6135 h 6142"/>
                <a:gd name="T62" fmla="*/ 2113 w 5291"/>
                <a:gd name="T63" fmla="*/ 6087 h 6142"/>
                <a:gd name="T64" fmla="*/ 1778 w 5291"/>
                <a:gd name="T65" fmla="*/ 5996 h 6142"/>
                <a:gd name="T66" fmla="*/ 1460 w 5291"/>
                <a:gd name="T67" fmla="*/ 5861 h 6142"/>
                <a:gd name="T68" fmla="*/ 1167 w 5291"/>
                <a:gd name="T69" fmla="*/ 5689 h 6142"/>
                <a:gd name="T70" fmla="*/ 899 w 5291"/>
                <a:gd name="T71" fmla="*/ 5482 h 6142"/>
                <a:gd name="T72" fmla="*/ 660 w 5291"/>
                <a:gd name="T73" fmla="*/ 5242 h 6142"/>
                <a:gd name="T74" fmla="*/ 452 w 5291"/>
                <a:gd name="T75" fmla="*/ 4974 h 6142"/>
                <a:gd name="T76" fmla="*/ 281 w 5291"/>
                <a:gd name="T77" fmla="*/ 4679 h 6142"/>
                <a:gd name="T78" fmla="*/ 146 w 5291"/>
                <a:gd name="T79" fmla="*/ 4364 h 6142"/>
                <a:gd name="T80" fmla="*/ 55 w 5291"/>
                <a:gd name="T81" fmla="*/ 4027 h 6142"/>
                <a:gd name="T82" fmla="*/ 7 w 5291"/>
                <a:gd name="T83" fmla="*/ 3675 h 6142"/>
                <a:gd name="T84" fmla="*/ 0 w 5291"/>
                <a:gd name="T85" fmla="*/ 1193 h 6142"/>
                <a:gd name="T86" fmla="*/ 17 w 5291"/>
                <a:gd name="T87" fmla="*/ 1122 h 6142"/>
                <a:gd name="T88" fmla="*/ 64 w 5291"/>
                <a:gd name="T89" fmla="*/ 1067 h 6142"/>
                <a:gd name="T90" fmla="*/ 2584 w 5291"/>
                <a:gd name="T91" fmla="*/ 10 h 6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91" h="6142">
                  <a:moveTo>
                    <a:pt x="2624" y="0"/>
                  </a:moveTo>
                  <a:lnTo>
                    <a:pt x="2666" y="0"/>
                  </a:lnTo>
                  <a:lnTo>
                    <a:pt x="2706" y="10"/>
                  </a:lnTo>
                  <a:lnTo>
                    <a:pt x="5195" y="1050"/>
                  </a:lnTo>
                  <a:lnTo>
                    <a:pt x="5228" y="1067"/>
                  </a:lnTo>
                  <a:lnTo>
                    <a:pt x="5254" y="1092"/>
                  </a:lnTo>
                  <a:lnTo>
                    <a:pt x="5273" y="1122"/>
                  </a:lnTo>
                  <a:lnTo>
                    <a:pt x="5287" y="1157"/>
                  </a:lnTo>
                  <a:lnTo>
                    <a:pt x="5291" y="1195"/>
                  </a:lnTo>
                  <a:lnTo>
                    <a:pt x="5291" y="2214"/>
                  </a:lnTo>
                  <a:lnTo>
                    <a:pt x="5287" y="2256"/>
                  </a:lnTo>
                  <a:lnTo>
                    <a:pt x="5270" y="2294"/>
                  </a:lnTo>
                  <a:lnTo>
                    <a:pt x="5245" y="2325"/>
                  </a:lnTo>
                  <a:lnTo>
                    <a:pt x="5213" y="2349"/>
                  </a:lnTo>
                  <a:lnTo>
                    <a:pt x="5176" y="2366"/>
                  </a:lnTo>
                  <a:lnTo>
                    <a:pt x="5135" y="2372"/>
                  </a:lnTo>
                  <a:lnTo>
                    <a:pt x="5093" y="2366"/>
                  </a:lnTo>
                  <a:lnTo>
                    <a:pt x="5055" y="2349"/>
                  </a:lnTo>
                  <a:lnTo>
                    <a:pt x="5022" y="2325"/>
                  </a:lnTo>
                  <a:lnTo>
                    <a:pt x="4998" y="2294"/>
                  </a:lnTo>
                  <a:lnTo>
                    <a:pt x="4982" y="2256"/>
                  </a:lnTo>
                  <a:lnTo>
                    <a:pt x="4977" y="2214"/>
                  </a:lnTo>
                  <a:lnTo>
                    <a:pt x="4977" y="1297"/>
                  </a:lnTo>
                  <a:lnTo>
                    <a:pt x="2645" y="325"/>
                  </a:lnTo>
                  <a:lnTo>
                    <a:pt x="314" y="1297"/>
                  </a:lnTo>
                  <a:lnTo>
                    <a:pt x="314" y="3494"/>
                  </a:lnTo>
                  <a:lnTo>
                    <a:pt x="319" y="3662"/>
                  </a:lnTo>
                  <a:lnTo>
                    <a:pt x="338" y="3823"/>
                  </a:lnTo>
                  <a:lnTo>
                    <a:pt x="365" y="3983"/>
                  </a:lnTo>
                  <a:lnTo>
                    <a:pt x="405" y="4139"/>
                  </a:lnTo>
                  <a:lnTo>
                    <a:pt x="454" y="4291"/>
                  </a:lnTo>
                  <a:lnTo>
                    <a:pt x="513" y="4438"/>
                  </a:lnTo>
                  <a:lnTo>
                    <a:pt x="582" y="4579"/>
                  </a:lnTo>
                  <a:lnTo>
                    <a:pt x="660" y="4716"/>
                  </a:lnTo>
                  <a:lnTo>
                    <a:pt x="745" y="4845"/>
                  </a:lnTo>
                  <a:lnTo>
                    <a:pt x="840" y="4970"/>
                  </a:lnTo>
                  <a:lnTo>
                    <a:pt x="943" y="5086"/>
                  </a:lnTo>
                  <a:lnTo>
                    <a:pt x="1053" y="5197"/>
                  </a:lnTo>
                  <a:lnTo>
                    <a:pt x="1171" y="5300"/>
                  </a:lnTo>
                  <a:lnTo>
                    <a:pt x="1295" y="5395"/>
                  </a:lnTo>
                  <a:lnTo>
                    <a:pt x="1424" y="5480"/>
                  </a:lnTo>
                  <a:lnTo>
                    <a:pt x="1561" y="5558"/>
                  </a:lnTo>
                  <a:lnTo>
                    <a:pt x="1702" y="5627"/>
                  </a:lnTo>
                  <a:lnTo>
                    <a:pt x="1848" y="5686"/>
                  </a:lnTo>
                  <a:lnTo>
                    <a:pt x="2000" y="5735"/>
                  </a:lnTo>
                  <a:lnTo>
                    <a:pt x="2156" y="5775"/>
                  </a:lnTo>
                  <a:lnTo>
                    <a:pt x="2316" y="5804"/>
                  </a:lnTo>
                  <a:lnTo>
                    <a:pt x="2480" y="5821"/>
                  </a:lnTo>
                  <a:lnTo>
                    <a:pt x="2645" y="5826"/>
                  </a:lnTo>
                  <a:lnTo>
                    <a:pt x="2687" y="5832"/>
                  </a:lnTo>
                  <a:lnTo>
                    <a:pt x="2725" y="5847"/>
                  </a:lnTo>
                  <a:lnTo>
                    <a:pt x="2757" y="5872"/>
                  </a:lnTo>
                  <a:lnTo>
                    <a:pt x="2782" y="5904"/>
                  </a:lnTo>
                  <a:lnTo>
                    <a:pt x="2797" y="5942"/>
                  </a:lnTo>
                  <a:lnTo>
                    <a:pt x="2803" y="5984"/>
                  </a:lnTo>
                  <a:lnTo>
                    <a:pt x="2797" y="6026"/>
                  </a:lnTo>
                  <a:lnTo>
                    <a:pt x="2782" y="6064"/>
                  </a:lnTo>
                  <a:lnTo>
                    <a:pt x="2757" y="6095"/>
                  </a:lnTo>
                  <a:lnTo>
                    <a:pt x="2725" y="6119"/>
                  </a:lnTo>
                  <a:lnTo>
                    <a:pt x="2687" y="6136"/>
                  </a:lnTo>
                  <a:lnTo>
                    <a:pt x="2645" y="6142"/>
                  </a:lnTo>
                  <a:lnTo>
                    <a:pt x="2464" y="6135"/>
                  </a:lnTo>
                  <a:lnTo>
                    <a:pt x="2288" y="6117"/>
                  </a:lnTo>
                  <a:lnTo>
                    <a:pt x="2113" y="6087"/>
                  </a:lnTo>
                  <a:lnTo>
                    <a:pt x="1943" y="6047"/>
                  </a:lnTo>
                  <a:lnTo>
                    <a:pt x="1778" y="5996"/>
                  </a:lnTo>
                  <a:lnTo>
                    <a:pt x="1616" y="5933"/>
                  </a:lnTo>
                  <a:lnTo>
                    <a:pt x="1460" y="5861"/>
                  </a:lnTo>
                  <a:lnTo>
                    <a:pt x="1312" y="5779"/>
                  </a:lnTo>
                  <a:lnTo>
                    <a:pt x="1167" y="5689"/>
                  </a:lnTo>
                  <a:lnTo>
                    <a:pt x="1030" y="5589"/>
                  </a:lnTo>
                  <a:lnTo>
                    <a:pt x="899" y="5482"/>
                  </a:lnTo>
                  <a:lnTo>
                    <a:pt x="776" y="5366"/>
                  </a:lnTo>
                  <a:lnTo>
                    <a:pt x="660" y="5242"/>
                  </a:lnTo>
                  <a:lnTo>
                    <a:pt x="551" y="5111"/>
                  </a:lnTo>
                  <a:lnTo>
                    <a:pt x="452" y="4974"/>
                  </a:lnTo>
                  <a:lnTo>
                    <a:pt x="361" y="4830"/>
                  </a:lnTo>
                  <a:lnTo>
                    <a:pt x="281" y="4679"/>
                  </a:lnTo>
                  <a:lnTo>
                    <a:pt x="209" y="4523"/>
                  </a:lnTo>
                  <a:lnTo>
                    <a:pt x="146" y="4364"/>
                  </a:lnTo>
                  <a:lnTo>
                    <a:pt x="95" y="4198"/>
                  </a:lnTo>
                  <a:lnTo>
                    <a:pt x="55" y="4027"/>
                  </a:lnTo>
                  <a:lnTo>
                    <a:pt x="24" y="3854"/>
                  </a:lnTo>
                  <a:lnTo>
                    <a:pt x="7" y="3675"/>
                  </a:lnTo>
                  <a:lnTo>
                    <a:pt x="0" y="3494"/>
                  </a:lnTo>
                  <a:lnTo>
                    <a:pt x="0" y="1193"/>
                  </a:lnTo>
                  <a:lnTo>
                    <a:pt x="5" y="1157"/>
                  </a:lnTo>
                  <a:lnTo>
                    <a:pt x="17" y="1122"/>
                  </a:lnTo>
                  <a:lnTo>
                    <a:pt x="38" y="1092"/>
                  </a:lnTo>
                  <a:lnTo>
                    <a:pt x="64" y="1067"/>
                  </a:lnTo>
                  <a:lnTo>
                    <a:pt x="97" y="1048"/>
                  </a:lnTo>
                  <a:lnTo>
                    <a:pt x="2584" y="10"/>
                  </a:lnTo>
                  <a:lnTo>
                    <a:pt x="26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48" name="Freeform 70"/>
            <p:cNvSpPr>
              <a:spLocks noEditPoints="1"/>
            </p:cNvSpPr>
            <p:nvPr/>
          </p:nvSpPr>
          <p:spPr bwMode="auto">
            <a:xfrm>
              <a:off x="-8147051" y="5110163"/>
              <a:ext cx="1300163" cy="1300163"/>
            </a:xfrm>
            <a:custGeom>
              <a:avLst/>
              <a:gdLst>
                <a:gd name="T0" fmla="*/ 744 w 1638"/>
                <a:gd name="T1" fmla="*/ 320 h 1638"/>
                <a:gd name="T2" fmla="*/ 607 w 1638"/>
                <a:gd name="T3" fmla="*/ 360 h 1638"/>
                <a:gd name="T4" fmla="*/ 487 w 1638"/>
                <a:gd name="T5" fmla="*/ 438 h 1638"/>
                <a:gd name="T6" fmla="*/ 396 w 1638"/>
                <a:gd name="T7" fmla="*/ 544 h 1638"/>
                <a:gd name="T8" fmla="*/ 335 w 1638"/>
                <a:gd name="T9" fmla="*/ 674 h 1638"/>
                <a:gd name="T10" fmla="*/ 314 w 1638"/>
                <a:gd name="T11" fmla="*/ 818 h 1638"/>
                <a:gd name="T12" fmla="*/ 335 w 1638"/>
                <a:gd name="T13" fmla="*/ 965 h 1638"/>
                <a:gd name="T14" fmla="*/ 396 w 1638"/>
                <a:gd name="T15" fmla="*/ 1092 h 1638"/>
                <a:gd name="T16" fmla="*/ 487 w 1638"/>
                <a:gd name="T17" fmla="*/ 1199 h 1638"/>
                <a:gd name="T18" fmla="*/ 607 w 1638"/>
                <a:gd name="T19" fmla="*/ 1277 h 1638"/>
                <a:gd name="T20" fmla="*/ 744 w 1638"/>
                <a:gd name="T21" fmla="*/ 1317 h 1638"/>
                <a:gd name="T22" fmla="*/ 892 w 1638"/>
                <a:gd name="T23" fmla="*/ 1317 h 1638"/>
                <a:gd name="T24" fmla="*/ 1031 w 1638"/>
                <a:gd name="T25" fmla="*/ 1277 h 1638"/>
                <a:gd name="T26" fmla="*/ 1149 w 1638"/>
                <a:gd name="T27" fmla="*/ 1199 h 1638"/>
                <a:gd name="T28" fmla="*/ 1242 w 1638"/>
                <a:gd name="T29" fmla="*/ 1092 h 1638"/>
                <a:gd name="T30" fmla="*/ 1301 w 1638"/>
                <a:gd name="T31" fmla="*/ 965 h 1638"/>
                <a:gd name="T32" fmla="*/ 1324 w 1638"/>
                <a:gd name="T33" fmla="*/ 818 h 1638"/>
                <a:gd name="T34" fmla="*/ 1301 w 1638"/>
                <a:gd name="T35" fmla="*/ 674 h 1638"/>
                <a:gd name="T36" fmla="*/ 1242 w 1638"/>
                <a:gd name="T37" fmla="*/ 544 h 1638"/>
                <a:gd name="T38" fmla="*/ 1149 w 1638"/>
                <a:gd name="T39" fmla="*/ 438 h 1638"/>
                <a:gd name="T40" fmla="*/ 1031 w 1638"/>
                <a:gd name="T41" fmla="*/ 360 h 1638"/>
                <a:gd name="T42" fmla="*/ 892 w 1638"/>
                <a:gd name="T43" fmla="*/ 320 h 1638"/>
                <a:gd name="T44" fmla="*/ 818 w 1638"/>
                <a:gd name="T45" fmla="*/ 0 h 1638"/>
                <a:gd name="T46" fmla="*/ 1006 w 1638"/>
                <a:gd name="T47" fmla="*/ 23 h 1638"/>
                <a:gd name="T48" fmla="*/ 1178 w 1638"/>
                <a:gd name="T49" fmla="*/ 84 h 1638"/>
                <a:gd name="T50" fmla="*/ 1330 w 1638"/>
                <a:gd name="T51" fmla="*/ 181 h 1638"/>
                <a:gd name="T52" fmla="*/ 1457 w 1638"/>
                <a:gd name="T53" fmla="*/ 309 h 1638"/>
                <a:gd name="T54" fmla="*/ 1554 w 1638"/>
                <a:gd name="T55" fmla="*/ 459 h 1638"/>
                <a:gd name="T56" fmla="*/ 1615 w 1638"/>
                <a:gd name="T57" fmla="*/ 632 h 1638"/>
                <a:gd name="T58" fmla="*/ 1638 w 1638"/>
                <a:gd name="T59" fmla="*/ 820 h 1638"/>
                <a:gd name="T60" fmla="*/ 1615 w 1638"/>
                <a:gd name="T61" fmla="*/ 1007 h 1638"/>
                <a:gd name="T62" fmla="*/ 1554 w 1638"/>
                <a:gd name="T63" fmla="*/ 1180 h 1638"/>
                <a:gd name="T64" fmla="*/ 1457 w 1638"/>
                <a:gd name="T65" fmla="*/ 1332 h 1638"/>
                <a:gd name="T66" fmla="*/ 1330 w 1638"/>
                <a:gd name="T67" fmla="*/ 1459 h 1638"/>
                <a:gd name="T68" fmla="*/ 1178 w 1638"/>
                <a:gd name="T69" fmla="*/ 1555 h 1638"/>
                <a:gd name="T70" fmla="*/ 1006 w 1638"/>
                <a:gd name="T71" fmla="*/ 1617 h 1638"/>
                <a:gd name="T72" fmla="*/ 818 w 1638"/>
                <a:gd name="T73" fmla="*/ 1638 h 1638"/>
                <a:gd name="T74" fmla="*/ 632 w 1638"/>
                <a:gd name="T75" fmla="*/ 1617 h 1638"/>
                <a:gd name="T76" fmla="*/ 459 w 1638"/>
                <a:gd name="T77" fmla="*/ 1555 h 1638"/>
                <a:gd name="T78" fmla="*/ 306 w 1638"/>
                <a:gd name="T79" fmla="*/ 1459 h 1638"/>
                <a:gd name="T80" fmla="*/ 179 w 1638"/>
                <a:gd name="T81" fmla="*/ 1332 h 1638"/>
                <a:gd name="T82" fmla="*/ 84 w 1638"/>
                <a:gd name="T83" fmla="*/ 1180 h 1638"/>
                <a:gd name="T84" fmla="*/ 21 w 1638"/>
                <a:gd name="T85" fmla="*/ 1007 h 1638"/>
                <a:gd name="T86" fmla="*/ 0 w 1638"/>
                <a:gd name="T87" fmla="*/ 820 h 1638"/>
                <a:gd name="T88" fmla="*/ 21 w 1638"/>
                <a:gd name="T89" fmla="*/ 632 h 1638"/>
                <a:gd name="T90" fmla="*/ 84 w 1638"/>
                <a:gd name="T91" fmla="*/ 459 h 1638"/>
                <a:gd name="T92" fmla="*/ 181 w 1638"/>
                <a:gd name="T93" fmla="*/ 309 h 1638"/>
                <a:gd name="T94" fmla="*/ 306 w 1638"/>
                <a:gd name="T95" fmla="*/ 181 h 1638"/>
                <a:gd name="T96" fmla="*/ 459 w 1638"/>
                <a:gd name="T97" fmla="*/ 84 h 1638"/>
                <a:gd name="T98" fmla="*/ 632 w 1638"/>
                <a:gd name="T99" fmla="*/ 23 h 1638"/>
                <a:gd name="T100" fmla="*/ 818 w 1638"/>
                <a:gd name="T101" fmla="*/ 0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38" h="1638">
                  <a:moveTo>
                    <a:pt x="818" y="314"/>
                  </a:moveTo>
                  <a:lnTo>
                    <a:pt x="744" y="320"/>
                  </a:lnTo>
                  <a:lnTo>
                    <a:pt x="674" y="335"/>
                  </a:lnTo>
                  <a:lnTo>
                    <a:pt x="607" y="360"/>
                  </a:lnTo>
                  <a:lnTo>
                    <a:pt x="544" y="396"/>
                  </a:lnTo>
                  <a:lnTo>
                    <a:pt x="487" y="438"/>
                  </a:lnTo>
                  <a:lnTo>
                    <a:pt x="438" y="487"/>
                  </a:lnTo>
                  <a:lnTo>
                    <a:pt x="396" y="544"/>
                  </a:lnTo>
                  <a:lnTo>
                    <a:pt x="362" y="605"/>
                  </a:lnTo>
                  <a:lnTo>
                    <a:pt x="335" y="674"/>
                  </a:lnTo>
                  <a:lnTo>
                    <a:pt x="320" y="744"/>
                  </a:lnTo>
                  <a:lnTo>
                    <a:pt x="314" y="818"/>
                  </a:lnTo>
                  <a:lnTo>
                    <a:pt x="320" y="893"/>
                  </a:lnTo>
                  <a:lnTo>
                    <a:pt x="335" y="965"/>
                  </a:lnTo>
                  <a:lnTo>
                    <a:pt x="362" y="1031"/>
                  </a:lnTo>
                  <a:lnTo>
                    <a:pt x="396" y="1092"/>
                  </a:lnTo>
                  <a:lnTo>
                    <a:pt x="438" y="1149"/>
                  </a:lnTo>
                  <a:lnTo>
                    <a:pt x="487" y="1199"/>
                  </a:lnTo>
                  <a:lnTo>
                    <a:pt x="544" y="1243"/>
                  </a:lnTo>
                  <a:lnTo>
                    <a:pt x="607" y="1277"/>
                  </a:lnTo>
                  <a:lnTo>
                    <a:pt x="674" y="1302"/>
                  </a:lnTo>
                  <a:lnTo>
                    <a:pt x="744" y="1317"/>
                  </a:lnTo>
                  <a:lnTo>
                    <a:pt x="818" y="1322"/>
                  </a:lnTo>
                  <a:lnTo>
                    <a:pt x="892" y="1317"/>
                  </a:lnTo>
                  <a:lnTo>
                    <a:pt x="965" y="1302"/>
                  </a:lnTo>
                  <a:lnTo>
                    <a:pt x="1031" y="1277"/>
                  </a:lnTo>
                  <a:lnTo>
                    <a:pt x="1094" y="1243"/>
                  </a:lnTo>
                  <a:lnTo>
                    <a:pt x="1149" y="1199"/>
                  </a:lnTo>
                  <a:lnTo>
                    <a:pt x="1198" y="1149"/>
                  </a:lnTo>
                  <a:lnTo>
                    <a:pt x="1242" y="1092"/>
                  </a:lnTo>
                  <a:lnTo>
                    <a:pt x="1276" y="1031"/>
                  </a:lnTo>
                  <a:lnTo>
                    <a:pt x="1301" y="965"/>
                  </a:lnTo>
                  <a:lnTo>
                    <a:pt x="1318" y="893"/>
                  </a:lnTo>
                  <a:lnTo>
                    <a:pt x="1324" y="818"/>
                  </a:lnTo>
                  <a:lnTo>
                    <a:pt x="1318" y="744"/>
                  </a:lnTo>
                  <a:lnTo>
                    <a:pt x="1301" y="674"/>
                  </a:lnTo>
                  <a:lnTo>
                    <a:pt x="1276" y="605"/>
                  </a:lnTo>
                  <a:lnTo>
                    <a:pt x="1242" y="544"/>
                  </a:lnTo>
                  <a:lnTo>
                    <a:pt x="1198" y="487"/>
                  </a:lnTo>
                  <a:lnTo>
                    <a:pt x="1149" y="438"/>
                  </a:lnTo>
                  <a:lnTo>
                    <a:pt x="1094" y="396"/>
                  </a:lnTo>
                  <a:lnTo>
                    <a:pt x="1031" y="360"/>
                  </a:lnTo>
                  <a:lnTo>
                    <a:pt x="965" y="335"/>
                  </a:lnTo>
                  <a:lnTo>
                    <a:pt x="892" y="320"/>
                  </a:lnTo>
                  <a:lnTo>
                    <a:pt x="818" y="314"/>
                  </a:lnTo>
                  <a:close/>
                  <a:moveTo>
                    <a:pt x="818" y="0"/>
                  </a:moveTo>
                  <a:lnTo>
                    <a:pt x="913" y="6"/>
                  </a:lnTo>
                  <a:lnTo>
                    <a:pt x="1006" y="23"/>
                  </a:lnTo>
                  <a:lnTo>
                    <a:pt x="1094" y="48"/>
                  </a:lnTo>
                  <a:lnTo>
                    <a:pt x="1178" y="84"/>
                  </a:lnTo>
                  <a:lnTo>
                    <a:pt x="1257" y="128"/>
                  </a:lnTo>
                  <a:lnTo>
                    <a:pt x="1330" y="181"/>
                  </a:lnTo>
                  <a:lnTo>
                    <a:pt x="1396" y="240"/>
                  </a:lnTo>
                  <a:lnTo>
                    <a:pt x="1457" y="309"/>
                  </a:lnTo>
                  <a:lnTo>
                    <a:pt x="1508" y="381"/>
                  </a:lnTo>
                  <a:lnTo>
                    <a:pt x="1554" y="459"/>
                  </a:lnTo>
                  <a:lnTo>
                    <a:pt x="1588" y="544"/>
                  </a:lnTo>
                  <a:lnTo>
                    <a:pt x="1615" y="632"/>
                  </a:lnTo>
                  <a:lnTo>
                    <a:pt x="1632" y="725"/>
                  </a:lnTo>
                  <a:lnTo>
                    <a:pt x="1638" y="820"/>
                  </a:lnTo>
                  <a:lnTo>
                    <a:pt x="1632" y="915"/>
                  </a:lnTo>
                  <a:lnTo>
                    <a:pt x="1615" y="1007"/>
                  </a:lnTo>
                  <a:lnTo>
                    <a:pt x="1588" y="1096"/>
                  </a:lnTo>
                  <a:lnTo>
                    <a:pt x="1554" y="1180"/>
                  </a:lnTo>
                  <a:lnTo>
                    <a:pt x="1508" y="1258"/>
                  </a:lnTo>
                  <a:lnTo>
                    <a:pt x="1457" y="1332"/>
                  </a:lnTo>
                  <a:lnTo>
                    <a:pt x="1396" y="1399"/>
                  </a:lnTo>
                  <a:lnTo>
                    <a:pt x="1330" y="1459"/>
                  </a:lnTo>
                  <a:lnTo>
                    <a:pt x="1257" y="1511"/>
                  </a:lnTo>
                  <a:lnTo>
                    <a:pt x="1178" y="1555"/>
                  </a:lnTo>
                  <a:lnTo>
                    <a:pt x="1094" y="1591"/>
                  </a:lnTo>
                  <a:lnTo>
                    <a:pt x="1006" y="1617"/>
                  </a:lnTo>
                  <a:lnTo>
                    <a:pt x="913" y="1632"/>
                  </a:lnTo>
                  <a:lnTo>
                    <a:pt x="818" y="1638"/>
                  </a:lnTo>
                  <a:lnTo>
                    <a:pt x="723" y="1632"/>
                  </a:lnTo>
                  <a:lnTo>
                    <a:pt x="632" y="1617"/>
                  </a:lnTo>
                  <a:lnTo>
                    <a:pt x="542" y="1591"/>
                  </a:lnTo>
                  <a:lnTo>
                    <a:pt x="459" y="1555"/>
                  </a:lnTo>
                  <a:lnTo>
                    <a:pt x="381" y="1511"/>
                  </a:lnTo>
                  <a:lnTo>
                    <a:pt x="306" y="1459"/>
                  </a:lnTo>
                  <a:lnTo>
                    <a:pt x="240" y="1399"/>
                  </a:lnTo>
                  <a:lnTo>
                    <a:pt x="179" y="1332"/>
                  </a:lnTo>
                  <a:lnTo>
                    <a:pt x="128" y="1258"/>
                  </a:lnTo>
                  <a:lnTo>
                    <a:pt x="84" y="1180"/>
                  </a:lnTo>
                  <a:lnTo>
                    <a:pt x="48" y="1096"/>
                  </a:lnTo>
                  <a:lnTo>
                    <a:pt x="21" y="1007"/>
                  </a:lnTo>
                  <a:lnTo>
                    <a:pt x="6" y="915"/>
                  </a:lnTo>
                  <a:lnTo>
                    <a:pt x="0" y="820"/>
                  </a:lnTo>
                  <a:lnTo>
                    <a:pt x="6" y="725"/>
                  </a:lnTo>
                  <a:lnTo>
                    <a:pt x="21" y="632"/>
                  </a:lnTo>
                  <a:lnTo>
                    <a:pt x="48" y="544"/>
                  </a:lnTo>
                  <a:lnTo>
                    <a:pt x="84" y="459"/>
                  </a:lnTo>
                  <a:lnTo>
                    <a:pt x="128" y="381"/>
                  </a:lnTo>
                  <a:lnTo>
                    <a:pt x="181" y="309"/>
                  </a:lnTo>
                  <a:lnTo>
                    <a:pt x="240" y="240"/>
                  </a:lnTo>
                  <a:lnTo>
                    <a:pt x="306" y="181"/>
                  </a:lnTo>
                  <a:lnTo>
                    <a:pt x="381" y="128"/>
                  </a:lnTo>
                  <a:lnTo>
                    <a:pt x="459" y="84"/>
                  </a:lnTo>
                  <a:lnTo>
                    <a:pt x="542" y="48"/>
                  </a:lnTo>
                  <a:lnTo>
                    <a:pt x="632" y="23"/>
                  </a:lnTo>
                  <a:lnTo>
                    <a:pt x="723" y="6"/>
                  </a:lnTo>
                  <a:lnTo>
                    <a:pt x="8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49" name="Freeform 71"/>
            <p:cNvSpPr>
              <a:spLocks noEditPoints="1"/>
            </p:cNvSpPr>
            <p:nvPr/>
          </p:nvSpPr>
          <p:spPr bwMode="auto">
            <a:xfrm>
              <a:off x="-8991601" y="4265613"/>
              <a:ext cx="2987675" cy="2986088"/>
            </a:xfrm>
            <a:custGeom>
              <a:avLst/>
              <a:gdLst>
                <a:gd name="T0" fmla="*/ 1712 w 3766"/>
                <a:gd name="T1" fmla="*/ 653 h 3763"/>
                <a:gd name="T2" fmla="*/ 1288 w 3766"/>
                <a:gd name="T3" fmla="*/ 814 h 3763"/>
                <a:gd name="T4" fmla="*/ 1035 w 3766"/>
                <a:gd name="T5" fmla="*/ 869 h 3763"/>
                <a:gd name="T6" fmla="*/ 883 w 3766"/>
                <a:gd name="T7" fmla="*/ 1067 h 3763"/>
                <a:gd name="T8" fmla="*/ 769 w 3766"/>
                <a:gd name="T9" fmla="*/ 1372 h 3763"/>
                <a:gd name="T10" fmla="*/ 626 w 3766"/>
                <a:gd name="T11" fmla="*/ 1737 h 3763"/>
                <a:gd name="T12" fmla="*/ 527 w 3766"/>
                <a:gd name="T13" fmla="*/ 1997 h 3763"/>
                <a:gd name="T14" fmla="*/ 681 w 3766"/>
                <a:gd name="T15" fmla="*/ 2123 h 3763"/>
                <a:gd name="T16" fmla="*/ 881 w 3766"/>
                <a:gd name="T17" fmla="*/ 2598 h 3763"/>
                <a:gd name="T18" fmla="*/ 693 w 3766"/>
                <a:gd name="T19" fmla="*/ 2916 h 3763"/>
                <a:gd name="T20" fmla="*/ 1136 w 3766"/>
                <a:gd name="T21" fmla="*/ 2878 h 3763"/>
                <a:gd name="T22" fmla="*/ 1550 w 3766"/>
                <a:gd name="T23" fmla="*/ 3065 h 3763"/>
                <a:gd name="T24" fmla="*/ 1767 w 3766"/>
                <a:gd name="T25" fmla="*/ 3203 h 3763"/>
                <a:gd name="T26" fmla="*/ 2012 w 3766"/>
                <a:gd name="T27" fmla="*/ 3171 h 3763"/>
                <a:gd name="T28" fmla="*/ 2307 w 3766"/>
                <a:gd name="T29" fmla="*/ 3034 h 3763"/>
                <a:gd name="T30" fmla="*/ 2667 w 3766"/>
                <a:gd name="T31" fmla="*/ 2878 h 3763"/>
                <a:gd name="T32" fmla="*/ 2921 w 3766"/>
                <a:gd name="T33" fmla="*/ 2764 h 3763"/>
                <a:gd name="T34" fmla="*/ 2902 w 3766"/>
                <a:gd name="T35" fmla="*/ 2566 h 3763"/>
                <a:gd name="T36" fmla="*/ 3096 w 3766"/>
                <a:gd name="T37" fmla="*/ 2089 h 3763"/>
                <a:gd name="T38" fmla="*/ 3454 w 3766"/>
                <a:gd name="T39" fmla="*/ 1997 h 3763"/>
                <a:gd name="T40" fmla="*/ 3115 w 3766"/>
                <a:gd name="T41" fmla="*/ 1710 h 3763"/>
                <a:gd name="T42" fmla="*/ 2952 w 3766"/>
                <a:gd name="T43" fmla="*/ 1286 h 3763"/>
                <a:gd name="T44" fmla="*/ 2899 w 3766"/>
                <a:gd name="T45" fmla="*/ 1033 h 3763"/>
                <a:gd name="T46" fmla="*/ 2703 w 3766"/>
                <a:gd name="T47" fmla="*/ 885 h 3763"/>
                <a:gd name="T48" fmla="*/ 2398 w 3766"/>
                <a:gd name="T49" fmla="*/ 772 h 3763"/>
                <a:gd name="T50" fmla="*/ 2033 w 3766"/>
                <a:gd name="T51" fmla="*/ 628 h 3763"/>
                <a:gd name="T52" fmla="*/ 1729 w 3766"/>
                <a:gd name="T53" fmla="*/ 0 h 3763"/>
                <a:gd name="T54" fmla="*/ 2263 w 3766"/>
                <a:gd name="T55" fmla="*/ 118 h 3763"/>
                <a:gd name="T56" fmla="*/ 2524 w 3766"/>
                <a:gd name="T57" fmla="*/ 483 h 3763"/>
                <a:gd name="T58" fmla="*/ 2872 w 3766"/>
                <a:gd name="T59" fmla="*/ 363 h 3763"/>
                <a:gd name="T60" fmla="*/ 3325 w 3766"/>
                <a:gd name="T61" fmla="*/ 660 h 3763"/>
                <a:gd name="T62" fmla="*/ 3399 w 3766"/>
                <a:gd name="T63" fmla="*/ 904 h 3763"/>
                <a:gd name="T64" fmla="*/ 3327 w 3766"/>
                <a:gd name="T65" fmla="*/ 1347 h 3763"/>
                <a:gd name="T66" fmla="*/ 3686 w 3766"/>
                <a:gd name="T67" fmla="*/ 1533 h 3763"/>
                <a:gd name="T68" fmla="*/ 3760 w 3766"/>
                <a:gd name="T69" fmla="*/ 2089 h 3763"/>
                <a:gd name="T70" fmla="*/ 3551 w 3766"/>
                <a:gd name="T71" fmla="*/ 2300 h 3763"/>
                <a:gd name="T72" fmla="*/ 3319 w 3766"/>
                <a:gd name="T73" fmla="*/ 2718 h 3763"/>
                <a:gd name="T74" fmla="*/ 3393 w 3766"/>
                <a:gd name="T75" fmla="*/ 2962 h 3763"/>
                <a:gd name="T76" fmla="*/ 3032 w 3766"/>
                <a:gd name="T77" fmla="*/ 3371 h 3763"/>
                <a:gd name="T78" fmla="*/ 2760 w 3766"/>
                <a:gd name="T79" fmla="*/ 3354 h 3763"/>
                <a:gd name="T80" fmla="*/ 2305 w 3766"/>
                <a:gd name="T81" fmla="*/ 3492 h 3763"/>
                <a:gd name="T82" fmla="*/ 2142 w 3766"/>
                <a:gd name="T83" fmla="*/ 3740 h 3763"/>
                <a:gd name="T84" fmla="*/ 1575 w 3766"/>
                <a:gd name="T85" fmla="*/ 3715 h 3763"/>
                <a:gd name="T86" fmla="*/ 1455 w 3766"/>
                <a:gd name="T87" fmla="*/ 3357 h 3763"/>
                <a:gd name="T88" fmla="*/ 976 w 3766"/>
                <a:gd name="T89" fmla="*/ 3371 h 3763"/>
                <a:gd name="T90" fmla="*/ 704 w 3766"/>
                <a:gd name="T91" fmla="*/ 3354 h 3763"/>
                <a:gd name="T92" fmla="*/ 365 w 3766"/>
                <a:gd name="T93" fmla="*/ 2933 h 3763"/>
                <a:gd name="T94" fmla="*/ 537 w 3766"/>
                <a:gd name="T95" fmla="*/ 2623 h 3763"/>
                <a:gd name="T96" fmla="*/ 166 w 3766"/>
                <a:gd name="T97" fmla="*/ 2285 h 3763"/>
                <a:gd name="T98" fmla="*/ 0 w 3766"/>
                <a:gd name="T99" fmla="*/ 2035 h 3763"/>
                <a:gd name="T100" fmla="*/ 120 w 3766"/>
                <a:gd name="T101" fmla="*/ 1501 h 3763"/>
                <a:gd name="T102" fmla="*/ 485 w 3766"/>
                <a:gd name="T103" fmla="*/ 1240 h 3763"/>
                <a:gd name="T104" fmla="*/ 367 w 3766"/>
                <a:gd name="T105" fmla="*/ 894 h 3763"/>
                <a:gd name="T106" fmla="*/ 664 w 3766"/>
                <a:gd name="T107" fmla="*/ 441 h 3763"/>
                <a:gd name="T108" fmla="*/ 907 w 3766"/>
                <a:gd name="T109" fmla="*/ 367 h 3763"/>
                <a:gd name="T110" fmla="*/ 1349 w 3766"/>
                <a:gd name="T111" fmla="*/ 440 h 3763"/>
                <a:gd name="T112" fmla="*/ 1537 w 3766"/>
                <a:gd name="T113" fmla="*/ 78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6" h="3763">
                  <a:moveTo>
                    <a:pt x="1773" y="314"/>
                  </a:moveTo>
                  <a:lnTo>
                    <a:pt x="1773" y="529"/>
                  </a:lnTo>
                  <a:lnTo>
                    <a:pt x="1769" y="565"/>
                  </a:lnTo>
                  <a:lnTo>
                    <a:pt x="1758" y="599"/>
                  </a:lnTo>
                  <a:lnTo>
                    <a:pt x="1737" y="628"/>
                  </a:lnTo>
                  <a:lnTo>
                    <a:pt x="1712" y="653"/>
                  </a:lnTo>
                  <a:lnTo>
                    <a:pt x="1681" y="672"/>
                  </a:lnTo>
                  <a:lnTo>
                    <a:pt x="1647" y="681"/>
                  </a:lnTo>
                  <a:lnTo>
                    <a:pt x="1552" y="706"/>
                  </a:lnTo>
                  <a:lnTo>
                    <a:pt x="1461" y="734"/>
                  </a:lnTo>
                  <a:lnTo>
                    <a:pt x="1373" y="772"/>
                  </a:lnTo>
                  <a:lnTo>
                    <a:pt x="1288" y="814"/>
                  </a:lnTo>
                  <a:lnTo>
                    <a:pt x="1204" y="866"/>
                  </a:lnTo>
                  <a:lnTo>
                    <a:pt x="1172" y="883"/>
                  </a:lnTo>
                  <a:lnTo>
                    <a:pt x="1138" y="890"/>
                  </a:lnTo>
                  <a:lnTo>
                    <a:pt x="1101" y="892"/>
                  </a:lnTo>
                  <a:lnTo>
                    <a:pt x="1067" y="885"/>
                  </a:lnTo>
                  <a:lnTo>
                    <a:pt x="1035" y="869"/>
                  </a:lnTo>
                  <a:lnTo>
                    <a:pt x="1006" y="847"/>
                  </a:lnTo>
                  <a:lnTo>
                    <a:pt x="854" y="694"/>
                  </a:lnTo>
                  <a:lnTo>
                    <a:pt x="694" y="852"/>
                  </a:lnTo>
                  <a:lnTo>
                    <a:pt x="845" y="1005"/>
                  </a:lnTo>
                  <a:lnTo>
                    <a:pt x="868" y="1035"/>
                  </a:lnTo>
                  <a:lnTo>
                    <a:pt x="883" y="1067"/>
                  </a:lnTo>
                  <a:lnTo>
                    <a:pt x="890" y="1102"/>
                  </a:lnTo>
                  <a:lnTo>
                    <a:pt x="890" y="1136"/>
                  </a:lnTo>
                  <a:lnTo>
                    <a:pt x="881" y="1172"/>
                  </a:lnTo>
                  <a:lnTo>
                    <a:pt x="864" y="1204"/>
                  </a:lnTo>
                  <a:lnTo>
                    <a:pt x="812" y="1286"/>
                  </a:lnTo>
                  <a:lnTo>
                    <a:pt x="769" y="1372"/>
                  </a:lnTo>
                  <a:lnTo>
                    <a:pt x="732" y="1461"/>
                  </a:lnTo>
                  <a:lnTo>
                    <a:pt x="702" y="1552"/>
                  </a:lnTo>
                  <a:lnTo>
                    <a:pt x="681" y="1646"/>
                  </a:lnTo>
                  <a:lnTo>
                    <a:pt x="670" y="1682"/>
                  </a:lnTo>
                  <a:lnTo>
                    <a:pt x="651" y="1712"/>
                  </a:lnTo>
                  <a:lnTo>
                    <a:pt x="626" y="1737"/>
                  </a:lnTo>
                  <a:lnTo>
                    <a:pt x="597" y="1756"/>
                  </a:lnTo>
                  <a:lnTo>
                    <a:pt x="563" y="1769"/>
                  </a:lnTo>
                  <a:lnTo>
                    <a:pt x="527" y="1773"/>
                  </a:lnTo>
                  <a:lnTo>
                    <a:pt x="312" y="1773"/>
                  </a:lnTo>
                  <a:lnTo>
                    <a:pt x="312" y="1997"/>
                  </a:lnTo>
                  <a:lnTo>
                    <a:pt x="527" y="1997"/>
                  </a:lnTo>
                  <a:lnTo>
                    <a:pt x="563" y="2001"/>
                  </a:lnTo>
                  <a:lnTo>
                    <a:pt x="597" y="2013"/>
                  </a:lnTo>
                  <a:lnTo>
                    <a:pt x="626" y="2034"/>
                  </a:lnTo>
                  <a:lnTo>
                    <a:pt x="651" y="2058"/>
                  </a:lnTo>
                  <a:lnTo>
                    <a:pt x="670" y="2089"/>
                  </a:lnTo>
                  <a:lnTo>
                    <a:pt x="681" y="2123"/>
                  </a:lnTo>
                  <a:lnTo>
                    <a:pt x="704" y="2218"/>
                  </a:lnTo>
                  <a:lnTo>
                    <a:pt x="732" y="2309"/>
                  </a:lnTo>
                  <a:lnTo>
                    <a:pt x="771" y="2397"/>
                  </a:lnTo>
                  <a:lnTo>
                    <a:pt x="814" y="2482"/>
                  </a:lnTo>
                  <a:lnTo>
                    <a:pt x="864" y="2566"/>
                  </a:lnTo>
                  <a:lnTo>
                    <a:pt x="881" y="2598"/>
                  </a:lnTo>
                  <a:lnTo>
                    <a:pt x="890" y="2633"/>
                  </a:lnTo>
                  <a:lnTo>
                    <a:pt x="890" y="2669"/>
                  </a:lnTo>
                  <a:lnTo>
                    <a:pt x="883" y="2703"/>
                  </a:lnTo>
                  <a:lnTo>
                    <a:pt x="868" y="2735"/>
                  </a:lnTo>
                  <a:lnTo>
                    <a:pt x="845" y="2764"/>
                  </a:lnTo>
                  <a:lnTo>
                    <a:pt x="693" y="2916"/>
                  </a:lnTo>
                  <a:lnTo>
                    <a:pt x="850" y="3076"/>
                  </a:lnTo>
                  <a:lnTo>
                    <a:pt x="1004" y="2924"/>
                  </a:lnTo>
                  <a:lnTo>
                    <a:pt x="1033" y="2901"/>
                  </a:lnTo>
                  <a:lnTo>
                    <a:pt x="1065" y="2886"/>
                  </a:lnTo>
                  <a:lnTo>
                    <a:pt x="1100" y="2878"/>
                  </a:lnTo>
                  <a:lnTo>
                    <a:pt x="1136" y="2878"/>
                  </a:lnTo>
                  <a:lnTo>
                    <a:pt x="1170" y="2888"/>
                  </a:lnTo>
                  <a:lnTo>
                    <a:pt x="1202" y="2903"/>
                  </a:lnTo>
                  <a:lnTo>
                    <a:pt x="1284" y="2954"/>
                  </a:lnTo>
                  <a:lnTo>
                    <a:pt x="1370" y="2998"/>
                  </a:lnTo>
                  <a:lnTo>
                    <a:pt x="1459" y="3036"/>
                  </a:lnTo>
                  <a:lnTo>
                    <a:pt x="1550" y="3065"/>
                  </a:lnTo>
                  <a:lnTo>
                    <a:pt x="1643" y="3087"/>
                  </a:lnTo>
                  <a:lnTo>
                    <a:pt x="1680" y="3099"/>
                  </a:lnTo>
                  <a:lnTo>
                    <a:pt x="1710" y="3116"/>
                  </a:lnTo>
                  <a:lnTo>
                    <a:pt x="1735" y="3141"/>
                  </a:lnTo>
                  <a:lnTo>
                    <a:pt x="1754" y="3171"/>
                  </a:lnTo>
                  <a:lnTo>
                    <a:pt x="1767" y="3203"/>
                  </a:lnTo>
                  <a:lnTo>
                    <a:pt x="1771" y="3241"/>
                  </a:lnTo>
                  <a:lnTo>
                    <a:pt x="1771" y="3456"/>
                  </a:lnTo>
                  <a:lnTo>
                    <a:pt x="1995" y="3456"/>
                  </a:lnTo>
                  <a:lnTo>
                    <a:pt x="1995" y="3241"/>
                  </a:lnTo>
                  <a:lnTo>
                    <a:pt x="1999" y="3205"/>
                  </a:lnTo>
                  <a:lnTo>
                    <a:pt x="2012" y="3171"/>
                  </a:lnTo>
                  <a:lnTo>
                    <a:pt x="2031" y="3141"/>
                  </a:lnTo>
                  <a:lnTo>
                    <a:pt x="2056" y="3116"/>
                  </a:lnTo>
                  <a:lnTo>
                    <a:pt x="2087" y="3099"/>
                  </a:lnTo>
                  <a:lnTo>
                    <a:pt x="2123" y="3087"/>
                  </a:lnTo>
                  <a:lnTo>
                    <a:pt x="2216" y="3065"/>
                  </a:lnTo>
                  <a:lnTo>
                    <a:pt x="2307" y="3034"/>
                  </a:lnTo>
                  <a:lnTo>
                    <a:pt x="2397" y="2998"/>
                  </a:lnTo>
                  <a:lnTo>
                    <a:pt x="2482" y="2954"/>
                  </a:lnTo>
                  <a:lnTo>
                    <a:pt x="2564" y="2903"/>
                  </a:lnTo>
                  <a:lnTo>
                    <a:pt x="2596" y="2888"/>
                  </a:lnTo>
                  <a:lnTo>
                    <a:pt x="2630" y="2878"/>
                  </a:lnTo>
                  <a:lnTo>
                    <a:pt x="2667" y="2878"/>
                  </a:lnTo>
                  <a:lnTo>
                    <a:pt x="2701" y="2886"/>
                  </a:lnTo>
                  <a:lnTo>
                    <a:pt x="2733" y="2901"/>
                  </a:lnTo>
                  <a:lnTo>
                    <a:pt x="2762" y="2924"/>
                  </a:lnTo>
                  <a:lnTo>
                    <a:pt x="2914" y="3076"/>
                  </a:lnTo>
                  <a:lnTo>
                    <a:pt x="3074" y="2916"/>
                  </a:lnTo>
                  <a:lnTo>
                    <a:pt x="2921" y="2764"/>
                  </a:lnTo>
                  <a:lnTo>
                    <a:pt x="2899" y="2735"/>
                  </a:lnTo>
                  <a:lnTo>
                    <a:pt x="2883" y="2703"/>
                  </a:lnTo>
                  <a:lnTo>
                    <a:pt x="2876" y="2669"/>
                  </a:lnTo>
                  <a:lnTo>
                    <a:pt x="2876" y="2633"/>
                  </a:lnTo>
                  <a:lnTo>
                    <a:pt x="2885" y="2598"/>
                  </a:lnTo>
                  <a:lnTo>
                    <a:pt x="2902" y="2566"/>
                  </a:lnTo>
                  <a:lnTo>
                    <a:pt x="2952" y="2482"/>
                  </a:lnTo>
                  <a:lnTo>
                    <a:pt x="2998" y="2397"/>
                  </a:lnTo>
                  <a:lnTo>
                    <a:pt x="3034" y="2309"/>
                  </a:lnTo>
                  <a:lnTo>
                    <a:pt x="3062" y="2218"/>
                  </a:lnTo>
                  <a:lnTo>
                    <a:pt x="3085" y="2123"/>
                  </a:lnTo>
                  <a:lnTo>
                    <a:pt x="3096" y="2089"/>
                  </a:lnTo>
                  <a:lnTo>
                    <a:pt x="3115" y="2058"/>
                  </a:lnTo>
                  <a:lnTo>
                    <a:pt x="3140" y="2032"/>
                  </a:lnTo>
                  <a:lnTo>
                    <a:pt x="3169" y="2013"/>
                  </a:lnTo>
                  <a:lnTo>
                    <a:pt x="3203" y="2001"/>
                  </a:lnTo>
                  <a:lnTo>
                    <a:pt x="3239" y="1997"/>
                  </a:lnTo>
                  <a:lnTo>
                    <a:pt x="3454" y="1997"/>
                  </a:lnTo>
                  <a:lnTo>
                    <a:pt x="3454" y="1773"/>
                  </a:lnTo>
                  <a:lnTo>
                    <a:pt x="3239" y="1773"/>
                  </a:lnTo>
                  <a:lnTo>
                    <a:pt x="3203" y="1769"/>
                  </a:lnTo>
                  <a:lnTo>
                    <a:pt x="3169" y="1756"/>
                  </a:lnTo>
                  <a:lnTo>
                    <a:pt x="3140" y="1737"/>
                  </a:lnTo>
                  <a:lnTo>
                    <a:pt x="3115" y="1710"/>
                  </a:lnTo>
                  <a:lnTo>
                    <a:pt x="3096" y="1680"/>
                  </a:lnTo>
                  <a:lnTo>
                    <a:pt x="3085" y="1646"/>
                  </a:lnTo>
                  <a:lnTo>
                    <a:pt x="3062" y="1552"/>
                  </a:lnTo>
                  <a:lnTo>
                    <a:pt x="3032" y="1461"/>
                  </a:lnTo>
                  <a:lnTo>
                    <a:pt x="2996" y="1372"/>
                  </a:lnTo>
                  <a:lnTo>
                    <a:pt x="2952" y="1286"/>
                  </a:lnTo>
                  <a:lnTo>
                    <a:pt x="2902" y="1204"/>
                  </a:lnTo>
                  <a:lnTo>
                    <a:pt x="2885" y="1170"/>
                  </a:lnTo>
                  <a:lnTo>
                    <a:pt x="2876" y="1136"/>
                  </a:lnTo>
                  <a:lnTo>
                    <a:pt x="2876" y="1102"/>
                  </a:lnTo>
                  <a:lnTo>
                    <a:pt x="2883" y="1065"/>
                  </a:lnTo>
                  <a:lnTo>
                    <a:pt x="2899" y="1033"/>
                  </a:lnTo>
                  <a:lnTo>
                    <a:pt x="2921" y="1005"/>
                  </a:lnTo>
                  <a:lnTo>
                    <a:pt x="3074" y="852"/>
                  </a:lnTo>
                  <a:lnTo>
                    <a:pt x="2914" y="694"/>
                  </a:lnTo>
                  <a:lnTo>
                    <a:pt x="2766" y="847"/>
                  </a:lnTo>
                  <a:lnTo>
                    <a:pt x="2735" y="869"/>
                  </a:lnTo>
                  <a:lnTo>
                    <a:pt x="2703" y="885"/>
                  </a:lnTo>
                  <a:lnTo>
                    <a:pt x="2669" y="892"/>
                  </a:lnTo>
                  <a:lnTo>
                    <a:pt x="2634" y="890"/>
                  </a:lnTo>
                  <a:lnTo>
                    <a:pt x="2598" y="883"/>
                  </a:lnTo>
                  <a:lnTo>
                    <a:pt x="2566" y="866"/>
                  </a:lnTo>
                  <a:lnTo>
                    <a:pt x="2484" y="814"/>
                  </a:lnTo>
                  <a:lnTo>
                    <a:pt x="2398" y="772"/>
                  </a:lnTo>
                  <a:lnTo>
                    <a:pt x="2309" y="734"/>
                  </a:lnTo>
                  <a:lnTo>
                    <a:pt x="2218" y="706"/>
                  </a:lnTo>
                  <a:lnTo>
                    <a:pt x="2125" y="681"/>
                  </a:lnTo>
                  <a:lnTo>
                    <a:pt x="2088" y="672"/>
                  </a:lnTo>
                  <a:lnTo>
                    <a:pt x="2058" y="653"/>
                  </a:lnTo>
                  <a:lnTo>
                    <a:pt x="2033" y="628"/>
                  </a:lnTo>
                  <a:lnTo>
                    <a:pt x="2014" y="599"/>
                  </a:lnTo>
                  <a:lnTo>
                    <a:pt x="2001" y="565"/>
                  </a:lnTo>
                  <a:lnTo>
                    <a:pt x="1997" y="529"/>
                  </a:lnTo>
                  <a:lnTo>
                    <a:pt x="1997" y="314"/>
                  </a:lnTo>
                  <a:lnTo>
                    <a:pt x="1773" y="314"/>
                  </a:lnTo>
                  <a:close/>
                  <a:moveTo>
                    <a:pt x="1729" y="0"/>
                  </a:moveTo>
                  <a:lnTo>
                    <a:pt x="2039" y="0"/>
                  </a:lnTo>
                  <a:lnTo>
                    <a:pt x="2094" y="6"/>
                  </a:lnTo>
                  <a:lnTo>
                    <a:pt x="2146" y="21"/>
                  </a:lnTo>
                  <a:lnTo>
                    <a:pt x="2191" y="46"/>
                  </a:lnTo>
                  <a:lnTo>
                    <a:pt x="2231" y="78"/>
                  </a:lnTo>
                  <a:lnTo>
                    <a:pt x="2263" y="118"/>
                  </a:lnTo>
                  <a:lnTo>
                    <a:pt x="2288" y="164"/>
                  </a:lnTo>
                  <a:lnTo>
                    <a:pt x="2305" y="215"/>
                  </a:lnTo>
                  <a:lnTo>
                    <a:pt x="2311" y="270"/>
                  </a:lnTo>
                  <a:lnTo>
                    <a:pt x="2311" y="405"/>
                  </a:lnTo>
                  <a:lnTo>
                    <a:pt x="2419" y="440"/>
                  </a:lnTo>
                  <a:lnTo>
                    <a:pt x="2524" y="483"/>
                  </a:lnTo>
                  <a:lnTo>
                    <a:pt x="2629" y="537"/>
                  </a:lnTo>
                  <a:lnTo>
                    <a:pt x="2722" y="440"/>
                  </a:lnTo>
                  <a:lnTo>
                    <a:pt x="2756" y="413"/>
                  </a:lnTo>
                  <a:lnTo>
                    <a:pt x="2792" y="390"/>
                  </a:lnTo>
                  <a:lnTo>
                    <a:pt x="2830" y="375"/>
                  </a:lnTo>
                  <a:lnTo>
                    <a:pt x="2872" y="363"/>
                  </a:lnTo>
                  <a:lnTo>
                    <a:pt x="2914" y="362"/>
                  </a:lnTo>
                  <a:lnTo>
                    <a:pt x="2967" y="365"/>
                  </a:lnTo>
                  <a:lnTo>
                    <a:pt x="3018" y="381"/>
                  </a:lnTo>
                  <a:lnTo>
                    <a:pt x="3064" y="405"/>
                  </a:lnTo>
                  <a:lnTo>
                    <a:pt x="3106" y="440"/>
                  </a:lnTo>
                  <a:lnTo>
                    <a:pt x="3325" y="660"/>
                  </a:lnTo>
                  <a:lnTo>
                    <a:pt x="3353" y="691"/>
                  </a:lnTo>
                  <a:lnTo>
                    <a:pt x="3374" y="727"/>
                  </a:lnTo>
                  <a:lnTo>
                    <a:pt x="3391" y="767"/>
                  </a:lnTo>
                  <a:lnTo>
                    <a:pt x="3401" y="807"/>
                  </a:lnTo>
                  <a:lnTo>
                    <a:pt x="3405" y="850"/>
                  </a:lnTo>
                  <a:lnTo>
                    <a:pt x="3399" y="904"/>
                  </a:lnTo>
                  <a:lnTo>
                    <a:pt x="3384" y="955"/>
                  </a:lnTo>
                  <a:lnTo>
                    <a:pt x="3359" y="1001"/>
                  </a:lnTo>
                  <a:lnTo>
                    <a:pt x="3325" y="1043"/>
                  </a:lnTo>
                  <a:lnTo>
                    <a:pt x="3230" y="1138"/>
                  </a:lnTo>
                  <a:lnTo>
                    <a:pt x="3281" y="1240"/>
                  </a:lnTo>
                  <a:lnTo>
                    <a:pt x="3327" y="1347"/>
                  </a:lnTo>
                  <a:lnTo>
                    <a:pt x="3361" y="1455"/>
                  </a:lnTo>
                  <a:lnTo>
                    <a:pt x="3496" y="1455"/>
                  </a:lnTo>
                  <a:lnTo>
                    <a:pt x="3551" y="1461"/>
                  </a:lnTo>
                  <a:lnTo>
                    <a:pt x="3600" y="1476"/>
                  </a:lnTo>
                  <a:lnTo>
                    <a:pt x="3646" y="1501"/>
                  </a:lnTo>
                  <a:lnTo>
                    <a:pt x="3686" y="1533"/>
                  </a:lnTo>
                  <a:lnTo>
                    <a:pt x="3720" y="1573"/>
                  </a:lnTo>
                  <a:lnTo>
                    <a:pt x="3745" y="1619"/>
                  </a:lnTo>
                  <a:lnTo>
                    <a:pt x="3760" y="1670"/>
                  </a:lnTo>
                  <a:lnTo>
                    <a:pt x="3766" y="1725"/>
                  </a:lnTo>
                  <a:lnTo>
                    <a:pt x="3766" y="2035"/>
                  </a:lnTo>
                  <a:lnTo>
                    <a:pt x="3760" y="2089"/>
                  </a:lnTo>
                  <a:lnTo>
                    <a:pt x="3745" y="2140"/>
                  </a:lnTo>
                  <a:lnTo>
                    <a:pt x="3720" y="2186"/>
                  </a:lnTo>
                  <a:lnTo>
                    <a:pt x="3688" y="2226"/>
                  </a:lnTo>
                  <a:lnTo>
                    <a:pt x="3648" y="2260"/>
                  </a:lnTo>
                  <a:lnTo>
                    <a:pt x="3602" y="2285"/>
                  </a:lnTo>
                  <a:lnTo>
                    <a:pt x="3551" y="2300"/>
                  </a:lnTo>
                  <a:lnTo>
                    <a:pt x="3496" y="2306"/>
                  </a:lnTo>
                  <a:lnTo>
                    <a:pt x="3357" y="2306"/>
                  </a:lnTo>
                  <a:lnTo>
                    <a:pt x="3321" y="2414"/>
                  </a:lnTo>
                  <a:lnTo>
                    <a:pt x="3277" y="2521"/>
                  </a:lnTo>
                  <a:lnTo>
                    <a:pt x="3224" y="2623"/>
                  </a:lnTo>
                  <a:lnTo>
                    <a:pt x="3319" y="2718"/>
                  </a:lnTo>
                  <a:lnTo>
                    <a:pt x="3347" y="2751"/>
                  </a:lnTo>
                  <a:lnTo>
                    <a:pt x="3370" y="2787"/>
                  </a:lnTo>
                  <a:lnTo>
                    <a:pt x="3386" y="2825"/>
                  </a:lnTo>
                  <a:lnTo>
                    <a:pt x="3395" y="2867"/>
                  </a:lnTo>
                  <a:lnTo>
                    <a:pt x="3399" y="2909"/>
                  </a:lnTo>
                  <a:lnTo>
                    <a:pt x="3393" y="2962"/>
                  </a:lnTo>
                  <a:lnTo>
                    <a:pt x="3378" y="3013"/>
                  </a:lnTo>
                  <a:lnTo>
                    <a:pt x="3353" y="3059"/>
                  </a:lnTo>
                  <a:lnTo>
                    <a:pt x="3319" y="3101"/>
                  </a:lnTo>
                  <a:lnTo>
                    <a:pt x="3100" y="3319"/>
                  </a:lnTo>
                  <a:lnTo>
                    <a:pt x="3068" y="3348"/>
                  </a:lnTo>
                  <a:lnTo>
                    <a:pt x="3032" y="3371"/>
                  </a:lnTo>
                  <a:lnTo>
                    <a:pt x="2994" y="3386"/>
                  </a:lnTo>
                  <a:lnTo>
                    <a:pt x="2952" y="3395"/>
                  </a:lnTo>
                  <a:lnTo>
                    <a:pt x="2910" y="3399"/>
                  </a:lnTo>
                  <a:lnTo>
                    <a:pt x="2857" y="3394"/>
                  </a:lnTo>
                  <a:lnTo>
                    <a:pt x="2805" y="3378"/>
                  </a:lnTo>
                  <a:lnTo>
                    <a:pt x="2760" y="3354"/>
                  </a:lnTo>
                  <a:lnTo>
                    <a:pt x="2718" y="3319"/>
                  </a:lnTo>
                  <a:lnTo>
                    <a:pt x="2625" y="3224"/>
                  </a:lnTo>
                  <a:lnTo>
                    <a:pt x="2520" y="3278"/>
                  </a:lnTo>
                  <a:lnTo>
                    <a:pt x="2416" y="3321"/>
                  </a:lnTo>
                  <a:lnTo>
                    <a:pt x="2305" y="3357"/>
                  </a:lnTo>
                  <a:lnTo>
                    <a:pt x="2305" y="3492"/>
                  </a:lnTo>
                  <a:lnTo>
                    <a:pt x="2301" y="3546"/>
                  </a:lnTo>
                  <a:lnTo>
                    <a:pt x="2284" y="3597"/>
                  </a:lnTo>
                  <a:lnTo>
                    <a:pt x="2260" y="3643"/>
                  </a:lnTo>
                  <a:lnTo>
                    <a:pt x="2227" y="3683"/>
                  </a:lnTo>
                  <a:lnTo>
                    <a:pt x="2187" y="3715"/>
                  </a:lnTo>
                  <a:lnTo>
                    <a:pt x="2142" y="3740"/>
                  </a:lnTo>
                  <a:lnTo>
                    <a:pt x="2090" y="3757"/>
                  </a:lnTo>
                  <a:lnTo>
                    <a:pt x="2035" y="3763"/>
                  </a:lnTo>
                  <a:lnTo>
                    <a:pt x="1725" y="3763"/>
                  </a:lnTo>
                  <a:lnTo>
                    <a:pt x="1672" y="3757"/>
                  </a:lnTo>
                  <a:lnTo>
                    <a:pt x="1621" y="3742"/>
                  </a:lnTo>
                  <a:lnTo>
                    <a:pt x="1575" y="3715"/>
                  </a:lnTo>
                  <a:lnTo>
                    <a:pt x="1535" y="3683"/>
                  </a:lnTo>
                  <a:lnTo>
                    <a:pt x="1503" y="3643"/>
                  </a:lnTo>
                  <a:lnTo>
                    <a:pt x="1478" y="3597"/>
                  </a:lnTo>
                  <a:lnTo>
                    <a:pt x="1461" y="3546"/>
                  </a:lnTo>
                  <a:lnTo>
                    <a:pt x="1455" y="3492"/>
                  </a:lnTo>
                  <a:lnTo>
                    <a:pt x="1455" y="3357"/>
                  </a:lnTo>
                  <a:lnTo>
                    <a:pt x="1347" y="3321"/>
                  </a:lnTo>
                  <a:lnTo>
                    <a:pt x="1240" y="3278"/>
                  </a:lnTo>
                  <a:lnTo>
                    <a:pt x="1138" y="3224"/>
                  </a:lnTo>
                  <a:lnTo>
                    <a:pt x="1042" y="3319"/>
                  </a:lnTo>
                  <a:lnTo>
                    <a:pt x="1012" y="3348"/>
                  </a:lnTo>
                  <a:lnTo>
                    <a:pt x="976" y="3371"/>
                  </a:lnTo>
                  <a:lnTo>
                    <a:pt x="936" y="3386"/>
                  </a:lnTo>
                  <a:lnTo>
                    <a:pt x="894" y="3395"/>
                  </a:lnTo>
                  <a:lnTo>
                    <a:pt x="852" y="3399"/>
                  </a:lnTo>
                  <a:lnTo>
                    <a:pt x="799" y="3394"/>
                  </a:lnTo>
                  <a:lnTo>
                    <a:pt x="750" y="3378"/>
                  </a:lnTo>
                  <a:lnTo>
                    <a:pt x="704" y="3354"/>
                  </a:lnTo>
                  <a:lnTo>
                    <a:pt x="662" y="3319"/>
                  </a:lnTo>
                  <a:lnTo>
                    <a:pt x="443" y="3101"/>
                  </a:lnTo>
                  <a:lnTo>
                    <a:pt x="411" y="3065"/>
                  </a:lnTo>
                  <a:lnTo>
                    <a:pt x="388" y="3023"/>
                  </a:lnTo>
                  <a:lnTo>
                    <a:pt x="373" y="2979"/>
                  </a:lnTo>
                  <a:lnTo>
                    <a:pt x="365" y="2933"/>
                  </a:lnTo>
                  <a:lnTo>
                    <a:pt x="365" y="2886"/>
                  </a:lnTo>
                  <a:lnTo>
                    <a:pt x="373" y="2840"/>
                  </a:lnTo>
                  <a:lnTo>
                    <a:pt x="388" y="2796"/>
                  </a:lnTo>
                  <a:lnTo>
                    <a:pt x="411" y="2754"/>
                  </a:lnTo>
                  <a:lnTo>
                    <a:pt x="443" y="2718"/>
                  </a:lnTo>
                  <a:lnTo>
                    <a:pt x="537" y="2623"/>
                  </a:lnTo>
                  <a:lnTo>
                    <a:pt x="485" y="2521"/>
                  </a:lnTo>
                  <a:lnTo>
                    <a:pt x="442" y="2414"/>
                  </a:lnTo>
                  <a:lnTo>
                    <a:pt x="405" y="2306"/>
                  </a:lnTo>
                  <a:lnTo>
                    <a:pt x="270" y="2306"/>
                  </a:lnTo>
                  <a:lnTo>
                    <a:pt x="217" y="2300"/>
                  </a:lnTo>
                  <a:lnTo>
                    <a:pt x="166" y="2285"/>
                  </a:lnTo>
                  <a:lnTo>
                    <a:pt x="120" y="2260"/>
                  </a:lnTo>
                  <a:lnTo>
                    <a:pt x="80" y="2226"/>
                  </a:lnTo>
                  <a:lnTo>
                    <a:pt x="48" y="2186"/>
                  </a:lnTo>
                  <a:lnTo>
                    <a:pt x="21" y="2140"/>
                  </a:lnTo>
                  <a:lnTo>
                    <a:pt x="6" y="2091"/>
                  </a:lnTo>
                  <a:lnTo>
                    <a:pt x="0" y="2035"/>
                  </a:lnTo>
                  <a:lnTo>
                    <a:pt x="0" y="1725"/>
                  </a:lnTo>
                  <a:lnTo>
                    <a:pt x="6" y="1670"/>
                  </a:lnTo>
                  <a:lnTo>
                    <a:pt x="21" y="1621"/>
                  </a:lnTo>
                  <a:lnTo>
                    <a:pt x="46" y="1575"/>
                  </a:lnTo>
                  <a:lnTo>
                    <a:pt x="80" y="1535"/>
                  </a:lnTo>
                  <a:lnTo>
                    <a:pt x="120" y="1501"/>
                  </a:lnTo>
                  <a:lnTo>
                    <a:pt x="166" y="1476"/>
                  </a:lnTo>
                  <a:lnTo>
                    <a:pt x="217" y="1461"/>
                  </a:lnTo>
                  <a:lnTo>
                    <a:pt x="270" y="1455"/>
                  </a:lnTo>
                  <a:lnTo>
                    <a:pt x="405" y="1455"/>
                  </a:lnTo>
                  <a:lnTo>
                    <a:pt x="442" y="1347"/>
                  </a:lnTo>
                  <a:lnTo>
                    <a:pt x="485" y="1240"/>
                  </a:lnTo>
                  <a:lnTo>
                    <a:pt x="537" y="1138"/>
                  </a:lnTo>
                  <a:lnTo>
                    <a:pt x="443" y="1043"/>
                  </a:lnTo>
                  <a:lnTo>
                    <a:pt x="415" y="1010"/>
                  </a:lnTo>
                  <a:lnTo>
                    <a:pt x="392" y="974"/>
                  </a:lnTo>
                  <a:lnTo>
                    <a:pt x="377" y="936"/>
                  </a:lnTo>
                  <a:lnTo>
                    <a:pt x="367" y="894"/>
                  </a:lnTo>
                  <a:lnTo>
                    <a:pt x="364" y="852"/>
                  </a:lnTo>
                  <a:lnTo>
                    <a:pt x="369" y="799"/>
                  </a:lnTo>
                  <a:lnTo>
                    <a:pt x="384" y="748"/>
                  </a:lnTo>
                  <a:lnTo>
                    <a:pt x="409" y="702"/>
                  </a:lnTo>
                  <a:lnTo>
                    <a:pt x="443" y="660"/>
                  </a:lnTo>
                  <a:lnTo>
                    <a:pt x="664" y="441"/>
                  </a:lnTo>
                  <a:lnTo>
                    <a:pt x="696" y="413"/>
                  </a:lnTo>
                  <a:lnTo>
                    <a:pt x="732" y="392"/>
                  </a:lnTo>
                  <a:lnTo>
                    <a:pt x="771" y="375"/>
                  </a:lnTo>
                  <a:lnTo>
                    <a:pt x="812" y="365"/>
                  </a:lnTo>
                  <a:lnTo>
                    <a:pt x="854" y="362"/>
                  </a:lnTo>
                  <a:lnTo>
                    <a:pt x="907" y="367"/>
                  </a:lnTo>
                  <a:lnTo>
                    <a:pt x="959" y="383"/>
                  </a:lnTo>
                  <a:lnTo>
                    <a:pt x="1004" y="407"/>
                  </a:lnTo>
                  <a:lnTo>
                    <a:pt x="1046" y="441"/>
                  </a:lnTo>
                  <a:lnTo>
                    <a:pt x="1141" y="537"/>
                  </a:lnTo>
                  <a:lnTo>
                    <a:pt x="1244" y="483"/>
                  </a:lnTo>
                  <a:lnTo>
                    <a:pt x="1349" y="440"/>
                  </a:lnTo>
                  <a:lnTo>
                    <a:pt x="1459" y="405"/>
                  </a:lnTo>
                  <a:lnTo>
                    <a:pt x="1459" y="270"/>
                  </a:lnTo>
                  <a:lnTo>
                    <a:pt x="1465" y="215"/>
                  </a:lnTo>
                  <a:lnTo>
                    <a:pt x="1480" y="166"/>
                  </a:lnTo>
                  <a:lnTo>
                    <a:pt x="1505" y="120"/>
                  </a:lnTo>
                  <a:lnTo>
                    <a:pt x="1537" y="78"/>
                  </a:lnTo>
                  <a:lnTo>
                    <a:pt x="1577" y="46"/>
                  </a:lnTo>
                  <a:lnTo>
                    <a:pt x="1623" y="21"/>
                  </a:lnTo>
                  <a:lnTo>
                    <a:pt x="1674" y="6"/>
                  </a:lnTo>
                  <a:lnTo>
                    <a:pt x="17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grpSp>
      <p:grpSp>
        <p:nvGrpSpPr>
          <p:cNvPr id="50" name="Group 49"/>
          <p:cNvGrpSpPr/>
          <p:nvPr/>
        </p:nvGrpSpPr>
        <p:grpSpPr>
          <a:xfrm>
            <a:off x="6738746" y="5508920"/>
            <a:ext cx="287938" cy="353037"/>
            <a:chOff x="8105775" y="792163"/>
            <a:chExt cx="4016375" cy="4924425"/>
          </a:xfrm>
          <a:solidFill>
            <a:schemeClr val="bg1"/>
          </a:solidFill>
        </p:grpSpPr>
        <p:sp>
          <p:nvSpPr>
            <p:cNvPr id="51" name="Freeform 189"/>
            <p:cNvSpPr>
              <a:spLocks/>
            </p:cNvSpPr>
            <p:nvPr/>
          </p:nvSpPr>
          <p:spPr bwMode="auto">
            <a:xfrm>
              <a:off x="8105775" y="2678113"/>
              <a:ext cx="1222375" cy="244475"/>
            </a:xfrm>
            <a:custGeom>
              <a:avLst/>
              <a:gdLst>
                <a:gd name="T0" fmla="*/ 153 w 1541"/>
                <a:gd name="T1" fmla="*/ 0 h 307"/>
                <a:gd name="T2" fmla="*/ 1386 w 1541"/>
                <a:gd name="T3" fmla="*/ 0 h 307"/>
                <a:gd name="T4" fmla="*/ 1427 w 1541"/>
                <a:gd name="T5" fmla="*/ 5 h 307"/>
                <a:gd name="T6" fmla="*/ 1463 w 1541"/>
                <a:gd name="T7" fmla="*/ 20 h 307"/>
                <a:gd name="T8" fmla="*/ 1495 w 1541"/>
                <a:gd name="T9" fmla="*/ 45 h 307"/>
                <a:gd name="T10" fmla="*/ 1518 w 1541"/>
                <a:gd name="T11" fmla="*/ 75 h 307"/>
                <a:gd name="T12" fmla="*/ 1535 w 1541"/>
                <a:gd name="T13" fmla="*/ 113 h 307"/>
                <a:gd name="T14" fmla="*/ 1541 w 1541"/>
                <a:gd name="T15" fmla="*/ 152 h 307"/>
                <a:gd name="T16" fmla="*/ 1535 w 1541"/>
                <a:gd name="T17" fmla="*/ 194 h 307"/>
                <a:gd name="T18" fmla="*/ 1518 w 1541"/>
                <a:gd name="T19" fmla="*/ 230 h 307"/>
                <a:gd name="T20" fmla="*/ 1495 w 1541"/>
                <a:gd name="T21" fmla="*/ 262 h 307"/>
                <a:gd name="T22" fmla="*/ 1463 w 1541"/>
                <a:gd name="T23" fmla="*/ 286 h 307"/>
                <a:gd name="T24" fmla="*/ 1427 w 1541"/>
                <a:gd name="T25" fmla="*/ 302 h 307"/>
                <a:gd name="T26" fmla="*/ 1386 w 1541"/>
                <a:gd name="T27" fmla="*/ 307 h 307"/>
                <a:gd name="T28" fmla="*/ 153 w 1541"/>
                <a:gd name="T29" fmla="*/ 307 h 307"/>
                <a:gd name="T30" fmla="*/ 114 w 1541"/>
                <a:gd name="T31" fmla="*/ 302 h 307"/>
                <a:gd name="T32" fmla="*/ 76 w 1541"/>
                <a:gd name="T33" fmla="*/ 286 h 307"/>
                <a:gd name="T34" fmla="*/ 46 w 1541"/>
                <a:gd name="T35" fmla="*/ 262 h 307"/>
                <a:gd name="T36" fmla="*/ 21 w 1541"/>
                <a:gd name="T37" fmla="*/ 230 h 307"/>
                <a:gd name="T38" fmla="*/ 6 w 1541"/>
                <a:gd name="T39" fmla="*/ 194 h 307"/>
                <a:gd name="T40" fmla="*/ 0 w 1541"/>
                <a:gd name="T41" fmla="*/ 152 h 307"/>
                <a:gd name="T42" fmla="*/ 6 w 1541"/>
                <a:gd name="T43" fmla="*/ 113 h 307"/>
                <a:gd name="T44" fmla="*/ 21 w 1541"/>
                <a:gd name="T45" fmla="*/ 75 h 307"/>
                <a:gd name="T46" fmla="*/ 46 w 1541"/>
                <a:gd name="T47" fmla="*/ 45 h 307"/>
                <a:gd name="T48" fmla="*/ 76 w 1541"/>
                <a:gd name="T49" fmla="*/ 20 h 307"/>
                <a:gd name="T50" fmla="*/ 114 w 1541"/>
                <a:gd name="T51" fmla="*/ 5 h 307"/>
                <a:gd name="T52" fmla="*/ 153 w 1541"/>
                <a:gd name="T5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1" h="307">
                  <a:moveTo>
                    <a:pt x="153" y="0"/>
                  </a:moveTo>
                  <a:lnTo>
                    <a:pt x="1386" y="0"/>
                  </a:lnTo>
                  <a:lnTo>
                    <a:pt x="1427" y="5"/>
                  </a:lnTo>
                  <a:lnTo>
                    <a:pt x="1463" y="20"/>
                  </a:lnTo>
                  <a:lnTo>
                    <a:pt x="1495" y="45"/>
                  </a:lnTo>
                  <a:lnTo>
                    <a:pt x="1518" y="75"/>
                  </a:lnTo>
                  <a:lnTo>
                    <a:pt x="1535" y="113"/>
                  </a:lnTo>
                  <a:lnTo>
                    <a:pt x="1541" y="152"/>
                  </a:lnTo>
                  <a:lnTo>
                    <a:pt x="1535" y="194"/>
                  </a:lnTo>
                  <a:lnTo>
                    <a:pt x="1518" y="230"/>
                  </a:lnTo>
                  <a:lnTo>
                    <a:pt x="1495" y="262"/>
                  </a:lnTo>
                  <a:lnTo>
                    <a:pt x="1463" y="286"/>
                  </a:lnTo>
                  <a:lnTo>
                    <a:pt x="1427" y="302"/>
                  </a:lnTo>
                  <a:lnTo>
                    <a:pt x="1386" y="307"/>
                  </a:lnTo>
                  <a:lnTo>
                    <a:pt x="153" y="307"/>
                  </a:lnTo>
                  <a:lnTo>
                    <a:pt x="114" y="302"/>
                  </a:lnTo>
                  <a:lnTo>
                    <a:pt x="76" y="286"/>
                  </a:lnTo>
                  <a:lnTo>
                    <a:pt x="46" y="262"/>
                  </a:lnTo>
                  <a:lnTo>
                    <a:pt x="21" y="230"/>
                  </a:lnTo>
                  <a:lnTo>
                    <a:pt x="6" y="194"/>
                  </a:lnTo>
                  <a:lnTo>
                    <a:pt x="0" y="152"/>
                  </a:lnTo>
                  <a:lnTo>
                    <a:pt x="6" y="113"/>
                  </a:lnTo>
                  <a:lnTo>
                    <a:pt x="21" y="75"/>
                  </a:lnTo>
                  <a:lnTo>
                    <a:pt x="46" y="45"/>
                  </a:lnTo>
                  <a:lnTo>
                    <a:pt x="76" y="20"/>
                  </a:lnTo>
                  <a:lnTo>
                    <a:pt x="114" y="5"/>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52" name="Freeform 190"/>
            <p:cNvSpPr>
              <a:spLocks/>
            </p:cNvSpPr>
            <p:nvPr/>
          </p:nvSpPr>
          <p:spPr bwMode="auto">
            <a:xfrm>
              <a:off x="10899775" y="2678113"/>
              <a:ext cx="1222375" cy="244475"/>
            </a:xfrm>
            <a:custGeom>
              <a:avLst/>
              <a:gdLst>
                <a:gd name="T0" fmla="*/ 153 w 1540"/>
                <a:gd name="T1" fmla="*/ 0 h 307"/>
                <a:gd name="T2" fmla="*/ 1385 w 1540"/>
                <a:gd name="T3" fmla="*/ 0 h 307"/>
                <a:gd name="T4" fmla="*/ 1427 w 1540"/>
                <a:gd name="T5" fmla="*/ 5 h 307"/>
                <a:gd name="T6" fmla="*/ 1463 w 1540"/>
                <a:gd name="T7" fmla="*/ 20 h 307"/>
                <a:gd name="T8" fmla="*/ 1495 w 1540"/>
                <a:gd name="T9" fmla="*/ 45 h 307"/>
                <a:gd name="T10" fmla="*/ 1519 w 1540"/>
                <a:gd name="T11" fmla="*/ 75 h 307"/>
                <a:gd name="T12" fmla="*/ 1535 w 1540"/>
                <a:gd name="T13" fmla="*/ 113 h 307"/>
                <a:gd name="T14" fmla="*/ 1540 w 1540"/>
                <a:gd name="T15" fmla="*/ 152 h 307"/>
                <a:gd name="T16" fmla="*/ 1535 w 1540"/>
                <a:gd name="T17" fmla="*/ 194 h 307"/>
                <a:gd name="T18" fmla="*/ 1518 w 1540"/>
                <a:gd name="T19" fmla="*/ 230 h 307"/>
                <a:gd name="T20" fmla="*/ 1495 w 1540"/>
                <a:gd name="T21" fmla="*/ 262 h 307"/>
                <a:gd name="T22" fmla="*/ 1463 w 1540"/>
                <a:gd name="T23" fmla="*/ 286 h 307"/>
                <a:gd name="T24" fmla="*/ 1427 w 1540"/>
                <a:gd name="T25" fmla="*/ 302 h 307"/>
                <a:gd name="T26" fmla="*/ 1385 w 1540"/>
                <a:gd name="T27" fmla="*/ 307 h 307"/>
                <a:gd name="T28" fmla="*/ 153 w 1540"/>
                <a:gd name="T29" fmla="*/ 307 h 307"/>
                <a:gd name="T30" fmla="*/ 113 w 1540"/>
                <a:gd name="T31" fmla="*/ 302 h 307"/>
                <a:gd name="T32" fmla="*/ 75 w 1540"/>
                <a:gd name="T33" fmla="*/ 286 h 307"/>
                <a:gd name="T34" fmla="*/ 45 w 1540"/>
                <a:gd name="T35" fmla="*/ 262 h 307"/>
                <a:gd name="T36" fmla="*/ 21 w 1540"/>
                <a:gd name="T37" fmla="*/ 230 h 307"/>
                <a:gd name="T38" fmla="*/ 6 w 1540"/>
                <a:gd name="T39" fmla="*/ 194 h 307"/>
                <a:gd name="T40" fmla="*/ 0 w 1540"/>
                <a:gd name="T41" fmla="*/ 152 h 307"/>
                <a:gd name="T42" fmla="*/ 6 w 1540"/>
                <a:gd name="T43" fmla="*/ 113 h 307"/>
                <a:gd name="T44" fmla="*/ 21 w 1540"/>
                <a:gd name="T45" fmla="*/ 75 h 307"/>
                <a:gd name="T46" fmla="*/ 45 w 1540"/>
                <a:gd name="T47" fmla="*/ 45 h 307"/>
                <a:gd name="T48" fmla="*/ 75 w 1540"/>
                <a:gd name="T49" fmla="*/ 20 h 307"/>
                <a:gd name="T50" fmla="*/ 113 w 1540"/>
                <a:gd name="T51" fmla="*/ 5 h 307"/>
                <a:gd name="T52" fmla="*/ 153 w 1540"/>
                <a:gd name="T5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0" h="307">
                  <a:moveTo>
                    <a:pt x="153" y="0"/>
                  </a:moveTo>
                  <a:lnTo>
                    <a:pt x="1385" y="0"/>
                  </a:lnTo>
                  <a:lnTo>
                    <a:pt x="1427" y="5"/>
                  </a:lnTo>
                  <a:lnTo>
                    <a:pt x="1463" y="20"/>
                  </a:lnTo>
                  <a:lnTo>
                    <a:pt x="1495" y="45"/>
                  </a:lnTo>
                  <a:lnTo>
                    <a:pt x="1519" y="75"/>
                  </a:lnTo>
                  <a:lnTo>
                    <a:pt x="1535" y="113"/>
                  </a:lnTo>
                  <a:lnTo>
                    <a:pt x="1540" y="152"/>
                  </a:lnTo>
                  <a:lnTo>
                    <a:pt x="1535" y="194"/>
                  </a:lnTo>
                  <a:lnTo>
                    <a:pt x="1518" y="230"/>
                  </a:lnTo>
                  <a:lnTo>
                    <a:pt x="1495" y="262"/>
                  </a:lnTo>
                  <a:lnTo>
                    <a:pt x="1463" y="286"/>
                  </a:lnTo>
                  <a:lnTo>
                    <a:pt x="1427" y="302"/>
                  </a:lnTo>
                  <a:lnTo>
                    <a:pt x="1385" y="307"/>
                  </a:lnTo>
                  <a:lnTo>
                    <a:pt x="153" y="307"/>
                  </a:lnTo>
                  <a:lnTo>
                    <a:pt x="113" y="302"/>
                  </a:lnTo>
                  <a:lnTo>
                    <a:pt x="75" y="286"/>
                  </a:lnTo>
                  <a:lnTo>
                    <a:pt x="45" y="262"/>
                  </a:lnTo>
                  <a:lnTo>
                    <a:pt x="21" y="230"/>
                  </a:lnTo>
                  <a:lnTo>
                    <a:pt x="6" y="194"/>
                  </a:lnTo>
                  <a:lnTo>
                    <a:pt x="0" y="152"/>
                  </a:lnTo>
                  <a:lnTo>
                    <a:pt x="6" y="113"/>
                  </a:lnTo>
                  <a:lnTo>
                    <a:pt x="21" y="75"/>
                  </a:lnTo>
                  <a:lnTo>
                    <a:pt x="45" y="45"/>
                  </a:lnTo>
                  <a:lnTo>
                    <a:pt x="75" y="20"/>
                  </a:lnTo>
                  <a:lnTo>
                    <a:pt x="113" y="5"/>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53" name="Freeform 191"/>
            <p:cNvSpPr>
              <a:spLocks/>
            </p:cNvSpPr>
            <p:nvPr/>
          </p:nvSpPr>
          <p:spPr bwMode="auto">
            <a:xfrm>
              <a:off x="9991725" y="792163"/>
              <a:ext cx="244475" cy="1222375"/>
            </a:xfrm>
            <a:custGeom>
              <a:avLst/>
              <a:gdLst>
                <a:gd name="T0" fmla="*/ 153 w 308"/>
                <a:gd name="T1" fmla="*/ 0 h 1540"/>
                <a:gd name="T2" fmla="*/ 194 w 308"/>
                <a:gd name="T3" fmla="*/ 5 h 1540"/>
                <a:gd name="T4" fmla="*/ 230 w 308"/>
                <a:gd name="T5" fmla="*/ 20 h 1540"/>
                <a:gd name="T6" fmla="*/ 262 w 308"/>
                <a:gd name="T7" fmla="*/ 45 h 1540"/>
                <a:gd name="T8" fmla="*/ 285 w 308"/>
                <a:gd name="T9" fmla="*/ 75 h 1540"/>
                <a:gd name="T10" fmla="*/ 302 w 308"/>
                <a:gd name="T11" fmla="*/ 113 h 1540"/>
                <a:gd name="T12" fmla="*/ 308 w 308"/>
                <a:gd name="T13" fmla="*/ 154 h 1540"/>
                <a:gd name="T14" fmla="*/ 308 w 308"/>
                <a:gd name="T15" fmla="*/ 1385 h 1540"/>
                <a:gd name="T16" fmla="*/ 302 w 308"/>
                <a:gd name="T17" fmla="*/ 1426 h 1540"/>
                <a:gd name="T18" fmla="*/ 285 w 308"/>
                <a:gd name="T19" fmla="*/ 1462 h 1540"/>
                <a:gd name="T20" fmla="*/ 262 w 308"/>
                <a:gd name="T21" fmla="*/ 1494 h 1540"/>
                <a:gd name="T22" fmla="*/ 230 w 308"/>
                <a:gd name="T23" fmla="*/ 1519 h 1540"/>
                <a:gd name="T24" fmla="*/ 194 w 308"/>
                <a:gd name="T25" fmla="*/ 1534 h 1540"/>
                <a:gd name="T26" fmla="*/ 153 w 308"/>
                <a:gd name="T27" fmla="*/ 1540 h 1540"/>
                <a:gd name="T28" fmla="*/ 113 w 308"/>
                <a:gd name="T29" fmla="*/ 1534 h 1540"/>
                <a:gd name="T30" fmla="*/ 75 w 308"/>
                <a:gd name="T31" fmla="*/ 1519 h 1540"/>
                <a:gd name="T32" fmla="*/ 45 w 308"/>
                <a:gd name="T33" fmla="*/ 1494 h 1540"/>
                <a:gd name="T34" fmla="*/ 21 w 308"/>
                <a:gd name="T35" fmla="*/ 1462 h 1540"/>
                <a:gd name="T36" fmla="*/ 6 w 308"/>
                <a:gd name="T37" fmla="*/ 1426 h 1540"/>
                <a:gd name="T38" fmla="*/ 0 w 308"/>
                <a:gd name="T39" fmla="*/ 1385 h 1540"/>
                <a:gd name="T40" fmla="*/ 0 w 308"/>
                <a:gd name="T41" fmla="*/ 154 h 1540"/>
                <a:gd name="T42" fmla="*/ 6 w 308"/>
                <a:gd name="T43" fmla="*/ 113 h 1540"/>
                <a:gd name="T44" fmla="*/ 21 w 308"/>
                <a:gd name="T45" fmla="*/ 75 h 1540"/>
                <a:gd name="T46" fmla="*/ 45 w 308"/>
                <a:gd name="T47" fmla="*/ 45 h 1540"/>
                <a:gd name="T48" fmla="*/ 75 w 308"/>
                <a:gd name="T49" fmla="*/ 20 h 1540"/>
                <a:gd name="T50" fmla="*/ 113 w 308"/>
                <a:gd name="T51" fmla="*/ 5 h 1540"/>
                <a:gd name="T52" fmla="*/ 153 w 308"/>
                <a:gd name="T53" fmla="*/ 0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8" h="1540">
                  <a:moveTo>
                    <a:pt x="153" y="0"/>
                  </a:moveTo>
                  <a:lnTo>
                    <a:pt x="194" y="5"/>
                  </a:lnTo>
                  <a:lnTo>
                    <a:pt x="230" y="20"/>
                  </a:lnTo>
                  <a:lnTo>
                    <a:pt x="262" y="45"/>
                  </a:lnTo>
                  <a:lnTo>
                    <a:pt x="285" y="75"/>
                  </a:lnTo>
                  <a:lnTo>
                    <a:pt x="302" y="113"/>
                  </a:lnTo>
                  <a:lnTo>
                    <a:pt x="308" y="154"/>
                  </a:lnTo>
                  <a:lnTo>
                    <a:pt x="308" y="1385"/>
                  </a:lnTo>
                  <a:lnTo>
                    <a:pt x="302" y="1426"/>
                  </a:lnTo>
                  <a:lnTo>
                    <a:pt x="285" y="1462"/>
                  </a:lnTo>
                  <a:lnTo>
                    <a:pt x="262" y="1494"/>
                  </a:lnTo>
                  <a:lnTo>
                    <a:pt x="230" y="1519"/>
                  </a:lnTo>
                  <a:lnTo>
                    <a:pt x="194" y="1534"/>
                  </a:lnTo>
                  <a:lnTo>
                    <a:pt x="153" y="1540"/>
                  </a:lnTo>
                  <a:lnTo>
                    <a:pt x="113" y="1534"/>
                  </a:lnTo>
                  <a:lnTo>
                    <a:pt x="75" y="1519"/>
                  </a:lnTo>
                  <a:lnTo>
                    <a:pt x="45" y="1494"/>
                  </a:lnTo>
                  <a:lnTo>
                    <a:pt x="21" y="1462"/>
                  </a:lnTo>
                  <a:lnTo>
                    <a:pt x="6" y="1426"/>
                  </a:lnTo>
                  <a:lnTo>
                    <a:pt x="0" y="1385"/>
                  </a:lnTo>
                  <a:lnTo>
                    <a:pt x="0" y="154"/>
                  </a:lnTo>
                  <a:lnTo>
                    <a:pt x="6" y="113"/>
                  </a:lnTo>
                  <a:lnTo>
                    <a:pt x="21" y="75"/>
                  </a:lnTo>
                  <a:lnTo>
                    <a:pt x="45" y="45"/>
                  </a:lnTo>
                  <a:lnTo>
                    <a:pt x="75" y="20"/>
                  </a:lnTo>
                  <a:lnTo>
                    <a:pt x="113" y="5"/>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54" name="Freeform 192"/>
            <p:cNvSpPr>
              <a:spLocks/>
            </p:cNvSpPr>
            <p:nvPr/>
          </p:nvSpPr>
          <p:spPr bwMode="auto">
            <a:xfrm>
              <a:off x="10633075" y="1344613"/>
              <a:ext cx="936625" cy="936625"/>
            </a:xfrm>
            <a:custGeom>
              <a:avLst/>
              <a:gdLst>
                <a:gd name="T0" fmla="*/ 1044 w 1180"/>
                <a:gd name="T1" fmla="*/ 0 h 1179"/>
                <a:gd name="T2" fmla="*/ 1076 w 1180"/>
                <a:gd name="T3" fmla="*/ 8 h 1179"/>
                <a:gd name="T4" fmla="*/ 1108 w 1180"/>
                <a:gd name="T5" fmla="*/ 23 h 1179"/>
                <a:gd name="T6" fmla="*/ 1134 w 1180"/>
                <a:gd name="T7" fmla="*/ 43 h 1179"/>
                <a:gd name="T8" fmla="*/ 1157 w 1180"/>
                <a:gd name="T9" fmla="*/ 72 h 1179"/>
                <a:gd name="T10" fmla="*/ 1172 w 1180"/>
                <a:gd name="T11" fmla="*/ 104 h 1179"/>
                <a:gd name="T12" fmla="*/ 1180 w 1180"/>
                <a:gd name="T13" fmla="*/ 136 h 1179"/>
                <a:gd name="T14" fmla="*/ 1180 w 1180"/>
                <a:gd name="T15" fmla="*/ 170 h 1179"/>
                <a:gd name="T16" fmla="*/ 1172 w 1180"/>
                <a:gd name="T17" fmla="*/ 202 h 1179"/>
                <a:gd name="T18" fmla="*/ 1157 w 1180"/>
                <a:gd name="T19" fmla="*/ 234 h 1179"/>
                <a:gd name="T20" fmla="*/ 1134 w 1180"/>
                <a:gd name="T21" fmla="*/ 262 h 1179"/>
                <a:gd name="T22" fmla="*/ 262 w 1180"/>
                <a:gd name="T23" fmla="*/ 1134 h 1179"/>
                <a:gd name="T24" fmla="*/ 230 w 1180"/>
                <a:gd name="T25" fmla="*/ 1159 h 1179"/>
                <a:gd name="T26" fmla="*/ 192 w 1180"/>
                <a:gd name="T27" fmla="*/ 1174 h 1179"/>
                <a:gd name="T28" fmla="*/ 153 w 1180"/>
                <a:gd name="T29" fmla="*/ 1179 h 1179"/>
                <a:gd name="T30" fmla="*/ 124 w 1180"/>
                <a:gd name="T31" fmla="*/ 1176 h 1179"/>
                <a:gd name="T32" fmla="*/ 96 w 1180"/>
                <a:gd name="T33" fmla="*/ 1168 h 1179"/>
                <a:gd name="T34" fmla="*/ 70 w 1180"/>
                <a:gd name="T35" fmla="*/ 1153 h 1179"/>
                <a:gd name="T36" fmla="*/ 45 w 1180"/>
                <a:gd name="T37" fmla="*/ 1134 h 1179"/>
                <a:gd name="T38" fmla="*/ 23 w 1180"/>
                <a:gd name="T39" fmla="*/ 1106 h 1179"/>
                <a:gd name="T40" fmla="*/ 7 w 1180"/>
                <a:gd name="T41" fmla="*/ 1076 h 1179"/>
                <a:gd name="T42" fmla="*/ 0 w 1180"/>
                <a:gd name="T43" fmla="*/ 1042 h 1179"/>
                <a:gd name="T44" fmla="*/ 0 w 1180"/>
                <a:gd name="T45" fmla="*/ 1008 h 1179"/>
                <a:gd name="T46" fmla="*/ 7 w 1180"/>
                <a:gd name="T47" fmla="*/ 976 h 1179"/>
                <a:gd name="T48" fmla="*/ 23 w 1180"/>
                <a:gd name="T49" fmla="*/ 944 h 1179"/>
                <a:gd name="T50" fmla="*/ 45 w 1180"/>
                <a:gd name="T51" fmla="*/ 917 h 1179"/>
                <a:gd name="T52" fmla="*/ 917 w 1180"/>
                <a:gd name="T53" fmla="*/ 43 h 1179"/>
                <a:gd name="T54" fmla="*/ 946 w 1180"/>
                <a:gd name="T55" fmla="*/ 23 h 1179"/>
                <a:gd name="T56" fmla="*/ 976 w 1180"/>
                <a:gd name="T57" fmla="*/ 8 h 1179"/>
                <a:gd name="T58" fmla="*/ 1010 w 1180"/>
                <a:gd name="T59" fmla="*/ 0 h 1179"/>
                <a:gd name="T60" fmla="*/ 1044 w 1180"/>
                <a:gd name="T6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0" h="1179">
                  <a:moveTo>
                    <a:pt x="1044" y="0"/>
                  </a:moveTo>
                  <a:lnTo>
                    <a:pt x="1076" y="8"/>
                  </a:lnTo>
                  <a:lnTo>
                    <a:pt x="1108" y="23"/>
                  </a:lnTo>
                  <a:lnTo>
                    <a:pt x="1134" y="43"/>
                  </a:lnTo>
                  <a:lnTo>
                    <a:pt x="1157" y="72"/>
                  </a:lnTo>
                  <a:lnTo>
                    <a:pt x="1172" y="104"/>
                  </a:lnTo>
                  <a:lnTo>
                    <a:pt x="1180" y="136"/>
                  </a:lnTo>
                  <a:lnTo>
                    <a:pt x="1180" y="170"/>
                  </a:lnTo>
                  <a:lnTo>
                    <a:pt x="1172" y="202"/>
                  </a:lnTo>
                  <a:lnTo>
                    <a:pt x="1157" y="234"/>
                  </a:lnTo>
                  <a:lnTo>
                    <a:pt x="1134" y="262"/>
                  </a:lnTo>
                  <a:lnTo>
                    <a:pt x="262" y="1134"/>
                  </a:lnTo>
                  <a:lnTo>
                    <a:pt x="230" y="1159"/>
                  </a:lnTo>
                  <a:lnTo>
                    <a:pt x="192" y="1174"/>
                  </a:lnTo>
                  <a:lnTo>
                    <a:pt x="153" y="1179"/>
                  </a:lnTo>
                  <a:lnTo>
                    <a:pt x="124" y="1176"/>
                  </a:lnTo>
                  <a:lnTo>
                    <a:pt x="96" y="1168"/>
                  </a:lnTo>
                  <a:lnTo>
                    <a:pt x="70" y="1153"/>
                  </a:lnTo>
                  <a:lnTo>
                    <a:pt x="45" y="1134"/>
                  </a:lnTo>
                  <a:lnTo>
                    <a:pt x="23" y="1106"/>
                  </a:lnTo>
                  <a:lnTo>
                    <a:pt x="7" y="1076"/>
                  </a:lnTo>
                  <a:lnTo>
                    <a:pt x="0" y="1042"/>
                  </a:lnTo>
                  <a:lnTo>
                    <a:pt x="0" y="1008"/>
                  </a:lnTo>
                  <a:lnTo>
                    <a:pt x="7" y="976"/>
                  </a:lnTo>
                  <a:lnTo>
                    <a:pt x="23" y="944"/>
                  </a:lnTo>
                  <a:lnTo>
                    <a:pt x="45" y="917"/>
                  </a:lnTo>
                  <a:lnTo>
                    <a:pt x="917" y="43"/>
                  </a:lnTo>
                  <a:lnTo>
                    <a:pt x="946" y="23"/>
                  </a:lnTo>
                  <a:lnTo>
                    <a:pt x="976" y="8"/>
                  </a:lnTo>
                  <a:lnTo>
                    <a:pt x="1010" y="0"/>
                  </a:lnTo>
                  <a:lnTo>
                    <a:pt x="10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55" name="Freeform 193"/>
            <p:cNvSpPr>
              <a:spLocks/>
            </p:cNvSpPr>
            <p:nvPr/>
          </p:nvSpPr>
          <p:spPr bwMode="auto">
            <a:xfrm>
              <a:off x="8658225" y="1344613"/>
              <a:ext cx="935038" cy="936625"/>
            </a:xfrm>
            <a:custGeom>
              <a:avLst/>
              <a:gdLst>
                <a:gd name="T0" fmla="*/ 170 w 1178"/>
                <a:gd name="T1" fmla="*/ 0 h 1179"/>
                <a:gd name="T2" fmla="*/ 202 w 1178"/>
                <a:gd name="T3" fmla="*/ 8 h 1179"/>
                <a:gd name="T4" fmla="*/ 234 w 1178"/>
                <a:gd name="T5" fmla="*/ 23 h 1179"/>
                <a:gd name="T6" fmla="*/ 262 w 1178"/>
                <a:gd name="T7" fmla="*/ 43 h 1179"/>
                <a:gd name="T8" fmla="*/ 1134 w 1178"/>
                <a:gd name="T9" fmla="*/ 917 h 1179"/>
                <a:gd name="T10" fmla="*/ 1155 w 1178"/>
                <a:gd name="T11" fmla="*/ 944 h 1179"/>
                <a:gd name="T12" fmla="*/ 1170 w 1178"/>
                <a:gd name="T13" fmla="*/ 976 h 1179"/>
                <a:gd name="T14" fmla="*/ 1178 w 1178"/>
                <a:gd name="T15" fmla="*/ 1008 h 1179"/>
                <a:gd name="T16" fmla="*/ 1178 w 1178"/>
                <a:gd name="T17" fmla="*/ 1042 h 1179"/>
                <a:gd name="T18" fmla="*/ 1170 w 1178"/>
                <a:gd name="T19" fmla="*/ 1076 h 1179"/>
                <a:gd name="T20" fmla="*/ 1155 w 1178"/>
                <a:gd name="T21" fmla="*/ 1106 h 1179"/>
                <a:gd name="T22" fmla="*/ 1134 w 1178"/>
                <a:gd name="T23" fmla="*/ 1134 h 1179"/>
                <a:gd name="T24" fmla="*/ 1100 w 1178"/>
                <a:gd name="T25" fmla="*/ 1159 h 1179"/>
                <a:gd name="T26" fmla="*/ 1065 w 1178"/>
                <a:gd name="T27" fmla="*/ 1174 h 1179"/>
                <a:gd name="T28" fmla="*/ 1025 w 1178"/>
                <a:gd name="T29" fmla="*/ 1179 h 1179"/>
                <a:gd name="T30" fmla="*/ 995 w 1178"/>
                <a:gd name="T31" fmla="*/ 1176 h 1179"/>
                <a:gd name="T32" fmla="*/ 966 w 1178"/>
                <a:gd name="T33" fmla="*/ 1168 h 1179"/>
                <a:gd name="T34" fmla="*/ 940 w 1178"/>
                <a:gd name="T35" fmla="*/ 1153 h 1179"/>
                <a:gd name="T36" fmla="*/ 915 w 1178"/>
                <a:gd name="T37" fmla="*/ 1134 h 1179"/>
                <a:gd name="T38" fmla="*/ 43 w 1178"/>
                <a:gd name="T39" fmla="*/ 262 h 1179"/>
                <a:gd name="T40" fmla="*/ 21 w 1178"/>
                <a:gd name="T41" fmla="*/ 234 h 1179"/>
                <a:gd name="T42" fmla="*/ 7 w 1178"/>
                <a:gd name="T43" fmla="*/ 202 h 1179"/>
                <a:gd name="T44" fmla="*/ 0 w 1178"/>
                <a:gd name="T45" fmla="*/ 170 h 1179"/>
                <a:gd name="T46" fmla="*/ 0 w 1178"/>
                <a:gd name="T47" fmla="*/ 136 h 1179"/>
                <a:gd name="T48" fmla="*/ 7 w 1178"/>
                <a:gd name="T49" fmla="*/ 104 h 1179"/>
                <a:gd name="T50" fmla="*/ 21 w 1178"/>
                <a:gd name="T51" fmla="*/ 72 h 1179"/>
                <a:gd name="T52" fmla="*/ 43 w 1178"/>
                <a:gd name="T53" fmla="*/ 43 h 1179"/>
                <a:gd name="T54" fmla="*/ 72 w 1178"/>
                <a:gd name="T55" fmla="*/ 23 h 1179"/>
                <a:gd name="T56" fmla="*/ 102 w 1178"/>
                <a:gd name="T57" fmla="*/ 8 h 1179"/>
                <a:gd name="T58" fmla="*/ 136 w 1178"/>
                <a:gd name="T59" fmla="*/ 0 h 1179"/>
                <a:gd name="T60" fmla="*/ 170 w 1178"/>
                <a:gd name="T6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8" h="1179">
                  <a:moveTo>
                    <a:pt x="170" y="0"/>
                  </a:moveTo>
                  <a:lnTo>
                    <a:pt x="202" y="8"/>
                  </a:lnTo>
                  <a:lnTo>
                    <a:pt x="234" y="23"/>
                  </a:lnTo>
                  <a:lnTo>
                    <a:pt x="262" y="43"/>
                  </a:lnTo>
                  <a:lnTo>
                    <a:pt x="1134" y="917"/>
                  </a:lnTo>
                  <a:lnTo>
                    <a:pt x="1155" y="944"/>
                  </a:lnTo>
                  <a:lnTo>
                    <a:pt x="1170" y="976"/>
                  </a:lnTo>
                  <a:lnTo>
                    <a:pt x="1178" y="1008"/>
                  </a:lnTo>
                  <a:lnTo>
                    <a:pt x="1178" y="1042"/>
                  </a:lnTo>
                  <a:lnTo>
                    <a:pt x="1170" y="1076"/>
                  </a:lnTo>
                  <a:lnTo>
                    <a:pt x="1155" y="1106"/>
                  </a:lnTo>
                  <a:lnTo>
                    <a:pt x="1134" y="1134"/>
                  </a:lnTo>
                  <a:lnTo>
                    <a:pt x="1100" y="1159"/>
                  </a:lnTo>
                  <a:lnTo>
                    <a:pt x="1065" y="1174"/>
                  </a:lnTo>
                  <a:lnTo>
                    <a:pt x="1025" y="1179"/>
                  </a:lnTo>
                  <a:lnTo>
                    <a:pt x="995" y="1176"/>
                  </a:lnTo>
                  <a:lnTo>
                    <a:pt x="966" y="1168"/>
                  </a:lnTo>
                  <a:lnTo>
                    <a:pt x="940" y="1153"/>
                  </a:lnTo>
                  <a:lnTo>
                    <a:pt x="915" y="1134"/>
                  </a:lnTo>
                  <a:lnTo>
                    <a:pt x="43" y="262"/>
                  </a:lnTo>
                  <a:lnTo>
                    <a:pt x="21" y="234"/>
                  </a:lnTo>
                  <a:lnTo>
                    <a:pt x="7" y="202"/>
                  </a:lnTo>
                  <a:lnTo>
                    <a:pt x="0" y="170"/>
                  </a:lnTo>
                  <a:lnTo>
                    <a:pt x="0" y="136"/>
                  </a:lnTo>
                  <a:lnTo>
                    <a:pt x="7" y="104"/>
                  </a:lnTo>
                  <a:lnTo>
                    <a:pt x="21" y="72"/>
                  </a:lnTo>
                  <a:lnTo>
                    <a:pt x="43" y="43"/>
                  </a:lnTo>
                  <a:lnTo>
                    <a:pt x="72" y="23"/>
                  </a:lnTo>
                  <a:lnTo>
                    <a:pt x="102" y="8"/>
                  </a:lnTo>
                  <a:lnTo>
                    <a:pt x="136" y="0"/>
                  </a:lnTo>
                  <a:lnTo>
                    <a:pt x="1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56" name="Freeform 194"/>
            <p:cNvSpPr>
              <a:spLocks noEditPoints="1"/>
            </p:cNvSpPr>
            <p:nvPr/>
          </p:nvSpPr>
          <p:spPr bwMode="auto">
            <a:xfrm>
              <a:off x="8272463" y="2347913"/>
              <a:ext cx="3489325" cy="3368675"/>
            </a:xfrm>
            <a:custGeom>
              <a:avLst/>
              <a:gdLst>
                <a:gd name="T0" fmla="*/ 307 w 4394"/>
                <a:gd name="T1" fmla="*/ 1901 h 4245"/>
                <a:gd name="T2" fmla="*/ 315 w 4394"/>
                <a:gd name="T3" fmla="*/ 3826 h 4245"/>
                <a:gd name="T4" fmla="*/ 912 w 4394"/>
                <a:gd name="T5" fmla="*/ 3816 h 4245"/>
                <a:gd name="T6" fmla="*/ 902 w 4394"/>
                <a:gd name="T7" fmla="*/ 1891 h 4245"/>
                <a:gd name="T8" fmla="*/ 2139 w 4394"/>
                <a:gd name="T9" fmla="*/ 933 h 4245"/>
                <a:gd name="T10" fmla="*/ 2063 w 4394"/>
                <a:gd name="T11" fmla="*/ 1306 h 4245"/>
                <a:gd name="T12" fmla="*/ 1842 w 4394"/>
                <a:gd name="T13" fmla="*/ 1627 h 4245"/>
                <a:gd name="T14" fmla="*/ 1561 w 4394"/>
                <a:gd name="T15" fmla="*/ 1841 h 4245"/>
                <a:gd name="T16" fmla="*/ 1357 w 4394"/>
                <a:gd name="T17" fmla="*/ 1941 h 4245"/>
                <a:gd name="T18" fmla="*/ 1242 w 4394"/>
                <a:gd name="T19" fmla="*/ 1982 h 4245"/>
                <a:gd name="T20" fmla="*/ 1219 w 4394"/>
                <a:gd name="T21" fmla="*/ 1988 h 4245"/>
                <a:gd name="T22" fmla="*/ 1238 w 4394"/>
                <a:gd name="T23" fmla="*/ 3711 h 4245"/>
                <a:gd name="T24" fmla="*/ 1385 w 4394"/>
                <a:gd name="T25" fmla="*/ 3890 h 4245"/>
                <a:gd name="T26" fmla="*/ 3392 w 4394"/>
                <a:gd name="T27" fmla="*/ 3937 h 4245"/>
                <a:gd name="T28" fmla="*/ 3634 w 4394"/>
                <a:gd name="T29" fmla="*/ 3894 h 4245"/>
                <a:gd name="T30" fmla="*/ 3768 w 4394"/>
                <a:gd name="T31" fmla="*/ 3794 h 4245"/>
                <a:gd name="T32" fmla="*/ 3826 w 4394"/>
                <a:gd name="T33" fmla="*/ 3675 h 4245"/>
                <a:gd name="T34" fmla="*/ 3843 w 4394"/>
                <a:gd name="T35" fmla="*/ 3582 h 4245"/>
                <a:gd name="T36" fmla="*/ 4087 w 4394"/>
                <a:gd name="T37" fmla="*/ 2046 h 4245"/>
                <a:gd name="T38" fmla="*/ 4032 w 4394"/>
                <a:gd name="T39" fmla="*/ 1848 h 4245"/>
                <a:gd name="T40" fmla="*/ 3864 w 4394"/>
                <a:gd name="T41" fmla="*/ 1710 h 4245"/>
                <a:gd name="T42" fmla="*/ 2676 w 4394"/>
                <a:gd name="T43" fmla="*/ 1684 h 4245"/>
                <a:gd name="T44" fmla="*/ 2569 w 4394"/>
                <a:gd name="T45" fmla="*/ 1576 h 4245"/>
                <a:gd name="T46" fmla="*/ 2554 w 4394"/>
                <a:gd name="T47" fmla="*/ 610 h 4245"/>
                <a:gd name="T48" fmla="*/ 2463 w 4394"/>
                <a:gd name="T49" fmla="*/ 401 h 4245"/>
                <a:gd name="T50" fmla="*/ 2282 w 4394"/>
                <a:gd name="T51" fmla="*/ 312 h 4245"/>
                <a:gd name="T52" fmla="*/ 2233 w 4394"/>
                <a:gd name="T53" fmla="*/ 0 h 4245"/>
                <a:gd name="T54" fmla="*/ 2484 w 4394"/>
                <a:gd name="T55" fmla="*/ 51 h 4245"/>
                <a:gd name="T56" fmla="*/ 2712 w 4394"/>
                <a:gd name="T57" fmla="*/ 219 h 4245"/>
                <a:gd name="T58" fmla="*/ 2843 w 4394"/>
                <a:gd name="T59" fmla="*/ 493 h 4245"/>
                <a:gd name="T60" fmla="*/ 2871 w 4394"/>
                <a:gd name="T61" fmla="*/ 1384 h 4245"/>
                <a:gd name="T62" fmla="*/ 3971 w 4394"/>
                <a:gd name="T63" fmla="*/ 1423 h 4245"/>
                <a:gd name="T64" fmla="*/ 4221 w 4394"/>
                <a:gd name="T65" fmla="*/ 1591 h 4245"/>
                <a:gd name="T66" fmla="*/ 4366 w 4394"/>
                <a:gd name="T67" fmla="*/ 1848 h 4245"/>
                <a:gd name="T68" fmla="*/ 4387 w 4394"/>
                <a:gd name="T69" fmla="*/ 2148 h 4245"/>
                <a:gd name="T70" fmla="*/ 4075 w 4394"/>
                <a:gd name="T71" fmla="*/ 3873 h 4245"/>
                <a:gd name="T72" fmla="*/ 3864 w 4394"/>
                <a:gd name="T73" fmla="*/ 4117 h 4245"/>
                <a:gd name="T74" fmla="*/ 3567 w 4394"/>
                <a:gd name="T75" fmla="*/ 4230 h 4245"/>
                <a:gd name="T76" fmla="*/ 1470 w 4394"/>
                <a:gd name="T77" fmla="*/ 4237 h 4245"/>
                <a:gd name="T78" fmla="*/ 1168 w 4394"/>
                <a:gd name="T79" fmla="*/ 4113 h 4245"/>
                <a:gd name="T80" fmla="*/ 959 w 4394"/>
                <a:gd name="T81" fmla="*/ 4128 h 4245"/>
                <a:gd name="T82" fmla="*/ 206 w 4394"/>
                <a:gd name="T83" fmla="*/ 4113 h 4245"/>
                <a:gd name="T84" fmla="*/ 43 w 4394"/>
                <a:gd name="T85" fmla="*/ 3975 h 4245"/>
                <a:gd name="T86" fmla="*/ 0 w 4394"/>
                <a:gd name="T87" fmla="*/ 1901 h 4245"/>
                <a:gd name="T88" fmla="*/ 73 w 4394"/>
                <a:gd name="T89" fmla="*/ 1697 h 4245"/>
                <a:gd name="T90" fmla="*/ 258 w 4394"/>
                <a:gd name="T91" fmla="*/ 1590 h 4245"/>
                <a:gd name="T92" fmla="*/ 1008 w 4394"/>
                <a:gd name="T93" fmla="*/ 1603 h 4245"/>
                <a:gd name="T94" fmla="*/ 1153 w 4394"/>
                <a:gd name="T95" fmla="*/ 1686 h 4245"/>
                <a:gd name="T96" fmla="*/ 1255 w 4394"/>
                <a:gd name="T97" fmla="*/ 1648 h 4245"/>
                <a:gd name="T98" fmla="*/ 1451 w 4394"/>
                <a:gd name="T99" fmla="*/ 1544 h 4245"/>
                <a:gd name="T100" fmla="*/ 1704 w 4394"/>
                <a:gd name="T101" fmla="*/ 1318 h 4245"/>
                <a:gd name="T102" fmla="*/ 1827 w 4394"/>
                <a:gd name="T103" fmla="*/ 1016 h 4245"/>
                <a:gd name="T104" fmla="*/ 1852 w 4394"/>
                <a:gd name="T105" fmla="*/ 108 h 4245"/>
                <a:gd name="T106" fmla="*/ 1948 w 4394"/>
                <a:gd name="T107" fmla="*/ 34 h 4245"/>
                <a:gd name="T108" fmla="*/ 2072 w 4394"/>
                <a:gd name="T109" fmla="*/ 8 h 4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94" h="4245">
                  <a:moveTo>
                    <a:pt x="315" y="1891"/>
                  </a:moveTo>
                  <a:lnTo>
                    <a:pt x="311" y="1891"/>
                  </a:lnTo>
                  <a:lnTo>
                    <a:pt x="307" y="1895"/>
                  </a:lnTo>
                  <a:lnTo>
                    <a:pt x="307" y="1901"/>
                  </a:lnTo>
                  <a:lnTo>
                    <a:pt x="307" y="3816"/>
                  </a:lnTo>
                  <a:lnTo>
                    <a:pt x="307" y="3820"/>
                  </a:lnTo>
                  <a:lnTo>
                    <a:pt x="311" y="3824"/>
                  </a:lnTo>
                  <a:lnTo>
                    <a:pt x="315" y="3826"/>
                  </a:lnTo>
                  <a:lnTo>
                    <a:pt x="902" y="3826"/>
                  </a:lnTo>
                  <a:lnTo>
                    <a:pt x="908" y="3824"/>
                  </a:lnTo>
                  <a:lnTo>
                    <a:pt x="910" y="3820"/>
                  </a:lnTo>
                  <a:lnTo>
                    <a:pt x="912" y="3816"/>
                  </a:lnTo>
                  <a:lnTo>
                    <a:pt x="912" y="1901"/>
                  </a:lnTo>
                  <a:lnTo>
                    <a:pt x="910" y="1895"/>
                  </a:lnTo>
                  <a:lnTo>
                    <a:pt x="908" y="1891"/>
                  </a:lnTo>
                  <a:lnTo>
                    <a:pt x="902" y="1891"/>
                  </a:lnTo>
                  <a:lnTo>
                    <a:pt x="315" y="1891"/>
                  </a:lnTo>
                  <a:close/>
                  <a:moveTo>
                    <a:pt x="2184" y="306"/>
                  </a:moveTo>
                  <a:lnTo>
                    <a:pt x="2139" y="310"/>
                  </a:lnTo>
                  <a:lnTo>
                    <a:pt x="2139" y="933"/>
                  </a:lnTo>
                  <a:lnTo>
                    <a:pt x="2135" y="1029"/>
                  </a:lnTo>
                  <a:lnTo>
                    <a:pt x="2120" y="1125"/>
                  </a:lnTo>
                  <a:lnTo>
                    <a:pt x="2097" y="1218"/>
                  </a:lnTo>
                  <a:lnTo>
                    <a:pt x="2063" y="1306"/>
                  </a:lnTo>
                  <a:lnTo>
                    <a:pt x="2021" y="1391"/>
                  </a:lnTo>
                  <a:lnTo>
                    <a:pt x="1970" y="1474"/>
                  </a:lnTo>
                  <a:lnTo>
                    <a:pt x="1910" y="1552"/>
                  </a:lnTo>
                  <a:lnTo>
                    <a:pt x="1842" y="1627"/>
                  </a:lnTo>
                  <a:lnTo>
                    <a:pt x="1763" y="1697"/>
                  </a:lnTo>
                  <a:lnTo>
                    <a:pt x="1678" y="1765"/>
                  </a:lnTo>
                  <a:lnTo>
                    <a:pt x="1619" y="1805"/>
                  </a:lnTo>
                  <a:lnTo>
                    <a:pt x="1561" y="1841"/>
                  </a:lnTo>
                  <a:lnTo>
                    <a:pt x="1504" y="1871"/>
                  </a:lnTo>
                  <a:lnTo>
                    <a:pt x="1451" y="1897"/>
                  </a:lnTo>
                  <a:lnTo>
                    <a:pt x="1402" y="1922"/>
                  </a:lnTo>
                  <a:lnTo>
                    <a:pt x="1357" y="1941"/>
                  </a:lnTo>
                  <a:lnTo>
                    <a:pt x="1317" y="1956"/>
                  </a:lnTo>
                  <a:lnTo>
                    <a:pt x="1283" y="1967"/>
                  </a:lnTo>
                  <a:lnTo>
                    <a:pt x="1259" y="1976"/>
                  </a:lnTo>
                  <a:lnTo>
                    <a:pt x="1242" y="1982"/>
                  </a:lnTo>
                  <a:lnTo>
                    <a:pt x="1234" y="1984"/>
                  </a:lnTo>
                  <a:lnTo>
                    <a:pt x="1231" y="1984"/>
                  </a:lnTo>
                  <a:lnTo>
                    <a:pt x="1229" y="1984"/>
                  </a:lnTo>
                  <a:lnTo>
                    <a:pt x="1219" y="1988"/>
                  </a:lnTo>
                  <a:lnTo>
                    <a:pt x="1219" y="3633"/>
                  </a:lnTo>
                  <a:lnTo>
                    <a:pt x="1221" y="3643"/>
                  </a:lnTo>
                  <a:lnTo>
                    <a:pt x="1223" y="3652"/>
                  </a:lnTo>
                  <a:lnTo>
                    <a:pt x="1238" y="3711"/>
                  </a:lnTo>
                  <a:lnTo>
                    <a:pt x="1263" y="3766"/>
                  </a:lnTo>
                  <a:lnTo>
                    <a:pt x="1297" y="3815"/>
                  </a:lnTo>
                  <a:lnTo>
                    <a:pt x="1338" y="3856"/>
                  </a:lnTo>
                  <a:lnTo>
                    <a:pt x="1385" y="3890"/>
                  </a:lnTo>
                  <a:lnTo>
                    <a:pt x="1438" y="3917"/>
                  </a:lnTo>
                  <a:lnTo>
                    <a:pt x="1495" y="3932"/>
                  </a:lnTo>
                  <a:lnTo>
                    <a:pt x="1555" y="3937"/>
                  </a:lnTo>
                  <a:lnTo>
                    <a:pt x="3392" y="3937"/>
                  </a:lnTo>
                  <a:lnTo>
                    <a:pt x="3464" y="3935"/>
                  </a:lnTo>
                  <a:lnTo>
                    <a:pt x="3528" y="3926"/>
                  </a:lnTo>
                  <a:lnTo>
                    <a:pt x="3584" y="3913"/>
                  </a:lnTo>
                  <a:lnTo>
                    <a:pt x="3634" y="3894"/>
                  </a:lnTo>
                  <a:lnTo>
                    <a:pt x="3675" y="3873"/>
                  </a:lnTo>
                  <a:lnTo>
                    <a:pt x="3711" y="3849"/>
                  </a:lnTo>
                  <a:lnTo>
                    <a:pt x="3743" y="3822"/>
                  </a:lnTo>
                  <a:lnTo>
                    <a:pt x="3768" y="3794"/>
                  </a:lnTo>
                  <a:lnTo>
                    <a:pt x="3788" y="3764"/>
                  </a:lnTo>
                  <a:lnTo>
                    <a:pt x="3803" y="3733"/>
                  </a:lnTo>
                  <a:lnTo>
                    <a:pt x="3817" y="3703"/>
                  </a:lnTo>
                  <a:lnTo>
                    <a:pt x="3826" y="3675"/>
                  </a:lnTo>
                  <a:lnTo>
                    <a:pt x="3834" y="3647"/>
                  </a:lnTo>
                  <a:lnTo>
                    <a:pt x="3839" y="3622"/>
                  </a:lnTo>
                  <a:lnTo>
                    <a:pt x="3841" y="3599"/>
                  </a:lnTo>
                  <a:lnTo>
                    <a:pt x="3843" y="3582"/>
                  </a:lnTo>
                  <a:lnTo>
                    <a:pt x="3845" y="3579"/>
                  </a:lnTo>
                  <a:lnTo>
                    <a:pt x="3845" y="3575"/>
                  </a:lnTo>
                  <a:lnTo>
                    <a:pt x="4083" y="2099"/>
                  </a:lnTo>
                  <a:lnTo>
                    <a:pt x="4087" y="2046"/>
                  </a:lnTo>
                  <a:lnTo>
                    <a:pt x="4083" y="1993"/>
                  </a:lnTo>
                  <a:lnTo>
                    <a:pt x="4073" y="1942"/>
                  </a:lnTo>
                  <a:lnTo>
                    <a:pt x="4056" y="1895"/>
                  </a:lnTo>
                  <a:lnTo>
                    <a:pt x="4032" y="1848"/>
                  </a:lnTo>
                  <a:lnTo>
                    <a:pt x="4002" y="1807"/>
                  </a:lnTo>
                  <a:lnTo>
                    <a:pt x="3966" y="1771"/>
                  </a:lnTo>
                  <a:lnTo>
                    <a:pt x="3917" y="1737"/>
                  </a:lnTo>
                  <a:lnTo>
                    <a:pt x="3864" y="1710"/>
                  </a:lnTo>
                  <a:lnTo>
                    <a:pt x="3809" y="1695"/>
                  </a:lnTo>
                  <a:lnTo>
                    <a:pt x="3752" y="1690"/>
                  </a:lnTo>
                  <a:lnTo>
                    <a:pt x="2718" y="1690"/>
                  </a:lnTo>
                  <a:lnTo>
                    <a:pt x="2676" y="1684"/>
                  </a:lnTo>
                  <a:lnTo>
                    <a:pt x="2641" y="1669"/>
                  </a:lnTo>
                  <a:lnTo>
                    <a:pt x="2609" y="1644"/>
                  </a:lnTo>
                  <a:lnTo>
                    <a:pt x="2586" y="1614"/>
                  </a:lnTo>
                  <a:lnTo>
                    <a:pt x="2569" y="1576"/>
                  </a:lnTo>
                  <a:lnTo>
                    <a:pt x="2565" y="1537"/>
                  </a:lnTo>
                  <a:lnTo>
                    <a:pt x="2565" y="761"/>
                  </a:lnTo>
                  <a:lnTo>
                    <a:pt x="2561" y="682"/>
                  </a:lnTo>
                  <a:lnTo>
                    <a:pt x="2554" y="610"/>
                  </a:lnTo>
                  <a:lnTo>
                    <a:pt x="2539" y="546"/>
                  </a:lnTo>
                  <a:lnTo>
                    <a:pt x="2520" y="489"/>
                  </a:lnTo>
                  <a:lnTo>
                    <a:pt x="2493" y="440"/>
                  </a:lnTo>
                  <a:lnTo>
                    <a:pt x="2463" y="401"/>
                  </a:lnTo>
                  <a:lnTo>
                    <a:pt x="2425" y="367"/>
                  </a:lnTo>
                  <a:lnTo>
                    <a:pt x="2380" y="340"/>
                  </a:lnTo>
                  <a:lnTo>
                    <a:pt x="2333" y="321"/>
                  </a:lnTo>
                  <a:lnTo>
                    <a:pt x="2282" y="312"/>
                  </a:lnTo>
                  <a:lnTo>
                    <a:pt x="2231" y="306"/>
                  </a:lnTo>
                  <a:lnTo>
                    <a:pt x="2184" y="306"/>
                  </a:lnTo>
                  <a:close/>
                  <a:moveTo>
                    <a:pt x="2176" y="0"/>
                  </a:moveTo>
                  <a:lnTo>
                    <a:pt x="2233" y="0"/>
                  </a:lnTo>
                  <a:lnTo>
                    <a:pt x="2295" y="4"/>
                  </a:lnTo>
                  <a:lnTo>
                    <a:pt x="2357" y="14"/>
                  </a:lnTo>
                  <a:lnTo>
                    <a:pt x="2422" y="29"/>
                  </a:lnTo>
                  <a:lnTo>
                    <a:pt x="2484" y="51"/>
                  </a:lnTo>
                  <a:lnTo>
                    <a:pt x="2546" y="82"/>
                  </a:lnTo>
                  <a:lnTo>
                    <a:pt x="2609" y="119"/>
                  </a:lnTo>
                  <a:lnTo>
                    <a:pt x="2663" y="167"/>
                  </a:lnTo>
                  <a:lnTo>
                    <a:pt x="2712" y="219"/>
                  </a:lnTo>
                  <a:lnTo>
                    <a:pt x="2754" y="278"/>
                  </a:lnTo>
                  <a:lnTo>
                    <a:pt x="2790" y="344"/>
                  </a:lnTo>
                  <a:lnTo>
                    <a:pt x="2820" y="416"/>
                  </a:lnTo>
                  <a:lnTo>
                    <a:pt x="2843" y="493"/>
                  </a:lnTo>
                  <a:lnTo>
                    <a:pt x="2858" y="576"/>
                  </a:lnTo>
                  <a:lnTo>
                    <a:pt x="2869" y="667"/>
                  </a:lnTo>
                  <a:lnTo>
                    <a:pt x="2871" y="763"/>
                  </a:lnTo>
                  <a:lnTo>
                    <a:pt x="2871" y="1384"/>
                  </a:lnTo>
                  <a:lnTo>
                    <a:pt x="3752" y="1384"/>
                  </a:lnTo>
                  <a:lnTo>
                    <a:pt x="3826" y="1388"/>
                  </a:lnTo>
                  <a:lnTo>
                    <a:pt x="3900" y="1403"/>
                  </a:lnTo>
                  <a:lnTo>
                    <a:pt x="3971" y="1423"/>
                  </a:lnTo>
                  <a:lnTo>
                    <a:pt x="4039" y="1454"/>
                  </a:lnTo>
                  <a:lnTo>
                    <a:pt x="4105" y="1493"/>
                  </a:lnTo>
                  <a:lnTo>
                    <a:pt x="4166" y="1539"/>
                  </a:lnTo>
                  <a:lnTo>
                    <a:pt x="4221" y="1591"/>
                  </a:lnTo>
                  <a:lnTo>
                    <a:pt x="4268" y="1648"/>
                  </a:lnTo>
                  <a:lnTo>
                    <a:pt x="4307" y="1712"/>
                  </a:lnTo>
                  <a:lnTo>
                    <a:pt x="4341" y="1778"/>
                  </a:lnTo>
                  <a:lnTo>
                    <a:pt x="4366" y="1848"/>
                  </a:lnTo>
                  <a:lnTo>
                    <a:pt x="4383" y="1922"/>
                  </a:lnTo>
                  <a:lnTo>
                    <a:pt x="4392" y="1995"/>
                  </a:lnTo>
                  <a:lnTo>
                    <a:pt x="4394" y="2071"/>
                  </a:lnTo>
                  <a:lnTo>
                    <a:pt x="4387" y="2148"/>
                  </a:lnTo>
                  <a:lnTo>
                    <a:pt x="4149" y="3620"/>
                  </a:lnTo>
                  <a:lnTo>
                    <a:pt x="4132" y="3711"/>
                  </a:lnTo>
                  <a:lnTo>
                    <a:pt x="4107" y="3796"/>
                  </a:lnTo>
                  <a:lnTo>
                    <a:pt x="4075" y="3873"/>
                  </a:lnTo>
                  <a:lnTo>
                    <a:pt x="4034" y="3945"/>
                  </a:lnTo>
                  <a:lnTo>
                    <a:pt x="3985" y="4009"/>
                  </a:lnTo>
                  <a:lnTo>
                    <a:pt x="3928" y="4066"/>
                  </a:lnTo>
                  <a:lnTo>
                    <a:pt x="3864" y="4117"/>
                  </a:lnTo>
                  <a:lnTo>
                    <a:pt x="3798" y="4154"/>
                  </a:lnTo>
                  <a:lnTo>
                    <a:pt x="3726" y="4186"/>
                  </a:lnTo>
                  <a:lnTo>
                    <a:pt x="3651" y="4211"/>
                  </a:lnTo>
                  <a:lnTo>
                    <a:pt x="3567" y="4230"/>
                  </a:lnTo>
                  <a:lnTo>
                    <a:pt x="3483" y="4241"/>
                  </a:lnTo>
                  <a:lnTo>
                    <a:pt x="3392" y="4245"/>
                  </a:lnTo>
                  <a:lnTo>
                    <a:pt x="1555" y="4245"/>
                  </a:lnTo>
                  <a:lnTo>
                    <a:pt x="1470" y="4237"/>
                  </a:lnTo>
                  <a:lnTo>
                    <a:pt x="1389" y="4222"/>
                  </a:lnTo>
                  <a:lnTo>
                    <a:pt x="1310" y="4194"/>
                  </a:lnTo>
                  <a:lnTo>
                    <a:pt x="1236" y="4158"/>
                  </a:lnTo>
                  <a:lnTo>
                    <a:pt x="1168" y="4113"/>
                  </a:lnTo>
                  <a:lnTo>
                    <a:pt x="1106" y="4058"/>
                  </a:lnTo>
                  <a:lnTo>
                    <a:pt x="1061" y="4090"/>
                  </a:lnTo>
                  <a:lnTo>
                    <a:pt x="1012" y="4113"/>
                  </a:lnTo>
                  <a:lnTo>
                    <a:pt x="959" y="4128"/>
                  </a:lnTo>
                  <a:lnTo>
                    <a:pt x="902" y="4132"/>
                  </a:lnTo>
                  <a:lnTo>
                    <a:pt x="315" y="4132"/>
                  </a:lnTo>
                  <a:lnTo>
                    <a:pt x="258" y="4128"/>
                  </a:lnTo>
                  <a:lnTo>
                    <a:pt x="206" y="4113"/>
                  </a:lnTo>
                  <a:lnTo>
                    <a:pt x="156" y="4090"/>
                  </a:lnTo>
                  <a:lnTo>
                    <a:pt x="113" y="4058"/>
                  </a:lnTo>
                  <a:lnTo>
                    <a:pt x="73" y="4020"/>
                  </a:lnTo>
                  <a:lnTo>
                    <a:pt x="43" y="3975"/>
                  </a:lnTo>
                  <a:lnTo>
                    <a:pt x="19" y="3926"/>
                  </a:lnTo>
                  <a:lnTo>
                    <a:pt x="5" y="3873"/>
                  </a:lnTo>
                  <a:lnTo>
                    <a:pt x="0" y="3816"/>
                  </a:lnTo>
                  <a:lnTo>
                    <a:pt x="0" y="1901"/>
                  </a:lnTo>
                  <a:lnTo>
                    <a:pt x="5" y="1844"/>
                  </a:lnTo>
                  <a:lnTo>
                    <a:pt x="19" y="1790"/>
                  </a:lnTo>
                  <a:lnTo>
                    <a:pt x="43" y="1740"/>
                  </a:lnTo>
                  <a:lnTo>
                    <a:pt x="73" y="1697"/>
                  </a:lnTo>
                  <a:lnTo>
                    <a:pt x="113" y="1657"/>
                  </a:lnTo>
                  <a:lnTo>
                    <a:pt x="156" y="1627"/>
                  </a:lnTo>
                  <a:lnTo>
                    <a:pt x="206" y="1603"/>
                  </a:lnTo>
                  <a:lnTo>
                    <a:pt x="258" y="1590"/>
                  </a:lnTo>
                  <a:lnTo>
                    <a:pt x="315" y="1584"/>
                  </a:lnTo>
                  <a:lnTo>
                    <a:pt x="900" y="1584"/>
                  </a:lnTo>
                  <a:lnTo>
                    <a:pt x="955" y="1588"/>
                  </a:lnTo>
                  <a:lnTo>
                    <a:pt x="1008" y="1603"/>
                  </a:lnTo>
                  <a:lnTo>
                    <a:pt x="1057" y="1623"/>
                  </a:lnTo>
                  <a:lnTo>
                    <a:pt x="1100" y="1654"/>
                  </a:lnTo>
                  <a:lnTo>
                    <a:pt x="1136" y="1690"/>
                  </a:lnTo>
                  <a:lnTo>
                    <a:pt x="1153" y="1686"/>
                  </a:lnTo>
                  <a:lnTo>
                    <a:pt x="1164" y="1682"/>
                  </a:lnTo>
                  <a:lnTo>
                    <a:pt x="1187" y="1674"/>
                  </a:lnTo>
                  <a:lnTo>
                    <a:pt x="1217" y="1663"/>
                  </a:lnTo>
                  <a:lnTo>
                    <a:pt x="1255" y="1648"/>
                  </a:lnTo>
                  <a:lnTo>
                    <a:pt x="1298" y="1629"/>
                  </a:lnTo>
                  <a:lnTo>
                    <a:pt x="1346" y="1605"/>
                  </a:lnTo>
                  <a:lnTo>
                    <a:pt x="1399" y="1578"/>
                  </a:lnTo>
                  <a:lnTo>
                    <a:pt x="1451" y="1544"/>
                  </a:lnTo>
                  <a:lnTo>
                    <a:pt x="1506" y="1508"/>
                  </a:lnTo>
                  <a:lnTo>
                    <a:pt x="1582" y="1448"/>
                  </a:lnTo>
                  <a:lnTo>
                    <a:pt x="1648" y="1386"/>
                  </a:lnTo>
                  <a:lnTo>
                    <a:pt x="1704" y="1318"/>
                  </a:lnTo>
                  <a:lnTo>
                    <a:pt x="1750" y="1248"/>
                  </a:lnTo>
                  <a:lnTo>
                    <a:pt x="1786" y="1174"/>
                  </a:lnTo>
                  <a:lnTo>
                    <a:pt x="1810" y="1097"/>
                  </a:lnTo>
                  <a:lnTo>
                    <a:pt x="1827" y="1016"/>
                  </a:lnTo>
                  <a:lnTo>
                    <a:pt x="1831" y="933"/>
                  </a:lnTo>
                  <a:lnTo>
                    <a:pt x="1831" y="182"/>
                  </a:lnTo>
                  <a:lnTo>
                    <a:pt x="1836" y="144"/>
                  </a:lnTo>
                  <a:lnTo>
                    <a:pt x="1852" y="108"/>
                  </a:lnTo>
                  <a:lnTo>
                    <a:pt x="1874" y="78"/>
                  </a:lnTo>
                  <a:lnTo>
                    <a:pt x="1903" y="53"/>
                  </a:lnTo>
                  <a:lnTo>
                    <a:pt x="1938" y="36"/>
                  </a:lnTo>
                  <a:lnTo>
                    <a:pt x="1948" y="34"/>
                  </a:lnTo>
                  <a:lnTo>
                    <a:pt x="1967" y="29"/>
                  </a:lnTo>
                  <a:lnTo>
                    <a:pt x="1995" y="23"/>
                  </a:lnTo>
                  <a:lnTo>
                    <a:pt x="2031" y="16"/>
                  </a:lnTo>
                  <a:lnTo>
                    <a:pt x="2072" y="8"/>
                  </a:lnTo>
                  <a:lnTo>
                    <a:pt x="2122" y="4"/>
                  </a:lnTo>
                  <a:lnTo>
                    <a:pt x="21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grpSp>
      <p:sp>
        <p:nvSpPr>
          <p:cNvPr id="57" name="Freeform 37"/>
          <p:cNvSpPr>
            <a:spLocks noEditPoints="1"/>
          </p:cNvSpPr>
          <p:nvPr/>
        </p:nvSpPr>
        <p:spPr bwMode="auto">
          <a:xfrm>
            <a:off x="8199547" y="4023939"/>
            <a:ext cx="331459" cy="369316"/>
          </a:xfrm>
          <a:custGeom>
            <a:avLst/>
            <a:gdLst>
              <a:gd name="T0" fmla="*/ 2147 w 5376"/>
              <a:gd name="T1" fmla="*/ 419 h 5990"/>
              <a:gd name="T2" fmla="*/ 2070 w 5376"/>
              <a:gd name="T3" fmla="*/ 1469 h 5990"/>
              <a:gd name="T4" fmla="*/ 1990 w 5376"/>
              <a:gd name="T5" fmla="*/ 4084 h 5990"/>
              <a:gd name="T6" fmla="*/ 1808 w 5376"/>
              <a:gd name="T7" fmla="*/ 4108 h 5990"/>
              <a:gd name="T8" fmla="*/ 1251 w 5376"/>
              <a:gd name="T9" fmla="*/ 3683 h 5990"/>
              <a:gd name="T10" fmla="*/ 1137 w 5376"/>
              <a:gd name="T11" fmla="*/ 3603 h 5990"/>
              <a:gd name="T12" fmla="*/ 907 w 5376"/>
              <a:gd name="T13" fmla="*/ 3502 h 5990"/>
              <a:gd name="T14" fmla="*/ 597 w 5376"/>
              <a:gd name="T15" fmla="*/ 3496 h 5990"/>
              <a:gd name="T16" fmla="*/ 486 w 5376"/>
              <a:gd name="T17" fmla="*/ 3696 h 5990"/>
              <a:gd name="T18" fmla="*/ 785 w 5376"/>
              <a:gd name="T19" fmla="*/ 4046 h 5990"/>
              <a:gd name="T20" fmla="*/ 1210 w 5376"/>
              <a:gd name="T21" fmla="*/ 4478 h 5990"/>
              <a:gd name="T22" fmla="*/ 1759 w 5376"/>
              <a:gd name="T23" fmla="*/ 4941 h 5990"/>
              <a:gd name="T24" fmla="*/ 2440 w 5376"/>
              <a:gd name="T25" fmla="*/ 5362 h 5990"/>
              <a:gd name="T26" fmla="*/ 3203 w 5376"/>
              <a:gd name="T27" fmla="*/ 5618 h 5990"/>
              <a:gd name="T28" fmla="*/ 3791 w 5376"/>
              <a:gd name="T29" fmla="*/ 5631 h 5990"/>
              <a:gd name="T30" fmla="*/ 4319 w 5376"/>
              <a:gd name="T31" fmla="*/ 5462 h 5990"/>
              <a:gd name="T32" fmla="*/ 4701 w 5376"/>
              <a:gd name="T33" fmla="*/ 5106 h 5990"/>
              <a:gd name="T34" fmla="*/ 4930 w 5376"/>
              <a:gd name="T35" fmla="*/ 4598 h 5990"/>
              <a:gd name="T36" fmla="*/ 5021 w 5376"/>
              <a:gd name="T37" fmla="*/ 4051 h 5990"/>
              <a:gd name="T38" fmla="*/ 5024 w 5376"/>
              <a:gd name="T39" fmla="*/ 3556 h 5990"/>
              <a:gd name="T40" fmla="*/ 4991 w 5376"/>
              <a:gd name="T41" fmla="*/ 3202 h 5990"/>
              <a:gd name="T42" fmla="*/ 4476 w 5376"/>
              <a:gd name="T43" fmla="*/ 2883 h 5990"/>
              <a:gd name="T44" fmla="*/ 3958 w 5376"/>
              <a:gd name="T45" fmla="*/ 2659 h 5990"/>
              <a:gd name="T46" fmla="*/ 3542 w 5376"/>
              <a:gd name="T47" fmla="*/ 2530 h 5990"/>
              <a:gd name="T48" fmla="*/ 3198 w 5376"/>
              <a:gd name="T49" fmla="*/ 2451 h 5990"/>
              <a:gd name="T50" fmla="*/ 2811 w 5376"/>
              <a:gd name="T51" fmla="*/ 2316 h 5990"/>
              <a:gd name="T52" fmla="*/ 2588 w 5376"/>
              <a:gd name="T53" fmla="*/ 614 h 5990"/>
              <a:gd name="T54" fmla="*/ 2512 w 5376"/>
              <a:gd name="T55" fmla="*/ 423 h 5990"/>
              <a:gd name="T56" fmla="*/ 2327 w 5376"/>
              <a:gd name="T57" fmla="*/ 0 h 5990"/>
              <a:gd name="T58" fmla="*/ 2693 w 5376"/>
              <a:gd name="T59" fmla="*/ 124 h 5990"/>
              <a:gd name="T60" fmla="*/ 2907 w 5376"/>
              <a:gd name="T61" fmla="*/ 438 h 5990"/>
              <a:gd name="T62" fmla="*/ 3268 w 5376"/>
              <a:gd name="T63" fmla="*/ 2113 h 5990"/>
              <a:gd name="T64" fmla="*/ 3635 w 5376"/>
              <a:gd name="T65" fmla="*/ 2196 h 5990"/>
              <a:gd name="T66" fmla="*/ 4092 w 5376"/>
              <a:gd name="T67" fmla="*/ 2340 h 5990"/>
              <a:gd name="T68" fmla="*/ 4667 w 5376"/>
              <a:gd name="T69" fmla="*/ 2592 h 5990"/>
              <a:gd name="T70" fmla="*/ 5260 w 5376"/>
              <a:gd name="T71" fmla="*/ 2922 h 5990"/>
              <a:gd name="T72" fmla="*/ 5318 w 5376"/>
              <a:gd name="T73" fmla="*/ 3053 h 5990"/>
              <a:gd name="T74" fmla="*/ 5352 w 5376"/>
              <a:gd name="T75" fmla="*/ 3315 h 5990"/>
              <a:gd name="T76" fmla="*/ 5376 w 5376"/>
              <a:gd name="T77" fmla="*/ 3761 h 5990"/>
              <a:gd name="T78" fmla="*/ 5342 w 5376"/>
              <a:gd name="T79" fmla="*/ 4309 h 5990"/>
              <a:gd name="T80" fmla="*/ 5198 w 5376"/>
              <a:gd name="T81" fmla="*/ 4886 h 5990"/>
              <a:gd name="T82" fmla="*/ 4903 w 5376"/>
              <a:gd name="T83" fmla="*/ 5413 h 5990"/>
              <a:gd name="T84" fmla="*/ 4435 w 5376"/>
              <a:gd name="T85" fmla="*/ 5792 h 5990"/>
              <a:gd name="T86" fmla="*/ 3823 w 5376"/>
              <a:gd name="T87" fmla="*/ 5974 h 5990"/>
              <a:gd name="T88" fmla="*/ 3192 w 5376"/>
              <a:gd name="T89" fmla="*/ 5965 h 5990"/>
              <a:gd name="T90" fmla="*/ 2345 w 5376"/>
              <a:gd name="T91" fmla="*/ 5700 h 5990"/>
              <a:gd name="T92" fmla="*/ 1437 w 5376"/>
              <a:gd name="T93" fmla="*/ 5130 h 5990"/>
              <a:gd name="T94" fmla="*/ 803 w 5376"/>
              <a:gd name="T95" fmla="*/ 4565 h 5990"/>
              <a:gd name="T96" fmla="*/ 439 w 5376"/>
              <a:gd name="T97" fmla="*/ 4177 h 5990"/>
              <a:gd name="T98" fmla="*/ 183 w 5376"/>
              <a:gd name="T99" fmla="*/ 3870 h 5990"/>
              <a:gd name="T100" fmla="*/ 49 w 5376"/>
              <a:gd name="T101" fmla="*/ 3694 h 5990"/>
              <a:gd name="T102" fmla="*/ 0 w 5376"/>
              <a:gd name="T103" fmla="*/ 3561 h 5990"/>
              <a:gd name="T104" fmla="*/ 198 w 5376"/>
              <a:gd name="T105" fmla="*/ 3315 h 5990"/>
              <a:gd name="T106" fmla="*/ 637 w 5376"/>
              <a:gd name="T107" fmla="*/ 3135 h 5990"/>
              <a:gd name="T108" fmla="*/ 1023 w 5376"/>
              <a:gd name="T109" fmla="*/ 3175 h 5990"/>
              <a:gd name="T110" fmla="*/ 1308 w 5376"/>
              <a:gd name="T111" fmla="*/ 3302 h 5990"/>
              <a:gd name="T112" fmla="*/ 1466 w 5376"/>
              <a:gd name="T113" fmla="*/ 3411 h 5990"/>
              <a:gd name="T114" fmla="*/ 1723 w 5376"/>
              <a:gd name="T115" fmla="*/ 586 h 5990"/>
              <a:gd name="T116" fmla="*/ 1779 w 5376"/>
              <a:gd name="T117" fmla="*/ 349 h 5990"/>
              <a:gd name="T118" fmla="*/ 2030 w 5376"/>
              <a:gd name="T119" fmla="*/ 76 h 5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6" h="5990">
                <a:moveTo>
                  <a:pt x="2329" y="347"/>
                </a:moveTo>
                <a:lnTo>
                  <a:pt x="2278" y="352"/>
                </a:lnTo>
                <a:lnTo>
                  <a:pt x="2229" y="367"/>
                </a:lnTo>
                <a:lnTo>
                  <a:pt x="2186" y="390"/>
                </a:lnTo>
                <a:lnTo>
                  <a:pt x="2147" y="419"/>
                </a:lnTo>
                <a:lnTo>
                  <a:pt x="2117" y="458"/>
                </a:lnTo>
                <a:lnTo>
                  <a:pt x="2093" y="499"/>
                </a:lnTo>
                <a:lnTo>
                  <a:pt x="2077" y="547"/>
                </a:lnTo>
                <a:lnTo>
                  <a:pt x="2070" y="599"/>
                </a:lnTo>
                <a:lnTo>
                  <a:pt x="2070" y="1469"/>
                </a:lnTo>
                <a:lnTo>
                  <a:pt x="2053" y="3952"/>
                </a:lnTo>
                <a:lnTo>
                  <a:pt x="2050" y="3990"/>
                </a:lnTo>
                <a:lnTo>
                  <a:pt x="2035" y="4026"/>
                </a:lnTo>
                <a:lnTo>
                  <a:pt x="2015" y="4057"/>
                </a:lnTo>
                <a:lnTo>
                  <a:pt x="1990" y="4084"/>
                </a:lnTo>
                <a:lnTo>
                  <a:pt x="1957" y="4106"/>
                </a:lnTo>
                <a:lnTo>
                  <a:pt x="1919" y="4119"/>
                </a:lnTo>
                <a:lnTo>
                  <a:pt x="1881" y="4122"/>
                </a:lnTo>
                <a:lnTo>
                  <a:pt x="1845" y="4119"/>
                </a:lnTo>
                <a:lnTo>
                  <a:pt x="1808" y="4108"/>
                </a:lnTo>
                <a:lnTo>
                  <a:pt x="1774" y="4088"/>
                </a:lnTo>
                <a:lnTo>
                  <a:pt x="1264" y="3694"/>
                </a:lnTo>
                <a:lnTo>
                  <a:pt x="1259" y="3690"/>
                </a:lnTo>
                <a:lnTo>
                  <a:pt x="1255" y="3687"/>
                </a:lnTo>
                <a:lnTo>
                  <a:pt x="1251" y="3683"/>
                </a:lnTo>
                <a:lnTo>
                  <a:pt x="1241" y="3674"/>
                </a:lnTo>
                <a:lnTo>
                  <a:pt x="1222" y="3661"/>
                </a:lnTo>
                <a:lnTo>
                  <a:pt x="1199" y="3643"/>
                </a:lnTo>
                <a:lnTo>
                  <a:pt x="1172" y="3625"/>
                </a:lnTo>
                <a:lnTo>
                  <a:pt x="1137" y="3603"/>
                </a:lnTo>
                <a:lnTo>
                  <a:pt x="1099" y="3581"/>
                </a:lnTo>
                <a:lnTo>
                  <a:pt x="1056" y="3560"/>
                </a:lnTo>
                <a:lnTo>
                  <a:pt x="1008" y="3538"/>
                </a:lnTo>
                <a:lnTo>
                  <a:pt x="959" y="3518"/>
                </a:lnTo>
                <a:lnTo>
                  <a:pt x="907" y="3502"/>
                </a:lnTo>
                <a:lnTo>
                  <a:pt x="851" y="3489"/>
                </a:lnTo>
                <a:lnTo>
                  <a:pt x="794" y="3480"/>
                </a:lnTo>
                <a:lnTo>
                  <a:pt x="735" y="3478"/>
                </a:lnTo>
                <a:lnTo>
                  <a:pt x="664" y="3482"/>
                </a:lnTo>
                <a:lnTo>
                  <a:pt x="597" y="3496"/>
                </a:lnTo>
                <a:lnTo>
                  <a:pt x="530" y="3520"/>
                </a:lnTo>
                <a:lnTo>
                  <a:pt x="466" y="3552"/>
                </a:lnTo>
                <a:lnTo>
                  <a:pt x="404" y="3594"/>
                </a:lnTo>
                <a:lnTo>
                  <a:pt x="443" y="3641"/>
                </a:lnTo>
                <a:lnTo>
                  <a:pt x="486" y="3696"/>
                </a:lnTo>
                <a:lnTo>
                  <a:pt x="535" y="3757"/>
                </a:lnTo>
                <a:lnTo>
                  <a:pt x="589" y="3823"/>
                </a:lnTo>
                <a:lnTo>
                  <a:pt x="649" y="3894"/>
                </a:lnTo>
                <a:lnTo>
                  <a:pt x="715" y="3968"/>
                </a:lnTo>
                <a:lnTo>
                  <a:pt x="785" y="4046"/>
                </a:lnTo>
                <a:lnTo>
                  <a:pt x="862" y="4130"/>
                </a:lnTo>
                <a:lnTo>
                  <a:pt x="941" y="4213"/>
                </a:lnTo>
                <a:lnTo>
                  <a:pt x="1027" y="4300"/>
                </a:lnTo>
                <a:lnTo>
                  <a:pt x="1115" y="4389"/>
                </a:lnTo>
                <a:lnTo>
                  <a:pt x="1210" y="4478"/>
                </a:lnTo>
                <a:lnTo>
                  <a:pt x="1306" y="4567"/>
                </a:lnTo>
                <a:lnTo>
                  <a:pt x="1409" y="4660"/>
                </a:lnTo>
                <a:lnTo>
                  <a:pt x="1520" y="4754"/>
                </a:lnTo>
                <a:lnTo>
                  <a:pt x="1636" y="4848"/>
                </a:lnTo>
                <a:lnTo>
                  <a:pt x="1759" y="4941"/>
                </a:lnTo>
                <a:lnTo>
                  <a:pt x="1886" y="5033"/>
                </a:lnTo>
                <a:lnTo>
                  <a:pt x="2017" y="5122"/>
                </a:lnTo>
                <a:lnTo>
                  <a:pt x="2155" y="5206"/>
                </a:lnTo>
                <a:lnTo>
                  <a:pt x="2294" y="5288"/>
                </a:lnTo>
                <a:lnTo>
                  <a:pt x="2440" y="5362"/>
                </a:lnTo>
                <a:lnTo>
                  <a:pt x="2586" y="5431"/>
                </a:lnTo>
                <a:lnTo>
                  <a:pt x="2737" y="5491"/>
                </a:lnTo>
                <a:lnTo>
                  <a:pt x="2889" y="5543"/>
                </a:lnTo>
                <a:lnTo>
                  <a:pt x="3045" y="5585"/>
                </a:lnTo>
                <a:lnTo>
                  <a:pt x="3203" y="5618"/>
                </a:lnTo>
                <a:lnTo>
                  <a:pt x="3363" y="5638"/>
                </a:lnTo>
                <a:lnTo>
                  <a:pt x="3522" y="5645"/>
                </a:lnTo>
                <a:lnTo>
                  <a:pt x="3540" y="5645"/>
                </a:lnTo>
                <a:lnTo>
                  <a:pt x="3667" y="5642"/>
                </a:lnTo>
                <a:lnTo>
                  <a:pt x="3791" y="5631"/>
                </a:lnTo>
                <a:lnTo>
                  <a:pt x="3909" y="5612"/>
                </a:lnTo>
                <a:lnTo>
                  <a:pt x="4019" y="5585"/>
                </a:lnTo>
                <a:lnTo>
                  <a:pt x="4125" y="5553"/>
                </a:lnTo>
                <a:lnTo>
                  <a:pt x="4224" y="5511"/>
                </a:lnTo>
                <a:lnTo>
                  <a:pt x="4319" y="5462"/>
                </a:lnTo>
                <a:lnTo>
                  <a:pt x="4406" y="5406"/>
                </a:lnTo>
                <a:lnTo>
                  <a:pt x="4489" y="5344"/>
                </a:lnTo>
                <a:lnTo>
                  <a:pt x="4565" y="5273"/>
                </a:lnTo>
                <a:lnTo>
                  <a:pt x="4634" y="5195"/>
                </a:lnTo>
                <a:lnTo>
                  <a:pt x="4701" y="5106"/>
                </a:lnTo>
                <a:lnTo>
                  <a:pt x="4761" y="5012"/>
                </a:lnTo>
                <a:lnTo>
                  <a:pt x="4812" y="4914"/>
                </a:lnTo>
                <a:lnTo>
                  <a:pt x="4857" y="4812"/>
                </a:lnTo>
                <a:lnTo>
                  <a:pt x="4897" y="4707"/>
                </a:lnTo>
                <a:lnTo>
                  <a:pt x="4930" y="4598"/>
                </a:lnTo>
                <a:lnTo>
                  <a:pt x="4957" y="4489"/>
                </a:lnTo>
                <a:lnTo>
                  <a:pt x="4979" y="4380"/>
                </a:lnTo>
                <a:lnTo>
                  <a:pt x="4997" y="4269"/>
                </a:lnTo>
                <a:lnTo>
                  <a:pt x="5010" y="4160"/>
                </a:lnTo>
                <a:lnTo>
                  <a:pt x="5021" y="4051"/>
                </a:lnTo>
                <a:lnTo>
                  <a:pt x="5026" y="3944"/>
                </a:lnTo>
                <a:lnTo>
                  <a:pt x="5030" y="3841"/>
                </a:lnTo>
                <a:lnTo>
                  <a:pt x="5030" y="3741"/>
                </a:lnTo>
                <a:lnTo>
                  <a:pt x="5028" y="3647"/>
                </a:lnTo>
                <a:lnTo>
                  <a:pt x="5024" y="3556"/>
                </a:lnTo>
                <a:lnTo>
                  <a:pt x="5019" y="3471"/>
                </a:lnTo>
                <a:lnTo>
                  <a:pt x="5011" y="3393"/>
                </a:lnTo>
                <a:lnTo>
                  <a:pt x="5004" y="3320"/>
                </a:lnTo>
                <a:lnTo>
                  <a:pt x="4997" y="3258"/>
                </a:lnTo>
                <a:lnTo>
                  <a:pt x="4991" y="3202"/>
                </a:lnTo>
                <a:lnTo>
                  <a:pt x="4984" y="3157"/>
                </a:lnTo>
                <a:lnTo>
                  <a:pt x="4848" y="3079"/>
                </a:lnTo>
                <a:lnTo>
                  <a:pt x="4718" y="3008"/>
                </a:lnTo>
                <a:lnTo>
                  <a:pt x="4594" y="2942"/>
                </a:lnTo>
                <a:lnTo>
                  <a:pt x="4476" y="2883"/>
                </a:lnTo>
                <a:lnTo>
                  <a:pt x="4362" y="2828"/>
                </a:lnTo>
                <a:lnTo>
                  <a:pt x="4255" y="2779"/>
                </a:lnTo>
                <a:lnTo>
                  <a:pt x="4152" y="2736"/>
                </a:lnTo>
                <a:lnTo>
                  <a:pt x="4052" y="2696"/>
                </a:lnTo>
                <a:lnTo>
                  <a:pt x="3958" y="2659"/>
                </a:lnTo>
                <a:lnTo>
                  <a:pt x="3867" y="2627"/>
                </a:lnTo>
                <a:lnTo>
                  <a:pt x="3782" y="2598"/>
                </a:lnTo>
                <a:lnTo>
                  <a:pt x="3698" y="2572"/>
                </a:lnTo>
                <a:lnTo>
                  <a:pt x="3618" y="2550"/>
                </a:lnTo>
                <a:lnTo>
                  <a:pt x="3542" y="2530"/>
                </a:lnTo>
                <a:lnTo>
                  <a:pt x="3468" y="2510"/>
                </a:lnTo>
                <a:lnTo>
                  <a:pt x="3397" y="2494"/>
                </a:lnTo>
                <a:lnTo>
                  <a:pt x="3328" y="2480"/>
                </a:lnTo>
                <a:lnTo>
                  <a:pt x="3261" y="2465"/>
                </a:lnTo>
                <a:lnTo>
                  <a:pt x="3198" y="2451"/>
                </a:lnTo>
                <a:lnTo>
                  <a:pt x="3049" y="2420"/>
                </a:lnTo>
                <a:lnTo>
                  <a:pt x="2909" y="2385"/>
                </a:lnTo>
                <a:lnTo>
                  <a:pt x="2871" y="2371"/>
                </a:lnTo>
                <a:lnTo>
                  <a:pt x="2837" y="2347"/>
                </a:lnTo>
                <a:lnTo>
                  <a:pt x="2811" y="2316"/>
                </a:lnTo>
                <a:lnTo>
                  <a:pt x="2791" y="2280"/>
                </a:lnTo>
                <a:lnTo>
                  <a:pt x="2782" y="2240"/>
                </a:lnTo>
                <a:lnTo>
                  <a:pt x="2588" y="626"/>
                </a:lnTo>
                <a:lnTo>
                  <a:pt x="2588" y="619"/>
                </a:lnTo>
                <a:lnTo>
                  <a:pt x="2588" y="614"/>
                </a:lnTo>
                <a:lnTo>
                  <a:pt x="2588" y="606"/>
                </a:lnTo>
                <a:lnTo>
                  <a:pt x="2583" y="554"/>
                </a:lnTo>
                <a:lnTo>
                  <a:pt x="2566" y="507"/>
                </a:lnTo>
                <a:lnTo>
                  <a:pt x="2543" y="461"/>
                </a:lnTo>
                <a:lnTo>
                  <a:pt x="2512" y="423"/>
                </a:lnTo>
                <a:lnTo>
                  <a:pt x="2474" y="392"/>
                </a:lnTo>
                <a:lnTo>
                  <a:pt x="2430" y="369"/>
                </a:lnTo>
                <a:lnTo>
                  <a:pt x="2381" y="352"/>
                </a:lnTo>
                <a:lnTo>
                  <a:pt x="2329" y="347"/>
                </a:lnTo>
                <a:close/>
                <a:moveTo>
                  <a:pt x="2327" y="0"/>
                </a:moveTo>
                <a:lnTo>
                  <a:pt x="2409" y="6"/>
                </a:lnTo>
                <a:lnTo>
                  <a:pt x="2487" y="22"/>
                </a:lnTo>
                <a:lnTo>
                  <a:pt x="2559" y="47"/>
                </a:lnTo>
                <a:lnTo>
                  <a:pt x="2630" y="82"/>
                </a:lnTo>
                <a:lnTo>
                  <a:pt x="2693" y="124"/>
                </a:lnTo>
                <a:lnTo>
                  <a:pt x="2751" y="174"/>
                </a:lnTo>
                <a:lnTo>
                  <a:pt x="2802" y="231"/>
                </a:lnTo>
                <a:lnTo>
                  <a:pt x="2846" y="294"/>
                </a:lnTo>
                <a:lnTo>
                  <a:pt x="2880" y="363"/>
                </a:lnTo>
                <a:lnTo>
                  <a:pt x="2907" y="438"/>
                </a:lnTo>
                <a:lnTo>
                  <a:pt x="2926" y="514"/>
                </a:lnTo>
                <a:lnTo>
                  <a:pt x="2931" y="596"/>
                </a:lnTo>
                <a:lnTo>
                  <a:pt x="3112" y="2080"/>
                </a:lnTo>
                <a:lnTo>
                  <a:pt x="3189" y="2097"/>
                </a:lnTo>
                <a:lnTo>
                  <a:pt x="3268" y="2113"/>
                </a:lnTo>
                <a:lnTo>
                  <a:pt x="3336" y="2127"/>
                </a:lnTo>
                <a:lnTo>
                  <a:pt x="3406" y="2142"/>
                </a:lnTo>
                <a:lnTo>
                  <a:pt x="3479" y="2158"/>
                </a:lnTo>
                <a:lnTo>
                  <a:pt x="3555" y="2176"/>
                </a:lnTo>
                <a:lnTo>
                  <a:pt x="3635" y="2196"/>
                </a:lnTo>
                <a:lnTo>
                  <a:pt x="3718" y="2218"/>
                </a:lnTo>
                <a:lnTo>
                  <a:pt x="3805" y="2244"/>
                </a:lnTo>
                <a:lnTo>
                  <a:pt x="3896" y="2273"/>
                </a:lnTo>
                <a:lnTo>
                  <a:pt x="3992" y="2305"/>
                </a:lnTo>
                <a:lnTo>
                  <a:pt x="4092" y="2340"/>
                </a:lnTo>
                <a:lnTo>
                  <a:pt x="4197" y="2380"/>
                </a:lnTo>
                <a:lnTo>
                  <a:pt x="4306" y="2425"/>
                </a:lnTo>
                <a:lnTo>
                  <a:pt x="4420" y="2476"/>
                </a:lnTo>
                <a:lnTo>
                  <a:pt x="4542" y="2530"/>
                </a:lnTo>
                <a:lnTo>
                  <a:pt x="4667" y="2592"/>
                </a:lnTo>
                <a:lnTo>
                  <a:pt x="4797" y="2659"/>
                </a:lnTo>
                <a:lnTo>
                  <a:pt x="4935" y="2732"/>
                </a:lnTo>
                <a:lnTo>
                  <a:pt x="5080" y="2814"/>
                </a:lnTo>
                <a:lnTo>
                  <a:pt x="5231" y="2901"/>
                </a:lnTo>
                <a:lnTo>
                  <a:pt x="5260" y="2922"/>
                </a:lnTo>
                <a:lnTo>
                  <a:pt x="5283" y="2950"/>
                </a:lnTo>
                <a:lnTo>
                  <a:pt x="5300" y="2981"/>
                </a:lnTo>
                <a:lnTo>
                  <a:pt x="5311" y="3017"/>
                </a:lnTo>
                <a:lnTo>
                  <a:pt x="5313" y="3030"/>
                </a:lnTo>
                <a:lnTo>
                  <a:pt x="5318" y="3053"/>
                </a:lnTo>
                <a:lnTo>
                  <a:pt x="5323" y="3088"/>
                </a:lnTo>
                <a:lnTo>
                  <a:pt x="5329" y="3131"/>
                </a:lnTo>
                <a:lnTo>
                  <a:pt x="5336" y="3184"/>
                </a:lnTo>
                <a:lnTo>
                  <a:pt x="5345" y="3246"/>
                </a:lnTo>
                <a:lnTo>
                  <a:pt x="5352" y="3315"/>
                </a:lnTo>
                <a:lnTo>
                  <a:pt x="5360" y="3393"/>
                </a:lnTo>
                <a:lnTo>
                  <a:pt x="5365" y="3476"/>
                </a:lnTo>
                <a:lnTo>
                  <a:pt x="5371" y="3565"/>
                </a:lnTo>
                <a:lnTo>
                  <a:pt x="5374" y="3661"/>
                </a:lnTo>
                <a:lnTo>
                  <a:pt x="5376" y="3761"/>
                </a:lnTo>
                <a:lnTo>
                  <a:pt x="5376" y="3865"/>
                </a:lnTo>
                <a:lnTo>
                  <a:pt x="5372" y="3972"/>
                </a:lnTo>
                <a:lnTo>
                  <a:pt x="5365" y="4082"/>
                </a:lnTo>
                <a:lnTo>
                  <a:pt x="5354" y="4195"/>
                </a:lnTo>
                <a:lnTo>
                  <a:pt x="5342" y="4309"/>
                </a:lnTo>
                <a:lnTo>
                  <a:pt x="5323" y="4425"/>
                </a:lnTo>
                <a:lnTo>
                  <a:pt x="5300" y="4542"/>
                </a:lnTo>
                <a:lnTo>
                  <a:pt x="5271" y="4658"/>
                </a:lnTo>
                <a:lnTo>
                  <a:pt x="5238" y="4772"/>
                </a:lnTo>
                <a:lnTo>
                  <a:pt x="5198" y="4886"/>
                </a:lnTo>
                <a:lnTo>
                  <a:pt x="5153" y="4999"/>
                </a:lnTo>
                <a:lnTo>
                  <a:pt x="5102" y="5108"/>
                </a:lnTo>
                <a:lnTo>
                  <a:pt x="5042" y="5213"/>
                </a:lnTo>
                <a:lnTo>
                  <a:pt x="4977" y="5315"/>
                </a:lnTo>
                <a:lnTo>
                  <a:pt x="4903" y="5413"/>
                </a:lnTo>
                <a:lnTo>
                  <a:pt x="4821" y="5504"/>
                </a:lnTo>
                <a:lnTo>
                  <a:pt x="4732" y="5589"/>
                </a:lnTo>
                <a:lnTo>
                  <a:pt x="4640" y="5663"/>
                </a:lnTo>
                <a:lnTo>
                  <a:pt x="4540" y="5732"/>
                </a:lnTo>
                <a:lnTo>
                  <a:pt x="4435" y="5792"/>
                </a:lnTo>
                <a:lnTo>
                  <a:pt x="4324" y="5845"/>
                </a:lnTo>
                <a:lnTo>
                  <a:pt x="4208" y="5888"/>
                </a:lnTo>
                <a:lnTo>
                  <a:pt x="4085" y="5925"/>
                </a:lnTo>
                <a:lnTo>
                  <a:pt x="3958" y="5954"/>
                </a:lnTo>
                <a:lnTo>
                  <a:pt x="3823" y="5974"/>
                </a:lnTo>
                <a:lnTo>
                  <a:pt x="3684" y="5986"/>
                </a:lnTo>
                <a:lnTo>
                  <a:pt x="3540" y="5990"/>
                </a:lnTo>
                <a:lnTo>
                  <a:pt x="3521" y="5990"/>
                </a:lnTo>
                <a:lnTo>
                  <a:pt x="3357" y="5983"/>
                </a:lnTo>
                <a:lnTo>
                  <a:pt x="3192" y="5965"/>
                </a:lnTo>
                <a:lnTo>
                  <a:pt x="3025" y="5934"/>
                </a:lnTo>
                <a:lnTo>
                  <a:pt x="2857" y="5892"/>
                </a:lnTo>
                <a:lnTo>
                  <a:pt x="2686" y="5839"/>
                </a:lnTo>
                <a:lnTo>
                  <a:pt x="2518" y="5776"/>
                </a:lnTo>
                <a:lnTo>
                  <a:pt x="2345" y="5700"/>
                </a:lnTo>
                <a:lnTo>
                  <a:pt x="2171" y="5612"/>
                </a:lnTo>
                <a:lnTo>
                  <a:pt x="1990" y="5511"/>
                </a:lnTo>
                <a:lnTo>
                  <a:pt x="1807" y="5395"/>
                </a:lnTo>
                <a:lnTo>
                  <a:pt x="1622" y="5268"/>
                </a:lnTo>
                <a:lnTo>
                  <a:pt x="1437" y="5130"/>
                </a:lnTo>
                <a:lnTo>
                  <a:pt x="1251" y="4979"/>
                </a:lnTo>
                <a:lnTo>
                  <a:pt x="1068" y="4817"/>
                </a:lnTo>
                <a:lnTo>
                  <a:pt x="976" y="4732"/>
                </a:lnTo>
                <a:lnTo>
                  <a:pt x="889" y="4649"/>
                </a:lnTo>
                <a:lnTo>
                  <a:pt x="803" y="4565"/>
                </a:lnTo>
                <a:lnTo>
                  <a:pt x="724" y="4483"/>
                </a:lnTo>
                <a:lnTo>
                  <a:pt x="646" y="4404"/>
                </a:lnTo>
                <a:lnTo>
                  <a:pt x="573" y="4326"/>
                </a:lnTo>
                <a:lnTo>
                  <a:pt x="504" y="4249"/>
                </a:lnTo>
                <a:lnTo>
                  <a:pt x="439" y="4177"/>
                </a:lnTo>
                <a:lnTo>
                  <a:pt x="379" y="4108"/>
                </a:lnTo>
                <a:lnTo>
                  <a:pt x="323" y="4041"/>
                </a:lnTo>
                <a:lnTo>
                  <a:pt x="272" y="3979"/>
                </a:lnTo>
                <a:lnTo>
                  <a:pt x="225" y="3923"/>
                </a:lnTo>
                <a:lnTo>
                  <a:pt x="183" y="3870"/>
                </a:lnTo>
                <a:lnTo>
                  <a:pt x="145" y="3823"/>
                </a:lnTo>
                <a:lnTo>
                  <a:pt x="114" y="3781"/>
                </a:lnTo>
                <a:lnTo>
                  <a:pt x="87" y="3747"/>
                </a:lnTo>
                <a:lnTo>
                  <a:pt x="65" y="3718"/>
                </a:lnTo>
                <a:lnTo>
                  <a:pt x="49" y="3694"/>
                </a:lnTo>
                <a:lnTo>
                  <a:pt x="38" y="3679"/>
                </a:lnTo>
                <a:lnTo>
                  <a:pt x="33" y="3672"/>
                </a:lnTo>
                <a:lnTo>
                  <a:pt x="13" y="3638"/>
                </a:lnTo>
                <a:lnTo>
                  <a:pt x="2" y="3600"/>
                </a:lnTo>
                <a:lnTo>
                  <a:pt x="0" y="3561"/>
                </a:lnTo>
                <a:lnTo>
                  <a:pt x="7" y="3523"/>
                </a:lnTo>
                <a:lnTo>
                  <a:pt x="22" y="3489"/>
                </a:lnTo>
                <a:lnTo>
                  <a:pt x="45" y="3456"/>
                </a:lnTo>
                <a:lnTo>
                  <a:pt x="120" y="3380"/>
                </a:lnTo>
                <a:lnTo>
                  <a:pt x="198" y="3315"/>
                </a:lnTo>
                <a:lnTo>
                  <a:pt x="279" y="3258"/>
                </a:lnTo>
                <a:lnTo>
                  <a:pt x="365" y="3213"/>
                </a:lnTo>
                <a:lnTo>
                  <a:pt x="453" y="3177"/>
                </a:lnTo>
                <a:lnTo>
                  <a:pt x="544" y="3151"/>
                </a:lnTo>
                <a:lnTo>
                  <a:pt x="637" y="3135"/>
                </a:lnTo>
                <a:lnTo>
                  <a:pt x="733" y="3129"/>
                </a:lnTo>
                <a:lnTo>
                  <a:pt x="811" y="3133"/>
                </a:lnTo>
                <a:lnTo>
                  <a:pt x="883" y="3142"/>
                </a:lnTo>
                <a:lnTo>
                  <a:pt x="956" y="3157"/>
                </a:lnTo>
                <a:lnTo>
                  <a:pt x="1023" y="3175"/>
                </a:lnTo>
                <a:lnTo>
                  <a:pt x="1088" y="3197"/>
                </a:lnTo>
                <a:lnTo>
                  <a:pt x="1150" y="3222"/>
                </a:lnTo>
                <a:lnTo>
                  <a:pt x="1206" y="3247"/>
                </a:lnTo>
                <a:lnTo>
                  <a:pt x="1259" y="3275"/>
                </a:lnTo>
                <a:lnTo>
                  <a:pt x="1308" y="3302"/>
                </a:lnTo>
                <a:lnTo>
                  <a:pt x="1351" y="3329"/>
                </a:lnTo>
                <a:lnTo>
                  <a:pt x="1388" y="3353"/>
                </a:lnTo>
                <a:lnTo>
                  <a:pt x="1420" y="3376"/>
                </a:lnTo>
                <a:lnTo>
                  <a:pt x="1446" y="3396"/>
                </a:lnTo>
                <a:lnTo>
                  <a:pt x="1466" y="3411"/>
                </a:lnTo>
                <a:lnTo>
                  <a:pt x="1478" y="3422"/>
                </a:lnTo>
                <a:lnTo>
                  <a:pt x="1709" y="3600"/>
                </a:lnTo>
                <a:lnTo>
                  <a:pt x="1721" y="1467"/>
                </a:lnTo>
                <a:lnTo>
                  <a:pt x="1721" y="592"/>
                </a:lnTo>
                <a:lnTo>
                  <a:pt x="1723" y="586"/>
                </a:lnTo>
                <a:lnTo>
                  <a:pt x="1723" y="581"/>
                </a:lnTo>
                <a:lnTo>
                  <a:pt x="1723" y="574"/>
                </a:lnTo>
                <a:lnTo>
                  <a:pt x="1732" y="496"/>
                </a:lnTo>
                <a:lnTo>
                  <a:pt x="1752" y="419"/>
                </a:lnTo>
                <a:lnTo>
                  <a:pt x="1779" y="349"/>
                </a:lnTo>
                <a:lnTo>
                  <a:pt x="1816" y="282"/>
                </a:lnTo>
                <a:lnTo>
                  <a:pt x="1859" y="222"/>
                </a:lnTo>
                <a:lnTo>
                  <a:pt x="1910" y="165"/>
                </a:lnTo>
                <a:lnTo>
                  <a:pt x="1968" y="118"/>
                </a:lnTo>
                <a:lnTo>
                  <a:pt x="2030" y="76"/>
                </a:lnTo>
                <a:lnTo>
                  <a:pt x="2099" y="44"/>
                </a:lnTo>
                <a:lnTo>
                  <a:pt x="2171" y="20"/>
                </a:lnTo>
                <a:lnTo>
                  <a:pt x="2247" y="6"/>
                </a:lnTo>
                <a:lnTo>
                  <a:pt x="232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58" name="Oval 35">
            <a:extLst>
              <a:ext uri="{FF2B5EF4-FFF2-40B4-BE49-F238E27FC236}">
                <a16:creationId xmlns="" xmlns:a16="http://schemas.microsoft.com/office/drawing/2014/main" id="{BCF76AF1-1ADE-45FB-9D44-99BC7FEECFA3}"/>
              </a:ext>
            </a:extLst>
          </p:cNvPr>
          <p:cNvSpPr/>
          <p:nvPr/>
        </p:nvSpPr>
        <p:spPr>
          <a:xfrm>
            <a:off x="9640579" y="5384189"/>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nvGrpSpPr>
          <p:cNvPr id="59" name="Group 58"/>
          <p:cNvGrpSpPr/>
          <p:nvPr/>
        </p:nvGrpSpPr>
        <p:grpSpPr>
          <a:xfrm>
            <a:off x="11177811" y="4009834"/>
            <a:ext cx="342111" cy="342111"/>
            <a:chOff x="6815138" y="1701800"/>
            <a:chExt cx="4772025" cy="4772025"/>
          </a:xfrm>
          <a:solidFill>
            <a:schemeClr val="bg1"/>
          </a:solidFill>
        </p:grpSpPr>
        <p:sp>
          <p:nvSpPr>
            <p:cNvPr id="60" name="Freeform 222"/>
            <p:cNvSpPr>
              <a:spLocks/>
            </p:cNvSpPr>
            <p:nvPr/>
          </p:nvSpPr>
          <p:spPr bwMode="auto">
            <a:xfrm>
              <a:off x="8513763" y="2817813"/>
              <a:ext cx="1374775" cy="2544763"/>
            </a:xfrm>
            <a:custGeom>
              <a:avLst/>
              <a:gdLst>
                <a:gd name="T0" fmla="*/ 943 w 1730"/>
                <a:gd name="T1" fmla="*/ 20 h 3207"/>
                <a:gd name="T2" fmla="*/ 1014 w 1730"/>
                <a:gd name="T3" fmla="*/ 113 h 3207"/>
                <a:gd name="T4" fmla="*/ 1430 w 1730"/>
                <a:gd name="T5" fmla="*/ 467 h 3207"/>
                <a:gd name="T6" fmla="*/ 1539 w 1730"/>
                <a:gd name="T7" fmla="*/ 512 h 3207"/>
                <a:gd name="T8" fmla="*/ 1585 w 1730"/>
                <a:gd name="T9" fmla="*/ 620 h 3207"/>
                <a:gd name="T10" fmla="*/ 1539 w 1730"/>
                <a:gd name="T11" fmla="*/ 729 h 3207"/>
                <a:gd name="T12" fmla="*/ 1430 w 1730"/>
                <a:gd name="T13" fmla="*/ 773 h 3207"/>
                <a:gd name="T14" fmla="*/ 524 w 1730"/>
                <a:gd name="T15" fmla="*/ 795 h 3207"/>
                <a:gd name="T16" fmla="*/ 386 w 1730"/>
                <a:gd name="T17" fmla="*/ 893 h 3207"/>
                <a:gd name="T18" fmla="*/ 311 w 1730"/>
                <a:gd name="T19" fmla="*/ 1050 h 3207"/>
                <a:gd name="T20" fmla="*/ 328 w 1730"/>
                <a:gd name="T21" fmla="*/ 1227 h 3207"/>
                <a:gd name="T22" fmla="*/ 426 w 1730"/>
                <a:gd name="T23" fmla="*/ 1367 h 3207"/>
                <a:gd name="T24" fmla="*/ 583 w 1730"/>
                <a:gd name="T25" fmla="*/ 1442 h 3207"/>
                <a:gd name="T26" fmla="*/ 1169 w 1730"/>
                <a:gd name="T27" fmla="*/ 1451 h 3207"/>
                <a:gd name="T28" fmla="*/ 1390 w 1730"/>
                <a:gd name="T29" fmla="*/ 1522 h 3207"/>
                <a:gd name="T30" fmla="*/ 1568 w 1730"/>
                <a:gd name="T31" fmla="*/ 1662 h 3207"/>
                <a:gd name="T32" fmla="*/ 1688 w 1730"/>
                <a:gd name="T33" fmla="*/ 1857 h 3207"/>
                <a:gd name="T34" fmla="*/ 1730 w 1730"/>
                <a:gd name="T35" fmla="*/ 2090 h 3207"/>
                <a:gd name="T36" fmla="*/ 1681 w 1730"/>
                <a:gd name="T37" fmla="*/ 2338 h 3207"/>
                <a:gd name="T38" fmla="*/ 1545 w 1730"/>
                <a:gd name="T39" fmla="*/ 2542 h 3207"/>
                <a:gd name="T40" fmla="*/ 1344 w 1730"/>
                <a:gd name="T41" fmla="*/ 2680 h 3207"/>
                <a:gd name="T42" fmla="*/ 1096 w 1730"/>
                <a:gd name="T43" fmla="*/ 2733 h 3207"/>
                <a:gd name="T44" fmla="*/ 1013 w 1730"/>
                <a:gd name="T45" fmla="*/ 3094 h 3207"/>
                <a:gd name="T46" fmla="*/ 942 w 1730"/>
                <a:gd name="T47" fmla="*/ 3185 h 3207"/>
                <a:gd name="T48" fmla="*/ 825 w 1730"/>
                <a:gd name="T49" fmla="*/ 3201 h 3207"/>
                <a:gd name="T50" fmla="*/ 732 w 1730"/>
                <a:gd name="T51" fmla="*/ 3130 h 3207"/>
                <a:gd name="T52" fmla="*/ 712 w 1730"/>
                <a:gd name="T53" fmla="*/ 2733 h 3207"/>
                <a:gd name="T54" fmla="*/ 209 w 1730"/>
                <a:gd name="T55" fmla="*/ 2713 h 3207"/>
                <a:gd name="T56" fmla="*/ 138 w 1730"/>
                <a:gd name="T57" fmla="*/ 2620 h 3207"/>
                <a:gd name="T58" fmla="*/ 154 w 1730"/>
                <a:gd name="T59" fmla="*/ 2502 h 3207"/>
                <a:gd name="T60" fmla="*/ 246 w 1730"/>
                <a:gd name="T61" fmla="*/ 2433 h 3207"/>
                <a:gd name="T62" fmla="*/ 1149 w 1730"/>
                <a:gd name="T63" fmla="*/ 2422 h 3207"/>
                <a:gd name="T64" fmla="*/ 1306 w 1730"/>
                <a:gd name="T65" fmla="*/ 2347 h 3207"/>
                <a:gd name="T66" fmla="*/ 1404 w 1730"/>
                <a:gd name="T67" fmla="*/ 2207 h 3207"/>
                <a:gd name="T68" fmla="*/ 1421 w 1730"/>
                <a:gd name="T69" fmla="*/ 2030 h 3207"/>
                <a:gd name="T70" fmla="*/ 1346 w 1730"/>
                <a:gd name="T71" fmla="*/ 1873 h 3207"/>
                <a:gd name="T72" fmla="*/ 1206 w 1730"/>
                <a:gd name="T73" fmla="*/ 1775 h 3207"/>
                <a:gd name="T74" fmla="*/ 643 w 1730"/>
                <a:gd name="T75" fmla="*/ 1753 h 3207"/>
                <a:gd name="T76" fmla="*/ 410 w 1730"/>
                <a:gd name="T77" fmla="*/ 1709 h 3207"/>
                <a:gd name="T78" fmla="*/ 216 w 1730"/>
                <a:gd name="T79" fmla="*/ 1591 h 3207"/>
                <a:gd name="T80" fmla="*/ 74 w 1730"/>
                <a:gd name="T81" fmla="*/ 1412 h 3207"/>
                <a:gd name="T82" fmla="*/ 3 w 1730"/>
                <a:gd name="T83" fmla="*/ 1190 h 3207"/>
                <a:gd name="T84" fmla="*/ 18 w 1730"/>
                <a:gd name="T85" fmla="*/ 951 h 3207"/>
                <a:gd name="T86" fmla="*/ 114 w 1730"/>
                <a:gd name="T87" fmla="*/ 744 h 3207"/>
                <a:gd name="T88" fmla="*/ 275 w 1730"/>
                <a:gd name="T89" fmla="*/ 582 h 3207"/>
                <a:gd name="T90" fmla="*/ 484 w 1730"/>
                <a:gd name="T91" fmla="*/ 487 h 3207"/>
                <a:gd name="T92" fmla="*/ 712 w 1730"/>
                <a:gd name="T93" fmla="*/ 467 h 3207"/>
                <a:gd name="T94" fmla="*/ 734 w 1730"/>
                <a:gd name="T95" fmla="*/ 75 h 3207"/>
                <a:gd name="T96" fmla="*/ 825 w 1730"/>
                <a:gd name="T97" fmla="*/ 6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0" h="3207">
                  <a:moveTo>
                    <a:pt x="867" y="0"/>
                  </a:moveTo>
                  <a:lnTo>
                    <a:pt x="907" y="6"/>
                  </a:lnTo>
                  <a:lnTo>
                    <a:pt x="943" y="20"/>
                  </a:lnTo>
                  <a:lnTo>
                    <a:pt x="974" y="44"/>
                  </a:lnTo>
                  <a:lnTo>
                    <a:pt x="998" y="75"/>
                  </a:lnTo>
                  <a:lnTo>
                    <a:pt x="1014" y="113"/>
                  </a:lnTo>
                  <a:lnTo>
                    <a:pt x="1020" y="153"/>
                  </a:lnTo>
                  <a:lnTo>
                    <a:pt x="1020" y="467"/>
                  </a:lnTo>
                  <a:lnTo>
                    <a:pt x="1430" y="467"/>
                  </a:lnTo>
                  <a:lnTo>
                    <a:pt x="1472" y="472"/>
                  </a:lnTo>
                  <a:lnTo>
                    <a:pt x="1508" y="487"/>
                  </a:lnTo>
                  <a:lnTo>
                    <a:pt x="1539" y="512"/>
                  </a:lnTo>
                  <a:lnTo>
                    <a:pt x="1563" y="543"/>
                  </a:lnTo>
                  <a:lnTo>
                    <a:pt x="1579" y="580"/>
                  </a:lnTo>
                  <a:lnTo>
                    <a:pt x="1585" y="620"/>
                  </a:lnTo>
                  <a:lnTo>
                    <a:pt x="1579" y="660"/>
                  </a:lnTo>
                  <a:lnTo>
                    <a:pt x="1563" y="698"/>
                  </a:lnTo>
                  <a:lnTo>
                    <a:pt x="1539" y="729"/>
                  </a:lnTo>
                  <a:lnTo>
                    <a:pt x="1508" y="753"/>
                  </a:lnTo>
                  <a:lnTo>
                    <a:pt x="1472" y="767"/>
                  </a:lnTo>
                  <a:lnTo>
                    <a:pt x="1430" y="773"/>
                  </a:lnTo>
                  <a:lnTo>
                    <a:pt x="643" y="773"/>
                  </a:lnTo>
                  <a:lnTo>
                    <a:pt x="583" y="778"/>
                  </a:lnTo>
                  <a:lnTo>
                    <a:pt x="524" y="795"/>
                  </a:lnTo>
                  <a:lnTo>
                    <a:pt x="473" y="820"/>
                  </a:lnTo>
                  <a:lnTo>
                    <a:pt x="426" y="853"/>
                  </a:lnTo>
                  <a:lnTo>
                    <a:pt x="386" y="893"/>
                  </a:lnTo>
                  <a:lnTo>
                    <a:pt x="351" y="941"/>
                  </a:lnTo>
                  <a:lnTo>
                    <a:pt x="328" y="993"/>
                  </a:lnTo>
                  <a:lnTo>
                    <a:pt x="311" y="1050"/>
                  </a:lnTo>
                  <a:lnTo>
                    <a:pt x="306" y="1110"/>
                  </a:lnTo>
                  <a:lnTo>
                    <a:pt x="311" y="1170"/>
                  </a:lnTo>
                  <a:lnTo>
                    <a:pt x="328" y="1227"/>
                  </a:lnTo>
                  <a:lnTo>
                    <a:pt x="351" y="1279"/>
                  </a:lnTo>
                  <a:lnTo>
                    <a:pt x="386" y="1327"/>
                  </a:lnTo>
                  <a:lnTo>
                    <a:pt x="426" y="1367"/>
                  </a:lnTo>
                  <a:lnTo>
                    <a:pt x="473" y="1400"/>
                  </a:lnTo>
                  <a:lnTo>
                    <a:pt x="524" y="1425"/>
                  </a:lnTo>
                  <a:lnTo>
                    <a:pt x="583" y="1442"/>
                  </a:lnTo>
                  <a:lnTo>
                    <a:pt x="643" y="1447"/>
                  </a:lnTo>
                  <a:lnTo>
                    <a:pt x="1089" y="1447"/>
                  </a:lnTo>
                  <a:lnTo>
                    <a:pt x="1169" y="1451"/>
                  </a:lnTo>
                  <a:lnTo>
                    <a:pt x="1248" y="1467"/>
                  </a:lnTo>
                  <a:lnTo>
                    <a:pt x="1320" y="1489"/>
                  </a:lnTo>
                  <a:lnTo>
                    <a:pt x="1390" y="1522"/>
                  </a:lnTo>
                  <a:lnTo>
                    <a:pt x="1455" y="1562"/>
                  </a:lnTo>
                  <a:lnTo>
                    <a:pt x="1515" y="1609"/>
                  </a:lnTo>
                  <a:lnTo>
                    <a:pt x="1568" y="1662"/>
                  </a:lnTo>
                  <a:lnTo>
                    <a:pt x="1616" y="1722"/>
                  </a:lnTo>
                  <a:lnTo>
                    <a:pt x="1656" y="1788"/>
                  </a:lnTo>
                  <a:lnTo>
                    <a:pt x="1688" y="1857"/>
                  </a:lnTo>
                  <a:lnTo>
                    <a:pt x="1712" y="1932"/>
                  </a:lnTo>
                  <a:lnTo>
                    <a:pt x="1727" y="2010"/>
                  </a:lnTo>
                  <a:lnTo>
                    <a:pt x="1730" y="2090"/>
                  </a:lnTo>
                  <a:lnTo>
                    <a:pt x="1725" y="2176"/>
                  </a:lnTo>
                  <a:lnTo>
                    <a:pt x="1709" y="2259"/>
                  </a:lnTo>
                  <a:lnTo>
                    <a:pt x="1681" y="2338"/>
                  </a:lnTo>
                  <a:lnTo>
                    <a:pt x="1645" y="2413"/>
                  </a:lnTo>
                  <a:lnTo>
                    <a:pt x="1599" y="2480"/>
                  </a:lnTo>
                  <a:lnTo>
                    <a:pt x="1545" y="2542"/>
                  </a:lnTo>
                  <a:lnTo>
                    <a:pt x="1484" y="2597"/>
                  </a:lnTo>
                  <a:lnTo>
                    <a:pt x="1417" y="2642"/>
                  </a:lnTo>
                  <a:lnTo>
                    <a:pt x="1344" y="2680"/>
                  </a:lnTo>
                  <a:lnTo>
                    <a:pt x="1266" y="2708"/>
                  </a:lnTo>
                  <a:lnTo>
                    <a:pt x="1182" y="2726"/>
                  </a:lnTo>
                  <a:lnTo>
                    <a:pt x="1096" y="2733"/>
                  </a:lnTo>
                  <a:lnTo>
                    <a:pt x="1018" y="2733"/>
                  </a:lnTo>
                  <a:lnTo>
                    <a:pt x="1018" y="3054"/>
                  </a:lnTo>
                  <a:lnTo>
                    <a:pt x="1013" y="3094"/>
                  </a:lnTo>
                  <a:lnTo>
                    <a:pt x="998" y="3130"/>
                  </a:lnTo>
                  <a:lnTo>
                    <a:pt x="974" y="3161"/>
                  </a:lnTo>
                  <a:lnTo>
                    <a:pt x="942" y="3185"/>
                  </a:lnTo>
                  <a:lnTo>
                    <a:pt x="905" y="3201"/>
                  </a:lnTo>
                  <a:lnTo>
                    <a:pt x="865" y="3207"/>
                  </a:lnTo>
                  <a:lnTo>
                    <a:pt x="825" y="3201"/>
                  </a:lnTo>
                  <a:lnTo>
                    <a:pt x="788" y="3185"/>
                  </a:lnTo>
                  <a:lnTo>
                    <a:pt x="756" y="3161"/>
                  </a:lnTo>
                  <a:lnTo>
                    <a:pt x="732" y="3130"/>
                  </a:lnTo>
                  <a:lnTo>
                    <a:pt x="717" y="3094"/>
                  </a:lnTo>
                  <a:lnTo>
                    <a:pt x="712" y="3054"/>
                  </a:lnTo>
                  <a:lnTo>
                    <a:pt x="712" y="2733"/>
                  </a:lnTo>
                  <a:lnTo>
                    <a:pt x="287" y="2733"/>
                  </a:lnTo>
                  <a:lnTo>
                    <a:pt x="246" y="2728"/>
                  </a:lnTo>
                  <a:lnTo>
                    <a:pt x="209" y="2713"/>
                  </a:lnTo>
                  <a:lnTo>
                    <a:pt x="178" y="2688"/>
                  </a:lnTo>
                  <a:lnTo>
                    <a:pt x="154" y="2657"/>
                  </a:lnTo>
                  <a:lnTo>
                    <a:pt x="138" y="2620"/>
                  </a:lnTo>
                  <a:lnTo>
                    <a:pt x="133" y="2580"/>
                  </a:lnTo>
                  <a:lnTo>
                    <a:pt x="138" y="2540"/>
                  </a:lnTo>
                  <a:lnTo>
                    <a:pt x="154" y="2502"/>
                  </a:lnTo>
                  <a:lnTo>
                    <a:pt x="178" y="2471"/>
                  </a:lnTo>
                  <a:lnTo>
                    <a:pt x="209" y="2447"/>
                  </a:lnTo>
                  <a:lnTo>
                    <a:pt x="246" y="2433"/>
                  </a:lnTo>
                  <a:lnTo>
                    <a:pt x="287" y="2427"/>
                  </a:lnTo>
                  <a:lnTo>
                    <a:pt x="1089" y="2427"/>
                  </a:lnTo>
                  <a:lnTo>
                    <a:pt x="1149" y="2422"/>
                  </a:lnTo>
                  <a:lnTo>
                    <a:pt x="1206" y="2405"/>
                  </a:lnTo>
                  <a:lnTo>
                    <a:pt x="1259" y="2380"/>
                  </a:lnTo>
                  <a:lnTo>
                    <a:pt x="1306" y="2347"/>
                  </a:lnTo>
                  <a:lnTo>
                    <a:pt x="1346" y="2307"/>
                  </a:lnTo>
                  <a:lnTo>
                    <a:pt x="1379" y="2259"/>
                  </a:lnTo>
                  <a:lnTo>
                    <a:pt x="1404" y="2207"/>
                  </a:lnTo>
                  <a:lnTo>
                    <a:pt x="1421" y="2150"/>
                  </a:lnTo>
                  <a:lnTo>
                    <a:pt x="1426" y="2090"/>
                  </a:lnTo>
                  <a:lnTo>
                    <a:pt x="1421" y="2030"/>
                  </a:lnTo>
                  <a:lnTo>
                    <a:pt x="1404" y="1973"/>
                  </a:lnTo>
                  <a:lnTo>
                    <a:pt x="1379" y="1921"/>
                  </a:lnTo>
                  <a:lnTo>
                    <a:pt x="1346" y="1873"/>
                  </a:lnTo>
                  <a:lnTo>
                    <a:pt x="1306" y="1833"/>
                  </a:lnTo>
                  <a:lnTo>
                    <a:pt x="1259" y="1800"/>
                  </a:lnTo>
                  <a:lnTo>
                    <a:pt x="1206" y="1775"/>
                  </a:lnTo>
                  <a:lnTo>
                    <a:pt x="1149" y="1758"/>
                  </a:lnTo>
                  <a:lnTo>
                    <a:pt x="1089" y="1753"/>
                  </a:lnTo>
                  <a:lnTo>
                    <a:pt x="643" y="1753"/>
                  </a:lnTo>
                  <a:lnTo>
                    <a:pt x="563" y="1749"/>
                  </a:lnTo>
                  <a:lnTo>
                    <a:pt x="484" y="1733"/>
                  </a:lnTo>
                  <a:lnTo>
                    <a:pt x="410" y="1709"/>
                  </a:lnTo>
                  <a:lnTo>
                    <a:pt x="340" y="1678"/>
                  </a:lnTo>
                  <a:lnTo>
                    <a:pt x="275" y="1638"/>
                  </a:lnTo>
                  <a:lnTo>
                    <a:pt x="216" y="1591"/>
                  </a:lnTo>
                  <a:lnTo>
                    <a:pt x="162" y="1536"/>
                  </a:lnTo>
                  <a:lnTo>
                    <a:pt x="114" y="1478"/>
                  </a:lnTo>
                  <a:lnTo>
                    <a:pt x="74" y="1412"/>
                  </a:lnTo>
                  <a:lnTo>
                    <a:pt x="43" y="1341"/>
                  </a:lnTo>
                  <a:lnTo>
                    <a:pt x="18" y="1268"/>
                  </a:lnTo>
                  <a:lnTo>
                    <a:pt x="3" y="1190"/>
                  </a:lnTo>
                  <a:lnTo>
                    <a:pt x="0" y="1110"/>
                  </a:lnTo>
                  <a:lnTo>
                    <a:pt x="3" y="1030"/>
                  </a:lnTo>
                  <a:lnTo>
                    <a:pt x="18" y="951"/>
                  </a:lnTo>
                  <a:lnTo>
                    <a:pt x="43" y="879"/>
                  </a:lnTo>
                  <a:lnTo>
                    <a:pt x="74" y="808"/>
                  </a:lnTo>
                  <a:lnTo>
                    <a:pt x="114" y="744"/>
                  </a:lnTo>
                  <a:lnTo>
                    <a:pt x="162" y="684"/>
                  </a:lnTo>
                  <a:lnTo>
                    <a:pt x="216" y="629"/>
                  </a:lnTo>
                  <a:lnTo>
                    <a:pt x="275" y="582"/>
                  </a:lnTo>
                  <a:lnTo>
                    <a:pt x="340" y="542"/>
                  </a:lnTo>
                  <a:lnTo>
                    <a:pt x="410" y="511"/>
                  </a:lnTo>
                  <a:lnTo>
                    <a:pt x="484" y="487"/>
                  </a:lnTo>
                  <a:lnTo>
                    <a:pt x="563" y="472"/>
                  </a:lnTo>
                  <a:lnTo>
                    <a:pt x="643" y="467"/>
                  </a:lnTo>
                  <a:lnTo>
                    <a:pt x="712" y="467"/>
                  </a:lnTo>
                  <a:lnTo>
                    <a:pt x="712" y="153"/>
                  </a:lnTo>
                  <a:lnTo>
                    <a:pt x="717" y="113"/>
                  </a:lnTo>
                  <a:lnTo>
                    <a:pt x="734" y="75"/>
                  </a:lnTo>
                  <a:lnTo>
                    <a:pt x="758" y="44"/>
                  </a:lnTo>
                  <a:lnTo>
                    <a:pt x="788" y="20"/>
                  </a:lnTo>
                  <a:lnTo>
                    <a:pt x="825" y="6"/>
                  </a:lnTo>
                  <a:lnTo>
                    <a:pt x="8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61" name="Freeform 223"/>
            <p:cNvSpPr>
              <a:spLocks noEditPoints="1"/>
            </p:cNvSpPr>
            <p:nvPr/>
          </p:nvSpPr>
          <p:spPr bwMode="auto">
            <a:xfrm>
              <a:off x="6815138" y="1701800"/>
              <a:ext cx="4772025" cy="4772025"/>
            </a:xfrm>
            <a:custGeom>
              <a:avLst/>
              <a:gdLst>
                <a:gd name="T0" fmla="*/ 2483 w 6012"/>
                <a:gd name="T1" fmla="*/ 357 h 6012"/>
                <a:gd name="T2" fmla="*/ 1842 w 6012"/>
                <a:gd name="T3" fmla="*/ 572 h 6012"/>
                <a:gd name="T4" fmla="*/ 1283 w 6012"/>
                <a:gd name="T5" fmla="*/ 931 h 6012"/>
                <a:gd name="T6" fmla="*/ 829 w 6012"/>
                <a:gd name="T7" fmla="*/ 1414 h 6012"/>
                <a:gd name="T8" fmla="*/ 503 w 6012"/>
                <a:gd name="T9" fmla="*/ 1995 h 6012"/>
                <a:gd name="T10" fmla="*/ 330 w 6012"/>
                <a:gd name="T11" fmla="*/ 2654 h 6012"/>
                <a:gd name="T12" fmla="*/ 330 w 6012"/>
                <a:gd name="T13" fmla="*/ 3358 h 6012"/>
                <a:gd name="T14" fmla="*/ 503 w 6012"/>
                <a:gd name="T15" fmla="*/ 4017 h 6012"/>
                <a:gd name="T16" fmla="*/ 829 w 6012"/>
                <a:gd name="T17" fmla="*/ 4598 h 6012"/>
                <a:gd name="T18" fmla="*/ 1283 w 6012"/>
                <a:gd name="T19" fmla="*/ 5081 h 6012"/>
                <a:gd name="T20" fmla="*/ 1842 w 6012"/>
                <a:gd name="T21" fmla="*/ 5440 h 6012"/>
                <a:gd name="T22" fmla="*/ 2483 w 6012"/>
                <a:gd name="T23" fmla="*/ 5655 h 6012"/>
                <a:gd name="T24" fmla="*/ 3183 w 6012"/>
                <a:gd name="T25" fmla="*/ 5699 h 6012"/>
                <a:gd name="T26" fmla="*/ 3859 w 6012"/>
                <a:gd name="T27" fmla="*/ 5567 h 6012"/>
                <a:gd name="T28" fmla="*/ 4462 w 6012"/>
                <a:gd name="T29" fmla="*/ 5278 h 6012"/>
                <a:gd name="T30" fmla="*/ 4972 w 6012"/>
                <a:gd name="T31" fmla="*/ 4853 h 6012"/>
                <a:gd name="T32" fmla="*/ 5363 w 6012"/>
                <a:gd name="T33" fmla="*/ 4320 h 6012"/>
                <a:gd name="T34" fmla="*/ 5617 w 6012"/>
                <a:gd name="T35" fmla="*/ 3695 h 6012"/>
                <a:gd name="T36" fmla="*/ 5704 w 6012"/>
                <a:gd name="T37" fmla="*/ 3004 h 6012"/>
                <a:gd name="T38" fmla="*/ 5617 w 6012"/>
                <a:gd name="T39" fmla="*/ 2317 h 6012"/>
                <a:gd name="T40" fmla="*/ 5363 w 6012"/>
                <a:gd name="T41" fmla="*/ 1692 h 6012"/>
                <a:gd name="T42" fmla="*/ 4972 w 6012"/>
                <a:gd name="T43" fmla="*/ 1159 h 6012"/>
                <a:gd name="T44" fmla="*/ 4462 w 6012"/>
                <a:gd name="T45" fmla="*/ 734 h 6012"/>
                <a:gd name="T46" fmla="*/ 3859 w 6012"/>
                <a:gd name="T47" fmla="*/ 445 h 6012"/>
                <a:gd name="T48" fmla="*/ 3183 w 6012"/>
                <a:gd name="T49" fmla="*/ 313 h 6012"/>
                <a:gd name="T50" fmla="*/ 3347 w 6012"/>
                <a:gd name="T51" fmla="*/ 18 h 6012"/>
                <a:gd name="T52" fmla="*/ 4001 w 6012"/>
                <a:gd name="T53" fmla="*/ 168 h 6012"/>
                <a:gd name="T54" fmla="*/ 4602 w 6012"/>
                <a:gd name="T55" fmla="*/ 457 h 6012"/>
                <a:gd name="T56" fmla="*/ 5132 w 6012"/>
                <a:gd name="T57" fmla="*/ 880 h 6012"/>
                <a:gd name="T58" fmla="*/ 5555 w 6012"/>
                <a:gd name="T59" fmla="*/ 1410 h 6012"/>
                <a:gd name="T60" fmla="*/ 5844 w 6012"/>
                <a:gd name="T61" fmla="*/ 2011 h 6012"/>
                <a:gd name="T62" fmla="*/ 5994 w 6012"/>
                <a:gd name="T63" fmla="*/ 2665 h 6012"/>
                <a:gd name="T64" fmla="*/ 5994 w 6012"/>
                <a:gd name="T65" fmla="*/ 3347 h 6012"/>
                <a:gd name="T66" fmla="*/ 5844 w 6012"/>
                <a:gd name="T67" fmla="*/ 4001 h 6012"/>
                <a:gd name="T68" fmla="*/ 5555 w 6012"/>
                <a:gd name="T69" fmla="*/ 4602 h 6012"/>
                <a:gd name="T70" fmla="*/ 5132 w 6012"/>
                <a:gd name="T71" fmla="*/ 5132 h 6012"/>
                <a:gd name="T72" fmla="*/ 4602 w 6012"/>
                <a:gd name="T73" fmla="*/ 5555 h 6012"/>
                <a:gd name="T74" fmla="*/ 4001 w 6012"/>
                <a:gd name="T75" fmla="*/ 5844 h 6012"/>
                <a:gd name="T76" fmla="*/ 3347 w 6012"/>
                <a:gd name="T77" fmla="*/ 5994 h 6012"/>
                <a:gd name="T78" fmla="*/ 2835 w 6012"/>
                <a:gd name="T79" fmla="*/ 6007 h 6012"/>
                <a:gd name="T80" fmla="*/ 2170 w 6012"/>
                <a:gd name="T81" fmla="*/ 5895 h 6012"/>
                <a:gd name="T82" fmla="*/ 1554 w 6012"/>
                <a:gd name="T83" fmla="*/ 5640 h 6012"/>
                <a:gd name="T84" fmla="*/ 1004 w 6012"/>
                <a:gd name="T85" fmla="*/ 5250 h 6012"/>
                <a:gd name="T86" fmla="*/ 550 w 6012"/>
                <a:gd name="T87" fmla="*/ 4742 h 6012"/>
                <a:gd name="T88" fmla="*/ 228 w 6012"/>
                <a:gd name="T89" fmla="*/ 4157 h 6012"/>
                <a:gd name="T90" fmla="*/ 42 w 6012"/>
                <a:gd name="T91" fmla="*/ 3514 h 6012"/>
                <a:gd name="T92" fmla="*/ 5 w 6012"/>
                <a:gd name="T93" fmla="*/ 2835 h 6012"/>
                <a:gd name="T94" fmla="*/ 117 w 6012"/>
                <a:gd name="T95" fmla="*/ 2170 h 6012"/>
                <a:gd name="T96" fmla="*/ 372 w 6012"/>
                <a:gd name="T97" fmla="*/ 1554 h 6012"/>
                <a:gd name="T98" fmla="*/ 762 w 6012"/>
                <a:gd name="T99" fmla="*/ 1004 h 6012"/>
                <a:gd name="T100" fmla="*/ 1270 w 6012"/>
                <a:gd name="T101" fmla="*/ 550 h 6012"/>
                <a:gd name="T102" fmla="*/ 1855 w 6012"/>
                <a:gd name="T103" fmla="*/ 228 h 6012"/>
                <a:gd name="T104" fmla="*/ 2498 w 6012"/>
                <a:gd name="T105" fmla="*/ 42 h 6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12" h="6012">
                  <a:moveTo>
                    <a:pt x="3006" y="308"/>
                  </a:moveTo>
                  <a:lnTo>
                    <a:pt x="2829" y="313"/>
                  </a:lnTo>
                  <a:lnTo>
                    <a:pt x="2654" y="330"/>
                  </a:lnTo>
                  <a:lnTo>
                    <a:pt x="2483" y="357"/>
                  </a:lnTo>
                  <a:lnTo>
                    <a:pt x="2317" y="395"/>
                  </a:lnTo>
                  <a:lnTo>
                    <a:pt x="2153" y="445"/>
                  </a:lnTo>
                  <a:lnTo>
                    <a:pt x="1995" y="503"/>
                  </a:lnTo>
                  <a:lnTo>
                    <a:pt x="1842" y="572"/>
                  </a:lnTo>
                  <a:lnTo>
                    <a:pt x="1692" y="649"/>
                  </a:lnTo>
                  <a:lnTo>
                    <a:pt x="1550" y="734"/>
                  </a:lnTo>
                  <a:lnTo>
                    <a:pt x="1414" y="829"/>
                  </a:lnTo>
                  <a:lnTo>
                    <a:pt x="1283" y="931"/>
                  </a:lnTo>
                  <a:lnTo>
                    <a:pt x="1159" y="1040"/>
                  </a:lnTo>
                  <a:lnTo>
                    <a:pt x="1040" y="1159"/>
                  </a:lnTo>
                  <a:lnTo>
                    <a:pt x="931" y="1283"/>
                  </a:lnTo>
                  <a:lnTo>
                    <a:pt x="829" y="1414"/>
                  </a:lnTo>
                  <a:lnTo>
                    <a:pt x="734" y="1550"/>
                  </a:lnTo>
                  <a:lnTo>
                    <a:pt x="649" y="1692"/>
                  </a:lnTo>
                  <a:lnTo>
                    <a:pt x="572" y="1842"/>
                  </a:lnTo>
                  <a:lnTo>
                    <a:pt x="503" y="1995"/>
                  </a:lnTo>
                  <a:lnTo>
                    <a:pt x="445" y="2153"/>
                  </a:lnTo>
                  <a:lnTo>
                    <a:pt x="395" y="2317"/>
                  </a:lnTo>
                  <a:lnTo>
                    <a:pt x="357" y="2483"/>
                  </a:lnTo>
                  <a:lnTo>
                    <a:pt x="330" y="2654"/>
                  </a:lnTo>
                  <a:lnTo>
                    <a:pt x="313" y="2829"/>
                  </a:lnTo>
                  <a:lnTo>
                    <a:pt x="308" y="3004"/>
                  </a:lnTo>
                  <a:lnTo>
                    <a:pt x="313" y="3183"/>
                  </a:lnTo>
                  <a:lnTo>
                    <a:pt x="330" y="3358"/>
                  </a:lnTo>
                  <a:lnTo>
                    <a:pt x="357" y="3529"/>
                  </a:lnTo>
                  <a:lnTo>
                    <a:pt x="395" y="3695"/>
                  </a:lnTo>
                  <a:lnTo>
                    <a:pt x="445" y="3859"/>
                  </a:lnTo>
                  <a:lnTo>
                    <a:pt x="503" y="4017"/>
                  </a:lnTo>
                  <a:lnTo>
                    <a:pt x="572" y="4170"/>
                  </a:lnTo>
                  <a:lnTo>
                    <a:pt x="649" y="4320"/>
                  </a:lnTo>
                  <a:lnTo>
                    <a:pt x="734" y="4462"/>
                  </a:lnTo>
                  <a:lnTo>
                    <a:pt x="829" y="4598"/>
                  </a:lnTo>
                  <a:lnTo>
                    <a:pt x="931" y="4729"/>
                  </a:lnTo>
                  <a:lnTo>
                    <a:pt x="1040" y="4853"/>
                  </a:lnTo>
                  <a:lnTo>
                    <a:pt x="1159" y="4972"/>
                  </a:lnTo>
                  <a:lnTo>
                    <a:pt x="1283" y="5081"/>
                  </a:lnTo>
                  <a:lnTo>
                    <a:pt x="1414" y="5183"/>
                  </a:lnTo>
                  <a:lnTo>
                    <a:pt x="1550" y="5278"/>
                  </a:lnTo>
                  <a:lnTo>
                    <a:pt x="1692" y="5363"/>
                  </a:lnTo>
                  <a:lnTo>
                    <a:pt x="1842" y="5440"/>
                  </a:lnTo>
                  <a:lnTo>
                    <a:pt x="1995" y="5509"/>
                  </a:lnTo>
                  <a:lnTo>
                    <a:pt x="2153" y="5567"/>
                  </a:lnTo>
                  <a:lnTo>
                    <a:pt x="2317" y="5617"/>
                  </a:lnTo>
                  <a:lnTo>
                    <a:pt x="2483" y="5655"/>
                  </a:lnTo>
                  <a:lnTo>
                    <a:pt x="2654" y="5682"/>
                  </a:lnTo>
                  <a:lnTo>
                    <a:pt x="2829" y="5699"/>
                  </a:lnTo>
                  <a:lnTo>
                    <a:pt x="3006" y="5704"/>
                  </a:lnTo>
                  <a:lnTo>
                    <a:pt x="3183" y="5699"/>
                  </a:lnTo>
                  <a:lnTo>
                    <a:pt x="3358" y="5682"/>
                  </a:lnTo>
                  <a:lnTo>
                    <a:pt x="3529" y="5655"/>
                  </a:lnTo>
                  <a:lnTo>
                    <a:pt x="3695" y="5617"/>
                  </a:lnTo>
                  <a:lnTo>
                    <a:pt x="3859" y="5567"/>
                  </a:lnTo>
                  <a:lnTo>
                    <a:pt x="4017" y="5509"/>
                  </a:lnTo>
                  <a:lnTo>
                    <a:pt x="4170" y="5440"/>
                  </a:lnTo>
                  <a:lnTo>
                    <a:pt x="4320" y="5363"/>
                  </a:lnTo>
                  <a:lnTo>
                    <a:pt x="4462" y="5278"/>
                  </a:lnTo>
                  <a:lnTo>
                    <a:pt x="4598" y="5183"/>
                  </a:lnTo>
                  <a:lnTo>
                    <a:pt x="4729" y="5081"/>
                  </a:lnTo>
                  <a:lnTo>
                    <a:pt x="4853" y="4972"/>
                  </a:lnTo>
                  <a:lnTo>
                    <a:pt x="4972" y="4853"/>
                  </a:lnTo>
                  <a:lnTo>
                    <a:pt x="5081" y="4729"/>
                  </a:lnTo>
                  <a:lnTo>
                    <a:pt x="5183" y="4598"/>
                  </a:lnTo>
                  <a:lnTo>
                    <a:pt x="5278" y="4462"/>
                  </a:lnTo>
                  <a:lnTo>
                    <a:pt x="5363" y="4320"/>
                  </a:lnTo>
                  <a:lnTo>
                    <a:pt x="5440" y="4170"/>
                  </a:lnTo>
                  <a:lnTo>
                    <a:pt x="5509" y="4017"/>
                  </a:lnTo>
                  <a:lnTo>
                    <a:pt x="5567" y="3859"/>
                  </a:lnTo>
                  <a:lnTo>
                    <a:pt x="5617" y="3695"/>
                  </a:lnTo>
                  <a:lnTo>
                    <a:pt x="5655" y="3529"/>
                  </a:lnTo>
                  <a:lnTo>
                    <a:pt x="5682" y="3358"/>
                  </a:lnTo>
                  <a:lnTo>
                    <a:pt x="5699" y="3183"/>
                  </a:lnTo>
                  <a:lnTo>
                    <a:pt x="5704" y="3004"/>
                  </a:lnTo>
                  <a:lnTo>
                    <a:pt x="5699" y="2829"/>
                  </a:lnTo>
                  <a:lnTo>
                    <a:pt x="5682" y="2654"/>
                  </a:lnTo>
                  <a:lnTo>
                    <a:pt x="5655" y="2483"/>
                  </a:lnTo>
                  <a:lnTo>
                    <a:pt x="5617" y="2317"/>
                  </a:lnTo>
                  <a:lnTo>
                    <a:pt x="5567" y="2153"/>
                  </a:lnTo>
                  <a:lnTo>
                    <a:pt x="5509" y="1995"/>
                  </a:lnTo>
                  <a:lnTo>
                    <a:pt x="5440" y="1842"/>
                  </a:lnTo>
                  <a:lnTo>
                    <a:pt x="5363" y="1692"/>
                  </a:lnTo>
                  <a:lnTo>
                    <a:pt x="5278" y="1550"/>
                  </a:lnTo>
                  <a:lnTo>
                    <a:pt x="5183" y="1414"/>
                  </a:lnTo>
                  <a:lnTo>
                    <a:pt x="5081" y="1283"/>
                  </a:lnTo>
                  <a:lnTo>
                    <a:pt x="4972" y="1159"/>
                  </a:lnTo>
                  <a:lnTo>
                    <a:pt x="4853" y="1040"/>
                  </a:lnTo>
                  <a:lnTo>
                    <a:pt x="4729" y="931"/>
                  </a:lnTo>
                  <a:lnTo>
                    <a:pt x="4598" y="829"/>
                  </a:lnTo>
                  <a:lnTo>
                    <a:pt x="4462" y="734"/>
                  </a:lnTo>
                  <a:lnTo>
                    <a:pt x="4320" y="649"/>
                  </a:lnTo>
                  <a:lnTo>
                    <a:pt x="4170" y="572"/>
                  </a:lnTo>
                  <a:lnTo>
                    <a:pt x="4017" y="503"/>
                  </a:lnTo>
                  <a:lnTo>
                    <a:pt x="3859" y="445"/>
                  </a:lnTo>
                  <a:lnTo>
                    <a:pt x="3695" y="395"/>
                  </a:lnTo>
                  <a:lnTo>
                    <a:pt x="3529" y="357"/>
                  </a:lnTo>
                  <a:lnTo>
                    <a:pt x="3358" y="330"/>
                  </a:lnTo>
                  <a:lnTo>
                    <a:pt x="3183" y="313"/>
                  </a:lnTo>
                  <a:lnTo>
                    <a:pt x="3006" y="308"/>
                  </a:lnTo>
                  <a:close/>
                  <a:moveTo>
                    <a:pt x="3006" y="0"/>
                  </a:moveTo>
                  <a:lnTo>
                    <a:pt x="3177" y="5"/>
                  </a:lnTo>
                  <a:lnTo>
                    <a:pt x="3347" y="18"/>
                  </a:lnTo>
                  <a:lnTo>
                    <a:pt x="3514" y="42"/>
                  </a:lnTo>
                  <a:lnTo>
                    <a:pt x="3680" y="75"/>
                  </a:lnTo>
                  <a:lnTo>
                    <a:pt x="3842" y="117"/>
                  </a:lnTo>
                  <a:lnTo>
                    <a:pt x="4001" y="168"/>
                  </a:lnTo>
                  <a:lnTo>
                    <a:pt x="4157" y="228"/>
                  </a:lnTo>
                  <a:lnTo>
                    <a:pt x="4310" y="295"/>
                  </a:lnTo>
                  <a:lnTo>
                    <a:pt x="4458" y="372"/>
                  </a:lnTo>
                  <a:lnTo>
                    <a:pt x="4602" y="457"/>
                  </a:lnTo>
                  <a:lnTo>
                    <a:pt x="4742" y="550"/>
                  </a:lnTo>
                  <a:lnTo>
                    <a:pt x="4877" y="652"/>
                  </a:lnTo>
                  <a:lnTo>
                    <a:pt x="5008" y="762"/>
                  </a:lnTo>
                  <a:lnTo>
                    <a:pt x="5132" y="880"/>
                  </a:lnTo>
                  <a:lnTo>
                    <a:pt x="5250" y="1004"/>
                  </a:lnTo>
                  <a:lnTo>
                    <a:pt x="5360" y="1135"/>
                  </a:lnTo>
                  <a:lnTo>
                    <a:pt x="5462" y="1270"/>
                  </a:lnTo>
                  <a:lnTo>
                    <a:pt x="5555" y="1410"/>
                  </a:lnTo>
                  <a:lnTo>
                    <a:pt x="5640" y="1554"/>
                  </a:lnTo>
                  <a:lnTo>
                    <a:pt x="5717" y="1702"/>
                  </a:lnTo>
                  <a:lnTo>
                    <a:pt x="5784" y="1855"/>
                  </a:lnTo>
                  <a:lnTo>
                    <a:pt x="5844" y="2011"/>
                  </a:lnTo>
                  <a:lnTo>
                    <a:pt x="5895" y="2170"/>
                  </a:lnTo>
                  <a:lnTo>
                    <a:pt x="5937" y="2332"/>
                  </a:lnTo>
                  <a:lnTo>
                    <a:pt x="5970" y="2498"/>
                  </a:lnTo>
                  <a:lnTo>
                    <a:pt x="5994" y="2665"/>
                  </a:lnTo>
                  <a:lnTo>
                    <a:pt x="6007" y="2835"/>
                  </a:lnTo>
                  <a:lnTo>
                    <a:pt x="6012" y="3004"/>
                  </a:lnTo>
                  <a:lnTo>
                    <a:pt x="6007" y="3177"/>
                  </a:lnTo>
                  <a:lnTo>
                    <a:pt x="5994" y="3347"/>
                  </a:lnTo>
                  <a:lnTo>
                    <a:pt x="5970" y="3514"/>
                  </a:lnTo>
                  <a:lnTo>
                    <a:pt x="5937" y="3680"/>
                  </a:lnTo>
                  <a:lnTo>
                    <a:pt x="5895" y="3842"/>
                  </a:lnTo>
                  <a:lnTo>
                    <a:pt x="5844" y="4001"/>
                  </a:lnTo>
                  <a:lnTo>
                    <a:pt x="5784" y="4157"/>
                  </a:lnTo>
                  <a:lnTo>
                    <a:pt x="5717" y="4310"/>
                  </a:lnTo>
                  <a:lnTo>
                    <a:pt x="5640" y="4458"/>
                  </a:lnTo>
                  <a:lnTo>
                    <a:pt x="5555" y="4602"/>
                  </a:lnTo>
                  <a:lnTo>
                    <a:pt x="5462" y="4742"/>
                  </a:lnTo>
                  <a:lnTo>
                    <a:pt x="5360" y="4877"/>
                  </a:lnTo>
                  <a:lnTo>
                    <a:pt x="5250" y="5008"/>
                  </a:lnTo>
                  <a:lnTo>
                    <a:pt x="5132" y="5132"/>
                  </a:lnTo>
                  <a:lnTo>
                    <a:pt x="5008" y="5250"/>
                  </a:lnTo>
                  <a:lnTo>
                    <a:pt x="4877" y="5360"/>
                  </a:lnTo>
                  <a:lnTo>
                    <a:pt x="4742" y="5462"/>
                  </a:lnTo>
                  <a:lnTo>
                    <a:pt x="4602" y="5555"/>
                  </a:lnTo>
                  <a:lnTo>
                    <a:pt x="4458" y="5640"/>
                  </a:lnTo>
                  <a:lnTo>
                    <a:pt x="4310" y="5717"/>
                  </a:lnTo>
                  <a:lnTo>
                    <a:pt x="4157" y="5784"/>
                  </a:lnTo>
                  <a:lnTo>
                    <a:pt x="4001" y="5844"/>
                  </a:lnTo>
                  <a:lnTo>
                    <a:pt x="3842" y="5895"/>
                  </a:lnTo>
                  <a:lnTo>
                    <a:pt x="3680" y="5937"/>
                  </a:lnTo>
                  <a:lnTo>
                    <a:pt x="3514" y="5970"/>
                  </a:lnTo>
                  <a:lnTo>
                    <a:pt x="3347" y="5994"/>
                  </a:lnTo>
                  <a:lnTo>
                    <a:pt x="3177" y="6007"/>
                  </a:lnTo>
                  <a:lnTo>
                    <a:pt x="3006" y="6012"/>
                  </a:lnTo>
                  <a:lnTo>
                    <a:pt x="3004" y="6012"/>
                  </a:lnTo>
                  <a:lnTo>
                    <a:pt x="2835" y="6007"/>
                  </a:lnTo>
                  <a:lnTo>
                    <a:pt x="2665" y="5994"/>
                  </a:lnTo>
                  <a:lnTo>
                    <a:pt x="2498" y="5970"/>
                  </a:lnTo>
                  <a:lnTo>
                    <a:pt x="2332" y="5937"/>
                  </a:lnTo>
                  <a:lnTo>
                    <a:pt x="2170" y="5895"/>
                  </a:lnTo>
                  <a:lnTo>
                    <a:pt x="2011" y="5844"/>
                  </a:lnTo>
                  <a:lnTo>
                    <a:pt x="1855" y="5784"/>
                  </a:lnTo>
                  <a:lnTo>
                    <a:pt x="1702" y="5717"/>
                  </a:lnTo>
                  <a:lnTo>
                    <a:pt x="1554" y="5640"/>
                  </a:lnTo>
                  <a:lnTo>
                    <a:pt x="1410" y="5555"/>
                  </a:lnTo>
                  <a:lnTo>
                    <a:pt x="1270" y="5462"/>
                  </a:lnTo>
                  <a:lnTo>
                    <a:pt x="1135" y="5360"/>
                  </a:lnTo>
                  <a:lnTo>
                    <a:pt x="1004" y="5250"/>
                  </a:lnTo>
                  <a:lnTo>
                    <a:pt x="880" y="5132"/>
                  </a:lnTo>
                  <a:lnTo>
                    <a:pt x="762" y="5008"/>
                  </a:lnTo>
                  <a:lnTo>
                    <a:pt x="652" y="4877"/>
                  </a:lnTo>
                  <a:lnTo>
                    <a:pt x="550" y="4742"/>
                  </a:lnTo>
                  <a:lnTo>
                    <a:pt x="457" y="4602"/>
                  </a:lnTo>
                  <a:lnTo>
                    <a:pt x="372" y="4458"/>
                  </a:lnTo>
                  <a:lnTo>
                    <a:pt x="295" y="4310"/>
                  </a:lnTo>
                  <a:lnTo>
                    <a:pt x="228" y="4157"/>
                  </a:lnTo>
                  <a:lnTo>
                    <a:pt x="168" y="4001"/>
                  </a:lnTo>
                  <a:lnTo>
                    <a:pt x="117" y="3842"/>
                  </a:lnTo>
                  <a:lnTo>
                    <a:pt x="75" y="3680"/>
                  </a:lnTo>
                  <a:lnTo>
                    <a:pt x="42" y="3514"/>
                  </a:lnTo>
                  <a:lnTo>
                    <a:pt x="18" y="3347"/>
                  </a:lnTo>
                  <a:lnTo>
                    <a:pt x="5" y="3177"/>
                  </a:lnTo>
                  <a:lnTo>
                    <a:pt x="0" y="3004"/>
                  </a:lnTo>
                  <a:lnTo>
                    <a:pt x="5" y="2835"/>
                  </a:lnTo>
                  <a:lnTo>
                    <a:pt x="18" y="2665"/>
                  </a:lnTo>
                  <a:lnTo>
                    <a:pt x="42" y="2498"/>
                  </a:lnTo>
                  <a:lnTo>
                    <a:pt x="75" y="2332"/>
                  </a:lnTo>
                  <a:lnTo>
                    <a:pt x="117" y="2170"/>
                  </a:lnTo>
                  <a:lnTo>
                    <a:pt x="168" y="2011"/>
                  </a:lnTo>
                  <a:lnTo>
                    <a:pt x="228" y="1855"/>
                  </a:lnTo>
                  <a:lnTo>
                    <a:pt x="295" y="1702"/>
                  </a:lnTo>
                  <a:lnTo>
                    <a:pt x="372" y="1554"/>
                  </a:lnTo>
                  <a:lnTo>
                    <a:pt x="457" y="1410"/>
                  </a:lnTo>
                  <a:lnTo>
                    <a:pt x="550" y="1270"/>
                  </a:lnTo>
                  <a:lnTo>
                    <a:pt x="652" y="1135"/>
                  </a:lnTo>
                  <a:lnTo>
                    <a:pt x="762" y="1004"/>
                  </a:lnTo>
                  <a:lnTo>
                    <a:pt x="880" y="880"/>
                  </a:lnTo>
                  <a:lnTo>
                    <a:pt x="1004" y="762"/>
                  </a:lnTo>
                  <a:lnTo>
                    <a:pt x="1135" y="652"/>
                  </a:lnTo>
                  <a:lnTo>
                    <a:pt x="1270" y="550"/>
                  </a:lnTo>
                  <a:lnTo>
                    <a:pt x="1410" y="457"/>
                  </a:lnTo>
                  <a:lnTo>
                    <a:pt x="1554" y="372"/>
                  </a:lnTo>
                  <a:lnTo>
                    <a:pt x="1702" y="295"/>
                  </a:lnTo>
                  <a:lnTo>
                    <a:pt x="1855" y="228"/>
                  </a:lnTo>
                  <a:lnTo>
                    <a:pt x="2011" y="168"/>
                  </a:lnTo>
                  <a:lnTo>
                    <a:pt x="2170" y="117"/>
                  </a:lnTo>
                  <a:lnTo>
                    <a:pt x="2332" y="75"/>
                  </a:lnTo>
                  <a:lnTo>
                    <a:pt x="2498" y="42"/>
                  </a:lnTo>
                  <a:lnTo>
                    <a:pt x="2665" y="18"/>
                  </a:lnTo>
                  <a:lnTo>
                    <a:pt x="2835" y="5"/>
                  </a:lnTo>
                  <a:lnTo>
                    <a:pt x="30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6609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37" grpId="0"/>
      <p:bldP spid="38" grpId="0"/>
      <p:bldP spid="39" grpId="0"/>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1800" y="58178"/>
            <a:ext cx="11820698" cy="6450677"/>
            <a:chOff x="171800" y="58178"/>
            <a:chExt cx="11820698" cy="6450677"/>
          </a:xfrm>
        </p:grpSpPr>
        <p:sp>
          <p:nvSpPr>
            <p:cNvPr id="4" name="Rectangle 3"/>
            <p:cNvSpPr/>
            <p:nvPr/>
          </p:nvSpPr>
          <p:spPr>
            <a:xfrm>
              <a:off x="171800" y="58178"/>
              <a:ext cx="11820698" cy="64506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u="sng" dirty="0">
                <a:solidFill>
                  <a:schemeClr val="tx1"/>
                </a:solidFill>
                <a:latin typeface="Times New Roman" panose="02020603050405020304" pitchFamily="18" charset="0"/>
                <a:cs typeface="Times New Roman" panose="02020603050405020304" pitchFamily="18" charset="0"/>
              </a:endParaRP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9" y="224444"/>
              <a:ext cx="1864635" cy="7048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823" y="232757"/>
              <a:ext cx="1827675" cy="448887"/>
            </a:xfrm>
            <a:prstGeom prst="rect">
              <a:avLst/>
            </a:prstGeom>
          </p:spPr>
        </p:pic>
      </p:grpSp>
      <p:sp>
        <p:nvSpPr>
          <p:cNvPr id="25" name="Subtitle 68"/>
          <p:cNvSpPr txBox="1">
            <a:spLocks/>
          </p:cNvSpPr>
          <p:nvPr/>
        </p:nvSpPr>
        <p:spPr>
          <a:xfrm>
            <a:off x="766021" y="1315840"/>
            <a:ext cx="5036775" cy="1483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smtClean="0">
                <a:latin typeface="Times New Roman" panose="02020603050405020304" pitchFamily="18" charset="0"/>
                <a:cs typeface="Times New Roman" panose="02020603050405020304" pitchFamily="18" charset="0"/>
              </a:rPr>
              <a:t>	</a:t>
            </a:r>
            <a:r>
              <a:rPr lang="mn-MN" sz="1800" dirty="0" smtClean="0">
                <a:latin typeface="Times New Roman" panose="02020603050405020304" pitchFamily="18" charset="0"/>
                <a:cs typeface="Times New Roman" panose="02020603050405020304" pitchFamily="18" charset="0"/>
              </a:rPr>
              <a:t>Хувьсан өөрчлөгдөх хэрэглээний соёлыг тодорхойлон, стандартад нийцсэн бүтээгдэхүүнийн үйлдвэрлэж, нийгэмд үнэ цэнэ бүтээгч, хүн төвтэй байгууллага байна.</a:t>
            </a:r>
            <a:endParaRPr lang="en-US" sz="1800" dirty="0"/>
          </a:p>
        </p:txBody>
      </p:sp>
      <p:sp>
        <p:nvSpPr>
          <p:cNvPr id="26" name="Rectangle 25" title="Overlay Graphic">
            <a:extLst>
              <a:ext uri="{FF2B5EF4-FFF2-40B4-BE49-F238E27FC236}">
                <a16:creationId xmlns:a16="http://schemas.microsoft.com/office/drawing/2014/main" xmlns="" id="{670550D9-B72F-46D0-B3A1-179DADF002AC}"/>
              </a:ext>
            </a:extLst>
          </p:cNvPr>
          <p:cNvSpPr/>
          <p:nvPr/>
        </p:nvSpPr>
        <p:spPr bwMode="invGray">
          <a:xfrm rot="5400000">
            <a:off x="2458312" y="-568116"/>
            <a:ext cx="451620" cy="2911132"/>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7" name="Subtitle 3">
            <a:extLst>
              <a:ext uri="{FF2B5EF4-FFF2-40B4-BE49-F238E27FC236}">
                <a16:creationId xmlns:a16="http://schemas.microsoft.com/office/drawing/2014/main" xmlns="" id="{F28FED25-4DDC-4D72-A54E-3E227B420317}"/>
              </a:ext>
            </a:extLst>
          </p:cNvPr>
          <p:cNvSpPr txBox="1">
            <a:spLocks/>
          </p:cNvSpPr>
          <p:nvPr/>
        </p:nvSpPr>
        <p:spPr bwMode="black">
          <a:xfrm>
            <a:off x="1475809" y="667285"/>
            <a:ext cx="2153833" cy="461541"/>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mn-MN" dirty="0" smtClean="0">
                <a:latin typeface="Times New Roman" panose="02020603050405020304" pitchFamily="18" charset="0"/>
                <a:cs typeface="Times New Roman" panose="02020603050405020304" pitchFamily="18" charset="0"/>
              </a:rPr>
              <a:t>Эрхэм зорилго </a:t>
            </a:r>
            <a:endParaRPr lang="en-ZA" dirty="0">
              <a:latin typeface="Times New Roman" panose="02020603050405020304" pitchFamily="18" charset="0"/>
              <a:cs typeface="Times New Roman" panose="02020603050405020304" pitchFamily="18" charset="0"/>
            </a:endParaRPr>
          </a:p>
        </p:txBody>
      </p:sp>
      <p:sp>
        <p:nvSpPr>
          <p:cNvPr id="28" name="Rectangle 27" title="Overlay Graphic">
            <a:extLst>
              <a:ext uri="{FF2B5EF4-FFF2-40B4-BE49-F238E27FC236}">
                <a16:creationId xmlns:a16="http://schemas.microsoft.com/office/drawing/2014/main" xmlns="" id="{670550D9-B72F-46D0-B3A1-179DADF002AC}"/>
              </a:ext>
            </a:extLst>
          </p:cNvPr>
          <p:cNvSpPr/>
          <p:nvPr/>
        </p:nvSpPr>
        <p:spPr bwMode="invGray">
          <a:xfrm rot="5400000">
            <a:off x="2414102" y="1913315"/>
            <a:ext cx="451620" cy="2999552"/>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9" name="Subtitle 3">
            <a:extLst>
              <a:ext uri="{FF2B5EF4-FFF2-40B4-BE49-F238E27FC236}">
                <a16:creationId xmlns:a16="http://schemas.microsoft.com/office/drawing/2014/main" xmlns="" id="{F28FED25-4DDC-4D72-A54E-3E227B420317}"/>
              </a:ext>
            </a:extLst>
          </p:cNvPr>
          <p:cNvSpPr txBox="1">
            <a:spLocks/>
          </p:cNvSpPr>
          <p:nvPr/>
        </p:nvSpPr>
        <p:spPr bwMode="black">
          <a:xfrm>
            <a:off x="1140136" y="3193331"/>
            <a:ext cx="1679818" cy="461541"/>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mn-MN" dirty="0" smtClean="0">
                <a:latin typeface="Times New Roman" panose="02020603050405020304" pitchFamily="18" charset="0"/>
                <a:cs typeface="Times New Roman" panose="02020603050405020304" pitchFamily="18" charset="0"/>
              </a:rPr>
              <a:t>Үнэт зүйлс</a:t>
            </a:r>
            <a:endParaRPr lang="en-ZA" dirty="0">
              <a:latin typeface="Times New Roman" panose="02020603050405020304" pitchFamily="18" charset="0"/>
              <a:cs typeface="Times New Roman" panose="02020603050405020304" pitchFamily="18" charset="0"/>
            </a:endParaRPr>
          </a:p>
        </p:txBody>
      </p:sp>
      <p:sp>
        <p:nvSpPr>
          <p:cNvPr id="31" name="Subtitle 68"/>
          <p:cNvSpPr txBox="1">
            <a:spLocks/>
          </p:cNvSpPr>
          <p:nvPr/>
        </p:nvSpPr>
        <p:spPr>
          <a:xfrm>
            <a:off x="766021" y="3949992"/>
            <a:ext cx="3836202" cy="2159798"/>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mn-MN" sz="2800" b="1" dirty="0" smtClean="0">
                <a:solidFill>
                  <a:schemeClr val="tx1"/>
                </a:solidFill>
                <a:latin typeface="Times New Roman" panose="02020603050405020304" pitchFamily="18" charset="0"/>
                <a:cs typeface="Times New Roman" panose="02020603050405020304" pitchFamily="18" charset="0"/>
              </a:rPr>
              <a:t>Т</a:t>
            </a:r>
            <a:r>
              <a:rPr lang="mn-MN" sz="2800" dirty="0" smtClean="0">
                <a:solidFill>
                  <a:schemeClr val="tx1"/>
                </a:solidFill>
                <a:latin typeface="Times New Roman" panose="02020603050405020304" pitchFamily="18" charset="0"/>
                <a:cs typeface="Times New Roman" panose="02020603050405020304" pitchFamily="18" charset="0"/>
              </a:rPr>
              <a:t> – Тэргүүн технологи</a:t>
            </a:r>
            <a:endParaRPr lang="mn-MN" sz="2800" dirty="0">
              <a:solidFill>
                <a:schemeClr val="tx1"/>
              </a:solidFill>
              <a:latin typeface="Times New Roman" panose="02020603050405020304" pitchFamily="18" charset="0"/>
              <a:cs typeface="Times New Roman" panose="02020603050405020304" pitchFamily="18" charset="0"/>
            </a:endParaRPr>
          </a:p>
          <a:p>
            <a:pPr algn="just"/>
            <a:r>
              <a:rPr lang="mn-MN" sz="2800" b="1" dirty="0">
                <a:solidFill>
                  <a:schemeClr val="tx1"/>
                </a:solidFill>
                <a:latin typeface="Times New Roman" panose="02020603050405020304" pitchFamily="18" charset="0"/>
                <a:cs typeface="Times New Roman" panose="02020603050405020304" pitchFamily="18" charset="0"/>
              </a:rPr>
              <a:t>А</a:t>
            </a:r>
            <a:r>
              <a:rPr lang="mn-MN" sz="2800" dirty="0">
                <a:solidFill>
                  <a:schemeClr val="tx1"/>
                </a:solidFill>
                <a:latin typeface="Times New Roman" panose="02020603050405020304" pitchFamily="18" charset="0"/>
                <a:cs typeface="Times New Roman" panose="02020603050405020304" pitchFamily="18" charset="0"/>
              </a:rPr>
              <a:t> - Аюулгүй үйлдвэрлэл</a:t>
            </a:r>
          </a:p>
          <a:p>
            <a:pPr algn="just"/>
            <a:r>
              <a:rPr lang="mn-MN" sz="2800" b="1" dirty="0">
                <a:solidFill>
                  <a:schemeClr val="tx1"/>
                </a:solidFill>
                <a:latin typeface="Times New Roman" panose="02020603050405020304" pitchFamily="18" charset="0"/>
                <a:cs typeface="Times New Roman" panose="02020603050405020304" pitchFamily="18" charset="0"/>
              </a:rPr>
              <a:t>Ч</a:t>
            </a:r>
            <a:r>
              <a:rPr lang="mn-MN" sz="2800" dirty="0">
                <a:solidFill>
                  <a:schemeClr val="tx1"/>
                </a:solidFill>
                <a:latin typeface="Times New Roman" panose="02020603050405020304" pitchFamily="18" charset="0"/>
                <a:cs typeface="Times New Roman" panose="02020603050405020304" pitchFamily="18" charset="0"/>
              </a:rPr>
              <a:t> </a:t>
            </a:r>
            <a:r>
              <a:rPr lang="mn-MN" sz="2800" dirty="0" smtClean="0">
                <a:solidFill>
                  <a:schemeClr val="tx1"/>
                </a:solidFill>
                <a:latin typeface="Times New Roman" panose="02020603050405020304" pitchFamily="18" charset="0"/>
                <a:cs typeface="Times New Roman" panose="02020603050405020304" pitchFamily="18" charset="0"/>
              </a:rPr>
              <a:t>– Чадварлаг ажилтан</a:t>
            </a:r>
            <a:endParaRPr lang="mn-MN" sz="2800" dirty="0">
              <a:solidFill>
                <a:schemeClr val="tx1"/>
              </a:solidFill>
              <a:latin typeface="Times New Roman" panose="02020603050405020304" pitchFamily="18" charset="0"/>
              <a:cs typeface="Times New Roman" panose="02020603050405020304" pitchFamily="18" charset="0"/>
            </a:endParaRPr>
          </a:p>
          <a:p>
            <a:pPr algn="just"/>
            <a:r>
              <a:rPr lang="mn-MN" sz="2800" b="1" dirty="0">
                <a:solidFill>
                  <a:schemeClr val="tx1"/>
                </a:solidFill>
                <a:latin typeface="Times New Roman" panose="02020603050405020304" pitchFamily="18" charset="0"/>
                <a:cs typeface="Times New Roman" panose="02020603050405020304" pitchFamily="18" charset="0"/>
              </a:rPr>
              <a:t>И </a:t>
            </a:r>
            <a:r>
              <a:rPr lang="mn-MN" sz="2800" dirty="0" smtClean="0">
                <a:solidFill>
                  <a:schemeClr val="tx1"/>
                </a:solidFill>
                <a:latin typeface="Times New Roman" panose="02020603050405020304" pitchFamily="18" charset="0"/>
                <a:cs typeface="Times New Roman" panose="02020603050405020304" pitchFamily="18" charset="0"/>
              </a:rPr>
              <a:t>– Итгэлцэл, түншлэл</a:t>
            </a:r>
            <a:endParaRPr lang="mn-MN" sz="2800" dirty="0">
              <a:solidFill>
                <a:schemeClr val="tx1"/>
              </a:solidFill>
              <a:latin typeface="Times New Roman" panose="02020603050405020304" pitchFamily="18" charset="0"/>
              <a:cs typeface="Times New Roman" panose="02020603050405020304" pitchFamily="18" charset="0"/>
            </a:endParaRPr>
          </a:p>
        </p:txBody>
      </p:sp>
      <p:sp>
        <p:nvSpPr>
          <p:cNvPr id="32" name="Rectangle 31" title="Overlay Graphic">
            <a:extLst>
              <a:ext uri="{FF2B5EF4-FFF2-40B4-BE49-F238E27FC236}">
                <a16:creationId xmlns:a16="http://schemas.microsoft.com/office/drawing/2014/main" xmlns="" id="{670550D9-B72F-46D0-B3A1-179DADF002AC}"/>
              </a:ext>
            </a:extLst>
          </p:cNvPr>
          <p:cNvSpPr/>
          <p:nvPr/>
        </p:nvSpPr>
        <p:spPr bwMode="invGray">
          <a:xfrm rot="5400000">
            <a:off x="8095306" y="-898488"/>
            <a:ext cx="451620" cy="3571875"/>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3" name="Subtitle 3">
            <a:extLst>
              <a:ext uri="{FF2B5EF4-FFF2-40B4-BE49-F238E27FC236}">
                <a16:creationId xmlns:a16="http://schemas.microsoft.com/office/drawing/2014/main" xmlns="" id="{F28FED25-4DDC-4D72-A54E-3E227B420317}"/>
              </a:ext>
            </a:extLst>
          </p:cNvPr>
          <p:cNvSpPr txBox="1">
            <a:spLocks/>
          </p:cNvSpPr>
          <p:nvPr/>
        </p:nvSpPr>
        <p:spPr bwMode="black">
          <a:xfrm>
            <a:off x="6536312" y="698523"/>
            <a:ext cx="2153833" cy="461541"/>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mn-MN" dirty="0" smtClean="0">
                <a:latin typeface="Times New Roman" panose="02020603050405020304" pitchFamily="18" charset="0"/>
                <a:cs typeface="Times New Roman" panose="02020603050405020304" pitchFamily="18" charset="0"/>
              </a:rPr>
              <a:t>Алсын хараа</a:t>
            </a:r>
            <a:endParaRPr lang="en-ZA" dirty="0">
              <a:latin typeface="Times New Roman" panose="02020603050405020304" pitchFamily="18" charset="0"/>
              <a:cs typeface="Times New Roman" panose="02020603050405020304" pitchFamily="18" charset="0"/>
            </a:endParaRPr>
          </a:p>
        </p:txBody>
      </p:sp>
      <p:sp>
        <p:nvSpPr>
          <p:cNvPr id="34" name="Subtitle 68"/>
          <p:cNvSpPr txBox="1">
            <a:spLocks/>
          </p:cNvSpPr>
          <p:nvPr/>
        </p:nvSpPr>
        <p:spPr>
          <a:xfrm>
            <a:off x="6171757" y="1351232"/>
            <a:ext cx="5036775" cy="1483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smtClean="0">
                <a:latin typeface="Times New Roman" panose="02020603050405020304" pitchFamily="18" charset="0"/>
                <a:cs typeface="Times New Roman" panose="02020603050405020304" pitchFamily="18" charset="0"/>
              </a:rPr>
              <a:t>	</a:t>
            </a:r>
            <a:r>
              <a:rPr lang="mn-MN" sz="1800" dirty="0" smtClean="0">
                <a:latin typeface="Times New Roman" panose="02020603050405020304" pitchFamily="18" charset="0"/>
                <a:cs typeface="Times New Roman" panose="02020603050405020304" pitchFamily="18" charset="0"/>
              </a:rPr>
              <a:t>Хүний хөгжил, менежментийн бодлогоор тэргүүлэгч, хүнсний салбарын загвар компани болно.</a:t>
            </a:r>
            <a:endParaRPr lang="en-US" sz="1800" dirty="0"/>
          </a:p>
        </p:txBody>
      </p:sp>
      <p:sp>
        <p:nvSpPr>
          <p:cNvPr id="35" name="Rectangle 34" title="Overlay Graphic">
            <a:extLst>
              <a:ext uri="{FF2B5EF4-FFF2-40B4-BE49-F238E27FC236}">
                <a16:creationId xmlns:a16="http://schemas.microsoft.com/office/drawing/2014/main" xmlns="" id="{670550D9-B72F-46D0-B3A1-179DADF002AC}"/>
              </a:ext>
            </a:extLst>
          </p:cNvPr>
          <p:cNvSpPr/>
          <p:nvPr/>
        </p:nvSpPr>
        <p:spPr bwMode="invGray">
          <a:xfrm rot="5400000">
            <a:off x="8095306" y="1643124"/>
            <a:ext cx="451620" cy="3571875"/>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6" name="Subtitle 3">
            <a:extLst>
              <a:ext uri="{FF2B5EF4-FFF2-40B4-BE49-F238E27FC236}">
                <a16:creationId xmlns:a16="http://schemas.microsoft.com/office/drawing/2014/main" xmlns="" id="{F28FED25-4DDC-4D72-A54E-3E227B420317}"/>
              </a:ext>
            </a:extLst>
          </p:cNvPr>
          <p:cNvSpPr txBox="1">
            <a:spLocks/>
          </p:cNvSpPr>
          <p:nvPr/>
        </p:nvSpPr>
        <p:spPr bwMode="black">
          <a:xfrm>
            <a:off x="7010326" y="3273643"/>
            <a:ext cx="1679818" cy="461541"/>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mn-MN" dirty="0" smtClean="0">
                <a:latin typeface="Times New Roman" panose="02020603050405020304" pitchFamily="18" charset="0"/>
                <a:cs typeface="Times New Roman" panose="02020603050405020304" pitchFamily="18" charset="0"/>
              </a:rPr>
              <a:t>Уриа үг </a:t>
            </a:r>
            <a:endParaRPr lang="en-ZA" dirty="0">
              <a:latin typeface="Times New Roman" panose="02020603050405020304" pitchFamily="18" charset="0"/>
              <a:cs typeface="Times New Roman" panose="02020603050405020304" pitchFamily="18" charset="0"/>
            </a:endParaRPr>
          </a:p>
        </p:txBody>
      </p:sp>
      <p:sp>
        <p:nvSpPr>
          <p:cNvPr id="37" name="Subtitle 68"/>
          <p:cNvSpPr txBox="1">
            <a:spLocks/>
          </p:cNvSpPr>
          <p:nvPr/>
        </p:nvSpPr>
        <p:spPr>
          <a:xfrm>
            <a:off x="6535178" y="3949992"/>
            <a:ext cx="3836202" cy="2159798"/>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mn-MN" sz="2200" b="1" dirty="0" smtClean="0">
                <a:solidFill>
                  <a:schemeClr val="tx1"/>
                </a:solidFill>
                <a:latin typeface="Times New Roman" panose="02020603050405020304" pitchFamily="18" charset="0"/>
                <a:cs typeface="Times New Roman" panose="02020603050405020304" pitchFamily="18" charset="0"/>
              </a:rPr>
              <a:t>ЭРҮҮЛ ХҮНС</a:t>
            </a:r>
            <a:endParaRPr lang="mn-MN" sz="2200" dirty="0">
              <a:solidFill>
                <a:schemeClr val="tx1"/>
              </a:solidFill>
              <a:latin typeface="Times New Roman" panose="02020603050405020304" pitchFamily="18" charset="0"/>
              <a:cs typeface="Times New Roman" panose="02020603050405020304" pitchFamily="18" charset="0"/>
            </a:endParaRPr>
          </a:p>
          <a:p>
            <a:pPr algn="just"/>
            <a:r>
              <a:rPr lang="mn-MN" sz="2200" b="1" dirty="0" smtClean="0">
                <a:solidFill>
                  <a:schemeClr val="tx1"/>
                </a:solidFill>
                <a:latin typeface="Times New Roman" panose="02020603050405020304" pitchFamily="18" charset="0"/>
                <a:cs typeface="Times New Roman" panose="02020603050405020304" pitchFamily="18" charset="0"/>
              </a:rPr>
              <a:t>ТАНЫ СОНГОЛТ</a:t>
            </a:r>
            <a:endParaRPr lang="mn-MN"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990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71800" y="58178"/>
            <a:ext cx="11820698" cy="6450677"/>
            <a:chOff x="171800" y="58178"/>
            <a:chExt cx="11820698" cy="6450677"/>
          </a:xfrm>
        </p:grpSpPr>
        <p:sp>
          <p:nvSpPr>
            <p:cNvPr id="27" name="Rectangle 26"/>
            <p:cNvSpPr/>
            <p:nvPr/>
          </p:nvSpPr>
          <p:spPr>
            <a:xfrm>
              <a:off x="171800" y="58178"/>
              <a:ext cx="11820698" cy="64506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u="sng" dirty="0">
                <a:solidFill>
                  <a:schemeClr val="tx1"/>
                </a:solidFill>
                <a:latin typeface="Times New Roman" panose="02020603050405020304" pitchFamily="18" charset="0"/>
                <a:cs typeface="Times New Roman" panose="02020603050405020304" pitchFamily="18" charset="0"/>
              </a:endParaRPr>
            </a:p>
          </p:txBody>
        </p:sp>
        <p:pic>
          <p:nvPicPr>
            <p:cNvPr id="28"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9" y="224444"/>
              <a:ext cx="1864635" cy="704850"/>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823" y="232757"/>
              <a:ext cx="1827675" cy="448887"/>
            </a:xfrm>
            <a:prstGeom prst="rect">
              <a:avLst/>
            </a:prstGeom>
          </p:spPr>
        </p:pic>
      </p:grpSp>
      <p:grpSp>
        <p:nvGrpSpPr>
          <p:cNvPr id="32" name="Group 31"/>
          <p:cNvGrpSpPr/>
          <p:nvPr/>
        </p:nvGrpSpPr>
        <p:grpSpPr>
          <a:xfrm>
            <a:off x="264378" y="4227770"/>
            <a:ext cx="8494304" cy="2103490"/>
            <a:chOff x="248220" y="4670713"/>
            <a:chExt cx="8494304" cy="2103490"/>
          </a:xfrm>
        </p:grpSpPr>
        <p:sp>
          <p:nvSpPr>
            <p:cNvPr id="5" name="Rectangle 4"/>
            <p:cNvSpPr/>
            <p:nvPr/>
          </p:nvSpPr>
          <p:spPr>
            <a:xfrm>
              <a:off x="6877911" y="5100727"/>
              <a:ext cx="1786066" cy="369332"/>
            </a:xfrm>
            <a:prstGeom prst="rect">
              <a:avLst/>
            </a:prstGeom>
          </p:spPr>
          <p:txBody>
            <a:bodyPr wrap="none">
              <a:spAutoFit/>
            </a:bodyPr>
            <a:lstStyle/>
            <a:p>
              <a:r>
                <a:rPr lang="mn-MN" dirty="0">
                  <a:ln>
                    <a:solidFill>
                      <a:schemeClr val="accent1">
                        <a:lumMod val="75000"/>
                        <a:lumOff val="25000"/>
                      </a:schemeClr>
                    </a:solidFill>
                  </a:ln>
                </a:rPr>
                <a:t>ЭРЭГТЭЙ </a:t>
              </a:r>
              <a:r>
                <a:rPr lang="mn-MN" dirty="0" smtClean="0">
                  <a:ln>
                    <a:solidFill>
                      <a:schemeClr val="accent1">
                        <a:lumMod val="75000"/>
                        <a:lumOff val="25000"/>
                      </a:schemeClr>
                    </a:solidFill>
                  </a:ln>
                </a:rPr>
                <a:t>46,16%</a:t>
              </a:r>
              <a:endParaRPr lang="en-US" dirty="0">
                <a:ln>
                  <a:solidFill>
                    <a:schemeClr val="accent1">
                      <a:lumMod val="75000"/>
                      <a:lumOff val="25000"/>
                    </a:schemeClr>
                  </a:solidFill>
                </a:ln>
              </a:endParaRPr>
            </a:p>
          </p:txBody>
        </p:sp>
        <p:sp>
          <p:nvSpPr>
            <p:cNvPr id="6" name="Rectangle 5"/>
            <p:cNvSpPr/>
            <p:nvPr/>
          </p:nvSpPr>
          <p:spPr>
            <a:xfrm>
              <a:off x="6877911" y="6087031"/>
              <a:ext cx="1864613" cy="369332"/>
            </a:xfrm>
            <a:prstGeom prst="rect">
              <a:avLst/>
            </a:prstGeom>
          </p:spPr>
          <p:txBody>
            <a:bodyPr wrap="none">
              <a:spAutoFit/>
            </a:bodyPr>
            <a:lstStyle/>
            <a:p>
              <a:r>
                <a:rPr lang="mn-MN" dirty="0">
                  <a:ln>
                    <a:solidFill>
                      <a:srgbClr val="882456"/>
                    </a:solidFill>
                  </a:ln>
                </a:rPr>
                <a:t>ЭМЭГТЭЙ </a:t>
              </a:r>
              <a:r>
                <a:rPr lang="mn-MN" dirty="0" smtClean="0">
                  <a:ln>
                    <a:solidFill>
                      <a:srgbClr val="882456"/>
                    </a:solidFill>
                  </a:ln>
                </a:rPr>
                <a:t>53,83%</a:t>
              </a:r>
              <a:endParaRPr lang="en-US" dirty="0">
                <a:ln>
                  <a:solidFill>
                    <a:srgbClr val="882456"/>
                  </a:solidFill>
                </a:ln>
              </a:endParaRPr>
            </a:p>
          </p:txBody>
        </p:sp>
        <p:pic>
          <p:nvPicPr>
            <p:cNvPr id="7" name="Picture 6"/>
            <p:cNvPicPr>
              <a:picLocks noChangeAspect="1"/>
            </p:cNvPicPr>
            <p:nvPr/>
          </p:nvPicPr>
          <p:blipFill>
            <a:blip r:embed="rId4"/>
            <a:stretch>
              <a:fillRect/>
            </a:stretch>
          </p:blipFill>
          <p:spPr>
            <a:xfrm>
              <a:off x="4972911" y="4670713"/>
              <a:ext cx="1905000" cy="1009650"/>
            </a:xfrm>
            <a:prstGeom prst="rect">
              <a:avLst/>
            </a:prstGeom>
          </p:spPr>
        </p:pic>
        <p:pic>
          <p:nvPicPr>
            <p:cNvPr id="8" name="Picture 7"/>
            <p:cNvPicPr>
              <a:picLocks noChangeAspect="1"/>
            </p:cNvPicPr>
            <p:nvPr/>
          </p:nvPicPr>
          <p:blipFill>
            <a:blip r:embed="rId5"/>
            <a:stretch>
              <a:fillRect/>
            </a:stretch>
          </p:blipFill>
          <p:spPr>
            <a:xfrm>
              <a:off x="5096736" y="5755028"/>
              <a:ext cx="1657350" cy="1019175"/>
            </a:xfrm>
            <a:prstGeom prst="rect">
              <a:avLst/>
            </a:prstGeom>
          </p:spPr>
        </p:pic>
        <p:pic>
          <p:nvPicPr>
            <p:cNvPr id="9" name="Picture 8"/>
            <p:cNvPicPr>
              <a:picLocks noChangeAspect="1"/>
            </p:cNvPicPr>
            <p:nvPr/>
          </p:nvPicPr>
          <p:blipFill>
            <a:blip r:embed="rId6"/>
            <a:stretch>
              <a:fillRect/>
            </a:stretch>
          </p:blipFill>
          <p:spPr>
            <a:xfrm>
              <a:off x="2395620" y="5285393"/>
              <a:ext cx="2105025" cy="1057275"/>
            </a:xfrm>
            <a:prstGeom prst="rect">
              <a:avLst/>
            </a:prstGeom>
          </p:spPr>
        </p:pic>
        <p:sp>
          <p:nvSpPr>
            <p:cNvPr id="10" name="Rectangle 9"/>
            <p:cNvSpPr/>
            <p:nvPr/>
          </p:nvSpPr>
          <p:spPr>
            <a:xfrm>
              <a:off x="248220" y="5627661"/>
              <a:ext cx="2923958" cy="338554"/>
            </a:xfrm>
            <a:prstGeom prst="rect">
              <a:avLst/>
            </a:prstGeom>
          </p:spPr>
          <p:txBody>
            <a:bodyPr wrap="square">
              <a:spAutoFit/>
            </a:bodyPr>
            <a:lstStyle/>
            <a:p>
              <a:r>
                <a:rPr lang="mn-MN" sz="1600" dirty="0" smtClean="0">
                  <a:ln>
                    <a:solidFill>
                      <a:schemeClr val="accent1">
                        <a:lumMod val="75000"/>
                        <a:lumOff val="25000"/>
                      </a:schemeClr>
                    </a:solidFill>
                  </a:ln>
                  <a:solidFill>
                    <a:srgbClr val="002060"/>
                  </a:solidFill>
                  <a:latin typeface="Times New Roman" panose="02020603050405020304" pitchFamily="18" charset="0"/>
                  <a:cs typeface="Times New Roman" panose="02020603050405020304" pitchFamily="18" charset="0"/>
                </a:rPr>
                <a:t>НИЙТ АЖИЛЧДЫН ТОО</a:t>
              </a:r>
              <a:endParaRPr lang="en-US" sz="1600" dirty="0">
                <a:ln>
                  <a:solidFill>
                    <a:schemeClr val="accent1">
                      <a:lumMod val="75000"/>
                      <a:lumOff val="25000"/>
                    </a:schemeClr>
                  </a:solidFill>
                </a:ln>
                <a:solidFill>
                  <a:srgbClr val="00206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271011" y="5566168"/>
              <a:ext cx="848209" cy="461540"/>
            </a:xfrm>
            <a:prstGeom prst="rect">
              <a:avLst/>
            </a:prstGeom>
          </p:spPr>
          <p:txBody>
            <a:bodyPr wrap="square">
              <a:spAutoFit/>
            </a:bodyPr>
            <a:lstStyle/>
            <a:p>
              <a:r>
                <a:rPr lang="en-US" sz="2400" b="1" dirty="0" smtClean="0">
                  <a:ln>
                    <a:solidFill>
                      <a:schemeClr val="accent1">
                        <a:lumMod val="75000"/>
                        <a:lumOff val="25000"/>
                      </a:schemeClr>
                    </a:solidFill>
                  </a:ln>
                  <a:latin typeface="Times New Roman" panose="02020603050405020304" pitchFamily="18" charset="0"/>
                  <a:cs typeface="Times New Roman" panose="02020603050405020304" pitchFamily="18" charset="0"/>
                </a:rPr>
                <a:t>710 </a:t>
              </a:r>
              <a:endParaRPr lang="en-US" sz="2400" b="1" dirty="0">
                <a:ln>
                  <a:solidFill>
                    <a:schemeClr val="accent1">
                      <a:lumMod val="75000"/>
                      <a:lumOff val="25000"/>
                    </a:schemeClr>
                  </a:solidFill>
                </a:ln>
                <a:latin typeface="Times New Roman" panose="02020603050405020304" pitchFamily="18" charset="0"/>
                <a:cs typeface="Times New Roman" panose="02020603050405020304" pitchFamily="18" charset="0"/>
              </a:endParaRPr>
            </a:p>
          </p:txBody>
        </p:sp>
      </p:grpSp>
      <p:sp>
        <p:nvSpPr>
          <p:cNvPr id="13" name="Title 11" title="Overlay Graphic">
            <a:extLst>
              <a:ext uri="{FF2B5EF4-FFF2-40B4-BE49-F238E27FC236}">
                <a16:creationId xmlns:a16="http://schemas.microsoft.com/office/drawing/2014/main" xmlns="" id="{670550D9-B72F-46D0-B3A1-179DADF002AC}"/>
              </a:ext>
            </a:extLst>
          </p:cNvPr>
          <p:cNvSpPr txBox="1">
            <a:spLocks/>
          </p:cNvSpPr>
          <p:nvPr/>
        </p:nvSpPr>
        <p:spPr bwMode="invGray">
          <a:xfrm>
            <a:off x="2036423" y="464642"/>
            <a:ext cx="2565500" cy="432000"/>
          </a:xfrm>
          <a:prstGeom prst="rect">
            <a:avLst/>
          </a:prstGeom>
          <a:solidFill>
            <a:srgbClr val="FF0000">
              <a:alpha val="70000"/>
            </a:srgb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n-MN" smtClean="0">
                <a:solidFill>
                  <a:schemeClr val="bg1"/>
                </a:solidFill>
              </a:rPr>
              <a:t>Ажиллах</a:t>
            </a:r>
            <a:r>
              <a:rPr lang="en-US" smtClean="0">
                <a:solidFill>
                  <a:schemeClr val="bg1"/>
                </a:solidFill>
              </a:rPr>
              <a:t> </a:t>
            </a:r>
            <a:r>
              <a:rPr lang="mn-MN" smtClean="0">
                <a:solidFill>
                  <a:schemeClr val="bg1"/>
                </a:solidFill>
              </a:rPr>
              <a:t>хүч  </a:t>
            </a:r>
            <a:endParaRPr lang="en-US" dirty="0">
              <a:solidFill>
                <a:schemeClr val="bg1"/>
              </a:solidFill>
            </a:endParaRPr>
          </a:p>
        </p:txBody>
      </p:sp>
      <p:graphicFrame>
        <p:nvGraphicFramePr>
          <p:cNvPr id="14" name="Diagram 13"/>
          <p:cNvGraphicFramePr/>
          <p:nvPr>
            <p:extLst>
              <p:ext uri="{D42A27DB-BD31-4B8C-83A1-F6EECF244321}">
                <p14:modId xmlns:p14="http://schemas.microsoft.com/office/powerpoint/2010/main" val="2929960059"/>
              </p:ext>
            </p:extLst>
          </p:nvPr>
        </p:nvGraphicFramePr>
        <p:xfrm>
          <a:off x="-115740" y="1770118"/>
          <a:ext cx="6869826" cy="19944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Content Placeholder 7"/>
          <p:cNvGraphicFramePr>
            <a:graphicFrameLocks/>
          </p:cNvGraphicFramePr>
          <p:nvPr>
            <p:extLst>
              <p:ext uri="{D42A27DB-BD31-4B8C-83A1-F6EECF244321}">
                <p14:modId xmlns:p14="http://schemas.microsoft.com/office/powerpoint/2010/main" val="731589046"/>
              </p:ext>
            </p:extLst>
          </p:nvPr>
        </p:nvGraphicFramePr>
        <p:xfrm>
          <a:off x="6186900" y="865101"/>
          <a:ext cx="5189147" cy="3378200"/>
        </p:xfrm>
        <a:graphic>
          <a:graphicData uri="http://schemas.openxmlformats.org/drawingml/2006/chart">
            <c:chart xmlns:c="http://schemas.openxmlformats.org/drawingml/2006/chart" xmlns:r="http://schemas.openxmlformats.org/officeDocument/2006/relationships" r:id="rId12"/>
          </a:graphicData>
        </a:graphic>
      </p:graphicFrame>
      <p:pic>
        <p:nvPicPr>
          <p:cNvPr id="16" name="Picture 15"/>
          <p:cNvPicPr>
            <a:picLocks noChangeAspect="1"/>
          </p:cNvPicPr>
          <p:nvPr/>
        </p:nvPicPr>
        <p:blipFill>
          <a:blip r:embed="rId13"/>
          <a:stretch>
            <a:fillRect/>
          </a:stretch>
        </p:blipFill>
        <p:spPr>
          <a:xfrm>
            <a:off x="797330" y="1910574"/>
            <a:ext cx="912869" cy="694795"/>
          </a:xfrm>
          <a:prstGeom prst="rect">
            <a:avLst/>
          </a:prstGeom>
        </p:spPr>
      </p:pic>
      <p:pic>
        <p:nvPicPr>
          <p:cNvPr id="17" name="Picture 16"/>
          <p:cNvPicPr>
            <a:picLocks noChangeAspect="1"/>
          </p:cNvPicPr>
          <p:nvPr/>
        </p:nvPicPr>
        <p:blipFill>
          <a:blip r:embed="rId13"/>
          <a:stretch>
            <a:fillRect/>
          </a:stretch>
        </p:blipFill>
        <p:spPr>
          <a:xfrm>
            <a:off x="2122731" y="1563176"/>
            <a:ext cx="912869" cy="694795"/>
          </a:xfrm>
          <a:prstGeom prst="rect">
            <a:avLst/>
          </a:prstGeom>
        </p:spPr>
      </p:pic>
      <p:pic>
        <p:nvPicPr>
          <p:cNvPr id="18" name="Picture 17"/>
          <p:cNvPicPr>
            <a:picLocks noChangeAspect="1"/>
          </p:cNvPicPr>
          <p:nvPr/>
        </p:nvPicPr>
        <p:blipFill>
          <a:blip r:embed="rId14"/>
          <a:stretch>
            <a:fillRect/>
          </a:stretch>
        </p:blipFill>
        <p:spPr>
          <a:xfrm>
            <a:off x="4793761" y="1144775"/>
            <a:ext cx="859018" cy="520139"/>
          </a:xfrm>
          <a:prstGeom prst="rect">
            <a:avLst/>
          </a:prstGeom>
        </p:spPr>
      </p:pic>
      <p:pic>
        <p:nvPicPr>
          <p:cNvPr id="19" name="Picture 18"/>
          <p:cNvPicPr>
            <a:picLocks noChangeAspect="1"/>
          </p:cNvPicPr>
          <p:nvPr/>
        </p:nvPicPr>
        <p:blipFill>
          <a:blip r:embed="rId14"/>
          <a:stretch>
            <a:fillRect/>
          </a:stretch>
        </p:blipFill>
        <p:spPr>
          <a:xfrm>
            <a:off x="3485171" y="1303106"/>
            <a:ext cx="859018" cy="520139"/>
          </a:xfrm>
          <a:prstGeom prst="rect">
            <a:avLst/>
          </a:prstGeom>
        </p:spPr>
      </p:pic>
      <p:pic>
        <p:nvPicPr>
          <p:cNvPr id="20" name="Picture 19"/>
          <p:cNvPicPr>
            <a:picLocks noChangeAspect="1"/>
          </p:cNvPicPr>
          <p:nvPr/>
        </p:nvPicPr>
        <p:blipFill>
          <a:blip r:embed="rId15"/>
          <a:stretch>
            <a:fillRect/>
          </a:stretch>
        </p:blipFill>
        <p:spPr>
          <a:xfrm>
            <a:off x="9355621" y="4102811"/>
            <a:ext cx="1905000" cy="1800225"/>
          </a:xfrm>
          <a:prstGeom prst="rect">
            <a:avLst/>
          </a:prstGeom>
        </p:spPr>
      </p:pic>
      <p:sp>
        <p:nvSpPr>
          <p:cNvPr id="21" name="Rectangle 20"/>
          <p:cNvSpPr/>
          <p:nvPr/>
        </p:nvSpPr>
        <p:spPr>
          <a:xfrm>
            <a:off x="10140007" y="5869720"/>
            <a:ext cx="538571" cy="461540"/>
          </a:xfrm>
          <a:prstGeom prst="rect">
            <a:avLst/>
          </a:prstGeom>
        </p:spPr>
        <p:txBody>
          <a:bodyPr wrap="square">
            <a:spAutoFit/>
          </a:bodyPr>
          <a:lstStyle/>
          <a:p>
            <a:r>
              <a:rPr lang="en-US" sz="2400" b="1" dirty="0" smtClean="0">
                <a:ln>
                  <a:solidFill>
                    <a:schemeClr val="accent1">
                      <a:lumMod val="75000"/>
                      <a:lumOff val="25000"/>
                    </a:schemeClr>
                  </a:solidFill>
                </a:ln>
                <a:latin typeface="Times New Roman" panose="02020603050405020304" pitchFamily="18" charset="0"/>
                <a:cs typeface="Times New Roman" panose="02020603050405020304" pitchFamily="18" charset="0"/>
              </a:rPr>
              <a:t>17 </a:t>
            </a:r>
            <a:endParaRPr lang="en-US" sz="2400" b="1" dirty="0">
              <a:ln>
                <a:solidFill>
                  <a:schemeClr val="accent1">
                    <a:lumMod val="75000"/>
                    <a:lumOff val="25000"/>
                  </a:schemeClr>
                </a:solid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8993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5233" y="0"/>
            <a:ext cx="11820698" cy="6450677"/>
            <a:chOff x="171800" y="58178"/>
            <a:chExt cx="11820698" cy="6450677"/>
          </a:xfrm>
        </p:grpSpPr>
        <p:sp>
          <p:nvSpPr>
            <p:cNvPr id="5" name="Rectangle 4"/>
            <p:cNvSpPr/>
            <p:nvPr/>
          </p:nvSpPr>
          <p:spPr>
            <a:xfrm>
              <a:off x="171800" y="58178"/>
              <a:ext cx="11820698" cy="64506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u="sng" dirty="0">
                <a:solidFill>
                  <a:schemeClr val="tx1"/>
                </a:solidFill>
                <a:latin typeface="Times New Roman" panose="02020603050405020304" pitchFamily="18" charset="0"/>
                <a:cs typeface="Times New Roman" panose="02020603050405020304" pitchFamily="18" charset="0"/>
              </a:endParaRPr>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9" y="224444"/>
              <a:ext cx="1864635" cy="7048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823" y="232757"/>
              <a:ext cx="1827675" cy="448887"/>
            </a:xfrm>
            <a:prstGeom prst="rect">
              <a:avLst/>
            </a:prstGeom>
          </p:spPr>
        </p:pic>
      </p:grpSp>
      <p:sp>
        <p:nvSpPr>
          <p:cNvPr id="10" name="TextBox 9"/>
          <p:cNvSpPr txBox="1"/>
          <p:nvPr/>
        </p:nvSpPr>
        <p:spPr>
          <a:xfrm>
            <a:off x="2679209" y="576869"/>
            <a:ext cx="3356373" cy="468400"/>
          </a:xfrm>
          <a:prstGeom prst="rect">
            <a:avLst/>
          </a:prstGeom>
          <a:noFill/>
        </p:spPr>
        <p:txBody>
          <a:bodyPr wrap="none" lIns="37150" tIns="18575" rIns="37150" bIns="18575" rtlCol="0">
            <a:spAutoFit/>
          </a:bodyPr>
          <a:lstStyle/>
          <a:p>
            <a:pPr algn="ctr"/>
            <a:r>
              <a:rPr lang="mn-MN" sz="2800" b="1" dirty="0" smtClean="0">
                <a:solidFill>
                  <a:srgbClr val="002060"/>
                </a:solidFill>
                <a:latin typeface="Times New Roman" panose="02020603050405020304" pitchFamily="18" charset="0"/>
                <a:cs typeface="Times New Roman" panose="02020603050405020304" pitchFamily="18" charset="0"/>
              </a:rPr>
              <a:t>2019 ОНЫ ЗОРИЛТ</a:t>
            </a:r>
            <a:endParaRPr lang="id-ID" sz="2800" b="1" dirty="0">
              <a:solidFill>
                <a:srgbClr val="002060"/>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2456742" y="387285"/>
            <a:ext cx="0" cy="82331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ext Placeholder 80">
            <a:extLst>
              <a:ext uri="{FF2B5EF4-FFF2-40B4-BE49-F238E27FC236}">
                <a16:creationId xmlns:a16="http://schemas.microsoft.com/office/drawing/2014/main" xmlns="" id="{5CC120CE-241B-46BF-81A1-D0E5864C86E8}"/>
              </a:ext>
            </a:extLst>
          </p:cNvPr>
          <p:cNvSpPr txBox="1">
            <a:spLocks/>
          </p:cNvSpPr>
          <p:nvPr/>
        </p:nvSpPr>
        <p:spPr>
          <a:xfrm>
            <a:off x="580454" y="1533633"/>
            <a:ext cx="5961860" cy="3421626"/>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tx1"/>
              </a:buClr>
              <a:buFont typeface="+mj-lt"/>
              <a:buAutoNum type="arabicPeriod"/>
            </a:pPr>
            <a:r>
              <a:rPr lang="mn-MN" sz="1600" b="1" dirty="0" smtClean="0">
                <a:solidFill>
                  <a:schemeClr val="tx1"/>
                </a:solidFill>
                <a:latin typeface="Times New Roman" panose="02020603050405020304" pitchFamily="18" charset="0"/>
                <a:cs typeface="Times New Roman" panose="02020603050405020304" pitchFamily="18" charset="0"/>
              </a:rPr>
              <a:t>Компаний хэмжээнд нийт ажилчдын ур чадварыг дээшлүүлэх, мэргэшүүлэх, мэргэжлийн ажилтны тогтвор суурьшилийг нэмэгдүүлэх. Хүний нөөцийн алба болон ажилчидад чиглэсэн цогц бодлого баримтлан ажиллах</a:t>
            </a:r>
          </a:p>
          <a:p>
            <a:pPr marL="342900" indent="-342900">
              <a:buClr>
                <a:schemeClr val="tx1"/>
              </a:buClr>
              <a:buFont typeface="+mj-lt"/>
              <a:buAutoNum type="arabicPeriod"/>
            </a:pPr>
            <a:r>
              <a:rPr lang="mn-MN" sz="1600" b="1" dirty="0" smtClean="0">
                <a:solidFill>
                  <a:schemeClr val="tx1"/>
                </a:solidFill>
                <a:latin typeface="Times New Roman" panose="02020603050405020304" pitchFamily="18" charset="0"/>
                <a:cs typeface="Times New Roman" panose="02020603050405020304" pitchFamily="18" charset="0"/>
              </a:rPr>
              <a:t>Ургац , </a:t>
            </a:r>
            <a:r>
              <a:rPr lang="en-US" sz="1600" b="1" dirty="0" err="1" smtClean="0">
                <a:solidFill>
                  <a:schemeClr val="tx1"/>
                </a:solidFill>
                <a:latin typeface="Times New Roman" panose="02020603050405020304" pitchFamily="18" charset="0"/>
                <a:cs typeface="Times New Roman" panose="02020603050405020304" pitchFamily="18" charset="0"/>
              </a:rPr>
              <a:t>Unimax</a:t>
            </a:r>
            <a:r>
              <a:rPr lang="en-US" sz="1600" b="1" dirty="0" smtClean="0">
                <a:solidFill>
                  <a:schemeClr val="tx1"/>
                </a:solidFill>
                <a:latin typeface="Times New Roman" panose="02020603050405020304" pitchFamily="18" charset="0"/>
                <a:cs typeface="Times New Roman" panose="02020603050405020304" pitchFamily="18" charset="0"/>
              </a:rPr>
              <a:t> </a:t>
            </a:r>
            <a:r>
              <a:rPr lang="mn-MN" sz="1600" b="1" dirty="0">
                <a:solidFill>
                  <a:schemeClr val="tx1"/>
                </a:solidFill>
                <a:latin typeface="Times New Roman" panose="02020603050405020304" pitchFamily="18" charset="0"/>
                <a:cs typeface="Times New Roman" panose="02020603050405020304" pitchFamily="18" charset="0"/>
              </a:rPr>
              <a:t> </a:t>
            </a:r>
            <a:r>
              <a:rPr lang="mn-MN" sz="1600" b="1" dirty="0" smtClean="0">
                <a:solidFill>
                  <a:schemeClr val="tx1"/>
                </a:solidFill>
                <a:latin typeface="Times New Roman" panose="02020603050405020304" pitchFamily="18" charset="0"/>
                <a:cs typeface="Times New Roman" panose="02020603050405020304" pitchFamily="18" charset="0"/>
              </a:rPr>
              <a:t>шугамын хүчин чадал ашиглалтыг нэмэгдүүлэх, үйлдвэрлэлийн тасралтгүй жигд ажиллагааг хангаж ажиллах.</a:t>
            </a:r>
          </a:p>
          <a:p>
            <a:pPr marL="342900" indent="-342900">
              <a:buClr>
                <a:schemeClr val="tx1"/>
              </a:buClr>
              <a:buFont typeface="+mj-lt"/>
              <a:buAutoNum type="arabicPeriod"/>
            </a:pPr>
            <a:r>
              <a:rPr lang="mn-MN" sz="1600" b="1" dirty="0" smtClean="0">
                <a:solidFill>
                  <a:schemeClr val="tx1"/>
                </a:solidFill>
                <a:latin typeface="Times New Roman" panose="02020603050405020304" pitchFamily="18" charset="0"/>
                <a:cs typeface="Times New Roman" panose="02020603050405020304" pitchFamily="18" charset="0"/>
              </a:rPr>
              <a:t>Лабораторийн тоног төхөөрөмжийг сайжруулах, чанар хяналтыг нэмэгдүүлж, </a:t>
            </a:r>
            <a:r>
              <a:rPr lang="en-US" sz="1600" b="1" dirty="0" smtClean="0">
                <a:solidFill>
                  <a:schemeClr val="tx1"/>
                </a:solidFill>
                <a:latin typeface="Times New Roman" panose="02020603050405020304" pitchFamily="18" charset="0"/>
                <a:cs typeface="Times New Roman" panose="02020603050405020304" pitchFamily="18" charset="0"/>
              </a:rPr>
              <a:t>ISO 22000:2005</a:t>
            </a:r>
            <a:r>
              <a:rPr lang="mn-MN" sz="1600" b="1" dirty="0" smtClean="0">
                <a:solidFill>
                  <a:schemeClr val="tx1"/>
                </a:solidFill>
                <a:latin typeface="Times New Roman" panose="02020603050405020304" pitchFamily="18" charset="0"/>
                <a:cs typeface="Times New Roman" panose="02020603050405020304" pitchFamily="18" charset="0"/>
              </a:rPr>
              <a:t> стандартын дагуу чанар аюулгүй байдлыг хангах.</a:t>
            </a:r>
          </a:p>
          <a:p>
            <a:pPr marL="342900" indent="-342900">
              <a:buClr>
                <a:schemeClr val="tx1"/>
              </a:buClr>
              <a:buFont typeface="+mj-lt"/>
              <a:buAutoNum type="arabicPeriod"/>
            </a:pPr>
            <a:r>
              <a:rPr lang="mn-MN" sz="1600" b="1" dirty="0" smtClean="0">
                <a:solidFill>
                  <a:schemeClr val="tx1"/>
                </a:solidFill>
                <a:latin typeface="Times New Roman" panose="02020603050405020304" pitchFamily="18" charset="0"/>
                <a:cs typeface="Times New Roman" panose="02020603050405020304" pitchFamily="18" charset="0"/>
              </a:rPr>
              <a:t>Харилцагч руу чиглэсэн томоохон маркетинг хөтөлбөр арга хэмжээ</a:t>
            </a:r>
          </a:p>
          <a:p>
            <a:pPr marL="342900" indent="-342900">
              <a:buClr>
                <a:schemeClr val="tx1"/>
              </a:buClr>
              <a:buFont typeface="+mj-lt"/>
              <a:buAutoNum type="arabicPeriod"/>
            </a:pPr>
            <a:r>
              <a:rPr lang="mn-MN" sz="1600" b="1" dirty="0" smtClean="0">
                <a:solidFill>
                  <a:schemeClr val="tx1"/>
                </a:solidFill>
                <a:latin typeface="Times New Roman" panose="02020603050405020304" pitchFamily="18" charset="0"/>
                <a:cs typeface="Times New Roman" panose="02020603050405020304" pitchFamily="18" charset="0"/>
              </a:rPr>
              <a:t>Харилцагч гэдэгт 6-8 нэрийн дэлгүүрээс гадна байгууллага бас ордог.</a:t>
            </a:r>
          </a:p>
          <a:p>
            <a:pPr marL="342900" indent="-342900">
              <a:buClr>
                <a:schemeClr val="tx1"/>
              </a:buClr>
              <a:buFont typeface="+mj-lt"/>
              <a:buAutoNum type="arabicPeriod"/>
            </a:pPr>
            <a:endParaRPr lang="mn-MN" sz="1600" b="1" dirty="0" smtClean="0">
              <a:solidFill>
                <a:schemeClr val="tx1"/>
              </a:solidFill>
              <a:latin typeface="Times New Roman" panose="02020603050405020304" pitchFamily="18" charset="0"/>
              <a:cs typeface="Times New Roman" panose="02020603050405020304" pitchFamily="18" charset="0"/>
            </a:endParaRPr>
          </a:p>
        </p:txBody>
      </p:sp>
      <p:sp>
        <p:nvSpPr>
          <p:cNvPr id="13" name="Flowchart: Stored Data 12"/>
          <p:cNvSpPr/>
          <p:nvPr/>
        </p:nvSpPr>
        <p:spPr>
          <a:xfrm>
            <a:off x="6566155" y="1277035"/>
            <a:ext cx="5179531" cy="940928"/>
          </a:xfrm>
          <a:prstGeom prst="flowChartOnlineStorag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Stored Data 13"/>
          <p:cNvSpPr/>
          <p:nvPr/>
        </p:nvSpPr>
        <p:spPr>
          <a:xfrm>
            <a:off x="6566155" y="2300178"/>
            <a:ext cx="5179531" cy="940928"/>
          </a:xfrm>
          <a:prstGeom prst="flowChartOnlineStorag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tored Data 14"/>
          <p:cNvSpPr/>
          <p:nvPr/>
        </p:nvSpPr>
        <p:spPr>
          <a:xfrm>
            <a:off x="6566155" y="3320894"/>
            <a:ext cx="5179531" cy="940928"/>
          </a:xfrm>
          <a:prstGeom prst="flowChartOnlineStorag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tored Data 15"/>
          <p:cNvSpPr/>
          <p:nvPr/>
        </p:nvSpPr>
        <p:spPr>
          <a:xfrm>
            <a:off x="6566155" y="4338263"/>
            <a:ext cx="5179531" cy="940928"/>
          </a:xfrm>
          <a:prstGeom prst="flowChartOnlineStorag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tored Data 16"/>
          <p:cNvSpPr/>
          <p:nvPr/>
        </p:nvSpPr>
        <p:spPr>
          <a:xfrm>
            <a:off x="6566156" y="5337207"/>
            <a:ext cx="5179530" cy="940928"/>
          </a:xfrm>
          <a:prstGeom prst="flowChartOnlineStorag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a:extLst>
              <a:ext uri="{FF2B5EF4-FFF2-40B4-BE49-F238E27FC236}">
                <a16:creationId xmlns:a16="http://schemas.microsoft.com/office/drawing/2014/main" xmlns="" id="{A129710F-626E-47E6-9916-873AC71C7279}"/>
              </a:ext>
            </a:extLst>
          </p:cNvPr>
          <p:cNvSpPr txBox="1">
            <a:spLocks/>
          </p:cNvSpPr>
          <p:nvPr/>
        </p:nvSpPr>
        <p:spPr>
          <a:xfrm>
            <a:off x="6973694" y="1373502"/>
            <a:ext cx="4771992" cy="27688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mn-MN"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2019 онд хүний нөөцийн шинэ цогц бодлого санаачлан нийт ажилчдын </a:t>
            </a:r>
            <a:r>
              <a:rPr lang="en-US"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Conference and Concert </a:t>
            </a:r>
            <a:r>
              <a:rPr lang="mn-MN"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арга хэмжээг зохион байгуулсан. Уг арга хэмжээнд шинэчлэгдсэн алсын хараа, эрхэм зорилго, хүний нөөцийн бодлого танилцуулан </a:t>
            </a:r>
            <a:r>
              <a:rPr lang="mn-MN"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санал </a:t>
            </a:r>
            <a:r>
              <a:rPr lang="mn-MN"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хүсэлт авсан. </a:t>
            </a:r>
            <a:endParaRPr lang="mn-MN" sz="13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Text Placeholder 3">
            <a:extLst>
              <a:ext uri="{FF2B5EF4-FFF2-40B4-BE49-F238E27FC236}">
                <a16:creationId xmlns:a16="http://schemas.microsoft.com/office/drawing/2014/main" xmlns="" id="{A129710F-626E-47E6-9916-873AC71C7279}"/>
              </a:ext>
            </a:extLst>
          </p:cNvPr>
          <p:cNvSpPr txBox="1">
            <a:spLocks/>
          </p:cNvSpPr>
          <p:nvPr/>
        </p:nvSpPr>
        <p:spPr>
          <a:xfrm>
            <a:off x="6834316" y="2355343"/>
            <a:ext cx="5050748" cy="27688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mn-MN"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Үйлдвэрлэлийн хүчин чадал ашиглалтыг нэмэгдүүлэн шинэ бүтээгдэхүүн зах зээлд гаргахаар төлөвлөж байгаа. Мөн үйлдвэрлэлийн тасралтгүй жигд ажиллагааг хангахын тулд гадны томоохон компаниудтай хамтран мэргэжилтний сургалт хөтөлбөр зохион байгуулан ажиллаж байна</a:t>
            </a:r>
          </a:p>
        </p:txBody>
      </p:sp>
      <p:sp>
        <p:nvSpPr>
          <p:cNvPr id="20" name="Text Placeholder 3">
            <a:extLst>
              <a:ext uri="{FF2B5EF4-FFF2-40B4-BE49-F238E27FC236}">
                <a16:creationId xmlns:a16="http://schemas.microsoft.com/office/drawing/2014/main" xmlns="" id="{A129710F-626E-47E6-9916-873AC71C7279}"/>
              </a:ext>
            </a:extLst>
          </p:cNvPr>
          <p:cNvSpPr txBox="1">
            <a:spLocks/>
          </p:cNvSpPr>
          <p:nvPr/>
        </p:nvSpPr>
        <p:spPr>
          <a:xfrm>
            <a:off x="6895181" y="3447000"/>
            <a:ext cx="4850505" cy="27688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mn-MN"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Лабораторийн чанар хяналтыг сайжруулж бүтээгдэхүүний холбоотой чанарын асуудлыг шийдвэрлэн ажилласан. Мөн </a:t>
            </a:r>
            <a:r>
              <a:rPr lang="en-US"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ISO 22000</a:t>
            </a:r>
            <a:r>
              <a:rPr lang="mn-MN"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:2005 стандартын гэрчилгээг баталгаажуулах </a:t>
            </a:r>
            <a:r>
              <a:rPr lang="mn-MN"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шалгалтад </a:t>
            </a:r>
            <a:r>
              <a:rPr lang="mn-MN"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орж амжилттай </a:t>
            </a:r>
            <a:r>
              <a:rPr lang="mn-MN"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хэрэгжүүлж байгаагаа баталгаажуулсан. </a:t>
            </a:r>
            <a:endParaRPr lang="mn-MN" sz="13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1" name="Text Placeholder 3">
            <a:extLst>
              <a:ext uri="{FF2B5EF4-FFF2-40B4-BE49-F238E27FC236}">
                <a16:creationId xmlns:a16="http://schemas.microsoft.com/office/drawing/2014/main" xmlns="" id="{A129710F-626E-47E6-9916-873AC71C7279}"/>
              </a:ext>
            </a:extLst>
          </p:cNvPr>
          <p:cNvSpPr txBox="1">
            <a:spLocks/>
          </p:cNvSpPr>
          <p:nvPr/>
        </p:nvSpPr>
        <p:spPr>
          <a:xfrm>
            <a:off x="6895182" y="4479470"/>
            <a:ext cx="4874345" cy="27688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mn-MN"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Нийт 3000 гаруй </a:t>
            </a:r>
            <a:r>
              <a:rPr lang="mn-MN" sz="12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харилцагч </a:t>
            </a:r>
            <a:r>
              <a:rPr lang="mn-MN" sz="1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нартаа зориулж урлагийн номер болон үйл ажиллагааны  онцлог шинжийг харуулсан </a:t>
            </a:r>
            <a:r>
              <a:rPr lang="en-US" sz="1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TEDX </a:t>
            </a:r>
            <a:r>
              <a:rPr lang="mn-MN" sz="1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болон давуу чанарыг илтгэсэн видео</a:t>
            </a:r>
            <a:r>
              <a:rPr lang="mn-MN" sz="12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хамтын ажиллагааны талаар уулзан томоохон арга хэмжээг зохион байгуулсан.</a:t>
            </a:r>
            <a:endParaRPr lang="en-US" sz="1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mn-MN"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endParaRPr lang="mn-MN" sz="13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Text Placeholder 3">
            <a:extLst>
              <a:ext uri="{FF2B5EF4-FFF2-40B4-BE49-F238E27FC236}">
                <a16:creationId xmlns:a16="http://schemas.microsoft.com/office/drawing/2014/main" xmlns="" id="{A129710F-626E-47E6-9916-873AC71C7279}"/>
              </a:ext>
            </a:extLst>
          </p:cNvPr>
          <p:cNvSpPr txBox="1">
            <a:spLocks/>
          </p:cNvSpPr>
          <p:nvPr/>
        </p:nvSpPr>
        <p:spPr>
          <a:xfrm>
            <a:off x="6895181" y="5449612"/>
            <a:ext cx="4874346" cy="27688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mn-MN"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Нийт харилцагчийн тоог нэмэн хамтын </a:t>
            </a:r>
            <a:r>
              <a:rPr lang="mn-MN"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ажиллаагаа </a:t>
            </a:r>
            <a:r>
              <a:rPr lang="mn-MN"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сайжруулан ажиллаж байгаа. Эхний хагас жилд бид 105 харилцагч шинээр түншийн гэрээ байгуулан ажиллаж байна. </a:t>
            </a:r>
            <a:endParaRPr lang="mn-MN" sz="13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10043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5233" y="0"/>
            <a:ext cx="11820698" cy="6450677"/>
            <a:chOff x="171800" y="58178"/>
            <a:chExt cx="11820698" cy="6450677"/>
          </a:xfrm>
        </p:grpSpPr>
        <p:sp>
          <p:nvSpPr>
            <p:cNvPr id="31" name="Rectangle 30"/>
            <p:cNvSpPr/>
            <p:nvPr/>
          </p:nvSpPr>
          <p:spPr>
            <a:xfrm>
              <a:off x="171800" y="58178"/>
              <a:ext cx="11820698" cy="64506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u="sng" dirty="0">
                <a:solidFill>
                  <a:schemeClr val="tx1"/>
                </a:solidFill>
                <a:latin typeface="Times New Roman" panose="02020603050405020304" pitchFamily="18" charset="0"/>
                <a:cs typeface="Times New Roman" panose="02020603050405020304" pitchFamily="18" charset="0"/>
              </a:endParaRPr>
            </a:p>
          </p:txBody>
        </p:sp>
        <p:pic>
          <p:nvPicPr>
            <p:cNvPr id="32"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9" y="224444"/>
              <a:ext cx="1864635" cy="704850"/>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823" y="232757"/>
              <a:ext cx="1827675" cy="448887"/>
            </a:xfrm>
            <a:prstGeom prst="rect">
              <a:avLst/>
            </a:prstGeom>
          </p:spPr>
        </p:pic>
      </p:grpSp>
      <p:sp>
        <p:nvSpPr>
          <p:cNvPr id="4" name="TextBox 3"/>
          <p:cNvSpPr txBox="1"/>
          <p:nvPr/>
        </p:nvSpPr>
        <p:spPr>
          <a:xfrm>
            <a:off x="2687667" y="518691"/>
            <a:ext cx="5777870" cy="468400"/>
          </a:xfrm>
          <a:prstGeom prst="rect">
            <a:avLst/>
          </a:prstGeom>
          <a:noFill/>
        </p:spPr>
        <p:txBody>
          <a:bodyPr wrap="none" lIns="37150" tIns="18575" rIns="37150" bIns="18575" rtlCol="0">
            <a:spAutoFit/>
          </a:bodyPr>
          <a:lstStyle/>
          <a:p>
            <a:pPr algn="ctr"/>
            <a:r>
              <a:rPr lang="mn-MN" sz="2800" b="1" dirty="0" smtClean="0">
                <a:solidFill>
                  <a:srgbClr val="002060"/>
                </a:solidFill>
                <a:latin typeface="Times New Roman" panose="02020603050405020304" pitchFamily="18" charset="0"/>
                <a:cs typeface="Times New Roman" panose="02020603050405020304" pitchFamily="18" charset="0"/>
              </a:rPr>
              <a:t>БИЗНЕСИЙН ҮЙЛ АЖИЛЛАГАА</a:t>
            </a:r>
            <a:endParaRPr lang="id-ID" sz="2800" b="1" dirty="0">
              <a:solidFill>
                <a:srgbClr val="00206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2456742" y="387285"/>
            <a:ext cx="0" cy="82331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Flowchart: Stored Data 14"/>
          <p:cNvSpPr/>
          <p:nvPr/>
        </p:nvSpPr>
        <p:spPr>
          <a:xfrm>
            <a:off x="4960441" y="1928445"/>
            <a:ext cx="5634592" cy="891932"/>
          </a:xfrm>
          <a:prstGeom prst="flowChartOnlineStorag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Flowchart: Stored Data 15"/>
          <p:cNvSpPr/>
          <p:nvPr/>
        </p:nvSpPr>
        <p:spPr>
          <a:xfrm>
            <a:off x="2366554" y="3672319"/>
            <a:ext cx="2451323" cy="912368"/>
          </a:xfrm>
          <a:prstGeom prst="flowChartOnlineStorag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Flowchart: Stored Data 16"/>
          <p:cNvSpPr/>
          <p:nvPr/>
        </p:nvSpPr>
        <p:spPr>
          <a:xfrm>
            <a:off x="434388" y="3669677"/>
            <a:ext cx="1675637" cy="863743"/>
          </a:xfrm>
          <a:prstGeom prst="flowChartOnlineStorag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Flowchart: Stored Data 17"/>
          <p:cNvSpPr/>
          <p:nvPr/>
        </p:nvSpPr>
        <p:spPr>
          <a:xfrm>
            <a:off x="533188" y="1928445"/>
            <a:ext cx="1581496" cy="903758"/>
          </a:xfrm>
          <a:prstGeom prst="flowChartOnlineStorag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Flowchart: Stored Data 18"/>
          <p:cNvSpPr/>
          <p:nvPr/>
        </p:nvSpPr>
        <p:spPr>
          <a:xfrm>
            <a:off x="2294008" y="1944185"/>
            <a:ext cx="2523869" cy="863579"/>
          </a:xfrm>
          <a:prstGeom prst="flowChartOnlineStorag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21" name="Flowchart: Stored Data 20"/>
          <p:cNvSpPr/>
          <p:nvPr/>
        </p:nvSpPr>
        <p:spPr>
          <a:xfrm>
            <a:off x="4942574" y="3618412"/>
            <a:ext cx="5652459" cy="966275"/>
          </a:xfrm>
          <a:prstGeom prst="flowChartOnlineStorag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Text Placeholder 3">
            <a:extLst>
              <a:ext uri="{FF2B5EF4-FFF2-40B4-BE49-F238E27FC236}">
                <a16:creationId xmlns:a16="http://schemas.microsoft.com/office/drawing/2014/main" xmlns="" id="{A129710F-626E-47E6-9916-873AC71C7279}"/>
              </a:ext>
            </a:extLst>
          </p:cNvPr>
          <p:cNvSpPr txBox="1">
            <a:spLocks/>
          </p:cNvSpPr>
          <p:nvPr/>
        </p:nvSpPr>
        <p:spPr>
          <a:xfrm>
            <a:off x="821629" y="3851243"/>
            <a:ext cx="1275298" cy="27688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n-MN" sz="1000" b="1" dirty="0" smtClean="0">
                <a:solidFill>
                  <a:schemeClr val="tx1"/>
                </a:solidFill>
                <a:latin typeface="Times New Roman" panose="02020603050405020304" pitchFamily="18" charset="0"/>
                <a:cs typeface="Times New Roman" panose="02020603050405020304" pitchFamily="18" charset="0"/>
              </a:rPr>
              <a:t>БИЗНЕС ПРОЦЕССИЙН БАРИМТЛАХ СТРАТЕГИ</a:t>
            </a:r>
            <a:endParaRPr lang="en-ZA" sz="1000" b="1" dirty="0">
              <a:solidFill>
                <a:schemeClr val="tx1"/>
              </a:solidFill>
              <a:latin typeface="Times New Roman" panose="02020603050405020304" pitchFamily="18" charset="0"/>
              <a:cs typeface="Times New Roman" panose="02020603050405020304" pitchFamily="18" charset="0"/>
            </a:endParaRPr>
          </a:p>
        </p:txBody>
      </p:sp>
      <p:sp>
        <p:nvSpPr>
          <p:cNvPr id="23" name="Text Placeholder 3">
            <a:extLst>
              <a:ext uri="{FF2B5EF4-FFF2-40B4-BE49-F238E27FC236}">
                <a16:creationId xmlns:a16="http://schemas.microsoft.com/office/drawing/2014/main" xmlns="" id="{A129710F-626E-47E6-9916-873AC71C7279}"/>
              </a:ext>
            </a:extLst>
          </p:cNvPr>
          <p:cNvSpPr txBox="1">
            <a:spLocks/>
          </p:cNvSpPr>
          <p:nvPr/>
        </p:nvSpPr>
        <p:spPr>
          <a:xfrm>
            <a:off x="2954565" y="3837713"/>
            <a:ext cx="1275298" cy="27688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n-MN" sz="1000" b="1" dirty="0" smtClean="0">
                <a:solidFill>
                  <a:schemeClr val="tx1"/>
                </a:solidFill>
                <a:latin typeface="Times New Roman" panose="02020603050405020304" pitchFamily="18" charset="0"/>
                <a:cs typeface="Times New Roman" panose="02020603050405020304" pitchFamily="18" charset="0"/>
              </a:rPr>
              <a:t>ЗАХ ЗЭЭЛИЙГ ӨРГӨЖҮҮЛЭХ, БРЭНДИЙГ ХӨГЖҮҮЛЭХ </a:t>
            </a:r>
            <a:endParaRPr lang="en-ZA" sz="1000" b="1" dirty="0">
              <a:solidFill>
                <a:schemeClr val="tx1"/>
              </a:solidFill>
              <a:latin typeface="Times New Roman" panose="02020603050405020304" pitchFamily="18" charset="0"/>
              <a:cs typeface="Times New Roman" panose="02020603050405020304" pitchFamily="18" charset="0"/>
            </a:endParaRPr>
          </a:p>
        </p:txBody>
      </p:sp>
      <p:sp>
        <p:nvSpPr>
          <p:cNvPr id="24" name="Text Placeholder 3">
            <a:extLst>
              <a:ext uri="{FF2B5EF4-FFF2-40B4-BE49-F238E27FC236}">
                <a16:creationId xmlns:a16="http://schemas.microsoft.com/office/drawing/2014/main" xmlns="" id="{A129710F-626E-47E6-9916-873AC71C7279}"/>
              </a:ext>
            </a:extLst>
          </p:cNvPr>
          <p:cNvSpPr txBox="1">
            <a:spLocks/>
          </p:cNvSpPr>
          <p:nvPr/>
        </p:nvSpPr>
        <p:spPr>
          <a:xfrm>
            <a:off x="5496867" y="3734230"/>
            <a:ext cx="4003819" cy="27688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mn-MN" sz="13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Зөвхөн бүтээгдэхүүн үйлдвэрлээд зарах бус, дата мэдээлэл, ажиглалт судалгаан дээр тулгуурлан хэрэглэгчдээ ойлгохыг хичээж, тэдэнтэй ойрхон байж нэг бүрчлэн харьцаж, сэтгэл ханамжтай байлгах</a:t>
            </a:r>
          </a:p>
        </p:txBody>
      </p:sp>
      <p:sp>
        <p:nvSpPr>
          <p:cNvPr id="25" name="Text Placeholder 3">
            <a:extLst>
              <a:ext uri="{FF2B5EF4-FFF2-40B4-BE49-F238E27FC236}">
                <a16:creationId xmlns:a16="http://schemas.microsoft.com/office/drawing/2014/main" xmlns="" id="{A129710F-626E-47E6-9916-873AC71C7279}"/>
              </a:ext>
            </a:extLst>
          </p:cNvPr>
          <p:cNvSpPr txBox="1">
            <a:spLocks/>
          </p:cNvSpPr>
          <p:nvPr/>
        </p:nvSpPr>
        <p:spPr>
          <a:xfrm>
            <a:off x="2652657" y="2164137"/>
            <a:ext cx="1879115" cy="27688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n-MN" sz="1000" b="1" dirty="0" smtClean="0">
                <a:solidFill>
                  <a:schemeClr val="tx1"/>
                </a:solidFill>
                <a:latin typeface="Times New Roman" panose="02020603050405020304" pitchFamily="18" charset="0"/>
                <a:cs typeface="Times New Roman" panose="02020603050405020304" pitchFamily="18" charset="0"/>
              </a:rPr>
              <a:t>ҮЙЛ АЖИЛЛАГААНЫ ГИНЖИН ХОЛБОО УДИРДЛАГЫН СТРАТЕГИ </a:t>
            </a:r>
            <a:endParaRPr lang="en-ZA" sz="1000" b="1" dirty="0">
              <a:solidFill>
                <a:schemeClr val="tx1"/>
              </a:solidFill>
              <a:latin typeface="Times New Roman" panose="02020603050405020304" pitchFamily="18" charset="0"/>
              <a:cs typeface="Times New Roman" panose="02020603050405020304" pitchFamily="18" charset="0"/>
            </a:endParaRPr>
          </a:p>
        </p:txBody>
      </p:sp>
      <p:sp>
        <p:nvSpPr>
          <p:cNvPr id="28" name="Text Placeholder 3">
            <a:extLst>
              <a:ext uri="{FF2B5EF4-FFF2-40B4-BE49-F238E27FC236}">
                <a16:creationId xmlns:a16="http://schemas.microsoft.com/office/drawing/2014/main" xmlns="" id="{A129710F-626E-47E6-9916-873AC71C7279}"/>
              </a:ext>
            </a:extLst>
          </p:cNvPr>
          <p:cNvSpPr txBox="1">
            <a:spLocks/>
          </p:cNvSpPr>
          <p:nvPr/>
        </p:nvSpPr>
        <p:spPr>
          <a:xfrm>
            <a:off x="671134" y="2164137"/>
            <a:ext cx="1344624" cy="30448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n-MN" sz="1000" b="1" dirty="0" smtClean="0">
                <a:solidFill>
                  <a:schemeClr val="tx1"/>
                </a:solidFill>
                <a:latin typeface="Times New Roman" panose="02020603050405020304" pitchFamily="18" charset="0"/>
                <a:cs typeface="Times New Roman" panose="02020603050405020304" pitchFamily="18" charset="0"/>
              </a:rPr>
              <a:t>ХЭРЭГЛЭГЧ БА МАРКЕТИНГИЙН СТРАТЕГИ </a:t>
            </a:r>
            <a:endParaRPr lang="en-ZA" sz="1000" b="1" dirty="0">
              <a:solidFill>
                <a:schemeClr val="tx1"/>
              </a:solidFill>
              <a:latin typeface="Times New Roman" panose="02020603050405020304" pitchFamily="18" charset="0"/>
              <a:cs typeface="Times New Roman" panose="02020603050405020304" pitchFamily="18" charset="0"/>
            </a:endParaRPr>
          </a:p>
        </p:txBody>
      </p:sp>
      <p:sp>
        <p:nvSpPr>
          <p:cNvPr id="29" name="Text Placeholder 3">
            <a:extLst>
              <a:ext uri="{FF2B5EF4-FFF2-40B4-BE49-F238E27FC236}">
                <a16:creationId xmlns:a16="http://schemas.microsoft.com/office/drawing/2014/main" xmlns="" id="{A129710F-626E-47E6-9916-873AC71C7279}"/>
              </a:ext>
            </a:extLst>
          </p:cNvPr>
          <p:cNvSpPr txBox="1">
            <a:spLocks/>
          </p:cNvSpPr>
          <p:nvPr/>
        </p:nvSpPr>
        <p:spPr>
          <a:xfrm>
            <a:off x="5496866" y="2052823"/>
            <a:ext cx="4003819" cy="27688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mn-MN" sz="13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Үйл ажиллагааны гинжин хэлхээх оновчтой байдлаар ажилуулахын тулд бүтээгдэхүүн хөгжүүлэлт, үйлдвэрлэлт, борлуулалт, түгээлт болон харилцагч нарт хяналт тавих бодлого баримтлан ажиллах  </a:t>
            </a:r>
            <a:endParaRPr lang="mn-MN" sz="13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TextBox 33"/>
          <p:cNvSpPr txBox="1"/>
          <p:nvPr/>
        </p:nvSpPr>
        <p:spPr>
          <a:xfrm>
            <a:off x="6530719" y="917223"/>
            <a:ext cx="1936111" cy="283734"/>
          </a:xfrm>
          <a:prstGeom prst="rect">
            <a:avLst/>
          </a:prstGeom>
          <a:noFill/>
        </p:spPr>
        <p:txBody>
          <a:bodyPr wrap="none" lIns="37150" tIns="18575" rIns="37150" bIns="18575" rtlCol="0">
            <a:spAutoFit/>
          </a:bodyPr>
          <a:lstStyle/>
          <a:p>
            <a:pPr algn="ctr"/>
            <a:r>
              <a:rPr lang="mn-MN" sz="1600" b="1" dirty="0" smtClean="0">
                <a:solidFill>
                  <a:srgbClr val="002060"/>
                </a:solidFill>
                <a:latin typeface="Times New Roman" panose="02020603050405020304" pitchFamily="18" charset="0"/>
                <a:cs typeface="Times New Roman" panose="02020603050405020304" pitchFamily="18" charset="0"/>
              </a:rPr>
              <a:t>Стратегийн бодлого</a:t>
            </a:r>
            <a:endParaRPr lang="id-ID" sz="1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721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5233" y="0"/>
            <a:ext cx="11820698" cy="6450677"/>
            <a:chOff x="171800" y="58178"/>
            <a:chExt cx="11820698" cy="6450677"/>
          </a:xfrm>
        </p:grpSpPr>
        <p:sp>
          <p:nvSpPr>
            <p:cNvPr id="10" name="Rectangle 9"/>
            <p:cNvSpPr/>
            <p:nvPr/>
          </p:nvSpPr>
          <p:spPr>
            <a:xfrm>
              <a:off x="171800" y="58178"/>
              <a:ext cx="11820698" cy="64506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u="sng" dirty="0">
                <a:solidFill>
                  <a:schemeClr val="tx1"/>
                </a:solidFill>
                <a:latin typeface="Times New Roman" panose="02020603050405020304" pitchFamily="18" charset="0"/>
                <a:cs typeface="Times New Roman" panose="02020603050405020304" pitchFamily="18" charset="0"/>
              </a:endParaRPr>
            </a:p>
          </p:txBody>
        </p:sp>
        <p:pic>
          <p:nvPicPr>
            <p:cNvPr id="11"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9" y="224444"/>
              <a:ext cx="1864635" cy="70485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823" y="232757"/>
              <a:ext cx="1827675" cy="448887"/>
            </a:xfrm>
            <a:prstGeom prst="rect">
              <a:avLst/>
            </a:prstGeom>
          </p:spPr>
        </p:pic>
      </p:grpSp>
      <p:cxnSp>
        <p:nvCxnSpPr>
          <p:cNvPr id="4" name="Straight Connector 3"/>
          <p:cNvCxnSpPr/>
          <p:nvPr/>
        </p:nvCxnSpPr>
        <p:spPr>
          <a:xfrm>
            <a:off x="2456742" y="387285"/>
            <a:ext cx="0" cy="82331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810848" y="564740"/>
            <a:ext cx="2141297" cy="468400"/>
          </a:xfrm>
          <a:prstGeom prst="rect">
            <a:avLst/>
          </a:prstGeom>
          <a:noFill/>
        </p:spPr>
        <p:txBody>
          <a:bodyPr wrap="none" lIns="37150" tIns="18575" rIns="37150" bIns="18575" rtlCol="0">
            <a:spAutoFit/>
          </a:bodyPr>
          <a:lstStyle/>
          <a:p>
            <a:pPr algn="ctr"/>
            <a:r>
              <a:rPr lang="mn-MN" sz="2800" b="1" dirty="0" smtClean="0">
                <a:solidFill>
                  <a:srgbClr val="002060"/>
                </a:solidFill>
                <a:latin typeface="Times New Roman" panose="02020603050405020304" pitchFamily="18" charset="0"/>
                <a:cs typeface="Times New Roman" panose="02020603050405020304" pitchFamily="18" charset="0"/>
              </a:rPr>
              <a:t>Шинэ брэнд </a:t>
            </a:r>
            <a:endParaRPr lang="id-ID" sz="2800" b="1" dirty="0">
              <a:solidFill>
                <a:srgbClr val="002060"/>
              </a:solidFill>
              <a:latin typeface="Times New Roman" panose="02020603050405020304" pitchFamily="18" charset="0"/>
              <a:cs typeface="Times New Roman" panose="02020603050405020304" pitchFamily="18" charset="0"/>
            </a:endParaRPr>
          </a:p>
        </p:txBody>
      </p:sp>
      <p:pic>
        <p:nvPicPr>
          <p:cNvPr id="6" name="Content Placeholder 3"/>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382452" y="1435856"/>
            <a:ext cx="2428396" cy="1715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6607771" y="1985126"/>
            <a:ext cx="4966129" cy="3755195"/>
          </a:xfrm>
          <a:prstGeom prst="rect">
            <a:avLst/>
          </a:prstGeom>
        </p:spPr>
        <p:txBody>
          <a:bodyPr wrap="square">
            <a:spAutoFit/>
          </a:bodyPr>
          <a:lstStyle/>
          <a:p>
            <a:pPr indent="457200" algn="just">
              <a:lnSpc>
                <a:spcPct val="107000"/>
              </a:lnSpc>
              <a:spcAft>
                <a:spcPts val="800"/>
              </a:spcAft>
            </a:pPr>
            <a:r>
              <a:rPr lang="mn-MN" sz="1400" dirty="0">
                <a:latin typeface="Times New Roman" panose="02020603050405020304" pitchFamily="18" charset="0"/>
                <a:cs typeface="Times New Roman" panose="02020603050405020304" pitchFamily="18" charset="0"/>
              </a:rPr>
              <a:t>2013 оноос хойш “Та Ч</a:t>
            </a:r>
            <a:r>
              <a:rPr lang="mn-MN" sz="1400" dirty="0" smtClean="0">
                <a:latin typeface="Times New Roman" panose="02020603050405020304" pitchFamily="18" charset="0"/>
                <a:cs typeface="Times New Roman" panose="02020603050405020304" pitchFamily="18" charset="0"/>
              </a:rPr>
              <a:t>и</a:t>
            </a:r>
            <a:r>
              <a:rPr lang="mn-MN" sz="1400" dirty="0">
                <a:latin typeface="Times New Roman" panose="02020603050405020304" pitchFamily="18" charset="0"/>
                <a:cs typeface="Times New Roman" panose="02020603050405020304" pitchFamily="18" charset="0"/>
              </a:rPr>
              <a:t>” нэрийн дор бэйкеригийн үйлдвэрийг өргөтгөж өдгөө 20 хүний бүрэлдэхүүнтэйгээр 100 гаруй нэр төрлийн бүтээгдэхүүн үйлдвэрлэж байгаа.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mn-MN" sz="1400" dirty="0" smtClean="0">
                <a:latin typeface="Times New Roman" panose="02020603050405020304" pitchFamily="18" charset="0"/>
                <a:ea typeface="Calibri" panose="020F0502020204030204" pitchFamily="34" charset="0"/>
                <a:cs typeface="Times New Roman" panose="02020603050405020304" pitchFamily="18" charset="0"/>
              </a:rPr>
              <a:t>Бялуу</a:t>
            </a:r>
            <a:r>
              <a:rPr lang="mn-MN" sz="1400" dirty="0">
                <a:latin typeface="Times New Roman" panose="02020603050405020304" pitchFamily="18" charset="0"/>
                <a:ea typeface="Calibri" panose="020F0502020204030204" pitchFamily="34" charset="0"/>
                <a:cs typeface="Times New Roman" panose="02020603050405020304" pitchFamily="18" charset="0"/>
              </a:rPr>
              <a:t>, бялуун төрлийн бүтээгдэхүүний хувьд  шинэ жил,  Мартын 8,  Хүүхдийн  баяруудаар эрэлт эрс нэмэгддэг </a:t>
            </a:r>
            <a:r>
              <a:rPr lang="mn-MN" sz="1400" dirty="0" smtClean="0">
                <a:latin typeface="Times New Roman" panose="02020603050405020304" pitchFamily="18" charset="0"/>
                <a:ea typeface="Calibri" panose="020F0502020204030204" pitchFamily="34" charset="0"/>
                <a:cs typeface="Times New Roman" panose="02020603050405020304" pitchFamily="18" charset="0"/>
              </a:rPr>
              <a:t>байна. Мөн үйлдвэрлэлийн орчинд дэвшилтэт техник </a:t>
            </a:r>
            <a:r>
              <a:rPr lang="mn-MN" sz="1400" dirty="0" smtClean="0">
                <a:latin typeface="Times New Roman" panose="02020603050405020304" pitchFamily="18" charset="0"/>
                <a:ea typeface="Calibri" panose="020F0502020204030204" pitchFamily="34" charset="0"/>
                <a:cs typeface="Times New Roman" panose="02020603050405020304" pitchFamily="18" charset="0"/>
              </a:rPr>
              <a:t>технологиор </a:t>
            </a:r>
            <a:r>
              <a:rPr lang="mn-MN" sz="1400" dirty="0" smtClean="0">
                <a:latin typeface="Times New Roman" panose="02020603050405020304" pitchFamily="18" charset="0"/>
                <a:ea typeface="Calibri" panose="020F0502020204030204" pitchFamily="34" charset="0"/>
                <a:cs typeface="Times New Roman" panose="02020603050405020304" pitchFamily="18" charset="0"/>
              </a:rPr>
              <a:t>хэрэглэгч, харилцагчийн  захиалгаар үйлдвэрлэх нэрийн бүтээгдэхүүнийг үйлдвэрлэх боломжтой болсон</a:t>
            </a:r>
            <a:r>
              <a:rPr lang="mn-MN" sz="1400" dirty="0" smtClean="0">
                <a:latin typeface="Times New Roman" panose="02020603050405020304" pitchFamily="18" charset="0"/>
                <a:ea typeface="Calibri" panose="020F0502020204030204" pitchFamily="34" charset="0"/>
                <a:cs typeface="Times New Roman" panose="02020603050405020304" pitchFamily="18" charset="0"/>
              </a:rPr>
              <a:t>.</a:t>
            </a:r>
          </a:p>
          <a:p>
            <a:pPr indent="457200" algn="just">
              <a:lnSpc>
                <a:spcPct val="107000"/>
              </a:lnSpc>
              <a:spcAft>
                <a:spcPts val="800"/>
              </a:spcAft>
            </a:pPr>
            <a:r>
              <a:rPr lang="mn-MN" sz="1400" dirty="0" smtClean="0">
                <a:latin typeface="Times New Roman" panose="02020603050405020304" pitchFamily="18" charset="0"/>
                <a:ea typeface="Calibri" panose="020F0502020204030204" pitchFamily="34" charset="0"/>
                <a:cs typeface="Times New Roman" panose="02020603050405020304" pitchFamily="18" charset="0"/>
              </a:rPr>
              <a:t>Энэ оны 3 сард бэйкери бүтээгдэхүүн үйлдвэрлэх “Хотол” үйлдвэрээ албан ёсоор нээн хэрэглэгчидын гарт олон улсын стандарт нийцсэн нандин буюу бэйкери бүтээгдэхүүн хүргэж эхэлсэн. Уг арга хэмжээнд бүтээгдэхүүний үзэсгэлэн, амталгаа, хүндэтгэлийн хурал болсон бөгөөд хамтрагч байгууллагуудын төлөөлөл болгон 80 гаруй хүндэт зочид уригдсан. </a:t>
            </a:r>
            <a:endParaRPr lang="en-US" sz="1400"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 Placeholder 6"/>
          <p:cNvSpPr txBox="1">
            <a:spLocks/>
          </p:cNvSpPr>
          <p:nvPr/>
        </p:nvSpPr>
        <p:spPr>
          <a:xfrm>
            <a:off x="7484672" y="1358958"/>
            <a:ext cx="2633584" cy="32032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mn-MN" sz="2800" b="1" dirty="0" smtClean="0">
                <a:solidFill>
                  <a:schemeClr val="tx1"/>
                </a:solidFill>
                <a:latin typeface="Times New Roman" panose="02020603050405020304" pitchFamily="18" charset="0"/>
                <a:cs typeface="Times New Roman" panose="02020603050405020304" pitchFamily="18" charset="0"/>
              </a:rPr>
              <a:t>Та Чи бэйкери </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3057" y="1435856"/>
            <a:ext cx="3027697" cy="2270773"/>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814" y="3287909"/>
            <a:ext cx="2269672" cy="302622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3057" y="3862724"/>
            <a:ext cx="3052710" cy="2289532"/>
          </a:xfrm>
          <a:prstGeom prst="rect">
            <a:avLst/>
          </a:prstGeom>
        </p:spPr>
      </p:pic>
    </p:spTree>
    <p:extLst>
      <p:ext uri="{BB962C8B-B14F-4D97-AF65-F5344CB8AC3E}">
        <p14:creationId xmlns:p14="http://schemas.microsoft.com/office/powerpoint/2010/main" val="3856636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5233" y="0"/>
            <a:ext cx="11820698" cy="6450677"/>
            <a:chOff x="171800" y="58178"/>
            <a:chExt cx="11820698" cy="6450677"/>
          </a:xfrm>
        </p:grpSpPr>
        <p:sp>
          <p:nvSpPr>
            <p:cNvPr id="6" name="Rectangle 5"/>
            <p:cNvSpPr/>
            <p:nvPr/>
          </p:nvSpPr>
          <p:spPr>
            <a:xfrm>
              <a:off x="171800" y="58178"/>
              <a:ext cx="11820698" cy="64506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u="sng" dirty="0">
                <a:solidFill>
                  <a:schemeClr val="tx1"/>
                </a:solidFill>
                <a:latin typeface="Times New Roman" panose="02020603050405020304" pitchFamily="18" charset="0"/>
                <a:cs typeface="Times New Roman" panose="02020603050405020304" pitchFamily="18" charset="0"/>
              </a:endParaRPr>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9" y="224444"/>
              <a:ext cx="1864635" cy="70485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823" y="232757"/>
              <a:ext cx="1827675" cy="448887"/>
            </a:xfrm>
            <a:prstGeom prst="rect">
              <a:avLst/>
            </a:prstGeom>
          </p:spPr>
        </p:pic>
      </p:grpSp>
      <p:pic>
        <p:nvPicPr>
          <p:cNvPr id="9" name="Picture Placeholder 8"/>
          <p:cNvPicPr>
            <a:picLocks noChangeAspect="1"/>
          </p:cNvPicPr>
          <p:nvPr/>
        </p:nvPicPr>
        <p:blipFill>
          <a:blip r:embed="rId4">
            <a:extLst>
              <a:ext uri="{28A0092B-C50C-407E-A947-70E740481C1C}">
                <a14:useLocalDpi xmlns:a14="http://schemas.microsoft.com/office/drawing/2010/main" val="0"/>
              </a:ext>
            </a:extLst>
          </a:blip>
          <a:srcRect t="615" b="615"/>
          <a:stretch>
            <a:fillRect/>
          </a:stretch>
        </p:blipFill>
        <p:spPr>
          <a:xfrm>
            <a:off x="7018428" y="623466"/>
            <a:ext cx="4927503" cy="6059955"/>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p:spPr>
      </p:pic>
      <p:sp>
        <p:nvSpPr>
          <p:cNvPr id="10" name="Subtitle 3">
            <a:extLst>
              <a:ext uri="{FF2B5EF4-FFF2-40B4-BE49-F238E27FC236}">
                <a16:creationId xmlns:a16="http://schemas.microsoft.com/office/drawing/2014/main" xmlns="" id="{4CAFB058-F34E-4FAC-AA90-D1CB170C9984}"/>
              </a:ext>
            </a:extLst>
          </p:cNvPr>
          <p:cNvSpPr txBox="1">
            <a:spLocks/>
          </p:cNvSpPr>
          <p:nvPr/>
        </p:nvSpPr>
        <p:spPr bwMode="black">
          <a:xfrm>
            <a:off x="792132" y="1998620"/>
            <a:ext cx="6446868" cy="3172093"/>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mn-MN" sz="3200" dirty="0" smtClean="0">
                <a:solidFill>
                  <a:schemeClr val="tx1"/>
                </a:solidFill>
                <a:latin typeface="Times New Roman" panose="02020603050405020304" pitchFamily="18" charset="0"/>
                <a:cs typeface="Times New Roman" panose="02020603050405020304" pitchFamily="18" charset="0"/>
              </a:rPr>
              <a:t>Нийт </a:t>
            </a:r>
            <a:r>
              <a:rPr lang="mn-MN" sz="3200" b="1" dirty="0" smtClean="0">
                <a:solidFill>
                  <a:schemeClr val="tx1"/>
                </a:solidFill>
                <a:latin typeface="Times New Roman" panose="02020603050405020304" pitchFamily="18" charset="0"/>
                <a:cs typeface="Times New Roman" panose="02020603050405020304" pitchFamily="18" charset="0"/>
              </a:rPr>
              <a:t>710</a:t>
            </a:r>
            <a:r>
              <a:rPr lang="mn-MN" sz="3200" dirty="0" smtClean="0">
                <a:solidFill>
                  <a:schemeClr val="tx1"/>
                </a:solidFill>
                <a:latin typeface="Times New Roman" panose="02020603050405020304" pitchFamily="18" charset="0"/>
                <a:cs typeface="Times New Roman" panose="02020603050405020304" pitchFamily="18" charset="0"/>
              </a:rPr>
              <a:t> ажилтантайгаар </a:t>
            </a:r>
            <a:r>
              <a:rPr lang="mn-MN" sz="3200" b="1" dirty="0" smtClean="0">
                <a:solidFill>
                  <a:schemeClr val="tx1"/>
                </a:solidFill>
                <a:latin typeface="Times New Roman" panose="02020603050405020304" pitchFamily="18" charset="0"/>
                <a:cs typeface="Times New Roman" panose="02020603050405020304" pitchFamily="18" charset="0"/>
              </a:rPr>
              <a:t>100 гаруй</a:t>
            </a:r>
            <a:r>
              <a:rPr lang="mn-MN" sz="3200" dirty="0" smtClean="0">
                <a:solidFill>
                  <a:schemeClr val="tx1"/>
                </a:solidFill>
                <a:latin typeface="Times New Roman" panose="02020603050405020304" pitchFamily="18" charset="0"/>
                <a:cs typeface="Times New Roman" panose="02020603050405020304" pitchFamily="18" charset="0"/>
              </a:rPr>
              <a:t> нэр төрлийн </a:t>
            </a:r>
            <a:r>
              <a:rPr lang="en-US" sz="3200" b="1" dirty="0" smtClean="0">
                <a:solidFill>
                  <a:schemeClr val="tx1"/>
                </a:solidFill>
                <a:latin typeface="Times New Roman" panose="02020603050405020304" pitchFamily="18" charset="0"/>
                <a:cs typeface="Times New Roman" panose="02020603050405020304" pitchFamily="18" charset="0"/>
              </a:rPr>
              <a:t>8</a:t>
            </a:r>
            <a:r>
              <a:rPr lang="mn-MN" sz="3200" b="1" dirty="0" smtClean="0">
                <a:solidFill>
                  <a:schemeClr val="tx1"/>
                </a:solidFill>
                <a:latin typeface="Times New Roman" panose="02020603050405020304" pitchFamily="18" charset="0"/>
                <a:cs typeface="Times New Roman" panose="02020603050405020304" pitchFamily="18" charset="0"/>
              </a:rPr>
              <a:t>,000</a:t>
            </a:r>
            <a:r>
              <a:rPr lang="mn-MN" sz="3200" dirty="0" smtClean="0">
                <a:solidFill>
                  <a:schemeClr val="tx1"/>
                </a:solidFill>
                <a:latin typeface="Times New Roman" panose="02020603050405020304" pitchFamily="18" charset="0"/>
                <a:cs typeface="Times New Roman" panose="02020603050405020304" pitchFamily="18" charset="0"/>
              </a:rPr>
              <a:t> </a:t>
            </a:r>
            <a:r>
              <a:rPr lang="mn-MN" sz="3200" dirty="0" smtClean="0">
                <a:solidFill>
                  <a:schemeClr val="tx1"/>
                </a:solidFill>
                <a:latin typeface="Times New Roman" panose="02020603050405020304" pitchFamily="18" charset="0"/>
                <a:cs typeface="Times New Roman" panose="02020603050405020304" pitchFamily="18" charset="0"/>
              </a:rPr>
              <a:t>тонн бүтээгдэхүүн борлуулж  </a:t>
            </a:r>
            <a:r>
              <a:rPr lang="mn-MN" sz="3200" b="1" dirty="0" smtClean="0">
                <a:solidFill>
                  <a:schemeClr val="tx1"/>
                </a:solidFill>
                <a:latin typeface="Times New Roman" panose="02020603050405020304" pitchFamily="18" charset="0"/>
                <a:cs typeface="Times New Roman" panose="02020603050405020304" pitchFamily="18" charset="0"/>
              </a:rPr>
              <a:t>25319</a:t>
            </a:r>
            <a:r>
              <a:rPr lang="mn-MN" sz="3200" dirty="0" smtClean="0">
                <a:solidFill>
                  <a:schemeClr val="tx1"/>
                </a:solidFill>
                <a:latin typeface="Times New Roman" panose="02020603050405020304" pitchFamily="18" charset="0"/>
                <a:cs typeface="Times New Roman" panose="02020603050405020304" pitchFamily="18" charset="0"/>
              </a:rPr>
              <a:t> сая </a:t>
            </a:r>
            <a:r>
              <a:rPr lang="mn-MN" sz="3200" dirty="0" smtClean="0">
                <a:solidFill>
                  <a:schemeClr val="tx1"/>
                </a:solidFill>
                <a:latin typeface="Times New Roman" panose="02020603050405020304" pitchFamily="18" charset="0"/>
                <a:cs typeface="Times New Roman" panose="02020603050405020304" pitchFamily="18" charset="0"/>
              </a:rPr>
              <a:t>төгрөгийн орлого олж, </a:t>
            </a:r>
            <a:r>
              <a:rPr lang="mn-MN" sz="3200" b="1" dirty="0" smtClean="0">
                <a:solidFill>
                  <a:schemeClr val="tx1"/>
                </a:solidFill>
                <a:latin typeface="Times New Roman" panose="02020603050405020304" pitchFamily="18" charset="0"/>
                <a:cs typeface="Times New Roman" panose="02020603050405020304" pitchFamily="18" charset="0"/>
              </a:rPr>
              <a:t>751,2</a:t>
            </a:r>
            <a:r>
              <a:rPr lang="mn-MN" sz="3200" dirty="0" smtClean="0">
                <a:solidFill>
                  <a:schemeClr val="tx1"/>
                </a:solidFill>
                <a:latin typeface="Times New Roman" panose="02020603050405020304" pitchFamily="18" charset="0"/>
                <a:cs typeface="Times New Roman" panose="02020603050405020304" pitchFamily="18" charset="0"/>
              </a:rPr>
              <a:t> сая </a:t>
            </a:r>
            <a:r>
              <a:rPr lang="mn-MN" sz="3200" dirty="0" smtClean="0">
                <a:solidFill>
                  <a:schemeClr val="tx1"/>
                </a:solidFill>
                <a:latin typeface="Times New Roman" panose="02020603050405020304" pitchFamily="18" charset="0"/>
                <a:cs typeface="Times New Roman" panose="02020603050405020304" pitchFamily="18" charset="0"/>
              </a:rPr>
              <a:t>төгрөгийн цэвэр ашигтай ажилласан.</a:t>
            </a:r>
            <a:endParaRPr lang="en-ZA" sz="3200" dirty="0">
              <a:solidFill>
                <a:schemeClr val="tx1"/>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2456742" y="387285"/>
            <a:ext cx="0" cy="82331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22205" y="349296"/>
            <a:ext cx="4905322" cy="899287"/>
          </a:xfrm>
          <a:prstGeom prst="rect">
            <a:avLst/>
          </a:prstGeom>
          <a:noFill/>
        </p:spPr>
        <p:txBody>
          <a:bodyPr wrap="none" lIns="37150" tIns="18575" rIns="37150" bIns="18575" rtlCol="0">
            <a:spAutoFit/>
          </a:bodyPr>
          <a:lstStyle/>
          <a:p>
            <a:pPr algn="ctr"/>
            <a:r>
              <a:rPr lang="mn-MN" sz="2800" b="1" dirty="0" smtClean="0">
                <a:solidFill>
                  <a:srgbClr val="002060"/>
                </a:solidFill>
                <a:latin typeface="Times New Roman" panose="02020603050405020304" pitchFamily="18" charset="0"/>
                <a:cs typeface="Times New Roman" panose="02020603050405020304" pitchFamily="18" charset="0"/>
              </a:rPr>
              <a:t>2019 оны эхний хагас жилийн</a:t>
            </a:r>
          </a:p>
          <a:p>
            <a:pPr algn="ctr"/>
            <a:r>
              <a:rPr lang="mn-MN" sz="2800" b="1" dirty="0" smtClean="0">
                <a:solidFill>
                  <a:srgbClr val="002060"/>
                </a:solidFill>
                <a:latin typeface="Times New Roman" panose="02020603050405020304" pitchFamily="18" charset="0"/>
                <a:cs typeface="Times New Roman" panose="02020603050405020304" pitchFamily="18" charset="0"/>
              </a:rPr>
              <a:t> үйл ажиллагааны тойм </a:t>
            </a:r>
            <a:endParaRPr lang="id-ID"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3580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2735</TotalTime>
  <Words>819</Words>
  <Application>Microsoft Office PowerPoint</Application>
  <PresentationFormat>Widescreen</PresentationFormat>
  <Paragraphs>124</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맑은 고딕</vt:lpstr>
      <vt:lpstr>Arial</vt:lpstr>
      <vt:lpstr>Calibri</vt:lpstr>
      <vt:lpstr>Calibri Light</vt:lpstr>
      <vt:lpstr>Helvetica</vt:lpstr>
      <vt:lpstr>Lato</vt:lpstr>
      <vt:lpstr>Lato Black</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195</cp:revision>
  <cp:lastPrinted>2019-07-31T06:47:05Z</cp:lastPrinted>
  <dcterms:created xsi:type="dcterms:W3CDTF">2019-06-03T01:39:27Z</dcterms:created>
  <dcterms:modified xsi:type="dcterms:W3CDTF">2019-07-31T07:00:02Z</dcterms:modified>
</cp:coreProperties>
</file>