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81" r:id="rId8"/>
    <p:sldId id="263" r:id="rId9"/>
    <p:sldId id="264" r:id="rId10"/>
    <p:sldId id="265" r:id="rId11"/>
    <p:sldId id="266" r:id="rId12"/>
    <p:sldId id="268" r:id="rId13"/>
    <p:sldId id="269" r:id="rId14"/>
    <p:sldId id="271" r:id="rId15"/>
    <p:sldId id="280" r:id="rId16"/>
    <p:sldId id="275" r:id="rId17"/>
    <p:sldId id="276" r:id="rId18"/>
    <p:sldId id="277" r:id="rId19"/>
    <p:sldId id="2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C2A6C-D123-49B7-8834-31DC82F99442}" type="datetimeFigureOut">
              <a:rPr lang="en-US" smtClean="0"/>
              <a:t>2019-02-21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47906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C2A6C-D123-49B7-8834-31DC82F99442}" type="datetimeFigureOut">
              <a:rPr lang="en-US" smtClean="0"/>
              <a:t>2019-02-21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523425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C2A6C-D123-49B7-8834-31DC82F99442}" type="datetimeFigureOut">
              <a:rPr lang="en-US" smtClean="0"/>
              <a:t>2019-02-21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838527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C2A6C-D123-49B7-8834-31DC82F99442}" type="datetimeFigureOut">
              <a:rPr lang="en-US" smtClean="0"/>
              <a:t>2019-02-21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167983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C2A6C-D123-49B7-8834-31DC82F99442}" type="datetimeFigureOut">
              <a:rPr lang="en-US" smtClean="0"/>
              <a:t>2019-02-21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128283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C2A6C-D123-49B7-8834-31DC82F99442}" type="datetimeFigureOut">
              <a:rPr lang="en-US" smtClean="0"/>
              <a:t>2019-02-21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2450938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C2A6C-D123-49B7-8834-31DC82F99442}" type="datetimeFigureOut">
              <a:rPr lang="en-US" smtClean="0"/>
              <a:t>2019-02-21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224145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C2A6C-D123-49B7-8834-31DC82F99442}" type="datetimeFigureOut">
              <a:rPr lang="en-US" smtClean="0"/>
              <a:t>2019-02-21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367584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C2A6C-D123-49B7-8834-31DC82F99442}" type="datetimeFigureOut">
              <a:rPr lang="en-US" smtClean="0"/>
              <a:t>2019-02-21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300798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C2A6C-D123-49B7-8834-31DC82F99442}" type="datetimeFigureOut">
              <a:rPr lang="en-US" smtClean="0"/>
              <a:t>2019-02-21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30200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C2A6C-D123-49B7-8834-31DC82F99442}" type="datetimeFigureOut">
              <a:rPr lang="en-US" smtClean="0"/>
              <a:t>2019-02-21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16B91-9AE3-4BD3-BEBD-4DD198FE9D9D}" type="slidenum">
              <a:rPr lang="en-US" smtClean="0"/>
              <a:t>‹#›</a:t>
            </a:fld>
            <a:endParaRPr lang="en-US"/>
          </a:p>
        </p:txBody>
      </p:sp>
    </p:spTree>
    <p:extLst>
      <p:ext uri="{BB962C8B-B14F-4D97-AF65-F5344CB8AC3E}">
        <p14:creationId xmlns:p14="http://schemas.microsoft.com/office/powerpoint/2010/main" val="176056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C2A6C-D123-49B7-8834-31DC82F99442}" type="datetimeFigureOut">
              <a:rPr lang="en-US" smtClean="0"/>
              <a:t>2019-02-21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16B91-9AE3-4BD3-BEBD-4DD198FE9D9D}" type="slidenum">
              <a:rPr lang="en-US" smtClean="0"/>
              <a:t>‹#›</a:t>
            </a:fld>
            <a:endParaRPr lang="en-US"/>
          </a:p>
        </p:txBody>
      </p:sp>
    </p:spTree>
    <p:extLst>
      <p:ext uri="{BB962C8B-B14F-4D97-AF65-F5344CB8AC3E}">
        <p14:creationId xmlns:p14="http://schemas.microsoft.com/office/powerpoint/2010/main" val="318776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819401"/>
            <a:ext cx="8001000" cy="2384425"/>
          </a:xfrm>
        </p:spPr>
        <p:txBody>
          <a:bodyPr/>
          <a:lstStyle/>
          <a:p>
            <a:pPr algn="ctr"/>
            <a:r>
              <a:rPr lang="mn-MN" sz="3600" b="1" dirty="0">
                <a:latin typeface="Arial" pitchFamily="34" charset="0"/>
                <a:cs typeface="Arial" pitchFamily="34" charset="0"/>
              </a:rPr>
              <a:t>Материалимпэкс ХК-ийн</a:t>
            </a:r>
            <a:br>
              <a:rPr lang="mn-MN" sz="3600" b="1" dirty="0">
                <a:latin typeface="Arial" pitchFamily="34" charset="0"/>
                <a:cs typeface="Arial" pitchFamily="34" charset="0"/>
              </a:rPr>
            </a:br>
            <a:r>
              <a:rPr lang="en-US" sz="3600" b="1" dirty="0" smtClean="0">
                <a:latin typeface="Arial" pitchFamily="34" charset="0"/>
                <a:cs typeface="Arial" pitchFamily="34" charset="0"/>
              </a:rPr>
              <a:t>2018</a:t>
            </a:r>
            <a:r>
              <a:rPr lang="mn-MN" sz="3600" b="1" dirty="0" smtClean="0">
                <a:latin typeface="Arial" pitchFamily="34" charset="0"/>
                <a:cs typeface="Arial" pitchFamily="34" charset="0"/>
              </a:rPr>
              <a:t> </a:t>
            </a:r>
            <a:r>
              <a:rPr lang="mn-MN" sz="3600" b="1" dirty="0">
                <a:latin typeface="Arial" pitchFamily="34" charset="0"/>
                <a:cs typeface="Arial" pitchFamily="34" charset="0"/>
              </a:rPr>
              <a:t>оны жилийн Үйл ажиллагааны тайлан</a:t>
            </a:r>
            <a:endParaRPr lang="en-US" sz="3600" b="1" dirty="0">
              <a:latin typeface="Arial" pitchFamily="34" charset="0"/>
              <a:cs typeface="Arial" pitchFamily="34" charset="0"/>
            </a:endParaRPr>
          </a:p>
        </p:txBody>
      </p:sp>
      <p:pic>
        <p:nvPicPr>
          <p:cNvPr id="2050" name="Picture 2" descr="C:\Users\undraa\Desktop\zurag\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1" y="304800"/>
            <a:ext cx="2456447"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238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457200"/>
            <a:ext cx="8077200" cy="5638800"/>
          </a:xfrm>
        </p:spPr>
        <p:txBody>
          <a:bodyPr>
            <a:noAutofit/>
          </a:bodyPr>
          <a:lstStyle/>
          <a:p>
            <a:pPr marL="0" indent="0" algn="just">
              <a:buNone/>
            </a:pPr>
            <a:r>
              <a:rPr lang="mn-MN" sz="1600" dirty="0">
                <a:latin typeface="Arial" panose="020B0604020202020204" pitchFamily="34" charset="0"/>
                <a:cs typeface="Arial" panose="020B0604020202020204" pitchFamily="34" charset="0"/>
              </a:rPr>
              <a:t>	Албан </a:t>
            </a:r>
            <a:r>
              <a:rPr lang="en-US" sz="1600" dirty="0" err="1">
                <a:latin typeface="Arial" panose="020B0604020202020204" pitchFamily="34" charset="0"/>
                <a:cs typeface="Arial" panose="020B0604020202020204" pitchFamily="34" charset="0"/>
              </a:rPr>
              <a:t>тушаалын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сул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орон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тоонд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тухайн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ажлын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байранд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тавигдах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ерөнхий</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болон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тусгай</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шаардлагыг</a:t>
            </a:r>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зааж, олон нийтийн хэвлэл мэдээллийн хэрэгслээр нийтэд нээлттэй зар түгээж, ил тод, багаар </a:t>
            </a:r>
            <a:r>
              <a:rPr lang="en-US" sz="1600" dirty="0" err="1">
                <a:latin typeface="Arial" panose="020B0604020202020204" pitchFamily="34" charset="0"/>
                <a:cs typeface="Arial" panose="020B0604020202020204" pitchFamily="34" charset="0"/>
              </a:rPr>
              <a:t>сонгон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шалгаруулан</a:t>
            </a:r>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ажил , албан тушаалд </a:t>
            </a:r>
            <a:r>
              <a:rPr lang="en-US" sz="1600" dirty="0" err="1">
                <a:latin typeface="Arial" panose="020B0604020202020204" pitchFamily="34" charset="0"/>
                <a:cs typeface="Arial" panose="020B0604020202020204" pitchFamily="34" charset="0"/>
              </a:rPr>
              <a:t>томилж</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сул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орон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тоог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нөхөх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ажлыг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холбогдох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хууль</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журмын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хүрээнд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зохион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байгуулсан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Тайлант</a:t>
            </a:r>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хугацаанд </a:t>
            </a:r>
            <a:r>
              <a:rPr lang="mn-MN" sz="1600" dirty="0" smtClean="0">
                <a:latin typeface="Arial" panose="020B0604020202020204" pitchFamily="34" charset="0"/>
                <a:cs typeface="Arial" panose="020B0604020202020204" pitchFamily="34" charset="0"/>
              </a:rPr>
              <a:t>захирлын</a:t>
            </a:r>
            <a:r>
              <a:rPr lang="en-US" sz="1600" dirty="0" smtClean="0">
                <a:latin typeface="Arial" panose="020B0604020202020204" pitchFamily="34" charset="0"/>
                <a:cs typeface="Arial" panose="020B0604020202020204" pitchFamily="34" charset="0"/>
              </a:rPr>
              <a:t> 40</a:t>
            </a:r>
            <a:r>
              <a:rPr lang="mn-MN" sz="1600" dirty="0" smtClean="0">
                <a:latin typeface="Arial" panose="020B0604020202020204" pitchFamily="34" charset="0"/>
                <a:cs typeface="Arial" panose="020B0604020202020204" pitchFamily="34" charset="0"/>
              </a:rPr>
              <a:t> тушаал гарсан байна. </a:t>
            </a:r>
            <a:endParaRPr lang="en-US" sz="1600" dirty="0" smtClean="0">
              <a:latin typeface="Arial" panose="020B0604020202020204" pitchFamily="34" charset="0"/>
              <a:cs typeface="Arial" panose="020B0604020202020204" pitchFamily="34" charset="0"/>
            </a:endParaRPr>
          </a:p>
          <a:p>
            <a:pPr marL="0" indent="0" algn="just">
              <a:buNone/>
            </a:pPr>
            <a:r>
              <a:rPr lang="mn-MN" sz="1600" dirty="0" smtClean="0">
                <a:latin typeface="Arial" panose="020B0604020202020204" pitchFamily="34" charset="0"/>
                <a:cs typeface="Arial" panose="020B0604020202020204" pitchFamily="34" charset="0"/>
              </a:rPr>
              <a:t>	Компанийн ажилтан, албан хаагч, ажиллаж байсан  ахмад </a:t>
            </a:r>
            <a:r>
              <a:rPr lang="en-US" sz="1600" dirty="0" smtClean="0">
                <a:latin typeface="Arial" panose="020B0604020202020204" pitchFamily="34" charset="0"/>
                <a:cs typeface="Arial" panose="020B0604020202020204" pitchFamily="34" charset="0"/>
              </a:rPr>
              <a:t>3</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хүнд </a:t>
            </a:r>
            <a:r>
              <a:rPr lang="en-US" sz="1600" dirty="0" smtClean="0">
                <a:latin typeface="Arial" panose="020B0604020202020204" pitchFamily="34" charset="0"/>
                <a:cs typeface="Arial" panose="020B0604020202020204" pitchFamily="34" charset="0"/>
              </a:rPr>
              <a:t>2.1</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сая төгрөгийн буцалтгүй тэтгэмж олгожээ.</a:t>
            </a:r>
            <a:endParaRPr lang="en-US" sz="1600" dirty="0">
              <a:latin typeface="Arial" panose="020B0604020202020204" pitchFamily="34" charset="0"/>
              <a:cs typeface="Arial" panose="020B0604020202020204" pitchFamily="34" charset="0"/>
            </a:endParaRPr>
          </a:p>
          <a:p>
            <a:pPr marL="0" indent="0" algn="just">
              <a:buNone/>
            </a:pPr>
            <a:r>
              <a:rPr lang="mn-MN" sz="1600" dirty="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81422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905000" y="457200"/>
            <a:ext cx="9067800" cy="5742878"/>
          </a:xfrm>
        </p:spPr>
        <p:txBody>
          <a:bodyPr>
            <a:normAutofit fontScale="40000" lnSpcReduction="20000"/>
          </a:bodyPr>
          <a:lstStyle/>
          <a:p>
            <a:pPr marL="0" indent="0" algn="just">
              <a:lnSpc>
                <a:spcPct val="115000"/>
              </a:lnSpc>
              <a:spcAft>
                <a:spcPts val="750"/>
              </a:spcAft>
              <a:buNone/>
              <a:tabLst>
                <a:tab pos="342900" algn="l"/>
              </a:tabLst>
            </a:pPr>
            <a:r>
              <a:rPr lang="mn-MN" sz="4900" dirty="0">
                <a:latin typeface="Arial" panose="020B0604020202020204" pitchFamily="34" charset="0"/>
                <a:cs typeface="Arial" panose="020B0604020202020204" pitchFamily="34" charset="0"/>
              </a:rPr>
              <a:t>		</a:t>
            </a:r>
            <a:r>
              <a:rPr lang="mn-MN" sz="4000" dirty="0" smtClean="0">
                <a:latin typeface="Arial" panose="020B0604020202020204" pitchFamily="34" charset="0"/>
                <a:cs typeface="Arial" panose="020B0604020202020204" pitchFamily="34" charset="0"/>
              </a:rPr>
              <a:t>Борлуулалтын </a:t>
            </a:r>
            <a:r>
              <a:rPr lang="mn-MN" sz="4000" dirty="0">
                <a:latin typeface="Arial" panose="020B0604020202020204" pitchFamily="34" charset="0"/>
                <a:cs typeface="Arial" panose="020B0604020202020204" pitchFamily="34" charset="0"/>
              </a:rPr>
              <a:t>албаны үндсэн чиг үүрэг нь бараа бүтээгдэхүүнийг худалдан борлуулах менежмент, маркетингийн оновчтой бодлогыг боловсруулж, хэрэгжүүлэх явдал юм. </a:t>
            </a:r>
            <a:r>
              <a:rPr lang="mn-MN" sz="4000" dirty="0" smtClean="0">
                <a:latin typeface="Arial" panose="020B0604020202020204" pitchFamily="34" charset="0"/>
                <a:cs typeface="Arial" panose="020B0604020202020204" pitchFamily="34" charset="0"/>
              </a:rPr>
              <a:t>Зар сурталчилгаа бол борлуулалтын албаны томоохон ажлын хэсэг мөн. Энэ хүрээнд</a:t>
            </a:r>
            <a:r>
              <a:rPr lang="en-US" sz="4000" dirty="0" smtClean="0">
                <a:latin typeface="Arial" panose="020B0604020202020204" pitchFamily="34" charset="0"/>
                <a:cs typeface="Arial" panose="020B0604020202020204" pitchFamily="34" charset="0"/>
              </a:rPr>
              <a:t> </a:t>
            </a:r>
            <a:r>
              <a:rPr lang="mn-MN" sz="4000" dirty="0" smtClean="0">
                <a:latin typeface="Arial" panose="020B0604020202020204" pitchFamily="34" charset="0"/>
                <a:cs typeface="Arial" panose="020B0604020202020204" pitchFamily="34" charset="0"/>
              </a:rPr>
              <a:t>Интернет</a:t>
            </a:r>
            <a:r>
              <a:rPr lang="mn-MN" sz="4000" dirty="0">
                <a:latin typeface="Arial" panose="020B0604020202020204" pitchFamily="34" charset="0"/>
                <a:cs typeface="Arial" panose="020B0604020202020204" pitchFamily="34" charset="0"/>
              </a:rPr>
              <a:t>, вэбсайт, </a:t>
            </a:r>
            <a:r>
              <a:rPr lang="en-US" sz="4000" dirty="0">
                <a:latin typeface="Arial" panose="020B0604020202020204" pitchFamily="34" charset="0"/>
                <a:cs typeface="Arial" panose="020B0604020202020204" pitchFamily="34" charset="0"/>
              </a:rPr>
              <a:t>Facebook / barilga.mn, oronsuuts.mn, shinebair.mn, Happyhome.mn, MY TOWN-</a:t>
            </a:r>
            <a:r>
              <a:rPr lang="en-US" sz="4000" dirty="0" err="1">
                <a:latin typeface="Arial" panose="020B0604020202020204" pitchFamily="34" charset="0"/>
                <a:cs typeface="Arial" panose="020B0604020202020204" pitchFamily="34" charset="0"/>
              </a:rPr>
              <a:t>Materialimpex</a:t>
            </a:r>
            <a:r>
              <a:rPr lang="en-US" sz="4000" dirty="0">
                <a:latin typeface="Arial" panose="020B0604020202020204" pitchFamily="34" charset="0"/>
                <a:cs typeface="Arial" panose="020B0604020202020204" pitchFamily="34" charset="0"/>
              </a:rPr>
              <a:t> </a:t>
            </a:r>
            <a:r>
              <a:rPr lang="mn-MN" sz="4000" dirty="0">
                <a:latin typeface="Arial" panose="020B0604020202020204" pitchFamily="34" charset="0"/>
                <a:cs typeface="Arial" panose="020B0604020202020204" pitchFamily="34" charset="0"/>
              </a:rPr>
              <a:t>ХК</a:t>
            </a:r>
            <a:r>
              <a:rPr lang="mn-MN" sz="4000" dirty="0" smtClean="0">
                <a:latin typeface="Arial" panose="020B0604020202020204" pitchFamily="34" charset="0"/>
                <a:cs typeface="Arial" panose="020B0604020202020204" pitchFamily="34" charset="0"/>
              </a:rPr>
              <a:t>/, 360 </a:t>
            </a:r>
            <a:r>
              <a:rPr lang="mn-MN" sz="4000" dirty="0">
                <a:latin typeface="Arial" panose="020B0604020202020204" pitchFamily="34" charset="0"/>
                <a:cs typeface="Arial" panose="020B0604020202020204" pitchFamily="34" charset="0"/>
              </a:rPr>
              <a:t>градус Виртуал аялал  /</a:t>
            </a:r>
            <a:r>
              <a:rPr lang="en-US" sz="4000" dirty="0">
                <a:latin typeface="Arial" panose="020B0604020202020204" pitchFamily="34" charset="0"/>
                <a:cs typeface="Arial" panose="020B0604020202020204" pitchFamily="34" charset="0"/>
              </a:rPr>
              <a:t> Zochin360.mn/</a:t>
            </a:r>
            <a:r>
              <a:rPr lang="en-US" sz="4000" dirty="0" err="1">
                <a:latin typeface="Arial" panose="020B0604020202020204" pitchFamily="34" charset="0"/>
                <a:cs typeface="Arial" panose="020B0604020202020204" pitchFamily="34" charset="0"/>
              </a:rPr>
              <a:t>Mytown</a:t>
            </a:r>
            <a:r>
              <a:rPr lang="en-US" sz="4000" dirty="0">
                <a:latin typeface="Arial" panose="020B0604020202020204" pitchFamily="34" charset="0"/>
                <a:cs typeface="Arial" panose="020B0604020202020204" pitchFamily="34" charset="0"/>
              </a:rPr>
              <a:t>, Happyhome.mn</a:t>
            </a:r>
            <a:r>
              <a:rPr lang="en-US" sz="4000" dirty="0" smtClean="0">
                <a:latin typeface="Arial" panose="020B0604020202020204" pitchFamily="34" charset="0"/>
                <a:cs typeface="Arial" panose="020B0604020202020204" pitchFamily="34" charset="0"/>
              </a:rPr>
              <a:t>/</a:t>
            </a:r>
            <a:r>
              <a:rPr lang="mn-MN" sz="4000" dirty="0">
                <a:latin typeface="Arial" panose="020B0604020202020204" pitchFamily="34" charset="0"/>
                <a:cs typeface="Arial" panose="020B0604020202020204" pitchFamily="34" charset="0"/>
              </a:rPr>
              <a:t> </a:t>
            </a:r>
            <a:r>
              <a:rPr lang="mn-MN" sz="4000" dirty="0" smtClean="0">
                <a:latin typeface="Arial" panose="020B0604020202020204" pitchFamily="34" charset="0"/>
                <a:cs typeface="Arial" panose="020B0604020202020204" pitchFamily="34" charset="0"/>
              </a:rPr>
              <a:t>сайт, вэб хуудаснаас харж болно. </a:t>
            </a:r>
          </a:p>
          <a:p>
            <a:r>
              <a:rPr lang="en-US" sz="4000" dirty="0">
                <a:latin typeface="Arial" panose="020B0604020202020204" pitchFamily="34" charset="0"/>
                <a:cs typeface="Arial" panose="020B0604020202020204" pitchFamily="34" charset="0"/>
              </a:rPr>
              <a:t>My town </a:t>
            </a:r>
            <a:r>
              <a:rPr lang="mn-MN" sz="4000" dirty="0">
                <a:latin typeface="Arial" panose="020B0604020202020204" pitchFamily="34" charset="0"/>
                <a:cs typeface="Arial" panose="020B0604020202020204" pitchFamily="34" charset="0"/>
              </a:rPr>
              <a:t>төслийн </a:t>
            </a:r>
            <a:r>
              <a:rPr lang="en-US" sz="4000" dirty="0">
                <a:latin typeface="Arial" panose="020B0604020202020204" pitchFamily="34" charset="0"/>
                <a:cs typeface="Arial" panose="020B0604020202020204" pitchFamily="34" charset="0"/>
              </a:rPr>
              <a:t>II </a:t>
            </a:r>
            <a:r>
              <a:rPr lang="mn-MN" sz="4000" dirty="0">
                <a:latin typeface="Arial" panose="020B0604020202020204" pitchFamily="34" charset="0"/>
                <a:cs typeface="Arial" panose="020B0604020202020204" pitchFamily="34" charset="0"/>
              </a:rPr>
              <a:t>ээлжний  112-р байрыг ашиглалтанд хүлээлгэн өгч одоогийн байдлаар 40 орон сууц борлуулаад байна</a:t>
            </a:r>
            <a:r>
              <a:rPr lang="en-US" sz="4000" dirty="0">
                <a:latin typeface="Arial" panose="020B0604020202020204" pitchFamily="34" charset="0"/>
                <a:cs typeface="Arial" panose="020B0604020202020204" pitchFamily="34" charset="0"/>
              </a:rPr>
              <a:t>.</a:t>
            </a:r>
            <a:r>
              <a:rPr lang="mn-MN" sz="4000" b="1" dirty="0">
                <a:latin typeface="Arial" panose="020B0604020202020204" pitchFamily="34" charset="0"/>
                <a:cs typeface="Arial" panose="020B0604020202020204" pitchFamily="34" charset="0"/>
              </a:rPr>
              <a:t> 201</a:t>
            </a:r>
            <a:r>
              <a:rPr lang="en-US" sz="4000" b="1" dirty="0">
                <a:latin typeface="Arial" panose="020B0604020202020204" pitchFamily="34" charset="0"/>
                <a:cs typeface="Arial" panose="020B0604020202020204" pitchFamily="34" charset="0"/>
              </a:rPr>
              <a:t>8</a:t>
            </a:r>
            <a:r>
              <a:rPr lang="mn-MN" sz="4000" dirty="0">
                <a:latin typeface="Arial" panose="020B0604020202020204" pitchFamily="34" charset="0"/>
                <a:cs typeface="Arial" panose="020B0604020202020204" pitchFamily="34" charset="0"/>
              </a:rPr>
              <a:t> онд нийт  </a:t>
            </a:r>
            <a:r>
              <a:rPr lang="en-US" sz="4000" b="1" i="1" dirty="0">
                <a:latin typeface="Arial" panose="020B0604020202020204" pitchFamily="34" charset="0"/>
                <a:cs typeface="Arial" panose="020B0604020202020204" pitchFamily="34" charset="0"/>
              </a:rPr>
              <a:t>80</a:t>
            </a:r>
            <a:r>
              <a:rPr lang="mn-MN" sz="4000" dirty="0">
                <a:latin typeface="Arial" panose="020B0604020202020204" pitchFamily="34" charset="0"/>
                <a:cs typeface="Arial" panose="020B0604020202020204" pitchFamily="34" charset="0"/>
              </a:rPr>
              <a:t> орон сууц </a:t>
            </a:r>
            <a:r>
              <a:rPr lang="mn-MN" sz="4000" dirty="0" smtClean="0">
                <a:latin typeface="Arial" panose="020B0604020202020204" pitchFamily="34" charset="0"/>
                <a:cs typeface="Arial" panose="020B0604020202020204" pitchFamily="34" charset="0"/>
              </a:rPr>
              <a:t>борлуулсан байна</a:t>
            </a:r>
            <a:r>
              <a:rPr lang="en-US" sz="4000" dirty="0" smtClean="0">
                <a:latin typeface="Arial" panose="020B0604020202020204" pitchFamily="34" charset="0"/>
                <a:cs typeface="Arial" panose="020B0604020202020204" pitchFamily="34" charset="0"/>
              </a:rPr>
              <a:t>.</a:t>
            </a:r>
            <a:endParaRPr lang="en-US" sz="4000" dirty="0">
              <a:latin typeface="Arial" panose="020B0604020202020204" pitchFamily="34" charset="0"/>
              <a:cs typeface="Arial" panose="020B0604020202020204" pitchFamily="34" charset="0"/>
            </a:endParaRPr>
          </a:p>
          <a:p>
            <a:r>
              <a:rPr lang="mn-MN" sz="4000" dirty="0">
                <a:latin typeface="Arial" panose="020B0604020202020204" pitchFamily="34" charset="0"/>
                <a:cs typeface="Arial" panose="020B0604020202020204" pitchFamily="34" charset="0"/>
              </a:rPr>
              <a:t>Давхардсан тоогоор 2000 гаруй хүмүүсд хорооллын танилцуулгыг биечлэн хийж</a:t>
            </a:r>
            <a:r>
              <a:rPr lang="en-US" sz="4000" dirty="0">
                <a:latin typeface="Arial" panose="020B0604020202020204" pitchFamily="34" charset="0"/>
                <a:cs typeface="Arial" panose="020B0604020202020204" pitchFamily="34" charset="0"/>
              </a:rPr>
              <a:t>,</a:t>
            </a:r>
            <a:r>
              <a:rPr lang="mn-MN" sz="4000" dirty="0">
                <a:latin typeface="Arial" panose="020B0604020202020204" pitchFamily="34" charset="0"/>
                <a:cs typeface="Arial" panose="020B0604020202020204" pitchFamily="34" charset="0"/>
              </a:rPr>
              <a:t>цаасан хэлбэрийн танилцуулгын тараасан байна</a:t>
            </a:r>
            <a:r>
              <a:rPr lang="en-US" sz="4000" dirty="0">
                <a:latin typeface="Arial" panose="020B0604020202020204" pitchFamily="34" charset="0"/>
                <a:cs typeface="Arial" panose="020B0604020202020204" pitchFamily="34" charset="0"/>
              </a:rPr>
              <a:t>.</a:t>
            </a:r>
          </a:p>
          <a:p>
            <a:r>
              <a:rPr lang="mn-MN" sz="4000" dirty="0">
                <a:latin typeface="Arial" panose="020B0604020202020204" pitchFamily="34" charset="0"/>
                <a:cs typeface="Arial" panose="020B0604020202020204" pitchFamily="34" charset="0"/>
              </a:rPr>
              <a:t>Мөн орон сууц худалдан авахаар сонирхсон 3000 гаруй хүмүүсд суурин болон гар утсаараа төслийн тухай танилцуулга </a:t>
            </a:r>
            <a:r>
              <a:rPr lang="mn-MN" sz="4000" dirty="0" smtClean="0">
                <a:latin typeface="Arial" panose="020B0604020202020204" pitchFamily="34" charset="0"/>
                <a:cs typeface="Arial" panose="020B0604020202020204" pitchFamily="34" charset="0"/>
              </a:rPr>
              <a:t>хийжээ</a:t>
            </a:r>
            <a:r>
              <a:rPr lang="en-US" sz="4000" dirty="0" smtClean="0">
                <a:latin typeface="Arial" panose="020B0604020202020204" pitchFamily="34" charset="0"/>
                <a:cs typeface="Arial" panose="020B0604020202020204" pitchFamily="34" charset="0"/>
              </a:rPr>
              <a:t>. </a:t>
            </a:r>
            <a:endParaRPr lang="en-US" sz="4000" dirty="0">
              <a:latin typeface="Arial" panose="020B0604020202020204" pitchFamily="34" charset="0"/>
              <a:cs typeface="Arial" panose="020B0604020202020204" pitchFamily="34" charset="0"/>
            </a:endParaRPr>
          </a:p>
          <a:p>
            <a:pPr lvl="0"/>
            <a:r>
              <a:rPr lang="mn-MN" sz="4000" dirty="0">
                <a:latin typeface="Arial" panose="020B0604020202020204" pitchFamily="34" charset="0"/>
                <a:cs typeface="Arial" panose="020B0604020202020204" pitchFamily="34" charset="0"/>
              </a:rPr>
              <a:t>Тоглоомын талбайн иж бүрэн тохижилт</a:t>
            </a:r>
            <a:endParaRPr lang="en-US" sz="4000" dirty="0">
              <a:latin typeface="Arial" panose="020B0604020202020204" pitchFamily="34" charset="0"/>
              <a:cs typeface="Arial" panose="020B0604020202020204" pitchFamily="34" charset="0"/>
            </a:endParaRPr>
          </a:p>
          <a:p>
            <a:pPr lvl="0"/>
            <a:r>
              <a:rPr lang="mn-MN" sz="4000" dirty="0">
                <a:latin typeface="Arial" panose="020B0604020202020204" pitchFamily="34" charset="0"/>
                <a:cs typeface="Arial" panose="020B0604020202020204" pitchFamily="34" charset="0"/>
              </a:rPr>
              <a:t>Ногоон байгууламж / мод, зүлэг, суулгац / </a:t>
            </a:r>
            <a:endParaRPr lang="en-US" sz="4000" dirty="0">
              <a:latin typeface="Arial" panose="020B0604020202020204" pitchFamily="34" charset="0"/>
              <a:cs typeface="Arial" panose="020B0604020202020204" pitchFamily="34" charset="0"/>
            </a:endParaRPr>
          </a:p>
          <a:p>
            <a:pPr lvl="0"/>
            <a:r>
              <a:rPr lang="mn-MN" sz="4000" dirty="0">
                <a:latin typeface="Arial" panose="020B0604020202020204" pitchFamily="34" charset="0"/>
                <a:cs typeface="Arial" panose="020B0604020202020204" pitchFamily="34" charset="0"/>
              </a:rPr>
              <a:t>Гэрэл, гэрэлтүүлэг</a:t>
            </a:r>
            <a:endParaRPr lang="en-US" sz="4000" dirty="0">
              <a:latin typeface="Arial" panose="020B0604020202020204" pitchFamily="34" charset="0"/>
              <a:cs typeface="Arial" panose="020B0604020202020204" pitchFamily="34" charset="0"/>
            </a:endParaRPr>
          </a:p>
          <a:p>
            <a:pPr lvl="0"/>
            <a:r>
              <a:rPr lang="mn-MN" sz="4000" dirty="0">
                <a:latin typeface="Arial" panose="020B0604020202020204" pitchFamily="34" charset="0"/>
                <a:cs typeface="Arial" panose="020B0604020202020204" pitchFamily="34" charset="0"/>
              </a:rPr>
              <a:t>Гражийн 3 хаалганы засвар үйлчилгээ</a:t>
            </a:r>
            <a:endParaRPr lang="en-US" sz="4000" dirty="0">
              <a:latin typeface="Arial" panose="020B0604020202020204" pitchFamily="34" charset="0"/>
              <a:cs typeface="Arial" panose="020B0604020202020204" pitchFamily="34" charset="0"/>
            </a:endParaRPr>
          </a:p>
          <a:p>
            <a:pPr lvl="0"/>
            <a:r>
              <a:rPr lang="mn-MN" sz="4000" dirty="0">
                <a:latin typeface="Arial" panose="020B0604020202020204" pitchFamily="34" charset="0"/>
                <a:cs typeface="Arial" panose="020B0604020202020204" pitchFamily="34" charset="0"/>
              </a:rPr>
              <a:t>112-р байрны гражийн шалны ажилд  зөвлөгөө өгч хянаж ажилласан </a:t>
            </a:r>
            <a:endParaRPr lang="en-US" sz="4000" dirty="0">
              <a:latin typeface="Arial" panose="020B0604020202020204" pitchFamily="34" charset="0"/>
              <a:cs typeface="Arial" panose="020B0604020202020204" pitchFamily="34" charset="0"/>
            </a:endParaRPr>
          </a:p>
          <a:p>
            <a:pPr lvl="0"/>
            <a:r>
              <a:rPr lang="mn-MN" sz="4000" dirty="0">
                <a:latin typeface="Arial" panose="020B0604020202020204" pitchFamily="34" charset="0"/>
                <a:cs typeface="Arial" panose="020B0604020202020204" pitchFamily="34" charset="0"/>
              </a:rPr>
              <a:t>Гадна талбайн замын тэмдэг тэмдэглэгээ</a:t>
            </a:r>
            <a:endParaRPr lang="en-US" sz="4000" dirty="0">
              <a:latin typeface="Arial" panose="020B0604020202020204" pitchFamily="34" charset="0"/>
              <a:cs typeface="Arial" panose="020B0604020202020204" pitchFamily="34" charset="0"/>
            </a:endParaRPr>
          </a:p>
          <a:p>
            <a:pPr lvl="0"/>
            <a:r>
              <a:rPr lang="mn-MN" sz="4000" dirty="0">
                <a:latin typeface="Arial" panose="020B0604020202020204" pitchFamily="34" charset="0"/>
                <a:cs typeface="Arial" panose="020B0604020202020204" pitchFamily="34" charset="0"/>
              </a:rPr>
              <a:t>Гражийн хаалга болон орчны тэмдэг тэмдэглэгээ</a:t>
            </a:r>
            <a:endParaRPr lang="en-US" sz="4000" dirty="0">
              <a:latin typeface="Arial" panose="020B0604020202020204" pitchFamily="34" charset="0"/>
              <a:cs typeface="Arial" panose="020B0604020202020204" pitchFamily="34" charset="0"/>
            </a:endParaRPr>
          </a:p>
          <a:p>
            <a:pPr marL="0" indent="0" algn="just">
              <a:lnSpc>
                <a:spcPct val="115000"/>
              </a:lnSpc>
              <a:spcAft>
                <a:spcPts val="750"/>
              </a:spcAft>
              <a:buNone/>
              <a:tabLst>
                <a:tab pos="342900" algn="l"/>
              </a:tabLst>
            </a:pPr>
            <a:r>
              <a:rPr lang="mn-MN" sz="4000" dirty="0" smtClean="0">
                <a:latin typeface="Arial" panose="020B0604020202020204" pitchFamily="34" charset="0"/>
                <a:cs typeface="Arial" panose="020B0604020202020204" pitchFamily="34" charset="0"/>
              </a:rPr>
              <a:t> </a:t>
            </a:r>
            <a:endParaRPr lang="en-US" sz="4000" dirty="0">
              <a:latin typeface="Arial" panose="020B0604020202020204" pitchFamily="34" charset="0"/>
              <a:cs typeface="Arial" panose="020B0604020202020204" pitchFamily="34" charset="0"/>
            </a:endParaRPr>
          </a:p>
          <a:p>
            <a:pPr marL="0" indent="0"/>
            <a:endParaRPr lang="en-US" sz="3675" dirty="0">
              <a:latin typeface="Arial" panose="020B0604020202020204" pitchFamily="34" charset="0"/>
              <a:cs typeface="Arial" panose="020B0604020202020204" pitchFamily="34"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8325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533400"/>
            <a:ext cx="8229600" cy="5715000"/>
          </a:xfrm>
        </p:spPr>
        <p:txBody>
          <a:bodyPr>
            <a:normAutofit fontScale="77500" lnSpcReduction="20000"/>
          </a:bodyPr>
          <a:lstStyle/>
          <a:p>
            <a:pPr marL="0" indent="0" algn="just">
              <a:buNone/>
            </a:pPr>
            <a:r>
              <a:rPr lang="mn-MN" dirty="0">
                <a:latin typeface="Arial" panose="020B0604020202020204" pitchFamily="34" charset="0"/>
                <a:cs typeface="Arial" panose="020B0604020202020204" pitchFamily="34" charset="0"/>
              </a:rPr>
              <a:t>Санхүү, эдийн засгийн хэлтэс нь </a:t>
            </a:r>
            <a:r>
              <a:rPr lang="mn-MN" dirty="0" smtClean="0">
                <a:latin typeface="Arial" panose="020B0604020202020204" pitchFamily="34" charset="0"/>
                <a:cs typeface="Arial" panose="020B0604020202020204" pitchFamily="34" charset="0"/>
              </a:rPr>
              <a:t>тайлант </a:t>
            </a:r>
            <a:r>
              <a:rPr lang="mn-MN" dirty="0">
                <a:latin typeface="Arial" panose="020B0604020202020204" pitchFamily="34" charset="0"/>
                <a:cs typeface="Arial" panose="020B0604020202020204" pitchFamily="34" charset="0"/>
              </a:rPr>
              <a:t>хугацаанд татвар, нийгмийн даатгалын хуулиудаар хүлээсэн үүргээ биелүүлж</a:t>
            </a:r>
            <a:endParaRPr lang="en-US" dirty="0">
              <a:latin typeface="Arial" panose="020B0604020202020204" pitchFamily="34" charset="0"/>
              <a:cs typeface="Arial" panose="020B0604020202020204" pitchFamily="34" charset="0"/>
            </a:endParaRPr>
          </a:p>
          <a:p>
            <a:pPr marL="0" indent="0">
              <a:buNone/>
            </a:pPr>
            <a:r>
              <a:rPr lang="mn-MN" dirty="0">
                <a:latin typeface="Arial" panose="020B0604020202020204" pitchFamily="34" charset="0"/>
                <a:cs typeface="Arial" panose="020B0604020202020204" pitchFamily="34" charset="0"/>
              </a:rPr>
              <a:t>Сар бүр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НӨАТ-ын тайланг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Эрүүл мэнд нийгмийн даатгалын шимтгэлийн тайлан </a:t>
            </a:r>
            <a:endParaRPr lang="en-US" dirty="0">
              <a:latin typeface="Arial" panose="020B0604020202020204" pitchFamily="34" charset="0"/>
              <a:cs typeface="Arial" panose="020B0604020202020204" pitchFamily="34" charset="0"/>
            </a:endParaRPr>
          </a:p>
          <a:p>
            <a:pPr marL="0" indent="0">
              <a:buNone/>
            </a:pPr>
            <a:endParaRPr lang="mn-MN" dirty="0" smtClean="0">
              <a:latin typeface="Arial" panose="020B0604020202020204" pitchFamily="34" charset="0"/>
              <a:cs typeface="Arial" panose="020B0604020202020204" pitchFamily="34" charset="0"/>
            </a:endParaRPr>
          </a:p>
          <a:p>
            <a:pPr marL="0" indent="0">
              <a:buNone/>
            </a:pPr>
            <a:r>
              <a:rPr lang="mn-MN" dirty="0" smtClean="0">
                <a:latin typeface="Arial" panose="020B0604020202020204" pitchFamily="34" charset="0"/>
                <a:cs typeface="Arial" panose="020B0604020202020204" pitchFamily="34" charset="0"/>
              </a:rPr>
              <a:t>Улирал </a:t>
            </a:r>
            <a:r>
              <a:rPr lang="mn-MN" dirty="0">
                <a:latin typeface="Arial" panose="020B0604020202020204" pitchFamily="34" charset="0"/>
                <a:cs typeface="Arial" panose="020B0604020202020204" pitchFamily="34" charset="0"/>
              </a:rPr>
              <a:t>бүр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ААНОАТатварын тайлан</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ХХОАТатварын </a:t>
            </a:r>
            <a:r>
              <a:rPr lang="mn-MN" dirty="0" smtClean="0">
                <a:latin typeface="Arial" panose="020B0604020202020204" pitchFamily="34" charset="0"/>
                <a:cs typeface="Arial" panose="020B0604020202020204" pitchFamily="34" charset="0"/>
              </a:rPr>
              <a:t>тайлан</a:t>
            </a:r>
            <a:endParaRPr lang="mn-MN" dirty="0">
              <a:latin typeface="Arial" panose="020B0604020202020204" pitchFamily="34" charset="0"/>
              <a:cs typeface="Arial" panose="020B0604020202020204" pitchFamily="34" charset="0"/>
            </a:endParaRPr>
          </a:p>
          <a:p>
            <a:pPr marL="0" indent="0">
              <a:buNone/>
            </a:pPr>
            <a:endParaRPr lang="mn-MN" dirty="0">
              <a:latin typeface="Arial" panose="020B0604020202020204" pitchFamily="34" charset="0"/>
              <a:cs typeface="Arial" panose="020B0604020202020204" pitchFamily="34" charset="0"/>
            </a:endParaRPr>
          </a:p>
          <a:p>
            <a:pPr marL="0" indent="0">
              <a:buNone/>
            </a:pPr>
            <a:r>
              <a:rPr lang="mn-MN" dirty="0" smtClean="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Хагас жил болон Жилийн эцсээр</a:t>
            </a:r>
            <a:endParaRPr lang="en-US" dirty="0">
              <a:latin typeface="Arial" panose="020B0604020202020204" pitchFamily="34" charset="0"/>
              <a:cs typeface="Arial" panose="020B0604020202020204" pitchFamily="34" charset="0"/>
            </a:endParaRPr>
          </a:p>
          <a:p>
            <a:r>
              <a:rPr lang="mn-MN" dirty="0">
                <a:latin typeface="Arial" panose="020B0604020202020204" pitchFamily="34" charset="0"/>
                <a:cs typeface="Arial" panose="020B0604020202020204" pitchFamily="34" charset="0"/>
              </a:rPr>
              <a:t>Санхүү байдлын дэлгэнгүй тайлан /БАЛАНС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Тээврийн хэрэгслийн татварын тайлан</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Үл хөдлөх эд хөрөнгийн татварын тайлан</a:t>
            </a:r>
            <a:endParaRPr lang="en-US" dirty="0">
              <a:latin typeface="Arial" panose="020B0604020202020204" pitchFamily="34" charset="0"/>
              <a:cs typeface="Arial" panose="020B0604020202020204" pitchFamily="34" charset="0"/>
            </a:endParaRPr>
          </a:p>
          <a:p>
            <a:r>
              <a:rPr lang="mn-MN" dirty="0">
                <a:latin typeface="Arial" panose="020B0604020202020204" pitchFamily="34" charset="0"/>
                <a:cs typeface="Arial" panose="020B0604020202020204" pitchFamily="34" charset="0"/>
              </a:rPr>
              <a:t>Тус тус бэлтгэн хуулийн хугацаанд зохих байгууллагуудад тушаасан байна.</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8854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609600"/>
            <a:ext cx="7924800" cy="5791200"/>
          </a:xfrm>
        </p:spPr>
        <p:txBody>
          <a:bodyPr>
            <a:normAutofit fontScale="85000" lnSpcReduction="20000"/>
          </a:bodyPr>
          <a:lstStyle/>
          <a:p>
            <a:r>
              <a:rPr lang="mn-MN" dirty="0">
                <a:latin typeface="Arial" panose="020B0604020202020204" pitchFamily="34" charset="0"/>
                <a:cs typeface="Arial" panose="020B0604020202020204" pitchFamily="34" charset="0"/>
              </a:rPr>
              <a:t>Тайлант онд  Монгол улсын төсөв болон орон нутгийн төсөвт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АЖ АХУЙН НЭГЖИЙН ОРЛОГЫН АЛБАН ТАТВАРТ : </a:t>
            </a:r>
            <a:r>
              <a:rPr lang="mn-MN" dirty="0" smtClean="0">
                <a:latin typeface="Arial" panose="020B0604020202020204" pitchFamily="34" charset="0"/>
                <a:cs typeface="Arial" panose="020B0604020202020204" pitchFamily="34" charset="0"/>
              </a:rPr>
              <a:t>45,460,000 </a:t>
            </a:r>
            <a:r>
              <a:rPr lang="mn-M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НЭМЭГДСЭН ӨРТГИЙН АЛБАН ТАТВАРТ : </a:t>
            </a:r>
            <a:r>
              <a:rPr lang="mn-MN" dirty="0" smtClean="0">
                <a:latin typeface="Arial" panose="020B0604020202020204" pitchFamily="34" charset="0"/>
                <a:cs typeface="Arial" panose="020B0604020202020204" pitchFamily="34" charset="0"/>
              </a:rPr>
              <a:t>2,727,054,147 </a:t>
            </a:r>
            <a:r>
              <a:rPr lang="mn-M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ХУВЬ ХҮНИЙ ОРЛОГЫН АЛБАН ТАТВАРТ : </a:t>
            </a:r>
            <a:r>
              <a:rPr lang="mn-MN" dirty="0" smtClean="0">
                <a:latin typeface="Arial" panose="020B0604020202020204" pitchFamily="34" charset="0"/>
                <a:cs typeface="Arial" panose="020B0604020202020204" pitchFamily="34" charset="0"/>
              </a:rPr>
              <a:t>53,000,000 </a:t>
            </a:r>
            <a:r>
              <a:rPr lang="mn-M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ҮЛ ХӨДЛӨХ ЭД ХӨРӨНГИЙН ТАТВАРТ : </a:t>
            </a:r>
            <a:r>
              <a:rPr lang="mn-MN" dirty="0" smtClean="0">
                <a:latin typeface="Arial" panose="020B0604020202020204" pitchFamily="34" charset="0"/>
                <a:cs typeface="Arial" panose="020B0604020202020204" pitchFamily="34" charset="0"/>
              </a:rPr>
              <a:t>13,650,000 </a:t>
            </a:r>
            <a:r>
              <a:rPr lang="mn-M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ИМПОРТЫН ГААЛИЙН ТАТВАРТ : </a:t>
            </a:r>
            <a:r>
              <a:rPr lang="mn-MN" dirty="0" smtClean="0">
                <a:latin typeface="Arial" panose="020B0604020202020204" pitchFamily="34" charset="0"/>
                <a:cs typeface="Arial" panose="020B0604020202020204" pitchFamily="34" charset="0"/>
              </a:rPr>
              <a:t>944,790,437 </a:t>
            </a:r>
            <a:r>
              <a:rPr lang="mn-M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ТЭЭВРИЙН ХЭРЭГСЛИЙН АЛБАН ТАТВАРТ : </a:t>
            </a:r>
            <a:r>
              <a:rPr lang="mn-MN" dirty="0" smtClean="0">
                <a:latin typeface="Arial" panose="020B0604020202020204" pitchFamily="34" charset="0"/>
                <a:cs typeface="Arial" panose="020B0604020202020204" pitchFamily="34" charset="0"/>
              </a:rPr>
              <a:t>778,240 </a:t>
            </a:r>
            <a:r>
              <a:rPr lang="mn-M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ХОГ ХАЯГДЛЫН ХУРААМЖ : </a:t>
            </a:r>
            <a:r>
              <a:rPr lang="mn-MN" dirty="0" smtClean="0">
                <a:latin typeface="Arial" panose="020B0604020202020204" pitchFamily="34" charset="0"/>
                <a:cs typeface="Arial" panose="020B0604020202020204" pitchFamily="34" charset="0"/>
              </a:rPr>
              <a:t>1,320,000 </a:t>
            </a:r>
            <a:r>
              <a:rPr lang="mn-M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ГАЗРЫН ТӨЛБӨРТ : 65,079,520 ₮</a:t>
            </a:r>
            <a:endParaRPr lang="en-US" dirty="0">
              <a:latin typeface="Arial" panose="020B0604020202020204" pitchFamily="34" charset="0"/>
              <a:cs typeface="Arial" panose="020B0604020202020204" pitchFamily="34" charset="0"/>
            </a:endParaRPr>
          </a:p>
          <a:p>
            <a:pPr marL="0" indent="0">
              <a:buNone/>
            </a:pPr>
            <a:r>
              <a:rPr lang="mn-MN" b="1" dirty="0" smtClean="0">
                <a:latin typeface="Arial" panose="020B0604020202020204" pitchFamily="34" charset="0"/>
                <a:cs typeface="Arial" panose="020B0604020202020204" pitchFamily="34" charset="0"/>
              </a:rPr>
              <a:t>                 </a:t>
            </a:r>
          </a:p>
          <a:p>
            <a:pPr marL="0" indent="0" algn="ctr">
              <a:buNone/>
            </a:pPr>
            <a:r>
              <a:rPr lang="mn-MN" b="1" dirty="0" smtClean="0">
                <a:latin typeface="Arial" panose="020B0604020202020204" pitchFamily="34" charset="0"/>
                <a:cs typeface="Arial" panose="020B0604020202020204" pitchFamily="34" charset="0"/>
              </a:rPr>
              <a:t>НИЙТ</a:t>
            </a:r>
            <a:r>
              <a:rPr lang="mn-MN" b="1" dirty="0">
                <a:latin typeface="Arial" panose="020B0604020202020204" pitchFamily="34" charset="0"/>
                <a:cs typeface="Arial" panose="020B0604020202020204" pitchFamily="34" charset="0"/>
              </a:rPr>
              <a:t>: </a:t>
            </a:r>
            <a:r>
              <a:rPr lang="mn-MN" b="1" dirty="0" smtClean="0">
                <a:latin typeface="Arial" panose="020B0604020202020204" pitchFamily="34" charset="0"/>
                <a:cs typeface="Arial" panose="020B0604020202020204" pitchFamily="34" charset="0"/>
              </a:rPr>
              <a:t>3,851,132,344 ₮ оруулсан байна. </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620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599"/>
            <a:ext cx="10058400" cy="5612781"/>
          </a:xfrm>
        </p:spPr>
        <p:txBody>
          <a:bodyPr>
            <a:normAutofit fontScale="47500" lnSpcReduction="20000"/>
          </a:bodyPr>
          <a:lstStyle/>
          <a:p>
            <a:pPr marL="0" indent="0" algn="just">
              <a:lnSpc>
                <a:spcPct val="170000"/>
              </a:lnSpc>
              <a:buNone/>
            </a:pPr>
            <a:r>
              <a:rPr lang="mn-MN" dirty="0">
                <a:latin typeface="Arial" panose="020B0604020202020204" pitchFamily="34" charset="0"/>
                <a:cs typeface="Arial" panose="020B0604020202020204" pitchFamily="34" charset="0"/>
              </a:rPr>
              <a:t>	</a:t>
            </a:r>
            <a:r>
              <a:rPr lang="mn-MN" sz="2900" dirty="0" smtClean="0">
                <a:latin typeface="Arial" panose="020B0604020202020204" pitchFamily="34" charset="0"/>
                <a:cs typeface="Arial" panose="020B0604020202020204" pitchFamily="34" charset="0"/>
              </a:rPr>
              <a:t>Гадаад </a:t>
            </a:r>
            <a:r>
              <a:rPr lang="mn-MN" sz="2900" dirty="0">
                <a:latin typeface="Arial" panose="020B0604020202020204" pitchFamily="34" charset="0"/>
                <a:cs typeface="Arial" panose="020B0604020202020204" pitchFamily="34" charset="0"/>
              </a:rPr>
              <a:t>Харилцаа Хамтын Ажиллагааны Хэлтэс нь </a:t>
            </a:r>
            <a:r>
              <a:rPr lang="mn-MN" sz="2900" dirty="0" smtClean="0">
                <a:latin typeface="Arial" panose="020B0604020202020204" pitchFamily="34" charset="0"/>
                <a:cs typeface="Arial" panose="020B0604020202020204" pitchFamily="34" charset="0"/>
              </a:rPr>
              <a:t>2018 </a:t>
            </a:r>
            <a:r>
              <a:rPr lang="mn-MN" sz="2900" dirty="0">
                <a:latin typeface="Arial" panose="020B0604020202020204" pitchFamily="34" charset="0"/>
                <a:cs typeface="Arial" panose="020B0604020202020204" pitchFamily="34" charset="0"/>
              </a:rPr>
              <a:t>онд нийт </a:t>
            </a:r>
            <a:r>
              <a:rPr lang="en-US" sz="2900" dirty="0" smtClean="0">
                <a:latin typeface="Arial" panose="020B0604020202020204" pitchFamily="34" charset="0"/>
                <a:cs typeface="Arial" panose="020B0604020202020204" pitchFamily="34" charset="0"/>
              </a:rPr>
              <a:t>1</a:t>
            </a:r>
            <a:r>
              <a:rPr lang="mn-MN" sz="2900" dirty="0" smtClean="0">
                <a:latin typeface="Arial" panose="020B0604020202020204" pitchFamily="34" charset="0"/>
                <a:cs typeface="Arial" panose="020B0604020202020204" pitchFamily="34" charset="0"/>
              </a:rPr>
              <a:t>171 чингэлэг</a:t>
            </a:r>
            <a:r>
              <a:rPr lang="mn-MN" sz="2900" dirty="0">
                <a:latin typeface="Arial" panose="020B0604020202020204" pitchFamily="34" charset="0"/>
                <a:cs typeface="Arial" panose="020B0604020202020204" pitchFamily="34" charset="0"/>
              </a:rPr>
              <a:t>, </a:t>
            </a:r>
            <a:r>
              <a:rPr lang="en-US" sz="2900" dirty="0" smtClean="0">
                <a:latin typeface="Arial" panose="020B0604020202020204" pitchFamily="34" charset="0"/>
                <a:cs typeface="Arial" panose="020B0604020202020204" pitchFamily="34" charset="0"/>
              </a:rPr>
              <a:t>15</a:t>
            </a:r>
            <a:r>
              <a:rPr lang="mn-MN" sz="2900" dirty="0" smtClean="0">
                <a:latin typeface="Arial" panose="020B0604020202020204" pitchFamily="34" charset="0"/>
                <a:cs typeface="Arial" panose="020B0604020202020204" pitchFamily="34" charset="0"/>
              </a:rPr>
              <a:t>0 гаруй </a:t>
            </a:r>
            <a:r>
              <a:rPr lang="mn-MN" sz="2900" dirty="0">
                <a:latin typeface="Arial" panose="020B0604020202020204" pitchFamily="34" charset="0"/>
                <a:cs typeface="Arial" panose="020B0604020202020204" pitchFamily="34" charset="0"/>
              </a:rPr>
              <a:t>битүү вагонтой ачааны импортын тээвэр,</a:t>
            </a:r>
            <a:r>
              <a:rPr lang="en-US" sz="2900" dirty="0">
                <a:latin typeface="Arial" panose="020B0604020202020204" pitchFamily="34" charset="0"/>
                <a:cs typeface="Arial" panose="020B0604020202020204" pitchFamily="34" charset="0"/>
              </a:rPr>
              <a:t> </a:t>
            </a:r>
            <a:r>
              <a:rPr lang="mn-MN" sz="2900" dirty="0" smtClean="0">
                <a:latin typeface="Arial" panose="020B0604020202020204" pitchFamily="34" charset="0"/>
                <a:cs typeface="Arial" panose="020B0604020202020204" pitchFamily="34" charset="0"/>
              </a:rPr>
              <a:t>13 хөргүүртэй чингэлэг талбайн хэмжээнд хүлээн авчээ. 	Чингэлэгээр </a:t>
            </a:r>
            <a:r>
              <a:rPr lang="mn-MN" sz="2900" dirty="0">
                <a:latin typeface="Arial" panose="020B0604020202020204" pitchFamily="34" charset="0"/>
                <a:cs typeface="Arial" panose="020B0604020202020204" pitchFamily="34" charset="0"/>
              </a:rPr>
              <a:t>тээвэрлэсэн ачаа барааны </a:t>
            </a:r>
            <a:r>
              <a:rPr lang="mn-MN" sz="2900" dirty="0" smtClean="0">
                <a:latin typeface="Arial" panose="020B0604020202020204" pitchFamily="34" charset="0"/>
                <a:cs typeface="Arial" panose="020B0604020202020204" pitchFamily="34" charset="0"/>
              </a:rPr>
              <a:t>71%-</a:t>
            </a:r>
            <a:r>
              <a:rPr lang="mn-MN" sz="2900" dirty="0">
                <a:latin typeface="Arial" panose="020B0604020202020204" pitchFamily="34" charset="0"/>
                <a:cs typeface="Arial" panose="020B0604020202020204" pitchFamily="34" charset="0"/>
              </a:rPr>
              <a:t>ийг шинэ ба хуучин машин, автомашины сэлбэг, </a:t>
            </a:r>
            <a:r>
              <a:rPr lang="en-US" sz="2900" dirty="0" smtClean="0">
                <a:latin typeface="Arial" panose="020B0604020202020204" pitchFamily="34" charset="0"/>
                <a:cs typeface="Arial" panose="020B0604020202020204" pitchFamily="34" charset="0"/>
              </a:rPr>
              <a:t>2</a:t>
            </a:r>
            <a:r>
              <a:rPr lang="mn-MN" sz="2900" dirty="0" smtClean="0">
                <a:latin typeface="Arial" panose="020B0604020202020204" pitchFamily="34" charset="0"/>
                <a:cs typeface="Arial" panose="020B0604020202020204" pitchFamily="34" charset="0"/>
              </a:rPr>
              <a:t>4 </a:t>
            </a:r>
            <a:r>
              <a:rPr lang="mn-MN" sz="2900" dirty="0">
                <a:latin typeface="Arial" panose="020B0604020202020204" pitchFamily="34" charset="0"/>
                <a:cs typeface="Arial" panose="020B0604020202020204" pitchFamily="34" charset="0"/>
              </a:rPr>
              <a:t>%-ийг хүнсний бүтээгдэхүүн, үлдсэн </a:t>
            </a:r>
            <a:r>
              <a:rPr lang="mn-MN" sz="2900" dirty="0" smtClean="0">
                <a:latin typeface="Arial" panose="020B0604020202020204" pitchFamily="34" charset="0"/>
                <a:cs typeface="Arial" panose="020B0604020202020204" pitchFamily="34" charset="0"/>
              </a:rPr>
              <a:t>5 </a:t>
            </a:r>
            <a:r>
              <a:rPr lang="mn-MN" sz="2900" dirty="0">
                <a:latin typeface="Arial" panose="020B0604020202020204" pitchFamily="34" charset="0"/>
                <a:cs typeface="Arial" panose="020B0604020202020204" pitchFamily="34" charset="0"/>
              </a:rPr>
              <a:t>%-ийг гэр ахуйн бараа, тавилга ба барилгын материал гэх зэрэг бараа эзэлж байна. </a:t>
            </a:r>
            <a:r>
              <a:rPr lang="mn-MN" sz="2900" dirty="0" smtClean="0">
                <a:latin typeface="Arial" panose="020B0604020202020204" pitchFamily="34" charset="0"/>
                <a:ea typeface="SimSun"/>
                <a:cs typeface="Arial" panose="020B0604020202020204" pitchFamily="34" charset="0"/>
              </a:rPr>
              <a:t>Өнгөрсөн онд хүлээж авсан вагоны тоотой харьцуулж үзвэл 17 хувиар өссөн үзүүлэлттэй байна. Вагоны тээврийн гол ачаа нь цагаан будаа, масло, гоймон, давс, ургамлын тос, элсэн чихэр, бүх төрлийн чихэр, печенье, овъёс, малын тэжээл, хивэг, барилгын материал, ундаа зэрэг болно. Жингээр нь дүгнэж үзвэл, Гаалийн Хяналтын Бүсийн хэмжээнд нийт 71400 тонн вагонтой ачаа хүлээн авсан байна. </a:t>
            </a:r>
            <a:endParaRPr lang="en-US" sz="2900" dirty="0" smtClean="0">
              <a:effectLst/>
              <a:latin typeface="Arial" panose="020B0604020202020204" pitchFamily="34" charset="0"/>
              <a:ea typeface="SimSun"/>
              <a:cs typeface="Arial" panose="020B0604020202020204" pitchFamily="34" charset="0"/>
            </a:endParaRPr>
          </a:p>
          <a:p>
            <a:pPr marL="0" indent="0" algn="just">
              <a:lnSpc>
                <a:spcPct val="170000"/>
              </a:lnSpc>
              <a:buNone/>
            </a:pPr>
            <a:r>
              <a:rPr lang="mn-MN" sz="2900" dirty="0" smtClean="0">
                <a:latin typeface="Arial" panose="020B0604020202020204" pitchFamily="34" charset="0"/>
                <a:cs typeface="Arial" panose="020B0604020202020204" pitchFamily="34" charset="0"/>
              </a:rPr>
              <a:t> </a:t>
            </a:r>
            <a:r>
              <a:rPr lang="mn-MN" sz="2900" dirty="0">
                <a:latin typeface="Arial" panose="020B0604020202020204" pitchFamily="34" charset="0"/>
                <a:cs typeface="Arial" panose="020B0604020202020204" pitchFamily="34" charset="0"/>
              </a:rPr>
              <a:t>Тус компани нь </a:t>
            </a:r>
            <a:r>
              <a:rPr lang="en-US" sz="2900" dirty="0">
                <a:latin typeface="Arial" panose="020B0604020202020204" pitchFamily="34" charset="0"/>
                <a:cs typeface="Arial" panose="020B0604020202020204" pitchFamily="34" charset="0"/>
              </a:rPr>
              <a:t>2016 </a:t>
            </a:r>
            <a:r>
              <a:rPr lang="mn-MN" sz="2900" dirty="0">
                <a:latin typeface="Arial" panose="020B0604020202020204" pitchFamily="34" charset="0"/>
                <a:cs typeface="Arial" panose="020B0604020202020204" pitchFamily="34" charset="0"/>
              </a:rPr>
              <a:t>оны сүүлээр Зам Тээврийн Яам болон Улаанбаатар Төмөр Замаас албан ёсны зөвшөөрөл авсны үндсэн дээр чингэлэгийн талбай дотор буюу 51-А /ГСС Бертлинг/ замын төгсгөлд задгай ачаа буулгах зориулалт бүхий өндөрлөсөн тавцан байгуулах ажлыг хийж гүйцэтгэсэн билээ. 2018 онд 25 метрийн урттай суудлын автомашиныг 10 ширхэгээр нь ачих зориулалт бүхий тусгай ангиллын Ро-Ро вагон 7 ширхэгийг хүлээн авсан нь өндөрлөсөн тавцангийн ашиглалт сайжирсныг харуулж байна. Ро-Ро вагоноор суудлын автомашин тээвэрлэх нь чингэлэг тээвэртэй харьцуулахад тээврийн буюу бэхэлгээний зардал хэмнэх ач холбогдолтой байдаг тул энэ төрлийн вагоны тээвэр сүүлийн үед нэмэгдэх хандлагатай байгаа. Тиймээс бид энэ төрлийн тээврийг цаашид хөгжүүлэх тал дээр онцгой анхаарал хандуулан ажиллаж байна. </a:t>
            </a:r>
            <a:endParaRPr lang="en-US" sz="2900" dirty="0">
              <a:latin typeface="Arial" panose="020B0604020202020204" pitchFamily="34" charset="0"/>
              <a:cs typeface="Arial" panose="020B0604020202020204" pitchFamily="34" charset="0"/>
            </a:endParaRPr>
          </a:p>
          <a:p>
            <a:pPr marL="0" indent="0" algn="just">
              <a:lnSpc>
                <a:spcPct val="170000"/>
              </a:lnSpc>
              <a:buNone/>
            </a:pPr>
            <a:endParaRPr lang="en-US" sz="2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012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771" y="423746"/>
            <a:ext cx="10894741" cy="5999355"/>
          </a:xfrm>
        </p:spPr>
        <p:txBody>
          <a:bodyPr>
            <a:normAutofit fontScale="77500" lnSpcReduction="20000"/>
          </a:bodyPr>
          <a:lstStyle/>
          <a:p>
            <a:r>
              <a:rPr lang="mn-MN" dirty="0">
                <a:latin typeface="Arial" panose="020B0604020202020204" pitchFamily="34" charset="0"/>
                <a:cs typeface="Arial" panose="020B0604020202020204" pitchFamily="34" charset="0"/>
              </a:rPr>
              <a:t>2018 онд Гаалийн Хяналтын Бүс нь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 Ачаатай чингэлэг  </a:t>
            </a:r>
            <a:r>
              <a:rPr lang="mn-MN" b="1" dirty="0">
                <a:latin typeface="Arial" panose="020B0604020202020204" pitchFamily="34" charset="0"/>
                <a:cs typeface="Arial" panose="020B0604020202020204" pitchFamily="34" charset="0"/>
              </a:rPr>
              <a:t>4723 </a:t>
            </a:r>
            <a:r>
              <a:rPr lang="mn-MN" dirty="0">
                <a:latin typeface="Arial" panose="020B0604020202020204" pitchFamily="34" charset="0"/>
                <a:cs typeface="Arial" panose="020B0604020202020204" pitchFamily="34" charset="0"/>
              </a:rPr>
              <a:t>ш</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 Хоосон ачсан чингэлэг </a:t>
            </a:r>
            <a:r>
              <a:rPr lang="en-US" b="1" dirty="0">
                <a:latin typeface="Arial" panose="020B0604020202020204" pitchFamily="34" charset="0"/>
                <a:cs typeface="Arial" panose="020B0604020202020204" pitchFamily="34" charset="0"/>
              </a:rPr>
              <a:t>4</a:t>
            </a:r>
            <a:r>
              <a:rPr lang="mn-MN" b="1" dirty="0">
                <a:latin typeface="Arial" panose="020B0604020202020204" pitchFamily="34" charset="0"/>
                <a:cs typeface="Arial" panose="020B0604020202020204" pitchFamily="34" charset="0"/>
              </a:rPr>
              <a:t>0</a:t>
            </a:r>
            <a:r>
              <a:rPr lang="en-US" b="1" dirty="0">
                <a:latin typeface="Arial" panose="020B0604020202020204" pitchFamily="34" charset="0"/>
                <a:cs typeface="Arial" panose="020B0604020202020204" pitchFamily="34" charset="0"/>
              </a:rPr>
              <a:t>66 </a:t>
            </a:r>
            <a:r>
              <a:rPr lang="mn-MN" dirty="0">
                <a:latin typeface="Arial" panose="020B0604020202020204" pitchFamily="34" charset="0"/>
                <a:cs typeface="Arial" panose="020B0604020202020204" pitchFamily="34" charset="0"/>
              </a:rPr>
              <a:t>ш</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 Битүү вагонтой ачаа </a:t>
            </a:r>
            <a:r>
              <a:rPr lang="mn-MN" b="1" dirty="0">
                <a:latin typeface="Arial" panose="020B0604020202020204" pitchFamily="34" charset="0"/>
                <a:cs typeface="Arial" panose="020B0604020202020204" pitchFamily="34" charset="0"/>
              </a:rPr>
              <a:t>1171 </a:t>
            </a:r>
            <a:r>
              <a:rPr lang="mn-MN" dirty="0">
                <a:latin typeface="Arial" panose="020B0604020202020204" pitchFamily="34" charset="0"/>
                <a:cs typeface="Arial" panose="020B0604020202020204" pitchFamily="34" charset="0"/>
              </a:rPr>
              <a:t>ш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 Хөргүүртэй чингэлэг</a:t>
            </a:r>
            <a:r>
              <a:rPr lang="mn-MN" b="1" dirty="0">
                <a:latin typeface="Arial" panose="020B0604020202020204" pitchFamily="34" charset="0"/>
                <a:cs typeface="Arial" panose="020B0604020202020204" pitchFamily="34" charset="0"/>
              </a:rPr>
              <a:t> 33</a:t>
            </a:r>
            <a:r>
              <a:rPr lang="mn-MN" dirty="0">
                <a:latin typeface="Arial" panose="020B0604020202020204" pitchFamily="34" charset="0"/>
                <a:cs typeface="Arial" panose="020B0604020202020204" pitchFamily="34" charset="0"/>
              </a:rPr>
              <a:t> ш </a:t>
            </a:r>
            <a:endParaRPr lang="en-US" dirty="0">
              <a:latin typeface="Arial" panose="020B0604020202020204" pitchFamily="34" charset="0"/>
              <a:cs typeface="Arial" panose="020B0604020202020204" pitchFamily="34" charset="0"/>
            </a:endParaRPr>
          </a:p>
          <a:p>
            <a:pPr lvl="0"/>
            <a:r>
              <a:rPr lang="mn-MN" dirty="0">
                <a:latin typeface="Arial" panose="020B0604020202020204" pitchFamily="34" charset="0"/>
                <a:cs typeface="Arial" panose="020B0604020202020204" pitchFamily="34" charset="0"/>
              </a:rPr>
              <a:t> Ро-Ро вагон буюу суудлын автомашин ачих зориулалтын тусгай вагон </a:t>
            </a:r>
            <a:r>
              <a:rPr lang="mn-MN" b="1" dirty="0">
                <a:latin typeface="Arial" panose="020B0604020202020204" pitchFamily="34" charset="0"/>
                <a:cs typeface="Arial" panose="020B0604020202020204" pitchFamily="34" charset="0"/>
              </a:rPr>
              <a:t>7 ш</a:t>
            </a:r>
            <a:r>
              <a:rPr lang="mn-MN" dirty="0">
                <a:latin typeface="Arial" panose="020B0604020202020204" pitchFamily="34" charset="0"/>
                <a:cs typeface="Arial" panose="020B0604020202020204" pitchFamily="34" charset="0"/>
              </a:rPr>
              <a:t> зэрэг ачаа барааг хүлээн авч, боловсруулан  давхардсан тоогоор </a:t>
            </a:r>
            <a:r>
              <a:rPr lang="en-US" dirty="0">
                <a:latin typeface="Arial" panose="020B0604020202020204" pitchFamily="34" charset="0"/>
                <a:cs typeface="Arial" panose="020B0604020202020204" pitchFamily="34" charset="0"/>
              </a:rPr>
              <a:t>1</a:t>
            </a:r>
            <a:r>
              <a:rPr lang="mn-MN"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000</a:t>
            </a:r>
            <a:r>
              <a:rPr lang="mn-MN" dirty="0">
                <a:latin typeface="Arial" panose="020B0604020202020204" pitchFamily="34" charset="0"/>
                <a:cs typeface="Arial" panose="020B0604020202020204" pitchFamily="34" charset="0"/>
              </a:rPr>
              <a:t> хүнд үйлчилсэн байна.</a:t>
            </a:r>
            <a:endParaRPr lang="en-US" dirty="0">
              <a:latin typeface="Arial" panose="020B0604020202020204" pitchFamily="34" charset="0"/>
              <a:cs typeface="Arial" panose="020B0604020202020204" pitchFamily="34" charset="0"/>
            </a:endParaRPr>
          </a:p>
          <a:p>
            <a:pPr marL="0" indent="0" algn="just">
              <a:buNone/>
            </a:pPr>
            <a:r>
              <a:rPr lang="mn-MN" dirty="0">
                <a:latin typeface="Arial" panose="020B0604020202020204" pitchFamily="34" charset="0"/>
                <a:cs typeface="Arial" panose="020B0604020202020204" pitchFamily="34" charset="0"/>
              </a:rPr>
              <a:t>Өнгөрсөн онд нийт талбайн хэмжээнд хүлээж авсан чингэлэгийн тоотой харьцуулбал 2 хувиар өссөн үзүүлэлттэй байна. Жингээр нь дүгнэж үзвэл, Гаалийн Хяналтын Бүсийн хэмжээнд нийт 56131 тонн чингэлэгтэй ачаа хүлээн авсан байна.  </a:t>
            </a:r>
            <a:endParaRPr lang="en-US" dirty="0">
              <a:latin typeface="Arial" panose="020B0604020202020204" pitchFamily="34" charset="0"/>
              <a:cs typeface="Arial" panose="020B0604020202020204" pitchFamily="34" charset="0"/>
            </a:endParaRPr>
          </a:p>
          <a:p>
            <a:pPr marL="0" indent="0" algn="just">
              <a:buNone/>
            </a:pPr>
            <a:r>
              <a:rPr lang="mn-MN" dirty="0">
                <a:latin typeface="Arial" panose="020B0604020202020204" pitchFamily="34" charset="0"/>
                <a:cs typeface="Arial" panose="020B0604020202020204" pitchFamily="34" charset="0"/>
              </a:rPr>
              <a:t>2018 онд бид гадаад болон дотоод зах зээлийн судалгаа хийж Вьетнам, ОХУ-аас цагаан будаа, ОХУ-аас арматур, катанка тус тус импортлож оруулах үйл ажиллагааг зохион байгуулсан. 2018 онд 83 вагон буюу 5446 тонн барилгын арматур ба катанкийг ОХУ болон БНХАУ-аас, 66 вагон цагаан будааг Вьетнам болон ОХУ-аас, 112 вагон буюу 6463 тонн элсэн чихрийг Гватемал, Англи, Польш болон Тайланд улсуудаас гэрээлж импортоор оруулж ирэх үйл ажиллагааг тээвэрлэлтийн хамт зохион байгуулсан болно. Дүгнэвэл, нийт импортоор 16198 тонн буюу 261 вагон 3 нэр төрлийн барааг оруулж ирсэн байна.     </a:t>
            </a:r>
            <a:endParaRPr lang="en-US" dirty="0">
              <a:latin typeface="Arial" panose="020B0604020202020204" pitchFamily="34" charset="0"/>
              <a:cs typeface="Arial" panose="020B0604020202020204" pitchFamily="34" charset="0"/>
            </a:endParaRPr>
          </a:p>
          <a:p>
            <a:pPr marL="0" indent="0" algn="just">
              <a:buNone/>
            </a:pPr>
            <a:endParaRPr lang="mn-MN" dirty="0" smtClean="0">
              <a:latin typeface="Arial" panose="020B0604020202020204" pitchFamily="34" charset="0"/>
              <a:cs typeface="Arial" panose="020B0604020202020204" pitchFamily="34" charset="0"/>
            </a:endParaRPr>
          </a:p>
          <a:p>
            <a:pPr marL="0" indent="0" algn="just">
              <a:buNone/>
            </a:pPr>
            <a:endParaRPr lang="mn-MN" dirty="0" smtClean="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279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81000"/>
            <a:ext cx="7924800" cy="6019800"/>
          </a:xfrm>
        </p:spPr>
        <p:txBody>
          <a:bodyPr>
            <a:normAutofit fontScale="77500" lnSpcReduction="20000"/>
          </a:bodyPr>
          <a:lstStyle/>
          <a:p>
            <a:pPr marL="0" indent="0" algn="just">
              <a:buNone/>
            </a:pPr>
            <a:r>
              <a:rPr lang="mn-MN" dirty="0" smtClean="0">
                <a:latin typeface="Arial" panose="020B0604020202020204" pitchFamily="34" charset="0"/>
                <a:cs typeface="Arial" panose="020B0604020202020204" pitchFamily="34" charset="0"/>
              </a:rPr>
              <a:t>	Үйлдвэр, техникийн хэлтэс Нэг </a:t>
            </a:r>
            <a:r>
              <a:rPr lang="mn-MN" dirty="0">
                <a:latin typeface="Arial" panose="020B0604020202020204" pitchFamily="34" charset="0"/>
                <a:cs typeface="Arial" panose="020B0604020202020204" pitchFamily="34" charset="0"/>
              </a:rPr>
              <a:t>цэгийн үйлчилгээний төв оффис, хуучин оффисын дотор болон талбайн камержуулалт, цэвэр бохир, дулаан, цахилгаан холболт, </a:t>
            </a:r>
            <a:r>
              <a:rPr lang="mn-MN" dirty="0" smtClean="0">
                <a:latin typeface="Arial" panose="020B0604020202020204" pitchFamily="34" charset="0"/>
                <a:cs typeface="Arial" panose="020B0604020202020204" pitchFamily="34" charset="0"/>
              </a:rPr>
              <a:t>компанийн </a:t>
            </a:r>
            <a:r>
              <a:rPr lang="mn-MN" dirty="0">
                <a:latin typeface="Arial" panose="020B0604020202020204" pitchFamily="34" charset="0"/>
                <a:cs typeface="Arial" panose="020B0604020202020204" pitchFamily="34" charset="0"/>
              </a:rPr>
              <a:t>ачаа </a:t>
            </a:r>
            <a:r>
              <a:rPr lang="mn-MN" dirty="0" smtClean="0">
                <a:latin typeface="Arial" panose="020B0604020202020204" pitchFamily="34" charset="0"/>
                <a:cs typeface="Arial" panose="020B0604020202020204" pitchFamily="34" charset="0"/>
              </a:rPr>
              <a:t>эргэлт, </a:t>
            </a:r>
            <a:r>
              <a:rPr lang="mn-MN" dirty="0">
                <a:latin typeface="Arial" panose="020B0604020202020204" pitchFamily="34" charset="0"/>
                <a:cs typeface="Arial" panose="020B0604020202020204" pitchFamily="34" charset="0"/>
              </a:rPr>
              <a:t>үйлдвэрлэлийн өргөх буулгах механизм, тоног төхөөрөмж, тээврийн хэрэгслийн засвар үйлчилгээ, тогтвортой хэвийн жигд ажиллагааг хангах, зорилгоо амжилттай </a:t>
            </a:r>
            <a:r>
              <a:rPr lang="mn-MN" dirty="0" smtClean="0">
                <a:latin typeface="Arial" panose="020B0604020202020204" pitchFamily="34" charset="0"/>
                <a:cs typeface="Arial" panose="020B0604020202020204" pitchFamily="34" charset="0"/>
              </a:rPr>
              <a:t>хэрэгжүүлж, техникийн засвар, үйлчилгээ, цахилгааны засвар, үйлчилгээ, камерын засвар,  </a:t>
            </a:r>
            <a:r>
              <a:rPr lang="mn-MN" dirty="0">
                <a:latin typeface="Arial" panose="020B0604020202020204" pitchFamily="34" charset="0"/>
                <a:cs typeface="Arial" panose="020B0604020202020204" pitchFamily="34" charset="0"/>
              </a:rPr>
              <a:t>вандан кранууд болон машин механизмуудын үзлэг үйлчилгээг тогтмолжуулан, гарсан </a:t>
            </a:r>
            <a:r>
              <a:rPr lang="mn-MN" dirty="0" smtClean="0">
                <a:latin typeface="Arial" panose="020B0604020202020204" pitchFamily="34" charset="0"/>
                <a:cs typeface="Arial" panose="020B0604020202020204" pitchFamily="34" charset="0"/>
              </a:rPr>
              <a:t>гэмтэл, </a:t>
            </a:r>
            <a:r>
              <a:rPr lang="mn-MN" dirty="0">
                <a:latin typeface="Arial" panose="020B0604020202020204" pitchFamily="34" charset="0"/>
                <a:cs typeface="Arial" panose="020B0604020202020204" pitchFamily="34" charset="0"/>
              </a:rPr>
              <a:t>илэрсэн доголдлыг тухай </a:t>
            </a:r>
            <a:r>
              <a:rPr lang="mn-MN" dirty="0" smtClean="0">
                <a:latin typeface="Arial" panose="020B0604020202020204" pitchFamily="34" charset="0"/>
                <a:cs typeface="Arial" panose="020B0604020202020204" pitchFamily="34" charset="0"/>
              </a:rPr>
              <a:t>бүрт </a:t>
            </a:r>
            <a:r>
              <a:rPr lang="mn-MN" dirty="0">
                <a:latin typeface="Arial" panose="020B0604020202020204" pitchFamily="34" charset="0"/>
                <a:cs typeface="Arial" panose="020B0604020202020204" pitchFamily="34" charset="0"/>
              </a:rPr>
              <a:t>нь засварлан хэвийн ажиллуулж ирлээ</a:t>
            </a:r>
            <a:r>
              <a:rPr lang="mn-MN" dirty="0" smtClean="0">
                <a:latin typeface="Arial" panose="020B0604020202020204" pitchFamily="34" charset="0"/>
                <a:cs typeface="Arial" panose="020B0604020202020204" pitchFamily="34" charset="0"/>
              </a:rPr>
              <a:t>.</a:t>
            </a:r>
          </a:p>
          <a:p>
            <a:pPr marL="0" indent="0" algn="just">
              <a:buNone/>
            </a:pPr>
            <a:r>
              <a:rPr lang="mn-MN" dirty="0" smtClean="0">
                <a:latin typeface="Arial" panose="020B0604020202020204" pitchFamily="34" charset="0"/>
                <a:cs typeface="Arial" panose="020B0604020202020204" pitchFamily="34" charset="0"/>
              </a:rPr>
              <a:t>	Манай хамт олон 2018 онд Нэг цэгийн үйлчилгээний төв оффис, хуучин оффисын дотор болон талбайн камержуулалт, цэвэр бохир, дулаан, цахилгаан холболт, компаний ачаа эргэлт үйлдвэрлэлийн өргөх буулгах механизм, тоног төхөөрөмж, тээврийн хэрэгслийн хэвийн  ажиллагааг хангах  зорилгоо амжилттай хэрэгжүүлж  вандан кранууд болон машин механизмуудын үзлэг үйлчилгээг тогтмолжуулан, гарсан гэмтэл илэрсэн доголдлыг тухай бүрд нь засварлан  компаний үйл ажиллагааг доголдуулалгүй ажиллаж ирлээ. Тус онд </a:t>
            </a:r>
            <a:r>
              <a:rPr lang="en-US" dirty="0" smtClean="0">
                <a:latin typeface="Arial" panose="020B0604020202020204" pitchFamily="34" charset="0"/>
                <a:cs typeface="Arial" panose="020B0604020202020204" pitchFamily="34" charset="0"/>
              </a:rPr>
              <a:t>50 </a:t>
            </a:r>
            <a:r>
              <a:rPr lang="mn-MN" dirty="0" smtClean="0">
                <a:latin typeface="Arial" panose="020B0604020202020204" pitchFamily="34" charset="0"/>
                <a:cs typeface="Arial" panose="020B0604020202020204" pitchFamily="34" charset="0"/>
              </a:rPr>
              <a:t>ковш болон экскаватор хоёрт гэрчилгээ авсан, </a:t>
            </a:r>
            <a:r>
              <a:rPr lang="en-US" dirty="0" smtClean="0">
                <a:latin typeface="Arial" panose="020B0604020202020204" pitchFamily="34" charset="0"/>
                <a:cs typeface="Arial" panose="020B0604020202020204" pitchFamily="34" charset="0"/>
              </a:rPr>
              <a:t>TOYOTA HINO </a:t>
            </a:r>
            <a:r>
              <a:rPr lang="mn-MN" dirty="0" smtClean="0">
                <a:latin typeface="Arial" panose="020B0604020202020204" pitchFamily="34" charset="0"/>
                <a:cs typeface="Arial" panose="020B0604020202020204" pitchFamily="34" charset="0"/>
              </a:rPr>
              <a:t>маркын ачааны авто машин шинээр авсан.</a:t>
            </a:r>
            <a:endParaRPr lang="en-US" dirty="0" smtClean="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28451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7924800" cy="5715000"/>
          </a:xfrm>
        </p:spPr>
        <p:txBody>
          <a:bodyPr>
            <a:normAutofit fontScale="77500" lnSpcReduction="20000"/>
          </a:bodyPr>
          <a:lstStyle/>
          <a:p>
            <a:pPr marL="0" indent="0" algn="just">
              <a:buNone/>
            </a:pPr>
            <a:r>
              <a:rPr lang="mn-MN" dirty="0" smtClean="0">
                <a:latin typeface="Arial" panose="020B0604020202020204" pitchFamily="34" charset="0"/>
                <a:cs typeface="Arial" panose="020B0604020202020204" pitchFamily="34" charset="0"/>
              </a:rPr>
              <a:t>	Хөдөлмөрийн </a:t>
            </a:r>
            <a:r>
              <a:rPr lang="mn-MN" dirty="0">
                <a:latin typeface="Arial" panose="020B0604020202020204" pitchFamily="34" charset="0"/>
                <a:cs typeface="Arial" panose="020B0604020202020204" pitchFamily="34" charset="0"/>
              </a:rPr>
              <a:t>Аюулгүй Байдал Эрүүл Ахуйн Хэлтэс </a:t>
            </a:r>
            <a:r>
              <a:rPr lang="mn-MN" dirty="0" smtClean="0">
                <a:latin typeface="Arial" panose="020B0604020202020204" pitchFamily="34" charset="0"/>
                <a:cs typeface="Arial" panose="020B0604020202020204" pitchFamily="34" charset="0"/>
              </a:rPr>
              <a:t>2018 </a:t>
            </a:r>
            <a:r>
              <a:rPr lang="mn-MN" dirty="0">
                <a:latin typeface="Arial" panose="020B0604020202020204" pitchFamily="34" charset="0"/>
                <a:cs typeface="Arial" panose="020B0604020202020204" pitchFamily="34" charset="0"/>
              </a:rPr>
              <a:t>онд дараах </a:t>
            </a:r>
            <a:r>
              <a:rPr lang="mn-MN" dirty="0" smtClean="0">
                <a:latin typeface="Arial" panose="020B0604020202020204" pitchFamily="34" charset="0"/>
                <a:cs typeface="Arial" panose="020B0604020202020204" pitchFamily="34" charset="0"/>
              </a:rPr>
              <a:t>ажлуудыг </a:t>
            </a:r>
            <a:r>
              <a:rPr lang="mn-MN" dirty="0">
                <a:latin typeface="Arial" panose="020B0604020202020204" pitchFamily="34" charset="0"/>
                <a:cs typeface="Arial" panose="020B0604020202020204" pitchFamily="34" charset="0"/>
              </a:rPr>
              <a:t>хийж гүйцэтгэлээ.</a:t>
            </a:r>
          </a:p>
          <a:p>
            <a:pPr marL="285750" indent="-285750" algn="just">
              <a:buFont typeface="Wingdings" panose="05000000000000000000" pitchFamily="2" charset="2"/>
              <a:buChar char="v"/>
            </a:pPr>
            <a:r>
              <a:rPr lang="mn-MN" dirty="0" smtClean="0">
                <a:latin typeface="Arial" panose="020B0604020202020204" pitchFamily="34" charset="0"/>
                <a:cs typeface="Arial" panose="020B0604020202020204" pitchFamily="34" charset="0"/>
              </a:rPr>
              <a:t>МКЛ Сургалтын төвтэй хамтран тусгай мэрэгжилийн үнэмлэхтэй  ажиллагсадын дүрмийн мэдлэгийн давтан сургалт явуулсан.</a:t>
            </a:r>
          </a:p>
          <a:p>
            <a:pPr marL="285750" indent="-285750" algn="just">
              <a:buFont typeface="Wingdings" panose="05000000000000000000" pitchFamily="2" charset="2"/>
              <a:buChar char="v"/>
            </a:pPr>
            <a:r>
              <a:rPr lang="mn-MN" dirty="0" smtClean="0">
                <a:latin typeface="Arial" panose="020B0604020202020204" pitchFamily="34" charset="0"/>
                <a:cs typeface="Arial" panose="020B0604020202020204" pitchFamily="34" charset="0"/>
              </a:rPr>
              <a:t>БГД – н Улаан загалмайн нийгэмлэгтэй хамтран Гамшиг осолд өртөгсдөд эмнэлэгийн анхны тусламж үзүүлэх  нийт 15 хүнд 24  цагын сургалт зохион байгуулсан.</a:t>
            </a:r>
          </a:p>
          <a:p>
            <a:pPr marL="285750" indent="-285750" algn="just">
              <a:buFont typeface="Wingdings" panose="05000000000000000000" pitchFamily="2" charset="2"/>
              <a:buChar char="v"/>
            </a:pPr>
            <a:r>
              <a:rPr lang="mn-MN" dirty="0" smtClean="0">
                <a:latin typeface="Arial" panose="020B0604020202020204" pitchFamily="34" charset="0"/>
                <a:cs typeface="Arial" panose="020B0604020202020204" pitchFamily="34" charset="0"/>
              </a:rPr>
              <a:t>БГД – н Онцгой байдлын хэлтэс Аврах гал унтраах 18-р ангитай хамтран Галын аюулаас хэрхэн сэргийлэх, дүрвэх, унтраах зэрэг видео болон үзүүлэх хичээл орсон.</a:t>
            </a:r>
          </a:p>
          <a:p>
            <a:pPr marL="285750" indent="-285750" algn="just">
              <a:buFont typeface="Wingdings" panose="05000000000000000000" pitchFamily="2" charset="2"/>
              <a:buChar char="v"/>
            </a:pPr>
            <a:r>
              <a:rPr lang="mn-MN" dirty="0" smtClean="0">
                <a:latin typeface="Arial" panose="020B0604020202020204" pitchFamily="34" charset="0"/>
                <a:cs typeface="Arial" panose="020B0604020202020204" pitchFamily="34" charset="0"/>
              </a:rPr>
              <a:t>Иргэдийн Хэрэглээний Боловсролын төвтэй хамтран “Иргэн бүрт эрүүл мэнд”  уриан дор “Ажлын байран дахь хоол зүйн зохистой хэрэглээ, эрүүл амьдралын зөв дадал зуршил” сэдэвт сургалт явуулсан. </a:t>
            </a:r>
          </a:p>
          <a:p>
            <a:pPr marL="285750" indent="-285750" algn="just">
              <a:buFont typeface="Wingdings" panose="05000000000000000000" pitchFamily="2" charset="2"/>
              <a:buChar char="v"/>
            </a:pPr>
            <a:r>
              <a:rPr lang="mn-MN" dirty="0" smtClean="0">
                <a:latin typeface="Arial" panose="020B0604020202020204" pitchFamily="34" charset="0"/>
                <a:cs typeface="Arial" panose="020B0604020202020204" pitchFamily="34" charset="0"/>
              </a:rPr>
              <a:t>Мөн МКЛ Сургалтын төвтэй хамтарч “Материал Гласс”ХХК-ны нийт ажиллагсадыг сургалтанд хамруулж  Хийн даралтат сав, Компрессорын оператор, Шилчин, Шил боловсруулах суурь машины оператор зэрэг мэрэгжилүүдээр  давтан сургалт явуулсан. </a:t>
            </a:r>
          </a:p>
          <a:p>
            <a:pPr marL="0" indent="0" algn="just">
              <a:buNone/>
            </a:pPr>
            <a:endParaRPr lang="mn-MN" dirty="0">
              <a:latin typeface="Arial" panose="020B0604020202020204" pitchFamily="34" charset="0"/>
              <a:cs typeface="Arial" panose="020B0604020202020204" pitchFamily="34" charset="0"/>
            </a:endParaRPr>
          </a:p>
          <a:p>
            <a:pPr algn="just"/>
            <a:endParaRPr lang="en-US" dirty="0"/>
          </a:p>
        </p:txBody>
      </p:sp>
    </p:spTree>
    <p:extLst>
      <p:ext uri="{BB962C8B-B14F-4D97-AF65-F5344CB8AC3E}">
        <p14:creationId xmlns:p14="http://schemas.microsoft.com/office/powerpoint/2010/main" val="3608243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9366" y="685799"/>
            <a:ext cx="10091854" cy="5837664"/>
          </a:xfrm>
        </p:spPr>
        <p:txBody>
          <a:bodyPr>
            <a:normAutofit fontScale="70000" lnSpcReduction="20000"/>
          </a:bodyPr>
          <a:lstStyle/>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Компаний удирдлага, үйлдвэр, алба, хэлтэсийн дарга нартай эргүүл үзлэг шалгалт хийж, үзлэг шалгалтын үеэр илрүүлсэн зөрчил дутагдлийг арилгасан.</a:t>
            </a:r>
          </a:p>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Компаний нийт талбайд  их цэвэрлэгээ хийсэн.</a:t>
            </a:r>
          </a:p>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БГД-н 4р хороотой хамтран компаний нийт талбайн хур хог хаягдал, шарилж зэргийг хэсэгчилэн цэвэрлэсэн.</a:t>
            </a:r>
          </a:p>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Үйлдвэрийн байр болон хэлтэсүүдэд байх Эмийн сангуудад      нөхөн хангалт цаг тухай бүрд хийсэн.</a:t>
            </a:r>
          </a:p>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“МОНБИОФАРМ”ХХК-ИЙН ЕВРОСТАНДАРТ лабораторитай хамтарч ажиллагсадад хавдарын маркерын шинжилгээг ажлын байранд 2018оны 9сарын 18,20нд тус тус хийж гүйцэтгэсэн. </a:t>
            </a:r>
          </a:p>
          <a:p>
            <a:pPr marL="342900" indent="-342900">
              <a:buFont typeface="Wingdings" panose="05000000000000000000" pitchFamily="2" charset="2"/>
              <a:buChar char="v"/>
            </a:pPr>
            <a:endParaRPr lang="mn-MN" dirty="0" smtClean="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Ажиллагсадын нормын хувцас хэрэглэлийг  “Дархан нэмэх”ХХК-тай гэрээ хийн 5 дахь жилдээ хийлгэж байна.</a:t>
            </a:r>
          </a:p>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Бетон зуурмагийн үйлдвэрт “БАЙГАЛЬ ОРЧНЫ НӨЛӨӨЛЛИЙН НАРИЙВЧИЛСАН ҮНЭЛГЭЭНИЙ ТАЙЛАН” гаргуулсан.</a:t>
            </a:r>
          </a:p>
          <a:p>
            <a:pPr marL="342900" indent="-342900">
              <a:buFont typeface="Wingdings" panose="05000000000000000000" pitchFamily="2" charset="2"/>
              <a:buChar char="v"/>
            </a:pPr>
            <a:r>
              <a:rPr lang="mn-MN" dirty="0" smtClean="0">
                <a:latin typeface="Arial" panose="020B0604020202020204" pitchFamily="34" charset="0"/>
                <a:cs typeface="Arial" panose="020B0604020202020204" pitchFamily="34" charset="0"/>
              </a:rPr>
              <a:t>Бүх хэлтэсийн ажиллагсадын тусламжтайгаар Бетон зуурмагын үйлдвэрт мод шилжүүлэн суулгасан.</a:t>
            </a:r>
          </a:p>
          <a:p>
            <a:pPr marL="342900" lvl="0" indent="-342900">
              <a:buFont typeface="Wingdings" panose="05000000000000000000" pitchFamily="2" charset="2"/>
              <a:buChar char="v"/>
            </a:pPr>
            <a:r>
              <a:rPr lang="mn-MN" dirty="0">
                <a:solidFill>
                  <a:prstClr val="black"/>
                </a:solidFill>
                <a:latin typeface="Arial" panose="020B0604020202020204" pitchFamily="34" charset="0"/>
                <a:cs typeface="Arial" panose="020B0604020202020204" pitchFamily="34" charset="0"/>
              </a:rPr>
              <a:t>Агуулах түрээслэгч “Өег гурил”ХХК-н хүсэлтийн дагуу ТҮХ болон Бетон зуурмагын үйлдвэрийн ажиллагсадтай хамтран агуулахын ойр орчмын хэвгийг янзалж, шороог зайлуулж, хогын цэгийг холдуулсан</a:t>
            </a:r>
            <a:r>
              <a:rPr lang="mn-MN" dirty="0" smtClean="0">
                <a:solidFill>
                  <a:prstClr val="black"/>
                </a:solidFill>
                <a:latin typeface="Arial" panose="020B0604020202020204" pitchFamily="34" charset="0"/>
                <a:cs typeface="Arial" panose="020B0604020202020204" pitchFamily="34" charset="0"/>
              </a:rPr>
              <a:t>.</a:t>
            </a:r>
            <a:endParaRPr lang="mn-MN" dirty="0" smtClean="0">
              <a:latin typeface="Arial" panose="020B0604020202020204" pitchFamily="34" charset="0"/>
              <a:cs typeface="Arial" panose="020B0604020202020204" pitchFamily="34" charset="0"/>
            </a:endParaRPr>
          </a:p>
          <a:p>
            <a:pPr marL="0" indent="0" algn="just">
              <a:buNone/>
            </a:pPr>
            <a:endParaRPr lang="en-US" dirty="0"/>
          </a:p>
        </p:txBody>
      </p:sp>
    </p:spTree>
    <p:extLst>
      <p:ext uri="{BB962C8B-B14F-4D97-AF65-F5344CB8AC3E}">
        <p14:creationId xmlns:p14="http://schemas.microsoft.com/office/powerpoint/2010/main" val="16602505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lstStyle/>
          <a:p>
            <a:endParaRPr lang="en-US"/>
          </a:p>
        </p:txBody>
      </p:sp>
      <p:pic>
        <p:nvPicPr>
          <p:cNvPr id="5" name="Picture 3" descr="C:\Users\undraa\Desktop\topBanner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257435" y="2767280"/>
            <a:ext cx="5935471" cy="477054"/>
          </a:xfrm>
          <a:prstGeom prst="rect">
            <a:avLst/>
          </a:prstGeom>
        </p:spPr>
        <p:txBody>
          <a:bodyPr wrap="none">
            <a:spAutoFit/>
          </a:bodyPr>
          <a:lstStyle/>
          <a:p>
            <a:r>
              <a:rPr lang="mn-MN" sz="2500" b="1" dirty="0">
                <a:solidFill>
                  <a:schemeClr val="bg1"/>
                </a:solidFill>
                <a:latin typeface="Arial" pitchFamily="34" charset="0"/>
                <a:cs typeface="Arial" pitchFamily="34" charset="0"/>
              </a:rPr>
              <a:t>АНХААРАЛ ТАВЬСАНД БАЯРЛАЛАА</a:t>
            </a:r>
            <a:endParaRPr lang="en-US" sz="2500" b="1" dirty="0">
              <a:solidFill>
                <a:schemeClr val="bg1"/>
              </a:solidFill>
              <a:latin typeface="Arial" pitchFamily="34" charset="0"/>
              <a:cs typeface="Arial" pitchFamily="34" charset="0"/>
            </a:endParaRP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435554"/>
            <a:ext cx="106680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915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3845"/>
            <a:ext cx="7543800" cy="1450757"/>
          </a:xfrm>
        </p:spPr>
        <p:txBody>
          <a:bodyPr/>
          <a:lstStyle/>
          <a:p>
            <a:r>
              <a:rPr lang="mn-MN" dirty="0">
                <a:latin typeface="Arial" pitchFamily="34" charset="0"/>
                <a:cs typeface="Arial" pitchFamily="34" charset="0"/>
              </a:rPr>
              <a:t>Агуулга</a:t>
            </a:r>
            <a:endParaRPr lang="en-US" dirty="0">
              <a:latin typeface="Arial" pitchFamily="34" charset="0"/>
              <a:cs typeface="Arial" pitchFamily="34" charset="0"/>
            </a:endParaRPr>
          </a:p>
        </p:txBody>
      </p:sp>
      <p:sp>
        <p:nvSpPr>
          <p:cNvPr id="3" name="Content Placeholder 2"/>
          <p:cNvSpPr>
            <a:spLocks noGrp="1"/>
          </p:cNvSpPr>
          <p:nvPr>
            <p:ph idx="1"/>
          </p:nvPr>
        </p:nvSpPr>
        <p:spPr>
          <a:xfrm>
            <a:off x="2057400" y="1447801"/>
            <a:ext cx="7520940" cy="4771571"/>
          </a:xfrm>
        </p:spPr>
        <p:txBody>
          <a:bodyPr>
            <a:normAutofit/>
          </a:bodyPr>
          <a:lstStyle/>
          <a:p>
            <a:pPr algn="just">
              <a:buFont typeface="Arial" pitchFamily="34" charset="0"/>
              <a:buChar char="•"/>
            </a:pPr>
            <a:r>
              <a:rPr lang="mn-MN" sz="1800" dirty="0">
                <a:latin typeface="Arial" pitchFamily="34" charset="0"/>
                <a:cs typeface="Arial" pitchFamily="34" charset="0"/>
              </a:rPr>
              <a:t>Компанийн түүхэн замнал </a:t>
            </a:r>
          </a:p>
          <a:p>
            <a:pPr algn="just">
              <a:buFont typeface="Arial" pitchFamily="34" charset="0"/>
              <a:buChar char="•"/>
            </a:pPr>
            <a:r>
              <a:rPr lang="mn-MN" sz="1800" dirty="0">
                <a:latin typeface="Arial" pitchFamily="34" charset="0"/>
                <a:cs typeface="Arial" pitchFamily="34" charset="0"/>
              </a:rPr>
              <a:t>Эрхэм зорилго, зорилт</a:t>
            </a:r>
          </a:p>
          <a:p>
            <a:pPr algn="just">
              <a:buFont typeface="Arial" pitchFamily="34" charset="0"/>
              <a:buChar char="•"/>
            </a:pPr>
            <a:r>
              <a:rPr lang="mn-MN" sz="1800" dirty="0">
                <a:latin typeface="Arial" pitchFamily="34" charset="0"/>
                <a:cs typeface="Arial" pitchFamily="34" charset="0"/>
              </a:rPr>
              <a:t>Төлөөлөн удирдах зөвлөлийн гишүүдийн товч танилцуулга</a:t>
            </a:r>
          </a:p>
          <a:p>
            <a:pPr algn="just">
              <a:buFont typeface="Arial" pitchFamily="34" charset="0"/>
              <a:buChar char="•"/>
            </a:pPr>
            <a:r>
              <a:rPr lang="mn-MN" sz="1800" dirty="0">
                <a:latin typeface="Arial" pitchFamily="34" charset="0"/>
                <a:cs typeface="Arial" pitchFamily="34" charset="0"/>
              </a:rPr>
              <a:t>Компанийн бүтэц</a:t>
            </a:r>
          </a:p>
          <a:p>
            <a:pPr algn="just">
              <a:buFont typeface="Arial" pitchFamily="34" charset="0"/>
              <a:buChar char="•"/>
            </a:pPr>
            <a:r>
              <a:rPr lang="mn-MN" sz="1800" dirty="0">
                <a:latin typeface="Arial" pitchFamily="34" charset="0"/>
                <a:cs typeface="Arial" pitchFamily="34" charset="0"/>
              </a:rPr>
              <a:t>Хийж гүйцэтгэсэн ажил, үйлчилгээнүүд </a:t>
            </a:r>
          </a:p>
        </p:txBody>
      </p:sp>
      <p:pic>
        <p:nvPicPr>
          <p:cNvPr id="4" name="Picture 2" descr="C:\Users\undraa\Desktop\zurag\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24384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82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710" y="452718"/>
            <a:ext cx="7287690" cy="537882"/>
          </a:xfrm>
        </p:spPr>
        <p:txBody>
          <a:bodyPr/>
          <a:lstStyle/>
          <a:p>
            <a:pPr algn="ctr"/>
            <a:r>
              <a:rPr lang="mn-MN" sz="2000" b="1" dirty="0">
                <a:latin typeface="Arial" pitchFamily="34" charset="0"/>
                <a:cs typeface="Arial" pitchFamily="34" charset="0"/>
              </a:rPr>
              <a:t>ТҮҮХЭН ЗАМНАЛ </a:t>
            </a:r>
            <a:endParaRPr lang="en-US" sz="2000" b="1" dirty="0">
              <a:latin typeface="Arial" pitchFamily="34" charset="0"/>
              <a:cs typeface="Arial" pitchFamily="34" charset="0"/>
            </a:endParaRPr>
          </a:p>
        </p:txBody>
      </p:sp>
      <p:sp>
        <p:nvSpPr>
          <p:cNvPr id="3" name="Content Placeholder 2"/>
          <p:cNvSpPr>
            <a:spLocks noGrp="1"/>
          </p:cNvSpPr>
          <p:nvPr>
            <p:ph idx="1"/>
          </p:nvPr>
        </p:nvSpPr>
        <p:spPr>
          <a:xfrm>
            <a:off x="1905000" y="990600"/>
            <a:ext cx="8534400" cy="5410200"/>
          </a:xfrm>
        </p:spPr>
        <p:txBody>
          <a:bodyPr>
            <a:noAutofit/>
          </a:bodyPr>
          <a:lstStyle/>
          <a:p>
            <a:pPr marL="0" indent="0" algn="just">
              <a:buNone/>
            </a:pPr>
            <a:r>
              <a:rPr lang="mn-MN" sz="1200" dirty="0">
                <a:latin typeface="Arial" pitchFamily="34" charset="0"/>
                <a:cs typeface="Arial" pitchFamily="34" charset="0"/>
              </a:rPr>
              <a:t>      	</a:t>
            </a:r>
            <a:r>
              <a:rPr lang="mn-MN" sz="1600" dirty="0">
                <a:latin typeface="Arial" panose="020B0604020202020204" pitchFamily="34" charset="0"/>
                <a:cs typeface="Arial" panose="020B0604020202020204" pitchFamily="34" charset="0"/>
              </a:rPr>
              <a:t>Монгол Улсад үйлдвэр, орон сууц, нийтийн аж ахуй, хөдөө аж ахуйн барилга байгууламж барьж байгуулах ажлыг цаашид эрчимтэй хөгжүүлэх талаар нам, засгаас тавьсан зорилтыг хэрэгжүүлэх, ЗХУ болон социалист бусад орноос зээл тусламжаар болон худалдааны шугамаар авч байсан, түүнчлэн дотоодын үйлдвэрүүдээс гаргаж байсан материал, тоног төхөөрөмж, сэлбэг хэрэгслийг хүлээн авах, хадгалах, хэрэглэгч байгууллагуудад нийлүүлэх ажлыг эрхлэн гүйцэтгэх байгууллагыг МАХН-ын Төв хорооны Улс төрийн товчооны 1957 оны 3-р сарын 28-ны 108-р тогтоолоор Гадаад худалдааны яамны харьяанд Техник туслалцааны бааз нэртэйгээр байгуулсан нь одоогийн “Материалимпэкс” ХК юм. </a:t>
            </a:r>
          </a:p>
          <a:p>
            <a:pPr marL="0" indent="0" algn="just">
              <a:buNone/>
            </a:pPr>
            <a:r>
              <a:rPr lang="mn-MN" sz="1600" dirty="0">
                <a:latin typeface="Arial" panose="020B0604020202020204" pitchFamily="34" charset="0"/>
                <a:cs typeface="Arial" panose="020B0604020202020204" pitchFamily="34" charset="0"/>
              </a:rPr>
              <a:t>	Техник туслалцааны бааз нь эхний үед ГХЯ-ны харьяа Бөөний худалдааны баазтай нэг дор ажиллаж байгаад удалгүй хангамжийн болон хэрэглэгч байгууллагуудын ажлын уялдааг сайжруулах үүднээс Сайд нарын Зөвлөл 1958 оны 8-р сарын 10-ны өдрийн 46-р тогтоолоор Улсын барилгын хорооны харьяанд шилжүүлжээ.  Тус бааз байгуулагдахдаа 508,000 төгрөгийн үндсэн, 4.5 сая төгрөгийн эргэлтийн хөрөнгөтэй, цехэд–10, санхүүгийн–9, үндсэн ба туслах ажилчин–170 байв. </a:t>
            </a:r>
          </a:p>
          <a:p>
            <a:pPr marL="0" indent="0" algn="just">
              <a:buNone/>
            </a:pPr>
            <a:r>
              <a:rPr lang="mn-MN" sz="1600" dirty="0">
                <a:latin typeface="Arial" panose="020B0604020202020204" pitchFamily="34" charset="0"/>
                <a:cs typeface="Arial" panose="020B0604020202020204" pitchFamily="34" charset="0"/>
              </a:rPr>
              <a:t>	Материалимпэкс ХК нь өдгөө гадаад дотоод худалдаа, барилга угсралт, барилгын материалын үйлдвэрлэл, улс хоорондын тээвэр зуучлал, аялал жуулчлал, ажлын байрны түрээс, агуулахын аж ахуй гэсэн үндсэн чиглэлүүдээр үйл ажиллагаа явуулдаг Монгол Улсын шилдэг 100 аж ахуйн нэгжээр удаа дараа шалгарсан томоохон компаниудын нэг болон өргөжлөө. </a:t>
            </a:r>
            <a:endParaRPr lang="en-US" sz="1600" dirty="0">
              <a:latin typeface="Arial" panose="020B0604020202020204" pitchFamily="34" charset="0"/>
              <a:cs typeface="Arial" panose="020B0604020202020204" pitchFamily="34" charset="0"/>
            </a:endParaRPr>
          </a:p>
          <a:p>
            <a:pPr algn="just"/>
            <a:endParaRPr lang="en-US" sz="1200" dirty="0">
              <a:latin typeface="Arial" pitchFamily="34" charset="0"/>
              <a:cs typeface="Arial" pitchFamily="34" charset="0"/>
            </a:endParaRPr>
          </a:p>
        </p:txBody>
      </p:sp>
    </p:spTree>
    <p:extLst>
      <p:ext uri="{BB962C8B-B14F-4D97-AF65-F5344CB8AC3E}">
        <p14:creationId xmlns:p14="http://schemas.microsoft.com/office/powerpoint/2010/main" val="3210726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496082"/>
            <a:ext cx="5943600" cy="400110"/>
          </a:xfrm>
          <a:prstGeom prst="rect">
            <a:avLst/>
          </a:prstGeom>
          <a:noFill/>
        </p:spPr>
        <p:txBody>
          <a:bodyPr wrap="square" rtlCol="0">
            <a:spAutoFit/>
          </a:bodyPr>
          <a:lstStyle/>
          <a:p>
            <a:r>
              <a:rPr lang="mn-MN" sz="2000" b="1" dirty="0">
                <a:latin typeface="Arial" panose="020B0604020202020204" pitchFamily="34" charset="0"/>
                <a:cs typeface="Arial" panose="020B0604020202020204" pitchFamily="34" charset="0"/>
              </a:rPr>
              <a:t>Компанийн эрхэм зорилго, зорилт </a:t>
            </a:r>
            <a:endParaRPr lang="en-US" sz="2000" b="1" dirty="0">
              <a:latin typeface="Arial" panose="020B0604020202020204" pitchFamily="34" charset="0"/>
              <a:cs typeface="Arial" panose="020B0604020202020204" pitchFamily="34" charset="0"/>
            </a:endParaRPr>
          </a:p>
        </p:txBody>
      </p:sp>
      <p:sp>
        <p:nvSpPr>
          <p:cNvPr id="8" name="TextBox 7"/>
          <p:cNvSpPr txBox="1"/>
          <p:nvPr/>
        </p:nvSpPr>
        <p:spPr>
          <a:xfrm>
            <a:off x="2057400" y="1294950"/>
            <a:ext cx="8001000" cy="3477875"/>
          </a:xfrm>
          <a:prstGeom prst="rect">
            <a:avLst/>
          </a:prstGeom>
          <a:noFill/>
        </p:spPr>
        <p:txBody>
          <a:bodyPr wrap="square" rtlCol="0">
            <a:spAutoFit/>
          </a:bodyPr>
          <a:lstStyle/>
          <a:p>
            <a:pPr algn="just"/>
            <a:r>
              <a:rPr lang="mn-MN" sz="2000" dirty="0">
                <a:latin typeface="Arial" panose="020B0604020202020204" pitchFamily="34" charset="0"/>
                <a:cs typeface="Arial" panose="020B0604020202020204" pitchFamily="34" charset="0"/>
              </a:rPr>
              <a:t>Манай компанийн эрхэм зорилго нь үйлчлүүлэгчдийн найдвартай түнш байж, өөрийн үйл ажиллагааг өргөжүүлэх замаар улс эх орон, нийслэл хотын нийгэм эдийн засгийн хөгжилд бодитой хувь нэмэр оруулан, улмаар ажиллагсдынхаа бодит орлогыг нэмэгдүүлж, ажлын байр шинээр бий болгох, компанийн хөрөнгө санхүүгийн тогтвортой байдлыг бий болгоход оршино. </a:t>
            </a:r>
          </a:p>
          <a:p>
            <a:pPr algn="just"/>
            <a:endParaRPr lang="mn-MN" sz="2000" dirty="0">
              <a:latin typeface="Arial" panose="020B0604020202020204" pitchFamily="34" charset="0"/>
              <a:cs typeface="Arial" panose="020B0604020202020204" pitchFamily="34" charset="0"/>
            </a:endParaRPr>
          </a:p>
          <a:p>
            <a:pPr algn="just"/>
            <a:r>
              <a:rPr lang="mn-MN" sz="2000" dirty="0">
                <a:latin typeface="Arial" panose="020B0604020202020204" pitchFamily="34" charset="0"/>
                <a:cs typeface="Arial" panose="020B0604020202020204" pitchFamily="34" charset="0"/>
              </a:rPr>
              <a:t>Бидний зорилт -  барилгын болон хүнсний салбарт гадаадын  үйлдвэрлэгчдийг дотооддоо холбох  түүчээ болох, </a:t>
            </a:r>
          </a:p>
          <a:p>
            <a:pPr algn="just"/>
            <a:r>
              <a:rPr lang="mn-MN" sz="2000" dirty="0">
                <a:latin typeface="Arial" panose="020B0604020202020204" pitchFamily="34" charset="0"/>
                <a:cs typeface="Arial" panose="020B0604020202020204" pitchFamily="34" charset="0"/>
              </a:rPr>
              <a:t>Олон улсад хүлээн зөвшөөрөгдсөн, Сайн засаглалыг хэрэгжүүлэгч, үлгэр жишээ хувьцаат компани болох</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247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33601" y="457200"/>
            <a:ext cx="8265853" cy="369332"/>
          </a:xfrm>
          <a:prstGeom prst="rect">
            <a:avLst/>
          </a:prstGeom>
          <a:noFill/>
        </p:spPr>
        <p:txBody>
          <a:bodyPr wrap="none" rtlCol="0">
            <a:spAutoFit/>
          </a:bodyPr>
          <a:lstStyle/>
          <a:p>
            <a:r>
              <a:rPr lang="mn-MN" b="1" dirty="0">
                <a:latin typeface="Arial" panose="020B0604020202020204" pitchFamily="34" charset="0"/>
                <a:cs typeface="Arial" panose="020B0604020202020204" pitchFamily="34" charset="0"/>
              </a:rPr>
              <a:t>ТӨЛӨӨЛӨН УДИРДАХ ЗӨВЛӨЛИЙН ГИШҮҮДИЙН ТОВЧ ТАНИЛЦУУЛГА </a:t>
            </a:r>
          </a:p>
        </p:txBody>
      </p:sp>
      <p:sp>
        <p:nvSpPr>
          <p:cNvPr id="7" name="TextBox 6"/>
          <p:cNvSpPr txBox="1"/>
          <p:nvPr/>
        </p:nvSpPr>
        <p:spPr>
          <a:xfrm>
            <a:off x="2133600" y="990601"/>
            <a:ext cx="7924800" cy="5262979"/>
          </a:xfrm>
          <a:prstGeom prst="rect">
            <a:avLst/>
          </a:prstGeom>
          <a:noFill/>
        </p:spPr>
        <p:txBody>
          <a:bodyPr wrap="square" rtlCol="0">
            <a:spAutoFit/>
          </a:bodyPr>
          <a:lstStyle/>
          <a:p>
            <a:pPr algn="just"/>
            <a:r>
              <a:rPr lang="mn-MN" sz="1600" dirty="0">
                <a:latin typeface="Arial" panose="020B0604020202020204" pitchFamily="34" charset="0"/>
                <a:cs typeface="Arial" panose="020B0604020202020204" pitchFamily="34" charset="0"/>
              </a:rPr>
              <a:t>1. ТУЗ-ийн дарга – Гомбын Аюушмаа. 1942 онд төрсөн, эрэгтэй. Дээд боловсролтой, эрх зүйч мэргэжилтэй. </a:t>
            </a:r>
          </a:p>
          <a:p>
            <a:pPr algn="just"/>
            <a:r>
              <a:rPr lang="mn-MN" sz="1600" dirty="0">
                <a:latin typeface="Arial" panose="020B0604020202020204" pitchFamily="34" charset="0"/>
                <a:cs typeface="Arial" panose="020B0604020202020204" pitchFamily="34" charset="0"/>
              </a:rPr>
              <a:t>2. ТУЗ-ийн ердийн гишүүд: </a:t>
            </a:r>
          </a:p>
          <a:p>
            <a:pPr algn="just"/>
            <a:r>
              <a:rPr lang="mn-MN" sz="1600" dirty="0">
                <a:latin typeface="Arial" panose="020B0604020202020204" pitchFamily="34" charset="0"/>
                <a:cs typeface="Arial" panose="020B0604020202020204" pitchFamily="34" charset="0"/>
              </a:rPr>
              <a:t>	2.1 Баярын Зориг. 1953 онд төрсөн, эрэгтэй. Дээд боловсролтой, барилгын инженер мэргэжилтэй. Монгол улсын Зөвлөх инженер </a:t>
            </a:r>
          </a:p>
          <a:p>
            <a:pPr algn="just"/>
            <a:r>
              <a:rPr lang="mn-MN" sz="1600" dirty="0">
                <a:latin typeface="Arial" panose="020B0604020202020204" pitchFamily="34" charset="0"/>
                <a:cs typeface="Arial" panose="020B0604020202020204" pitchFamily="34" charset="0"/>
              </a:rPr>
              <a:t>	2.2 Дагвын Оюун. 1973 онд төрсөн, эмэгтэй. Дээд боловсролтой, нягтлан бодогч, санхүүч мэргэжилтэй. </a:t>
            </a:r>
          </a:p>
          <a:p>
            <a:pPr algn="just"/>
            <a:r>
              <a:rPr lang="mn-MN" sz="1600" dirty="0">
                <a:latin typeface="Arial" panose="020B0604020202020204" pitchFamily="34" charset="0"/>
                <a:cs typeface="Arial" panose="020B0604020202020204" pitchFamily="34" charset="0"/>
              </a:rPr>
              <a:t>	2.3 Чулууны Чинзориг. 1973 онд төрсөн, эрэгтэй. Дээд боловсролтой, эдийн засагч мэргэжилтэй. </a:t>
            </a:r>
          </a:p>
          <a:p>
            <a:pPr algn="just"/>
            <a:r>
              <a:rPr lang="mn-MN" sz="1600" dirty="0">
                <a:latin typeface="Arial" panose="020B0604020202020204" pitchFamily="34" charset="0"/>
                <a:cs typeface="Arial" panose="020B0604020202020204" pitchFamily="34" charset="0"/>
              </a:rPr>
              <a:t>	2.4  Төмөрбаатарын Мөнхжаргал. 1982 онд төрсөн, эрэгтэй. Дээд боловсролтой, нягтлан бодогч мэргэжилтэй. </a:t>
            </a:r>
          </a:p>
          <a:p>
            <a:pPr algn="just"/>
            <a:r>
              <a:rPr lang="mn-MN" sz="1600" dirty="0">
                <a:latin typeface="Arial" panose="020B0604020202020204" pitchFamily="34" charset="0"/>
                <a:cs typeface="Arial" panose="020B0604020202020204" pitchFamily="34" charset="0"/>
              </a:rPr>
              <a:t>	2.5 Ням-Осорын Мягмарсүрэн. 1986 онд төрсөн, эмэгтэй. Дээд боловсролтой, нягтлан бодогч мэргэжилтэй. Монгол Улсын мэргэшсэн нягтлан бодогч, татварын итгэмжит нягтлан бодогч. </a:t>
            </a:r>
          </a:p>
          <a:p>
            <a:pPr algn="just"/>
            <a:r>
              <a:rPr lang="mn-MN" sz="1600" dirty="0">
                <a:latin typeface="Arial" panose="020B0604020202020204" pitchFamily="34" charset="0"/>
                <a:cs typeface="Arial" panose="020B0604020202020204" pitchFamily="34" charset="0"/>
              </a:rPr>
              <a:t>3. Хараат бус гишүүд: </a:t>
            </a:r>
          </a:p>
          <a:p>
            <a:pPr algn="just"/>
            <a:r>
              <a:rPr lang="mn-MN" sz="1600" dirty="0">
                <a:latin typeface="Arial" panose="020B0604020202020204" pitchFamily="34" charset="0"/>
                <a:cs typeface="Arial" panose="020B0604020202020204" pitchFamily="34" charset="0"/>
              </a:rPr>
              <a:t>	3.1 Доржийн Эрдэнэцэцэг. 1973 онд төрсөн, эмэгтэй. Дээд боловсролтой, нягтлан бодогч мэргэжилтэй. </a:t>
            </a:r>
          </a:p>
          <a:p>
            <a:pPr algn="just"/>
            <a:r>
              <a:rPr lang="mn-MN" sz="1600" dirty="0">
                <a:latin typeface="Arial" panose="020B0604020202020204" pitchFamily="34" charset="0"/>
                <a:cs typeface="Arial" panose="020B0604020202020204" pitchFamily="34" charset="0"/>
              </a:rPr>
              <a:t>	3.2 Даваанямын Үнэнзаяа. 1973 онд төрсөн, эмэгтэй. Дээд боловсролтой, нягтлан бодогч мэргэжилтэй. </a:t>
            </a:r>
          </a:p>
          <a:p>
            <a:pPr algn="just"/>
            <a:r>
              <a:rPr lang="mn-MN" sz="1600" dirty="0">
                <a:latin typeface="Arial" panose="020B0604020202020204" pitchFamily="34" charset="0"/>
                <a:cs typeface="Arial" panose="020B0604020202020204" pitchFamily="34" charset="0"/>
              </a:rPr>
              <a:t>	3.3 Чойсүрэнгийн Энхтуул. 1979 онд төрсөн, эмэгтэй. Дээд боловсролтой, сэтгүүлч мэргэжилтэй.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6900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403603" y="181927"/>
            <a:ext cx="3901440" cy="380999"/>
          </a:xfrm>
        </p:spPr>
        <p:txBody>
          <a:bodyPr>
            <a:normAutofit/>
          </a:bodyPr>
          <a:lstStyle/>
          <a:p>
            <a:pPr algn="ctr"/>
            <a:r>
              <a:rPr lang="mn-MN" sz="1800" dirty="0">
                <a:latin typeface="Arial" panose="020B0604020202020204" pitchFamily="34" charset="0"/>
                <a:cs typeface="Arial" panose="020B0604020202020204" pitchFamily="34" charset="0"/>
              </a:rPr>
              <a:t>КОМПАНИЙН БҮТЭЦ</a:t>
            </a:r>
            <a:endParaRPr lang="en-US" sz="1800" dirty="0">
              <a:latin typeface="Arial" panose="020B0604020202020204" pitchFamily="34" charset="0"/>
              <a:cs typeface="Arial" panose="020B0604020202020204" pitchFamily="34" charset="0"/>
            </a:endParaRPr>
          </a:p>
        </p:txBody>
      </p:sp>
      <p:sp>
        <p:nvSpPr>
          <p:cNvPr id="7" name="Text Box 2"/>
          <p:cNvSpPr txBox="1">
            <a:spLocks noChangeArrowheads="1"/>
          </p:cNvSpPr>
          <p:nvPr/>
        </p:nvSpPr>
        <p:spPr bwMode="auto">
          <a:xfrm>
            <a:off x="5005589" y="738102"/>
            <a:ext cx="2881111" cy="347748"/>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1200" i="1">
                <a:latin typeface="Arial" panose="020B0604020202020204" pitchFamily="34" charset="0"/>
                <a:ea typeface="Times New Roman" panose="02020603050405020304" pitchFamily="18" charset="0"/>
                <a:cs typeface="Times New Roman" panose="02020603050405020304" pitchFamily="18" charset="0"/>
              </a:rPr>
              <a:t>ХУВЬЦАА ЭЗЭМШИГЧДИЙН ХУРАЛ</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2"/>
          <p:cNvSpPr txBox="1">
            <a:spLocks noChangeArrowheads="1"/>
          </p:cNvSpPr>
          <p:nvPr/>
        </p:nvSpPr>
        <p:spPr bwMode="auto">
          <a:xfrm>
            <a:off x="5129540" y="1355020"/>
            <a:ext cx="2633207" cy="306070"/>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r>
              <a:rPr lang="mn-MN" sz="1400" i="1" dirty="0">
                <a:latin typeface="Calibri Light" panose="020F0302020204030204" pitchFamily="34" charset="0"/>
                <a:ea typeface="Times New Roman" panose="02020603050405020304" pitchFamily="18" charset="0"/>
                <a:cs typeface="Times New Roman" panose="02020603050405020304" pitchFamily="18" charset="0"/>
              </a:rPr>
              <a:t>ТӨЛӨӨЛӨН УДИРДАХ ЗӨВЛӨЛ</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2"/>
          <p:cNvSpPr txBox="1">
            <a:spLocks noChangeArrowheads="1"/>
          </p:cNvSpPr>
          <p:nvPr/>
        </p:nvSpPr>
        <p:spPr bwMode="auto">
          <a:xfrm>
            <a:off x="5360858" y="1884045"/>
            <a:ext cx="2263843" cy="411566"/>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50000"/>
              </a:lnSpc>
            </a:pPr>
            <a:r>
              <a:rPr lang="mn-MN" sz="1200" i="1">
                <a:latin typeface="Arial" panose="020B0604020202020204" pitchFamily="34" charset="0"/>
                <a:ea typeface="Times New Roman" panose="02020603050405020304" pitchFamily="18" charset="0"/>
                <a:cs typeface="Times New Roman" panose="02020603050405020304" pitchFamily="18" charset="0"/>
              </a:rPr>
              <a:t>ГҮЙЦЭТГЭХ ЗАХИРАЛ</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2"/>
          <p:cNvSpPr txBox="1">
            <a:spLocks noChangeArrowheads="1"/>
          </p:cNvSpPr>
          <p:nvPr/>
        </p:nvSpPr>
        <p:spPr bwMode="auto">
          <a:xfrm>
            <a:off x="2590800" y="1597184"/>
            <a:ext cx="1524000" cy="543877"/>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1200" i="1">
                <a:latin typeface="Arial" panose="020B0604020202020204" pitchFamily="34" charset="0"/>
                <a:ea typeface="Times New Roman" panose="02020603050405020304" pitchFamily="18" charset="0"/>
                <a:cs typeface="Times New Roman" panose="02020603050405020304" pitchFamily="18" charset="0"/>
              </a:rPr>
              <a:t>Дотоод хяналтын алба-3</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 Box 2"/>
          <p:cNvSpPr txBox="1">
            <a:spLocks noChangeArrowheads="1"/>
          </p:cNvSpPr>
          <p:nvPr/>
        </p:nvSpPr>
        <p:spPr bwMode="auto">
          <a:xfrm>
            <a:off x="7686554" y="3242039"/>
            <a:ext cx="1209675" cy="714375"/>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1200" i="1">
                <a:latin typeface="Arial" panose="020B0604020202020204" pitchFamily="34" charset="0"/>
                <a:ea typeface="Times New Roman" panose="02020603050405020304" pitchFamily="18" charset="0"/>
                <a:cs typeface="Times New Roman" panose="02020603050405020304" pitchFamily="18" charset="0"/>
              </a:rPr>
              <a:t>Ерөнхий инженер </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 Box 2"/>
          <p:cNvSpPr txBox="1">
            <a:spLocks noChangeArrowheads="1"/>
          </p:cNvSpPr>
          <p:nvPr/>
        </p:nvSpPr>
        <p:spPr bwMode="auto">
          <a:xfrm>
            <a:off x="6204323" y="3207240"/>
            <a:ext cx="1266825" cy="733425"/>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800" i="1">
                <a:latin typeface="Arial" panose="020B0604020202020204" pitchFamily="34" charset="0"/>
                <a:ea typeface="Times New Roman" panose="02020603050405020304" pitchFamily="18" charset="0"/>
                <a:cs typeface="Times New Roman" panose="02020603050405020304" pitchFamily="18" charset="0"/>
              </a:rPr>
              <a:t>Гадаад харилцаа, хамтын ажиллагаа эрхэлсэн захирал</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2"/>
          <p:cNvSpPr txBox="1">
            <a:spLocks noChangeArrowheads="1"/>
          </p:cNvSpPr>
          <p:nvPr/>
        </p:nvSpPr>
        <p:spPr bwMode="auto">
          <a:xfrm>
            <a:off x="4628455" y="3214687"/>
            <a:ext cx="1285875" cy="762000"/>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800" i="1" dirty="0">
                <a:latin typeface="Arial" panose="020B0604020202020204" pitchFamily="34" charset="0"/>
                <a:ea typeface="Times New Roman" panose="02020603050405020304" pitchFamily="18" charset="0"/>
                <a:cs typeface="Times New Roman" panose="02020603050405020304" pitchFamily="18" charset="0"/>
              </a:rPr>
              <a:t>Санхүү, эдийн засгийн асуудал эрхэлсэн захирал </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2"/>
          <p:cNvSpPr txBox="1">
            <a:spLocks noChangeArrowheads="1"/>
          </p:cNvSpPr>
          <p:nvPr/>
        </p:nvSpPr>
        <p:spPr bwMode="auto">
          <a:xfrm>
            <a:off x="9111635" y="3219450"/>
            <a:ext cx="1209675" cy="752475"/>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800" i="1">
                <a:latin typeface="Arial" panose="020B0604020202020204" pitchFamily="34" charset="0"/>
                <a:ea typeface="Times New Roman" panose="02020603050405020304" pitchFamily="18" charset="0"/>
                <a:cs typeface="Times New Roman" panose="02020603050405020304" pitchFamily="18" charset="0"/>
              </a:rPr>
              <a:t>Хөдөлмөрийн аюулгүй байдал, эрүүл ахуйн хэлтэс-2</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 Box 2"/>
          <p:cNvSpPr txBox="1">
            <a:spLocks noChangeArrowheads="1"/>
          </p:cNvSpPr>
          <p:nvPr/>
        </p:nvSpPr>
        <p:spPr bwMode="auto">
          <a:xfrm>
            <a:off x="1827530" y="3176587"/>
            <a:ext cx="1028700" cy="800100"/>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1000" i="1">
                <a:latin typeface="Arial" panose="020B0604020202020204" pitchFamily="34" charset="0"/>
                <a:ea typeface="Times New Roman" panose="02020603050405020304" pitchFamily="18" charset="0"/>
                <a:cs typeface="Times New Roman" panose="02020603050405020304" pitchFamily="18" charset="0"/>
              </a:rPr>
              <a:t>Борлуулалтын алба-17</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 Box 2"/>
          <p:cNvSpPr txBox="1">
            <a:spLocks noChangeArrowheads="1"/>
          </p:cNvSpPr>
          <p:nvPr/>
        </p:nvSpPr>
        <p:spPr bwMode="auto">
          <a:xfrm>
            <a:off x="3161031" y="3184881"/>
            <a:ext cx="1190625" cy="733425"/>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1000" i="1">
                <a:latin typeface="Arial" panose="020B0604020202020204" pitchFamily="34" charset="0"/>
                <a:ea typeface="Times New Roman" panose="02020603050405020304" pitchFamily="18" charset="0"/>
                <a:cs typeface="Times New Roman" panose="02020603050405020304" pitchFamily="18" charset="0"/>
              </a:rPr>
              <a:t>Захиргаа, үйлчилгээний хэлтэс-19</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 Box 2"/>
          <p:cNvSpPr txBox="1">
            <a:spLocks noChangeArrowheads="1"/>
          </p:cNvSpPr>
          <p:nvPr/>
        </p:nvSpPr>
        <p:spPr bwMode="auto">
          <a:xfrm>
            <a:off x="5029912" y="4289130"/>
            <a:ext cx="657225" cy="1333500"/>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vert270" wrap="square" lIns="137160" tIns="91440" rIns="137160" bIns="91440" anchor="ctr" anchorCtr="0" upright="1">
            <a:noAutofit/>
          </a:bodyPr>
          <a:lstStyle/>
          <a:p>
            <a:pPr algn="ctr">
              <a:lnSpc>
                <a:spcPct val="115000"/>
              </a:lnSpc>
            </a:pPr>
            <a:r>
              <a:rPr lang="mn-MN" sz="1000" i="1">
                <a:latin typeface="Arial" panose="020B0604020202020204" pitchFamily="34" charset="0"/>
                <a:ea typeface="Times New Roman" panose="02020603050405020304" pitchFamily="18" charset="0"/>
                <a:cs typeface="Times New Roman" panose="02020603050405020304" pitchFamily="18" charset="0"/>
              </a:rPr>
              <a:t>СЭЗХэлтэс-8</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 Box 2"/>
          <p:cNvSpPr txBox="1">
            <a:spLocks noChangeArrowheads="1"/>
          </p:cNvSpPr>
          <p:nvPr/>
        </p:nvSpPr>
        <p:spPr bwMode="auto">
          <a:xfrm>
            <a:off x="6446142" y="4347383"/>
            <a:ext cx="666750" cy="1295400"/>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vert270" wrap="square" lIns="137160" tIns="91440" rIns="137160" bIns="91440" anchor="ctr" anchorCtr="0" upright="1">
            <a:noAutofit/>
          </a:bodyPr>
          <a:lstStyle/>
          <a:p>
            <a:pPr algn="ctr">
              <a:lnSpc>
                <a:spcPct val="115000"/>
              </a:lnSpc>
            </a:pPr>
            <a:r>
              <a:rPr lang="mn-MN" sz="1000" i="1">
                <a:latin typeface="Arial" panose="020B0604020202020204" pitchFamily="34" charset="0"/>
                <a:ea typeface="Times New Roman" panose="02020603050405020304" pitchFamily="18" charset="0"/>
                <a:cs typeface="Times New Roman" panose="02020603050405020304" pitchFamily="18" charset="0"/>
              </a:rPr>
              <a:t>ГХХАХэлтэс-11</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Box 2"/>
          <p:cNvSpPr txBox="1">
            <a:spLocks noChangeArrowheads="1"/>
          </p:cNvSpPr>
          <p:nvPr/>
        </p:nvSpPr>
        <p:spPr bwMode="auto">
          <a:xfrm>
            <a:off x="7886700" y="4346579"/>
            <a:ext cx="836688" cy="1201829"/>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vert270" wrap="square" lIns="137160" tIns="91440" rIns="137160" bIns="91440" anchor="ctr" anchorCtr="0" upright="1">
            <a:noAutofit/>
          </a:bodyPr>
          <a:lstStyle/>
          <a:p>
            <a:pPr algn="ctr">
              <a:lnSpc>
                <a:spcPct val="115000"/>
              </a:lnSpc>
            </a:pPr>
            <a:r>
              <a:rPr lang="mn-MN" sz="1000" i="1">
                <a:latin typeface="Arial" panose="020B0604020202020204" pitchFamily="34" charset="0"/>
                <a:ea typeface="Times New Roman" panose="02020603050405020304" pitchFamily="18" charset="0"/>
                <a:cs typeface="Times New Roman" panose="02020603050405020304" pitchFamily="18" charset="0"/>
              </a:rPr>
              <a:t>Үйлдвэр, техникийн хэлтэс - 16</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cxnSp>
        <p:nvCxnSpPr>
          <p:cNvPr id="22" name="Straight Arrow Connector 21"/>
          <p:cNvCxnSpPr/>
          <p:nvPr/>
        </p:nvCxnSpPr>
        <p:spPr>
          <a:xfrm>
            <a:off x="-5341620" y="4694556"/>
            <a:ext cx="0" cy="4476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4170045" y="4694556"/>
            <a:ext cx="0" cy="4476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a:off x="-3055620" y="4694556"/>
            <a:ext cx="0" cy="4476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1931670" y="4694555"/>
            <a:ext cx="0" cy="457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8295850" y="3928257"/>
            <a:ext cx="0" cy="4000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Text Box 2"/>
          <p:cNvSpPr txBox="1">
            <a:spLocks noChangeArrowheads="1"/>
          </p:cNvSpPr>
          <p:nvPr/>
        </p:nvSpPr>
        <p:spPr bwMode="auto">
          <a:xfrm>
            <a:off x="5778404" y="5814061"/>
            <a:ext cx="714375" cy="1000125"/>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vert270" wrap="square" lIns="137160" tIns="91440" rIns="137160" bIns="91440" anchor="ctr" anchorCtr="0" upright="1">
            <a:noAutofit/>
          </a:bodyPr>
          <a:lstStyle/>
          <a:p>
            <a:pPr algn="ctr">
              <a:lnSpc>
                <a:spcPct val="115000"/>
              </a:lnSpc>
            </a:pPr>
            <a:r>
              <a:rPr lang="mn-MN" sz="800" i="1">
                <a:latin typeface="Arial" panose="020B0604020202020204" pitchFamily="34" charset="0"/>
                <a:ea typeface="Times New Roman" panose="02020603050405020304" pitchFamily="18" charset="0"/>
                <a:cs typeface="Times New Roman" panose="02020603050405020304" pitchFamily="18" charset="0"/>
              </a:rPr>
              <a:t>Гаалийн хяналтын талбай </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28" name="Text Box 2"/>
          <p:cNvSpPr txBox="1">
            <a:spLocks noChangeArrowheads="1"/>
          </p:cNvSpPr>
          <p:nvPr/>
        </p:nvSpPr>
        <p:spPr bwMode="auto">
          <a:xfrm>
            <a:off x="6706098" y="5814061"/>
            <a:ext cx="723900" cy="1000125"/>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vert270" wrap="square" lIns="137160" tIns="91440" rIns="137160" bIns="91440" anchor="ctr" anchorCtr="0" upright="1">
            <a:noAutofit/>
          </a:bodyPr>
          <a:lstStyle/>
          <a:p>
            <a:pPr algn="ctr">
              <a:lnSpc>
                <a:spcPct val="115000"/>
              </a:lnSpc>
            </a:pPr>
            <a:r>
              <a:rPr lang="mn-MN" sz="800" i="1">
                <a:latin typeface="Arial" panose="020B0604020202020204" pitchFamily="34" charset="0"/>
                <a:ea typeface="Times New Roman" panose="02020603050405020304" pitchFamily="18" charset="0"/>
                <a:cs typeface="Times New Roman" panose="02020603050405020304" pitchFamily="18" charset="0"/>
              </a:rPr>
              <a:t>Замын Үүд дэх төлөөлөгчийн газар </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29" name="Text Box 2"/>
          <p:cNvSpPr txBox="1">
            <a:spLocks noChangeArrowheads="1"/>
          </p:cNvSpPr>
          <p:nvPr/>
        </p:nvSpPr>
        <p:spPr bwMode="auto">
          <a:xfrm>
            <a:off x="7992888" y="5802874"/>
            <a:ext cx="624313" cy="1001122"/>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vert270" wrap="square" lIns="137160" tIns="91440" rIns="137160" bIns="91440" anchor="ctr" anchorCtr="0" upright="1">
            <a:noAutofit/>
          </a:bodyPr>
          <a:lstStyle/>
          <a:p>
            <a:pPr algn="ctr">
              <a:lnSpc>
                <a:spcPct val="115000"/>
              </a:lnSpc>
            </a:pPr>
            <a:r>
              <a:rPr lang="mn-MN" sz="800" i="1">
                <a:latin typeface="Arial" panose="020B0604020202020204" pitchFamily="34" charset="0"/>
                <a:ea typeface="Times New Roman" panose="02020603050405020304" pitchFamily="18" charset="0"/>
                <a:cs typeface="Times New Roman" panose="02020603050405020304" pitchFamily="18" charset="0"/>
              </a:rPr>
              <a:t>Бетон зуурмагийн үйлдвэр</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cxnSp>
        <p:nvCxnSpPr>
          <p:cNvPr id="32" name="Straight Arrow Connector 31"/>
          <p:cNvCxnSpPr/>
          <p:nvPr/>
        </p:nvCxnSpPr>
        <p:spPr>
          <a:xfrm>
            <a:off x="-1733550" y="5814061"/>
            <a:ext cx="0" cy="1619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Straight Arrow Connector 32"/>
          <p:cNvCxnSpPr/>
          <p:nvPr/>
        </p:nvCxnSpPr>
        <p:spPr>
          <a:xfrm>
            <a:off x="-962025" y="5814061"/>
            <a:ext cx="0" cy="1619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a:off x="8305043" y="5621818"/>
            <a:ext cx="0" cy="1619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a:off x="6446142" y="2295611"/>
            <a:ext cx="0" cy="419100"/>
          </a:xfrm>
          <a:prstGeom prst="line">
            <a:avLst/>
          </a:prstGeom>
        </p:spPr>
        <p:style>
          <a:lnRef idx="1">
            <a:schemeClr val="dk1"/>
          </a:lnRef>
          <a:fillRef idx="0">
            <a:schemeClr val="dk1"/>
          </a:fillRef>
          <a:effectRef idx="0">
            <a:schemeClr val="dk1"/>
          </a:effectRef>
          <a:fontRef idx="minor">
            <a:schemeClr val="tx1"/>
          </a:fontRef>
        </p:style>
      </p:cxnSp>
      <p:sp>
        <p:nvSpPr>
          <p:cNvPr id="41" name="Text Box 2"/>
          <p:cNvSpPr txBox="1">
            <a:spLocks noChangeArrowheads="1"/>
          </p:cNvSpPr>
          <p:nvPr/>
        </p:nvSpPr>
        <p:spPr bwMode="auto">
          <a:xfrm>
            <a:off x="1783080" y="4416628"/>
            <a:ext cx="1064260" cy="638175"/>
          </a:xfrm>
          <a:prstGeom prst="rect">
            <a:avLst/>
          </a:prstGeom>
          <a:noFill/>
          <a:ln w="76200" cmpd="thickThin">
            <a:solidFill>
              <a:srgbClr val="622423"/>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137160" tIns="91440" rIns="137160" bIns="91440" anchor="ctr" anchorCtr="0" upright="1">
            <a:noAutofit/>
          </a:bodyPr>
          <a:lstStyle/>
          <a:p>
            <a:pPr algn="ctr">
              <a:lnSpc>
                <a:spcPct val="115000"/>
              </a:lnSpc>
            </a:pPr>
            <a:r>
              <a:rPr lang="mn-MN" sz="800" i="1" dirty="0">
                <a:latin typeface="Arial" panose="020B0604020202020204" pitchFamily="34" charset="0"/>
                <a:ea typeface="Times New Roman" panose="02020603050405020304" pitchFamily="18" charset="0"/>
                <a:cs typeface="Times New Roman" panose="02020603050405020304" pitchFamily="18" charset="0"/>
              </a:rPr>
              <a:t>Орон сууцны ашиглалтын алба</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42" name="Straight Connector 41"/>
          <p:cNvCxnSpPr/>
          <p:nvPr/>
        </p:nvCxnSpPr>
        <p:spPr>
          <a:xfrm>
            <a:off x="2324101" y="2711854"/>
            <a:ext cx="7400653" cy="1050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a:off x="2324100" y="2721380"/>
            <a:ext cx="0" cy="4286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a:off x="3757333" y="2716616"/>
            <a:ext cx="0" cy="4381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5422348" y="2746569"/>
            <a:ext cx="0" cy="390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a:off x="6837734" y="2721380"/>
            <a:ext cx="0" cy="390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a:off x="8224837" y="2759479"/>
            <a:ext cx="0" cy="3524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a:off x="9724753" y="2746569"/>
            <a:ext cx="0" cy="3524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p:cNvCxnSpPr/>
          <p:nvPr/>
        </p:nvCxnSpPr>
        <p:spPr>
          <a:xfrm flipH="1">
            <a:off x="2304540" y="3989929"/>
            <a:ext cx="9525" cy="381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a:off x="5360857" y="3976687"/>
            <a:ext cx="0" cy="304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p:cNvCxnSpPr/>
          <p:nvPr/>
        </p:nvCxnSpPr>
        <p:spPr>
          <a:xfrm>
            <a:off x="6836108" y="3976688"/>
            <a:ext cx="0" cy="3333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Rectangle 47"/>
          <p:cNvSpPr>
            <a:spLocks noChangeArrowheads="1"/>
          </p:cNvSpPr>
          <p:nvPr/>
        </p:nvSpPr>
        <p:spPr bwMode="auto">
          <a:xfrm>
            <a:off x="3509577" y="266254"/>
            <a:ext cx="5029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55" name="Rectangle 52"/>
          <p:cNvSpPr>
            <a:spLocks noChangeArrowheads="1"/>
          </p:cNvSpPr>
          <p:nvPr/>
        </p:nvSpPr>
        <p:spPr bwMode="auto">
          <a:xfrm>
            <a:off x="1676401" y="653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6" name="Rectangle 54"/>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7" name="Rectangle 5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8" name="Rectangle 57"/>
          <p:cNvSpPr>
            <a:spLocks noChangeArrowheads="1"/>
          </p:cNvSpPr>
          <p:nvPr/>
        </p:nvSpPr>
        <p:spPr bwMode="auto">
          <a:xfrm>
            <a:off x="1676401" y="543580"/>
            <a:ext cx="184731"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lang="en-US" sz="800"/>
          </a:p>
          <a:p>
            <a:pPr eaLnBrk="0" fontAlgn="base" hangingPunct="0">
              <a:spcBef>
                <a:spcPct val="0"/>
              </a:spcBef>
              <a:spcAft>
                <a:spcPct val="0"/>
              </a:spcAft>
            </a:pPr>
            <a:r>
              <a:rPr lang="en-US">
                <a:latin typeface="Arial" panose="020B0604020202020204" pitchFamily="34" charset="0"/>
              </a:rPr>
              <a:t/>
            </a:r>
            <a:br>
              <a:rPr lang="en-US">
                <a:latin typeface="Arial" panose="020B0604020202020204" pitchFamily="34" charset="0"/>
              </a:rPr>
            </a:br>
            <a:endParaRPr lang="en-US">
              <a:latin typeface="Arial" panose="020B0604020202020204" pitchFamily="34" charset="0"/>
            </a:endParaRPr>
          </a:p>
          <a:p>
            <a:pPr eaLnBrk="0" fontAlgn="base" hangingPunct="0">
              <a:spcBef>
                <a:spcPct val="0"/>
              </a:spcBef>
              <a:spcAft>
                <a:spcPct val="0"/>
              </a:spcAft>
            </a:pPr>
            <a:endParaRPr lang="en-US">
              <a:latin typeface="Arial" panose="020B0604020202020204" pitchFamily="34" charset="0"/>
            </a:endParaRPr>
          </a:p>
        </p:txBody>
      </p:sp>
      <p:sp>
        <p:nvSpPr>
          <p:cNvPr id="59" name="Rectangle 60"/>
          <p:cNvSpPr>
            <a:spLocks noChangeArrowheads="1"/>
          </p:cNvSpPr>
          <p:nvPr/>
        </p:nvSpPr>
        <p:spPr bwMode="auto">
          <a:xfrm>
            <a:off x="1676401" y="820580"/>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lang="en-US" sz="800"/>
          </a:p>
          <a:p>
            <a:pPr eaLnBrk="0" fontAlgn="base" hangingPunct="0">
              <a:spcBef>
                <a:spcPct val="0"/>
              </a:spcBef>
              <a:spcAft>
                <a:spcPct val="0"/>
              </a:spcAft>
            </a:pPr>
            <a:endParaRPr lang="en-US">
              <a:latin typeface="Arial" panose="020B0604020202020204" pitchFamily="34" charset="0"/>
            </a:endParaRPr>
          </a:p>
        </p:txBody>
      </p:sp>
      <p:sp>
        <p:nvSpPr>
          <p:cNvPr id="60" name="Rectangle 65"/>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1" name="Rectangle 70"/>
          <p:cNvSpPr>
            <a:spLocks noChangeArrowheads="1"/>
          </p:cNvSpPr>
          <p:nvPr/>
        </p:nvSpPr>
        <p:spPr bwMode="auto">
          <a:xfrm>
            <a:off x="1676401" y="543580"/>
            <a:ext cx="184731"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lang="en-US" sz="800"/>
          </a:p>
          <a:p>
            <a:pPr eaLnBrk="0" fontAlgn="base" hangingPunct="0">
              <a:spcBef>
                <a:spcPct val="0"/>
              </a:spcBef>
              <a:spcAft>
                <a:spcPct val="0"/>
              </a:spcAft>
            </a:pPr>
            <a:r>
              <a:rPr lang="en-US">
                <a:latin typeface="Arial" panose="020B0604020202020204" pitchFamily="34" charset="0"/>
              </a:rPr>
              <a:t/>
            </a:r>
            <a:br>
              <a:rPr lang="en-US">
                <a:latin typeface="Arial" panose="020B0604020202020204" pitchFamily="34" charset="0"/>
              </a:rPr>
            </a:br>
            <a:endParaRPr lang="en-US">
              <a:latin typeface="Arial" panose="020B0604020202020204" pitchFamily="34" charset="0"/>
            </a:endParaRPr>
          </a:p>
          <a:p>
            <a:pPr eaLnBrk="0" fontAlgn="base" hangingPunct="0">
              <a:spcBef>
                <a:spcPct val="0"/>
              </a:spcBef>
              <a:spcAft>
                <a:spcPct val="0"/>
              </a:spcAft>
            </a:pPr>
            <a:endParaRPr lang="en-US">
              <a:latin typeface="Arial" panose="020B0604020202020204" pitchFamily="34" charset="0"/>
            </a:endParaRPr>
          </a:p>
        </p:txBody>
      </p:sp>
      <p:sp>
        <p:nvSpPr>
          <p:cNvPr id="62" name="Rectangle 72"/>
          <p:cNvSpPr>
            <a:spLocks noChangeArrowheads="1"/>
          </p:cNvSpPr>
          <p:nvPr/>
        </p:nvSpPr>
        <p:spPr bwMode="auto">
          <a:xfrm>
            <a:off x="1676401" y="712857"/>
            <a:ext cx="315535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41638" algn="l"/>
              </a:tabLst>
              <a:defRPr>
                <a:solidFill>
                  <a:schemeClr val="tx1"/>
                </a:solidFill>
                <a:latin typeface="Arial" panose="020B0604020202020204" pitchFamily="34" charset="0"/>
              </a:defRPr>
            </a:lvl1pPr>
            <a:lvl2pPr eaLnBrk="0" fontAlgn="base" hangingPunct="0">
              <a:spcBef>
                <a:spcPct val="0"/>
              </a:spcBef>
              <a:spcAft>
                <a:spcPct val="0"/>
              </a:spcAft>
              <a:tabLst>
                <a:tab pos="2941638" algn="l"/>
              </a:tabLst>
              <a:defRPr>
                <a:solidFill>
                  <a:schemeClr val="tx1"/>
                </a:solidFill>
                <a:latin typeface="Arial" panose="020B0604020202020204" pitchFamily="34" charset="0"/>
              </a:defRPr>
            </a:lvl2pPr>
            <a:lvl3pPr eaLnBrk="0" fontAlgn="base" hangingPunct="0">
              <a:spcBef>
                <a:spcPct val="0"/>
              </a:spcBef>
              <a:spcAft>
                <a:spcPct val="0"/>
              </a:spcAft>
              <a:tabLst>
                <a:tab pos="2941638" algn="l"/>
              </a:tabLst>
              <a:defRPr>
                <a:solidFill>
                  <a:schemeClr val="tx1"/>
                </a:solidFill>
                <a:latin typeface="Arial" panose="020B0604020202020204" pitchFamily="34" charset="0"/>
              </a:defRPr>
            </a:lvl3pPr>
            <a:lvl4pPr eaLnBrk="0" fontAlgn="base" hangingPunct="0">
              <a:spcBef>
                <a:spcPct val="0"/>
              </a:spcBef>
              <a:spcAft>
                <a:spcPct val="0"/>
              </a:spcAft>
              <a:tabLst>
                <a:tab pos="2941638" algn="l"/>
              </a:tabLst>
              <a:defRPr>
                <a:solidFill>
                  <a:schemeClr val="tx1"/>
                </a:solidFill>
                <a:latin typeface="Arial" panose="020B0604020202020204" pitchFamily="34" charset="0"/>
              </a:defRPr>
            </a:lvl4pPr>
            <a:lvl5pPr eaLnBrk="0" fontAlgn="base" hangingPunct="0">
              <a:spcBef>
                <a:spcPct val="0"/>
              </a:spcBef>
              <a:spcAft>
                <a:spcPct val="0"/>
              </a:spcAft>
              <a:tabLst>
                <a:tab pos="2941638" algn="l"/>
              </a:tabLst>
              <a:defRPr>
                <a:solidFill>
                  <a:schemeClr val="tx1"/>
                </a:solidFill>
                <a:latin typeface="Arial" panose="020B0604020202020204" pitchFamily="34" charset="0"/>
              </a:defRPr>
            </a:lvl5pPr>
            <a:lvl6pPr eaLnBrk="0" fontAlgn="base" hangingPunct="0">
              <a:spcBef>
                <a:spcPct val="0"/>
              </a:spcBef>
              <a:spcAft>
                <a:spcPct val="0"/>
              </a:spcAft>
              <a:tabLst>
                <a:tab pos="2941638" algn="l"/>
              </a:tabLst>
              <a:defRPr>
                <a:solidFill>
                  <a:schemeClr val="tx1"/>
                </a:solidFill>
                <a:latin typeface="Arial" panose="020B0604020202020204" pitchFamily="34" charset="0"/>
              </a:defRPr>
            </a:lvl6pPr>
            <a:lvl7pPr eaLnBrk="0" fontAlgn="base" hangingPunct="0">
              <a:spcBef>
                <a:spcPct val="0"/>
              </a:spcBef>
              <a:spcAft>
                <a:spcPct val="0"/>
              </a:spcAft>
              <a:tabLst>
                <a:tab pos="2941638" algn="l"/>
              </a:tabLst>
              <a:defRPr>
                <a:solidFill>
                  <a:schemeClr val="tx1"/>
                </a:solidFill>
                <a:latin typeface="Arial" panose="020B0604020202020204" pitchFamily="34" charset="0"/>
              </a:defRPr>
            </a:lvl7pPr>
            <a:lvl8pPr eaLnBrk="0" fontAlgn="base" hangingPunct="0">
              <a:spcBef>
                <a:spcPct val="0"/>
              </a:spcBef>
              <a:spcAft>
                <a:spcPct val="0"/>
              </a:spcAft>
              <a:tabLst>
                <a:tab pos="2941638" algn="l"/>
              </a:tabLst>
              <a:defRPr>
                <a:solidFill>
                  <a:schemeClr val="tx1"/>
                </a:solidFill>
                <a:latin typeface="Arial" panose="020B0604020202020204" pitchFamily="34" charset="0"/>
              </a:defRPr>
            </a:lvl8pPr>
            <a:lvl9pPr eaLnBrk="0" fontAlgn="base" hangingPunct="0">
              <a:spcBef>
                <a:spcPct val="0"/>
              </a:spcBef>
              <a:spcAft>
                <a:spcPct val="0"/>
              </a:spcAft>
              <a:tabLst>
                <a:tab pos="2941638" algn="l"/>
              </a:tabLst>
              <a:defRPr>
                <a:solidFill>
                  <a:schemeClr val="tx1"/>
                </a:solidFill>
                <a:latin typeface="Arial" panose="020B0604020202020204" pitchFamily="34" charset="0"/>
              </a:defRPr>
            </a:lvl9pPr>
          </a:lstStyle>
          <a:p>
            <a:endParaRPr lang="en-US" sz="1100">
              <a:latin typeface="Calibri" panose="020F0502020204030204" pitchFamily="34" charset="0"/>
              <a:ea typeface="Calibri" panose="020F0502020204030204" pitchFamily="34" charset="0"/>
              <a:cs typeface="Times New Roman" panose="02020603050405020304" pitchFamily="18" charset="0"/>
            </a:endParaRPr>
          </a:p>
          <a:p>
            <a:r>
              <a:rPr lang="en-US" sz="1100">
                <a:latin typeface="Calibri" panose="020F0502020204030204" pitchFamily="34" charset="0"/>
                <a:ea typeface="Calibri" panose="020F0502020204030204" pitchFamily="34" charset="0"/>
                <a:cs typeface="Times New Roman" panose="02020603050405020304" pitchFamily="18" charset="0"/>
              </a:rPr>
              <a:t>	</a:t>
            </a:r>
            <a:endParaRPr lang="en-US" sz="800"/>
          </a:p>
          <a:p>
            <a:endParaRPr lang="en-US"/>
          </a:p>
        </p:txBody>
      </p:sp>
      <p:cxnSp>
        <p:nvCxnSpPr>
          <p:cNvPr id="3079" name="Straight Arrow Connector 3078"/>
          <p:cNvCxnSpPr>
            <a:stCxn id="20" idx="2"/>
          </p:cNvCxnSpPr>
          <p:nvPr/>
        </p:nvCxnSpPr>
        <p:spPr>
          <a:xfrm flipH="1">
            <a:off x="6248401" y="5642784"/>
            <a:ext cx="531117" cy="1600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7816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4000" dirty="0" smtClean="0">
                <a:latin typeface="Arial" panose="020B0604020202020204" pitchFamily="34" charset="0"/>
                <a:cs typeface="Arial" panose="020B0604020202020204" pitchFamily="34" charset="0"/>
              </a:rPr>
              <a:t>Хувьцаа эзэмшигч, ногдол ашгийн талаар</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mn-MN" dirty="0" smtClean="0"/>
              <a:t>2018 оны 11 дүгээр сард компанийн хувьцаа эзэмшигчдийн ээлжит бус хурлыг амжилттай зохион байгуулсан. </a:t>
            </a:r>
          </a:p>
          <a:p>
            <a:pPr marL="0" indent="0">
              <a:buNone/>
            </a:pPr>
            <a:r>
              <a:rPr lang="mn-MN" dirty="0" smtClean="0"/>
              <a:t>Тус компани 1,368,206 ширхэг энгийн хувьцаатай бөгөөд 2018 оны 11 сарын байдлаар 1502 хувьцаа эзэмшигчидтэй байв.</a:t>
            </a:r>
          </a:p>
          <a:p>
            <a:pPr marL="0" indent="0">
              <a:buNone/>
            </a:pPr>
            <a:r>
              <a:rPr lang="mn-MN" dirty="0" smtClean="0"/>
              <a:t>Төлөөлөн удирдах зөвлөлийн тогтоолын дагуу 2017 оны тайлант хугацааны ногдол ашгийг 2018 ондоо багтаан “ҮЦТХТ” ХХК-тай хамтран ажиллах гэрээний дагуу нийт хувьцаа эзэмшигчиддээ хуваариллаа.  </a:t>
            </a:r>
            <a:endParaRPr lang="en-US" dirty="0"/>
          </a:p>
        </p:txBody>
      </p:sp>
    </p:spTree>
    <p:extLst>
      <p:ext uri="{BB962C8B-B14F-4D97-AF65-F5344CB8AC3E}">
        <p14:creationId xmlns:p14="http://schemas.microsoft.com/office/powerpoint/2010/main" val="1061578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4801" y="326571"/>
            <a:ext cx="4048929" cy="369332"/>
          </a:xfrm>
          <a:prstGeom prst="rect">
            <a:avLst/>
          </a:prstGeom>
          <a:noFill/>
        </p:spPr>
        <p:txBody>
          <a:bodyPr wrap="none" rtlCol="0">
            <a:spAutoFit/>
          </a:bodyPr>
          <a:lstStyle/>
          <a:p>
            <a:r>
              <a:rPr lang="mn-MN" b="1" dirty="0">
                <a:latin typeface="Arial" panose="020B0604020202020204" pitchFamily="34" charset="0"/>
                <a:cs typeface="Arial" panose="020B0604020202020204" pitchFamily="34" charset="0"/>
              </a:rPr>
              <a:t>Хийж гүйцэтгсэн ажил, үйлчилгээ</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rot="10800000" flipV="1">
            <a:off x="1905000" y="1034459"/>
            <a:ext cx="8305800" cy="5509200"/>
          </a:xfrm>
          <a:prstGeom prst="rect">
            <a:avLst/>
          </a:prstGeom>
          <a:noFill/>
        </p:spPr>
        <p:txBody>
          <a:bodyPr wrap="square" rtlCol="0">
            <a:spAutoFit/>
          </a:bodyPr>
          <a:lstStyle/>
          <a:p>
            <a:pPr algn="just"/>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Тус компани тайлант хугацаанд гүйцэтгэх захирлын шууд удирдлага дор 2 алба, 5 хэлтэс, 4 нэгжтэйгээр үйл ажиллагаа явууллаа. </a:t>
            </a:r>
          </a:p>
          <a:p>
            <a:pPr algn="just"/>
            <a:r>
              <a:rPr lang="mn-MN" sz="1600" dirty="0">
                <a:latin typeface="Arial" panose="020B0604020202020204" pitchFamily="34" charset="0"/>
                <a:cs typeface="Arial" panose="020B0604020202020204" pitchFamily="34" charset="0"/>
              </a:rPr>
              <a:t>	</a:t>
            </a:r>
          </a:p>
          <a:p>
            <a:pPr algn="just"/>
            <a:r>
              <a:rPr lang="mn-MN" sz="1600" dirty="0">
                <a:latin typeface="Arial" panose="020B0604020202020204" pitchFamily="34" charset="0"/>
                <a:cs typeface="Arial" panose="020B0604020202020204" pitchFamily="34" charset="0"/>
              </a:rPr>
              <a:t>	Захиргаа, үйлчилгээний х</a:t>
            </a:r>
            <a:r>
              <a:rPr lang="en-US" sz="1600" dirty="0" err="1">
                <a:latin typeface="Arial" panose="020B0604020202020204" pitchFamily="34" charset="0"/>
                <a:cs typeface="Arial" panose="020B0604020202020204" pitchFamily="34" charset="0"/>
              </a:rPr>
              <a:t>элтсийн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чиг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үүрэг</a:t>
            </a:r>
            <a:r>
              <a:rPr lang="mn-MN" sz="1600" dirty="0">
                <a:latin typeface="Arial" panose="020B0604020202020204" pitchFamily="34" charset="0"/>
                <a:cs typeface="Arial" panose="020B0604020202020204" pitchFamily="34" charset="0"/>
              </a:rPr>
              <a:t> нь компанийн өдөр тутмын үйл ажиллагааг тасралтгүй хангах зорилгын хүрээнд хэлтэс, нэгжийн үйл ажиллагааны тайлан, төлөвлөгөөг нэгтгэх, Төлөөлөн удирдах зөвлөлд тайлагнах, ажиллагсдаа мэргэшүүлэх, байгууллагын ил тод байдлыг ханган ажиллах, хууль, эрх зүйн туслалцаа үзүүлэх, төсөв хөрөнгийг төлөвлөн, захиран зарцуулах, түүнд хяналт тавих, ажиллагсдын ажил үүрэгт нь тохирсон бүтэц, зохион байгуулалт, орон тоо, цалин хөлсний зохицуулалт хийх, төрийн болон хувийн хэвшлийн гадна дотны байгууллагуудтай харьцах, удирдлагын баримт бичиг, гэрээ хэлцэлүүд, захирлын тушаал боловсруулж, тэдгээрийн хэрэгжилт, биелэлтэд хяналт тавих ажиллагааг гүйцэтгэхээс гадна компанийн дотоод үйлчилгээ, цэвэрлэгээ, харуул хамгаалалтын ажлыг хариуцах, архив, албан хэрэг хөтлөлтийг хууль, журмын дагуу явуулах зэрэг ажил үүргийг өдөр тутамдаа хэрэгжүүлдэг.  </a:t>
            </a:r>
          </a:p>
          <a:p>
            <a:pPr algn="just"/>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Материалимпэкс ХК-ийн Төлөөлөн удирдах зөвлөлийн 2017 оны 08 тоот тогтоолоор компанийн бүтэц, орон тоо, албан тушаалын нэрсийн жагсаалт, цалингийн сүлжээг шинэчлэн баталж,  тайлант хугацаанд Захиргаа, үйлчилгээний хэлтсийн 19, борлуулалтын алба 4, </a:t>
            </a:r>
            <a:r>
              <a:rPr lang="mn-MN" sz="1600" dirty="0" smtClean="0">
                <a:latin typeface="Arial" panose="020B0604020202020204" pitchFamily="34" charset="0"/>
                <a:cs typeface="Arial" panose="020B0604020202020204" pitchFamily="34" charset="0"/>
              </a:rPr>
              <a:t>санхүү </a:t>
            </a:r>
            <a:r>
              <a:rPr lang="mn-MN" sz="1600" dirty="0">
                <a:latin typeface="Arial" panose="020B0604020202020204" pitchFamily="34" charset="0"/>
                <a:cs typeface="Arial" panose="020B0604020202020204" pitchFamily="34" charset="0"/>
              </a:rPr>
              <a:t>эдийн засгийн хэлтэс 9, гадаад харилцаа, хамтын ажиллагааны хэлтэс 8, гаалийн хяналтын бүс </a:t>
            </a:r>
            <a:r>
              <a:rPr lang="en-US" sz="1600" dirty="0">
                <a:latin typeface="Arial" panose="020B0604020202020204" pitchFamily="34" charset="0"/>
                <a:cs typeface="Arial" panose="020B0604020202020204" pitchFamily="34" charset="0"/>
              </a:rPr>
              <a:t>5</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хөдөлмөрийн аюулгүй байдал, эрүүл ахуйн хэлтэс 1, үйлдвэр, техникийн хэлтэс 13, бетон зуурмагийн үйлдвэр </a:t>
            </a:r>
            <a:r>
              <a:rPr lang="en-US" sz="1600" dirty="0" smtClean="0">
                <a:latin typeface="Arial" panose="020B0604020202020204" pitchFamily="34" charset="0"/>
                <a:cs typeface="Arial" panose="020B0604020202020204" pitchFamily="34" charset="0"/>
              </a:rPr>
              <a:t>3</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нийт </a:t>
            </a:r>
            <a:r>
              <a:rPr lang="en-US" sz="1600" dirty="0" smtClean="0">
                <a:latin typeface="Arial" panose="020B0604020202020204" pitchFamily="34" charset="0"/>
                <a:cs typeface="Arial" panose="020B0604020202020204" pitchFamily="34" charset="0"/>
              </a:rPr>
              <a:t>6</a:t>
            </a:r>
            <a:r>
              <a:rPr lang="mn-MN" sz="1600" dirty="0" smtClean="0">
                <a:latin typeface="Arial" panose="020B0604020202020204" pitchFamily="34" charset="0"/>
                <a:cs typeface="Arial" panose="020B0604020202020204" pitchFamily="34" charset="0"/>
              </a:rPr>
              <a:t>4 </a:t>
            </a:r>
            <a:r>
              <a:rPr lang="mn-MN" sz="1600" dirty="0">
                <a:latin typeface="Arial" panose="020B0604020202020204" pitchFamily="34" charset="0"/>
                <a:cs typeface="Arial" panose="020B0604020202020204" pitchFamily="34" charset="0"/>
              </a:rPr>
              <a:t>ажиллагсадтай үйл ажиллагаагаа явууллаа.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4830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57400" y="533400"/>
            <a:ext cx="8077200" cy="5355312"/>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Компанийн </a:t>
            </a:r>
            <a:r>
              <a:rPr lang="en-US" dirty="0" err="1">
                <a:latin typeface="Arial" panose="020B0604020202020204" pitchFamily="34" charset="0"/>
                <a:cs typeface="Arial" panose="020B0604020202020204" pitchFamily="34" charset="0"/>
              </a:rPr>
              <a:t>Удирдах</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ажилтны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Шуурхай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зөвлөгөөн</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ийг</a:t>
            </a:r>
            <a:r>
              <a:rPr lang="en-US" dirty="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долоо хоног бүрийн Мягмар гаригт</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зохион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байгуул</a:t>
            </a:r>
            <a:r>
              <a:rPr lang="mn-MN" dirty="0">
                <a:latin typeface="Arial" panose="020B0604020202020204" pitchFamily="34" charset="0"/>
                <a:cs typeface="Arial" panose="020B0604020202020204" pitchFamily="34" charset="0"/>
              </a:rPr>
              <a:t>ж, </a:t>
            </a:r>
            <a:r>
              <a:rPr lang="en-US" dirty="0" err="1">
                <a:latin typeface="Arial" panose="020B0604020202020204" pitchFamily="34" charset="0"/>
                <a:cs typeface="Arial" panose="020B0604020202020204" pitchFamily="34" charset="0"/>
              </a:rPr>
              <a:t>цаг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үеийн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болон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тулгамдаж</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буй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асуудлын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хүрээнд</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2018 </a:t>
            </a:r>
            <a:r>
              <a:rPr lang="en-US" dirty="0" err="1">
                <a:latin typeface="Arial" panose="020B0604020202020204" pitchFamily="34" charset="0"/>
                <a:cs typeface="Arial" panose="020B0604020202020204" pitchFamily="34" charset="0"/>
              </a:rPr>
              <a:t>онд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нийт</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33 </a:t>
            </a:r>
            <a:r>
              <a:rPr lang="en-US" dirty="0" err="1">
                <a:latin typeface="Arial" panose="020B0604020202020204" pitchFamily="34" charset="0"/>
                <a:cs typeface="Arial" panose="020B0604020202020204" pitchFamily="34" charset="0"/>
              </a:rPr>
              <a:t>удаа</a:t>
            </a:r>
            <a:r>
              <a:rPr lang="mn-MN" dirty="0">
                <a:latin typeface="Arial" panose="020B0604020202020204" pitchFamily="34" charset="0"/>
                <a:cs typeface="Arial" panose="020B0604020202020204" pitchFamily="34" charset="0"/>
              </a:rPr>
              <a:t> хуралджээ. </a:t>
            </a:r>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 </a:t>
            </a:r>
          </a:p>
          <a:p>
            <a:pPr algn="just"/>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Байгууллагын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дотоод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удирдлагын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системийн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Хүний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нөөцийн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удирдлага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цаг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бүртгэлийн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удирдлага</a:t>
            </a:r>
            <a:r>
              <a:rPr lang="en-US" dirty="0">
                <a:latin typeface="Arial" panose="020B0604020202020204" pitchFamily="34" charset="0"/>
                <a:cs typeface="Arial" panose="020B0604020202020204" pitchFamily="34" charset="0"/>
              </a:rPr>
              <a:t>”-</a:t>
            </a:r>
            <a:r>
              <a:rPr lang="mn-MN" dirty="0">
                <a:latin typeface="Arial" panose="020B0604020202020204" pitchFamily="34" charset="0"/>
                <a:cs typeface="Arial" panose="020B0604020202020204" pitchFamily="34" charset="0"/>
              </a:rPr>
              <a:t>ы</a:t>
            </a:r>
            <a:r>
              <a:rPr lang="en-US" dirty="0">
                <a:latin typeface="Arial" panose="020B0604020202020204" pitchFamily="34" charset="0"/>
                <a:cs typeface="Arial" panose="020B0604020202020204" pitchFamily="34" charset="0"/>
              </a:rPr>
              <a:t>н “</a:t>
            </a:r>
            <a:r>
              <a:rPr lang="en-US" dirty="0" err="1">
                <a:latin typeface="Arial" panose="020B0604020202020204" pitchFamily="34" charset="0"/>
                <a:cs typeface="Arial" panose="020B0604020202020204" pitchFamily="34" charset="0"/>
              </a:rPr>
              <a:t>ZKTeco</a:t>
            </a:r>
            <a:r>
              <a:rPr lang="en-US" dirty="0">
                <a:latin typeface="Arial" panose="020B0604020202020204" pitchFamily="34" charset="0"/>
                <a:cs typeface="Arial" panose="020B0604020202020204" pitchFamily="34" charset="0"/>
              </a:rPr>
              <a:t> Attendance Management” </a:t>
            </a:r>
            <a:r>
              <a:rPr lang="en-US" dirty="0" err="1">
                <a:latin typeface="Arial" panose="020B0604020202020204" pitchFamily="34" charset="0"/>
                <a:cs typeface="Arial" panose="020B0604020202020204" pitchFamily="34" charset="0"/>
              </a:rPr>
              <a:t>програм</a:t>
            </a:r>
            <a:r>
              <a:rPr lang="mn-MN" dirty="0">
                <a:latin typeface="Arial" panose="020B0604020202020204" pitchFamily="34" charset="0"/>
                <a:cs typeface="Arial" panose="020B0604020202020204" pitchFamily="34" charset="0"/>
              </a:rPr>
              <a:t>м</a:t>
            </a:r>
            <a:r>
              <a:rPr lang="en-US" dirty="0" err="1">
                <a:latin typeface="Arial" panose="020B0604020202020204" pitchFamily="34" charset="0"/>
                <a:cs typeface="Arial" panose="020B0604020202020204" pitchFamily="34" charset="0"/>
              </a:rPr>
              <a:t>ыг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албан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хэрэгцээнд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ашиглан</a:t>
            </a:r>
            <a:r>
              <a:rPr lang="mn-MN"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Хүний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нөөцийн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дэд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программд</a:t>
            </a:r>
            <a:r>
              <a:rPr lang="en-US" dirty="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компанийн нийт </a:t>
            </a:r>
            <a:r>
              <a:rPr lang="en-US" dirty="0" err="1">
                <a:latin typeface="Arial" panose="020B0604020202020204" pitchFamily="34" charset="0"/>
                <a:cs typeface="Arial" panose="020B0604020202020204" pitchFamily="34" charset="0"/>
              </a:rPr>
              <a:t>ажилтан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албан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хаагчдыг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бүртгэлжүүлж</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албан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тушаалд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шинээр</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томилогдсон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болон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ажлаас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чөлөөлөгдсөн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ажилтан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албан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хаагчдын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бүртгэл</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мэдээллийн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өөрчлөлтийг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тухай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бүр</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хийж</a:t>
            </a:r>
            <a:r>
              <a:rPr lang="mn-MN"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баяжилт</a:t>
            </a:r>
            <a:r>
              <a:rPr lang="mn-MN" dirty="0">
                <a:latin typeface="Arial" panose="020B0604020202020204" pitchFamily="34" charset="0"/>
                <a:cs typeface="Arial" panose="020B0604020202020204" pitchFamily="34" charset="0"/>
              </a:rPr>
              <a:t>ийн </a:t>
            </a:r>
            <a:r>
              <a:rPr lang="en-US" dirty="0" err="1">
                <a:latin typeface="Arial" panose="020B0604020202020204" pitchFamily="34" charset="0"/>
                <a:cs typeface="Arial" panose="020B0604020202020204" pitchFamily="34" charset="0"/>
              </a:rPr>
              <a:t>нэгдсэн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бааз</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үүсгэн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ажиллаж</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байна</a:t>
            </a:r>
            <a:r>
              <a:rPr lang="en-US" dirty="0">
                <a:latin typeface="Arial" panose="020B0604020202020204" pitchFamily="34" charset="0"/>
                <a:cs typeface="Arial" panose="020B0604020202020204" pitchFamily="34" charset="0"/>
              </a:rPr>
              <a:t>.</a:t>
            </a:r>
          </a:p>
          <a:p>
            <a:pPr algn="just"/>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Тайлант</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хугацаанд</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77 </a:t>
            </a:r>
            <a:r>
              <a:rPr lang="en-US" dirty="0" err="1">
                <a:latin typeface="Arial" panose="020B0604020202020204" pitchFamily="34" charset="0"/>
                <a:cs typeface="Arial" panose="020B0604020202020204" pitchFamily="34" charset="0"/>
              </a:rPr>
              <a:t>албан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бичиг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хүлээн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авч</a:t>
            </a:r>
            <a:r>
              <a:rPr lang="mn-MN" dirty="0">
                <a:latin typeface="Arial" panose="020B0604020202020204" pitchFamily="34" charset="0"/>
                <a:cs typeface="Arial" panose="020B0604020202020204" pitchFamily="34" charset="0"/>
              </a:rPr>
              <a:t> холбогдох хэлтэс, нэгжид </a:t>
            </a:r>
            <a:r>
              <a:rPr lang="en-US" dirty="0" err="1">
                <a:latin typeface="Arial" panose="020B0604020202020204" pitchFamily="34" charset="0"/>
                <a:cs typeface="Arial" panose="020B0604020202020204" pitchFamily="34" charset="0"/>
              </a:rPr>
              <a:t>танилцуул</a:t>
            </a:r>
            <a:r>
              <a:rPr lang="mn-MN" dirty="0">
                <a:latin typeface="Arial" panose="020B0604020202020204" pitchFamily="34" charset="0"/>
                <a:cs typeface="Arial" panose="020B0604020202020204" pitchFamily="34" charset="0"/>
              </a:rPr>
              <a:t>ан, </a:t>
            </a:r>
            <a:r>
              <a:rPr lang="en-US" dirty="0" smtClean="0">
                <a:latin typeface="Arial" panose="020B0604020202020204" pitchFamily="34" charset="0"/>
                <a:cs typeface="Arial" panose="020B0604020202020204" pitchFamily="34" charset="0"/>
              </a:rPr>
              <a:t>8 </a:t>
            </a:r>
            <a:r>
              <a:rPr lang="en-US" dirty="0" err="1">
                <a:latin typeface="Arial" panose="020B0604020202020204" pitchFamily="34" charset="0"/>
                <a:cs typeface="Arial" panose="020B0604020202020204" pitchFamily="34" charset="0"/>
              </a:rPr>
              <a:t>албан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бич</a:t>
            </a:r>
            <a:r>
              <a:rPr lang="mn-MN" dirty="0">
                <a:latin typeface="Arial" panose="020B0604020202020204" pitchFamily="34" charset="0"/>
                <a:cs typeface="Arial" panose="020B0604020202020204" pitchFamily="34" charset="0"/>
              </a:rPr>
              <a:t>игт дурдсан </a:t>
            </a:r>
            <a:r>
              <a:rPr lang="en-US" dirty="0" err="1">
                <a:latin typeface="Arial" panose="020B0604020202020204" pitchFamily="34" charset="0"/>
                <a:cs typeface="Arial" panose="020B0604020202020204" pitchFamily="34" charset="0"/>
              </a:rPr>
              <a:t>хугацаанд</a:t>
            </a:r>
            <a:r>
              <a:rPr lang="mn-MN" dirty="0">
                <a:latin typeface="Arial" panose="020B0604020202020204" pitchFamily="34" charset="0"/>
                <a:cs typeface="Arial" panose="020B0604020202020204" pitchFamily="34" charset="0"/>
              </a:rPr>
              <a:t> нь хариуг хүргүүлсэн. Төрийн байгууллага, албан тушаалтан, харилцагч аж ахуйн нэгж, иргэдэд хандаж нийт </a:t>
            </a:r>
            <a:r>
              <a:rPr lang="en-US" dirty="0" smtClean="0">
                <a:latin typeface="Arial" panose="020B0604020202020204" pitchFamily="34" charset="0"/>
                <a:cs typeface="Arial" panose="020B0604020202020204" pitchFamily="34" charset="0"/>
              </a:rPr>
              <a:t>498</a:t>
            </a:r>
            <a:r>
              <a:rPr lang="mn-MN" dirty="0" smtClean="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албан бичиг илгээжээ. </a:t>
            </a:r>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Худалдах худалдан авах, ажил гүйцэтгэх, үйлчилгээ үзүүлэх, түрээсийн, даатгалын зэрэг 10 гаруй төрлийн </a:t>
            </a:r>
            <a:r>
              <a:rPr lang="mn-MN" dirty="0" smtClean="0">
                <a:latin typeface="Arial" panose="020B0604020202020204" pitchFamily="34" charset="0"/>
                <a:cs typeface="Arial" panose="020B0604020202020204" pitchFamily="34" charset="0"/>
              </a:rPr>
              <a:t>10</a:t>
            </a:r>
            <a:r>
              <a:rPr lang="en-US" dirty="0" smtClean="0">
                <a:latin typeface="Arial" panose="020B0604020202020204" pitchFamily="34" charset="0"/>
                <a:cs typeface="Arial" panose="020B0604020202020204" pitchFamily="34" charset="0"/>
              </a:rPr>
              <a:t>0</a:t>
            </a:r>
            <a:r>
              <a:rPr lang="mn-MN" dirty="0" smtClean="0">
                <a:latin typeface="Arial" panose="020B0604020202020204" pitchFamily="34" charset="0"/>
                <a:cs typeface="Arial" panose="020B0604020202020204" pitchFamily="34" charset="0"/>
              </a:rPr>
              <a:t> </a:t>
            </a:r>
            <a:r>
              <a:rPr lang="mn-MN" dirty="0">
                <a:latin typeface="Arial" panose="020B0604020202020204" pitchFamily="34" charset="0"/>
                <a:cs typeface="Arial" panose="020B0604020202020204" pitchFamily="34" charset="0"/>
              </a:rPr>
              <a:t>гэрээг байгууллага, хувь хүнтэй хийсэн байна.  </a:t>
            </a:r>
            <a:endParaRPr lang="en-US"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61194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753</Words>
  <Application>Microsoft Office PowerPoint</Application>
  <PresentationFormat>Widescreen</PresentationFormat>
  <Paragraphs>137</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SimSun</vt:lpstr>
      <vt:lpstr>Arial</vt:lpstr>
      <vt:lpstr>Calibri</vt:lpstr>
      <vt:lpstr>Calibri Light</vt:lpstr>
      <vt:lpstr>Times New Roman</vt:lpstr>
      <vt:lpstr>Wingdings</vt:lpstr>
      <vt:lpstr>Office Theme</vt:lpstr>
      <vt:lpstr>Материалимпэкс ХК-ийн 2018 оны жилийн Үйл ажиллагааны тайлан</vt:lpstr>
      <vt:lpstr>Агуулга</vt:lpstr>
      <vt:lpstr>ТҮҮХЭН ЗАМНАЛ </vt:lpstr>
      <vt:lpstr>PowerPoint Presentation</vt:lpstr>
      <vt:lpstr>PowerPoint Presentation</vt:lpstr>
      <vt:lpstr>PowerPoint Presentation</vt:lpstr>
      <vt:lpstr>Хувьцаа эзэмшигч, ногдол ашгийн талаар</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Asuult.net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2019-02-21T04:58:31Z</dcterms:created>
  <dcterms:modified xsi:type="dcterms:W3CDTF">2019-02-21T05:34:33Z</dcterms:modified>
</cp:coreProperties>
</file>