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67" r:id="rId3"/>
    <p:sldId id="268" r:id="rId4"/>
    <p:sldId id="273" r:id="rId5"/>
    <p:sldId id="261" r:id="rId6"/>
    <p:sldId id="263" r:id="rId7"/>
    <p:sldId id="265" r:id="rId8"/>
    <p:sldId id="270" r:id="rId9"/>
    <p:sldId id="271" r:id="rId10"/>
    <p:sldId id="272" r:id="rId11"/>
  </p:sldIdLst>
  <p:sldSz cx="7315200" cy="9144000"/>
  <p:notesSz cx="7102475" cy="8991600"/>
  <p:defaultTextStyle>
    <a:defPPr>
      <a:defRPr lang="en-US"/>
    </a:defPPr>
    <a:lvl1pPr marL="0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48116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96233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44349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92465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40582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88698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236815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84931" algn="l" defTabSz="149623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B07"/>
    <a:srgbClr val="FFD200"/>
    <a:srgbClr val="E9B907"/>
    <a:srgbClr val="002E6B"/>
    <a:srgbClr val="001463"/>
    <a:srgbClr val="002457"/>
    <a:srgbClr val="FFD207"/>
    <a:srgbClr val="FFEB00"/>
    <a:srgbClr val="002364"/>
    <a:srgbClr val="003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29" autoAdjust="0"/>
  </p:normalViewPr>
  <p:slideViewPr>
    <p:cSldViewPr>
      <p:cViewPr varScale="1">
        <p:scale>
          <a:sx n="55" d="100"/>
          <a:sy n="55" d="100"/>
        </p:scale>
        <p:origin x="2172" y="72"/>
      </p:cViewPr>
      <p:guideLst>
        <p:guide orient="horz" pos="2880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AD%20management\&#1198;&#1040;%20&#1090;&#1257;&#1083;&#1257;&#1074;&#1083;&#1257;&#1075;&#1257;&#1257;%20&#1090;&#1072;&#1081;&#1083;&#1072;&#1085;\ADU%20&#1075;&#1199;&#1081;&#1094;&#1101;&#1090;&#1075;&#1101;&#1083;%202020%20&#1101;&#1093;&#1085;&#1080;&#1081;%20&#1093;&#1072;&#1075;&#1072;&#108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06054126603825"/>
          <c:y val="0.13552009946125154"/>
          <c:w val="0.51942599620056185"/>
          <c:h val="0.588290509738914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Үйлдвэрлэл!$A$10</c:f>
              <c:strCache>
                <c:ptCount val="1"/>
                <c:pt idx="0">
                  <c:v>1-р ба дээд гурил, тн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Үйлдвэрлэл!$B$5:$F$5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2020-I хагас</c:v>
                </c:pt>
              </c:strCache>
            </c:strRef>
          </c:cat>
          <c:val>
            <c:numRef>
              <c:f>Үйлдвэрлэл!$B$10:$F$10</c:f>
              <c:numCache>
                <c:formatCode>_(* #,##0_);_(* \(#,##0\);_(* "-"??_);_(@_)</c:formatCode>
                <c:ptCount val="5"/>
                <c:pt idx="0">
                  <c:v>3039.5800000000004</c:v>
                </c:pt>
                <c:pt idx="1">
                  <c:v>1741.6979999999999</c:v>
                </c:pt>
                <c:pt idx="2">
                  <c:v>6492</c:v>
                </c:pt>
                <c:pt idx="3">
                  <c:v>5858.53</c:v>
                </c:pt>
                <c:pt idx="4">
                  <c:v>2457.4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1-44BB-9859-EE5DFEE5E61F}"/>
            </c:ext>
          </c:extLst>
        </c:ser>
        <c:ser>
          <c:idx val="1"/>
          <c:order val="1"/>
          <c:tx>
            <c:strRef>
              <c:f>Үйлдвэрлэл!$A$11</c:f>
              <c:strCache>
                <c:ptCount val="1"/>
                <c:pt idx="0">
                  <c:v>3-р гурил, 25 кг, тн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Үйлдвэрлэл!$B$5:$F$5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2020-I хагас</c:v>
                </c:pt>
              </c:strCache>
            </c:strRef>
          </c:cat>
          <c:val>
            <c:numRef>
              <c:f>Үйлдвэрлэл!$B$11:$F$11</c:f>
              <c:numCache>
                <c:formatCode>_(* #,##0_);_(* \(#,##0\);_(* "-"??_);_(@_)</c:formatCode>
                <c:ptCount val="5"/>
                <c:pt idx="0">
                  <c:v>175.65</c:v>
                </c:pt>
                <c:pt idx="1">
                  <c:v>100.125</c:v>
                </c:pt>
                <c:pt idx="2">
                  <c:v>436</c:v>
                </c:pt>
                <c:pt idx="3">
                  <c:v>414.6</c:v>
                </c:pt>
                <c:pt idx="4">
                  <c:v>212.8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1-44BB-9859-EE5DFEE5E61F}"/>
            </c:ext>
          </c:extLst>
        </c:ser>
        <c:ser>
          <c:idx val="2"/>
          <c:order val="2"/>
          <c:tx>
            <c:strRef>
              <c:f>Үйлдвэрлэл!$A$12</c:f>
              <c:strCache>
                <c:ptCount val="1"/>
                <c:pt idx="0">
                  <c:v>Хивэг, 25 кг, тн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Үйлдвэрлэл!$B$5:$F$5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2020-I хагас</c:v>
                </c:pt>
              </c:strCache>
            </c:strRef>
          </c:cat>
          <c:val>
            <c:numRef>
              <c:f>Үйлдвэрлэл!$B$12:$F$12</c:f>
              <c:numCache>
                <c:formatCode>_(* #,##0_);_(* \(#,##0\);_(* "-"??_);_(@_)</c:formatCode>
                <c:ptCount val="5"/>
                <c:pt idx="0">
                  <c:v>848.72500000000002</c:v>
                </c:pt>
                <c:pt idx="1">
                  <c:v>449.32499999999999</c:v>
                </c:pt>
                <c:pt idx="2">
                  <c:v>1745</c:v>
                </c:pt>
                <c:pt idx="3">
                  <c:v>1503.3</c:v>
                </c:pt>
                <c:pt idx="4">
                  <c:v>635.1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1-44BB-9859-EE5DFEE5E61F}"/>
            </c:ext>
          </c:extLst>
        </c:ser>
        <c:ser>
          <c:idx val="3"/>
          <c:order val="3"/>
          <c:tx>
            <c:strRef>
              <c:f>Үйлдвэрлэл!$A$13</c:f>
              <c:strCache>
                <c:ptCount val="1"/>
                <c:pt idx="0">
                  <c:v>Бүхэл үрийн гурил, тн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Үйлдвэрлэл!$B$5:$F$5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2020-I хагас</c:v>
                </c:pt>
              </c:strCache>
            </c:strRef>
          </c:cat>
          <c:val>
            <c:numRef>
              <c:f>Үйлдвэрлэл!$B$13:$F$13</c:f>
              <c:numCache>
                <c:formatCode>General</c:formatCode>
                <c:ptCount val="5"/>
                <c:pt idx="2" formatCode="_(* #,##0_);_(* \(#,##0\);_(* &quot;-&quot;??_);_(@_)">
                  <c:v>50</c:v>
                </c:pt>
                <c:pt idx="3" formatCode="_(* #,##0_);_(* \(#,##0\);_(* &quot;-&quot;??_);_(@_)">
                  <c:v>40.450000000000003</c:v>
                </c:pt>
                <c:pt idx="4" formatCode="_(* #,##0_);_(* \(#,##0\);_(* &quot;-&quot;??_);_(@_)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1-44BB-9859-EE5DFEE5E61F}"/>
            </c:ext>
          </c:extLst>
        </c:ser>
        <c:ser>
          <c:idx val="4"/>
          <c:order val="4"/>
          <c:tx>
            <c:strRef>
              <c:f>Үйлдвэрлэл!$A$9</c:f>
              <c:strCache>
                <c:ptCount val="1"/>
                <c:pt idx="0">
                  <c:v>Тээрэмдэх буудай, II хагас</c:v>
                </c:pt>
              </c:strCache>
            </c:strRef>
          </c:tx>
          <c:spPr>
            <a:solidFill>
              <a:srgbClr val="FFBB07"/>
            </a:solidFill>
            <a:ln>
              <a:noFill/>
            </a:ln>
            <a:effectLst/>
          </c:spPr>
          <c:invertIfNegative val="0"/>
          <c:val>
            <c:numRef>
              <c:f>Үйлдвэрлэл!$B$9:$F$9</c:f>
              <c:numCache>
                <c:formatCode>General</c:formatCode>
                <c:ptCount val="5"/>
                <c:pt idx="4" formatCode="_(* #,##0.00_);_(* \(#,##0.00\);_(* &quot;-&quot;??_);_(@_)">
                  <c:v>4585.5950000000003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01-44BB-9859-EE5DFEE5E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5841128"/>
        <c:axId val="495843096"/>
      </c:barChart>
      <c:catAx>
        <c:axId val="49584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843096"/>
        <c:crosses val="autoZero"/>
        <c:auto val="1"/>
        <c:lblAlgn val="ctr"/>
        <c:lblOffset val="100"/>
        <c:noMultiLvlLbl val="0"/>
      </c:catAx>
      <c:valAx>
        <c:axId val="49584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84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90021802442114"/>
          <c:y val="0.20427476170741812"/>
          <c:w val="0.29498986183676867"/>
          <c:h val="0.63355573974305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0AA31-E250-4BA9-97E3-101C79C296FB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674688"/>
            <a:ext cx="269875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71010"/>
            <a:ext cx="5681980" cy="4046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459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40459"/>
            <a:ext cx="3077739" cy="449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E6240-7049-43A9-A095-9266579E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48116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96233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44349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92465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740582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488698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236815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984931" algn="l" defTabSz="14962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3450" y="674688"/>
            <a:ext cx="2695575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E6240-7049-43A9-A095-9266579E16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4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3450" y="674688"/>
            <a:ext cx="2695575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E6240-7049-43A9-A095-9266579E16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3450" y="674688"/>
            <a:ext cx="2695575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E6240-7049-43A9-A095-9266579E16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9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3450" y="674688"/>
            <a:ext cx="2695575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E6240-7049-43A9-A095-9266579E16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3450" y="674688"/>
            <a:ext cx="2695575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A5252-A0ED-4B1F-8EC1-D733D1B86BB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4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3450" y="674688"/>
            <a:ext cx="2695575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E6240-7049-43A9-A095-9266579E16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29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3450" y="674688"/>
            <a:ext cx="2695575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E6240-7049-43A9-A095-9266579E16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0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3450" y="674688"/>
            <a:ext cx="2695575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E6240-7049-43A9-A095-9266579E16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3450" y="674688"/>
            <a:ext cx="2695575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E6240-7049-43A9-A095-9266579E16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76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9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4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9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40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88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3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85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5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92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92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21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7" indent="0" algn="ctr">
              <a:buNone/>
              <a:defRPr sz="1600"/>
            </a:lvl2pPr>
            <a:lvl3pPr marL="731535" indent="0" algn="ctr">
              <a:buNone/>
              <a:defRPr sz="1440"/>
            </a:lvl3pPr>
            <a:lvl4pPr marL="1097301" indent="0" algn="ctr">
              <a:buNone/>
              <a:defRPr sz="1280"/>
            </a:lvl4pPr>
            <a:lvl5pPr marL="1463070" indent="0" algn="ctr">
              <a:buNone/>
              <a:defRPr sz="1280"/>
            </a:lvl5pPr>
            <a:lvl6pPr marL="1828838" indent="0" algn="ctr">
              <a:buNone/>
              <a:defRPr sz="1280"/>
            </a:lvl6pPr>
            <a:lvl7pPr marL="2194605" indent="0" algn="ctr">
              <a:buNone/>
              <a:defRPr sz="1280"/>
            </a:lvl7pPr>
            <a:lvl8pPr marL="2560373" indent="0" algn="ctr">
              <a:buNone/>
              <a:defRPr sz="1280"/>
            </a:lvl8pPr>
            <a:lvl9pPr marL="2926139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4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76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3" y="2279658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3" y="6119291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3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301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7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38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605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73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139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1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1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1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3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6" y="486841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7" y="2241556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7" indent="0">
              <a:buNone/>
              <a:defRPr sz="1600" b="1"/>
            </a:lvl2pPr>
            <a:lvl3pPr marL="731535" indent="0">
              <a:buNone/>
              <a:defRPr sz="1440" b="1"/>
            </a:lvl3pPr>
            <a:lvl4pPr marL="1097301" indent="0">
              <a:buNone/>
              <a:defRPr sz="1280" b="1"/>
            </a:lvl4pPr>
            <a:lvl5pPr marL="1463070" indent="0">
              <a:buNone/>
              <a:defRPr sz="1280" b="1"/>
            </a:lvl5pPr>
            <a:lvl6pPr marL="1828838" indent="0">
              <a:buNone/>
              <a:defRPr sz="1280" b="1"/>
            </a:lvl6pPr>
            <a:lvl7pPr marL="2194605" indent="0">
              <a:buNone/>
              <a:defRPr sz="1280" b="1"/>
            </a:lvl7pPr>
            <a:lvl8pPr marL="2560373" indent="0">
              <a:buNone/>
              <a:defRPr sz="1280" b="1"/>
            </a:lvl8pPr>
            <a:lvl9pPr marL="2926139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7" y="3340102"/>
            <a:ext cx="3094672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4" y="2241556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7" indent="0">
              <a:buNone/>
              <a:defRPr sz="1600" b="1"/>
            </a:lvl2pPr>
            <a:lvl3pPr marL="731535" indent="0">
              <a:buNone/>
              <a:defRPr sz="1440" b="1"/>
            </a:lvl3pPr>
            <a:lvl4pPr marL="1097301" indent="0">
              <a:buNone/>
              <a:defRPr sz="1280" b="1"/>
            </a:lvl4pPr>
            <a:lvl5pPr marL="1463070" indent="0">
              <a:buNone/>
              <a:defRPr sz="1280" b="1"/>
            </a:lvl5pPr>
            <a:lvl6pPr marL="1828838" indent="0">
              <a:buNone/>
              <a:defRPr sz="1280" b="1"/>
            </a:lvl6pPr>
            <a:lvl7pPr marL="2194605" indent="0">
              <a:buNone/>
              <a:defRPr sz="1280" b="1"/>
            </a:lvl7pPr>
            <a:lvl8pPr marL="2560373" indent="0">
              <a:buNone/>
              <a:defRPr sz="1280" b="1"/>
            </a:lvl8pPr>
            <a:lvl9pPr marL="2926139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4" y="3340102"/>
            <a:ext cx="310991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4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33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12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6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6" y="1316575"/>
            <a:ext cx="3703321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6" y="2743206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7" indent="0">
              <a:buNone/>
              <a:defRPr sz="1120"/>
            </a:lvl2pPr>
            <a:lvl3pPr marL="731535" indent="0">
              <a:buNone/>
              <a:defRPr sz="960"/>
            </a:lvl3pPr>
            <a:lvl4pPr marL="1097301" indent="0">
              <a:buNone/>
              <a:defRPr sz="800"/>
            </a:lvl4pPr>
            <a:lvl5pPr marL="1463070" indent="0">
              <a:buNone/>
              <a:defRPr sz="800"/>
            </a:lvl5pPr>
            <a:lvl6pPr marL="1828838" indent="0">
              <a:buNone/>
              <a:defRPr sz="800"/>
            </a:lvl6pPr>
            <a:lvl7pPr marL="2194605" indent="0">
              <a:buNone/>
              <a:defRPr sz="800"/>
            </a:lvl7pPr>
            <a:lvl8pPr marL="2560373" indent="0">
              <a:buNone/>
              <a:defRPr sz="800"/>
            </a:lvl8pPr>
            <a:lvl9pPr marL="292613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2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99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6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6" y="1316575"/>
            <a:ext cx="3703321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7" indent="0">
              <a:buNone/>
              <a:defRPr sz="2240"/>
            </a:lvl2pPr>
            <a:lvl3pPr marL="731535" indent="0">
              <a:buNone/>
              <a:defRPr sz="1920"/>
            </a:lvl3pPr>
            <a:lvl4pPr marL="1097301" indent="0">
              <a:buNone/>
              <a:defRPr sz="1600"/>
            </a:lvl4pPr>
            <a:lvl5pPr marL="1463070" indent="0">
              <a:buNone/>
              <a:defRPr sz="1600"/>
            </a:lvl5pPr>
            <a:lvl6pPr marL="1828838" indent="0">
              <a:buNone/>
              <a:defRPr sz="1600"/>
            </a:lvl6pPr>
            <a:lvl7pPr marL="2194605" indent="0">
              <a:buNone/>
              <a:defRPr sz="1600"/>
            </a:lvl7pPr>
            <a:lvl8pPr marL="2560373" indent="0">
              <a:buNone/>
              <a:defRPr sz="1600"/>
            </a:lvl8pPr>
            <a:lvl9pPr marL="292613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6" y="2743206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7" indent="0">
              <a:buNone/>
              <a:defRPr sz="1120"/>
            </a:lvl2pPr>
            <a:lvl3pPr marL="731535" indent="0">
              <a:buNone/>
              <a:defRPr sz="960"/>
            </a:lvl3pPr>
            <a:lvl4pPr marL="1097301" indent="0">
              <a:buNone/>
              <a:defRPr sz="800"/>
            </a:lvl4pPr>
            <a:lvl5pPr marL="1463070" indent="0">
              <a:buNone/>
              <a:defRPr sz="800"/>
            </a:lvl5pPr>
            <a:lvl6pPr marL="1828838" indent="0">
              <a:buNone/>
              <a:defRPr sz="800"/>
            </a:lvl6pPr>
            <a:lvl7pPr marL="2194605" indent="0">
              <a:buNone/>
              <a:defRPr sz="800"/>
            </a:lvl7pPr>
            <a:lvl8pPr marL="2560373" indent="0">
              <a:buNone/>
              <a:defRPr sz="800"/>
            </a:lvl8pPr>
            <a:lvl9pPr marL="292613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3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17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40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40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0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9"/>
            <a:ext cx="6217920" cy="1816100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50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4813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96263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224439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925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406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887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3692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850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3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9"/>
            <a:ext cx="3230880" cy="6034617"/>
          </a:xfrm>
        </p:spPr>
        <p:txBody>
          <a:bodyPr/>
          <a:lstStyle>
            <a:lvl1pPr>
              <a:defRPr sz="4601"/>
            </a:lvl1pPr>
            <a:lvl2pPr>
              <a:defRPr sz="39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9"/>
            <a:ext cx="3230880" cy="6034617"/>
          </a:xfrm>
        </p:spPr>
        <p:txBody>
          <a:bodyPr/>
          <a:lstStyle>
            <a:lvl1pPr>
              <a:defRPr sz="4601"/>
            </a:lvl1pPr>
            <a:lvl2pPr>
              <a:defRPr sz="39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4" y="2046817"/>
            <a:ext cx="3232150" cy="853017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8132" indent="0">
              <a:buNone/>
              <a:defRPr sz="3300" b="1"/>
            </a:lvl2pPr>
            <a:lvl3pPr marL="1496263" indent="0">
              <a:buNone/>
              <a:defRPr sz="2900" b="1"/>
            </a:lvl3pPr>
            <a:lvl4pPr marL="2244395" indent="0">
              <a:buNone/>
              <a:defRPr sz="2601" b="1"/>
            </a:lvl4pPr>
            <a:lvl5pPr marL="2992527" indent="0">
              <a:buNone/>
              <a:defRPr sz="2601" b="1"/>
            </a:lvl5pPr>
            <a:lvl6pPr marL="3740659" indent="0">
              <a:buNone/>
              <a:defRPr sz="2601" b="1"/>
            </a:lvl6pPr>
            <a:lvl7pPr marL="4488791" indent="0">
              <a:buNone/>
              <a:defRPr sz="2601" b="1"/>
            </a:lvl7pPr>
            <a:lvl8pPr marL="5236923" indent="0">
              <a:buNone/>
              <a:defRPr sz="2601" b="1"/>
            </a:lvl8pPr>
            <a:lvl9pPr marL="5985054" indent="0">
              <a:buNone/>
              <a:defRPr sz="2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4" y="2899841"/>
            <a:ext cx="3232150" cy="526838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601"/>
            </a:lvl4pPr>
            <a:lvl5pPr>
              <a:defRPr sz="2601"/>
            </a:lvl5pPr>
            <a:lvl6pPr>
              <a:defRPr sz="2601"/>
            </a:lvl6pPr>
            <a:lvl7pPr>
              <a:defRPr sz="2601"/>
            </a:lvl7pPr>
            <a:lvl8pPr>
              <a:defRPr sz="2601"/>
            </a:lvl8pPr>
            <a:lvl9pPr>
              <a:defRPr sz="2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3" y="2046817"/>
            <a:ext cx="3233421" cy="853017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8132" indent="0">
              <a:buNone/>
              <a:defRPr sz="3300" b="1"/>
            </a:lvl2pPr>
            <a:lvl3pPr marL="1496263" indent="0">
              <a:buNone/>
              <a:defRPr sz="2900" b="1"/>
            </a:lvl3pPr>
            <a:lvl4pPr marL="2244395" indent="0">
              <a:buNone/>
              <a:defRPr sz="2601" b="1"/>
            </a:lvl4pPr>
            <a:lvl5pPr marL="2992527" indent="0">
              <a:buNone/>
              <a:defRPr sz="2601" b="1"/>
            </a:lvl5pPr>
            <a:lvl6pPr marL="3740659" indent="0">
              <a:buNone/>
              <a:defRPr sz="2601" b="1"/>
            </a:lvl6pPr>
            <a:lvl7pPr marL="4488791" indent="0">
              <a:buNone/>
              <a:defRPr sz="2601" b="1"/>
            </a:lvl7pPr>
            <a:lvl8pPr marL="5236923" indent="0">
              <a:buNone/>
              <a:defRPr sz="2601" b="1"/>
            </a:lvl8pPr>
            <a:lvl9pPr marL="5985054" indent="0">
              <a:buNone/>
              <a:defRPr sz="2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3" y="2899841"/>
            <a:ext cx="3233421" cy="526838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601"/>
            </a:lvl4pPr>
            <a:lvl5pPr>
              <a:defRPr sz="2601"/>
            </a:lvl5pPr>
            <a:lvl6pPr>
              <a:defRPr sz="2601"/>
            </a:lvl6pPr>
            <a:lvl7pPr>
              <a:defRPr sz="2601"/>
            </a:lvl7pPr>
            <a:lvl8pPr>
              <a:defRPr sz="2601"/>
            </a:lvl8pPr>
            <a:lvl9pPr>
              <a:defRPr sz="2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4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5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9"/>
            <a:ext cx="2406650" cy="154940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7" y="364068"/>
            <a:ext cx="4089401" cy="7804150"/>
          </a:xfrm>
        </p:spPr>
        <p:txBody>
          <a:bodyPr/>
          <a:lstStyle>
            <a:lvl1pPr>
              <a:defRPr sz="5200"/>
            </a:lvl1pPr>
            <a:lvl2pPr>
              <a:defRPr sz="4601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70"/>
            <a:ext cx="2406650" cy="6254750"/>
          </a:xfrm>
        </p:spPr>
        <p:txBody>
          <a:bodyPr/>
          <a:lstStyle>
            <a:lvl1pPr marL="0" indent="0">
              <a:buNone/>
              <a:defRPr sz="2300"/>
            </a:lvl1pPr>
            <a:lvl2pPr marL="748132" indent="0">
              <a:buNone/>
              <a:defRPr sz="2000"/>
            </a:lvl2pPr>
            <a:lvl3pPr marL="1496263" indent="0">
              <a:buNone/>
              <a:defRPr sz="1600"/>
            </a:lvl3pPr>
            <a:lvl4pPr marL="2244395" indent="0">
              <a:buNone/>
              <a:defRPr sz="1500"/>
            </a:lvl4pPr>
            <a:lvl5pPr marL="2992527" indent="0">
              <a:buNone/>
              <a:defRPr sz="1500"/>
            </a:lvl5pPr>
            <a:lvl6pPr marL="3740659" indent="0">
              <a:buNone/>
              <a:defRPr sz="1500"/>
            </a:lvl6pPr>
            <a:lvl7pPr marL="4488791" indent="0">
              <a:buNone/>
              <a:defRPr sz="1500"/>
            </a:lvl7pPr>
            <a:lvl8pPr marL="5236923" indent="0">
              <a:buNone/>
              <a:defRPr sz="1500"/>
            </a:lvl8pPr>
            <a:lvl9pPr marL="598505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2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400802"/>
            <a:ext cx="4389120" cy="75565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17033"/>
            <a:ext cx="4389120" cy="5486400"/>
          </a:xfrm>
        </p:spPr>
        <p:txBody>
          <a:bodyPr/>
          <a:lstStyle>
            <a:lvl1pPr marL="0" indent="0">
              <a:buNone/>
              <a:defRPr sz="5200"/>
            </a:lvl1pPr>
            <a:lvl2pPr marL="748132" indent="0">
              <a:buNone/>
              <a:defRPr sz="4601"/>
            </a:lvl2pPr>
            <a:lvl3pPr marL="1496263" indent="0">
              <a:buNone/>
              <a:defRPr sz="3900"/>
            </a:lvl3pPr>
            <a:lvl4pPr marL="2244395" indent="0">
              <a:buNone/>
              <a:defRPr sz="3300"/>
            </a:lvl4pPr>
            <a:lvl5pPr marL="2992527" indent="0">
              <a:buNone/>
              <a:defRPr sz="3300"/>
            </a:lvl5pPr>
            <a:lvl6pPr marL="3740659" indent="0">
              <a:buNone/>
              <a:defRPr sz="3300"/>
            </a:lvl6pPr>
            <a:lvl7pPr marL="4488791" indent="0">
              <a:buNone/>
              <a:defRPr sz="3300"/>
            </a:lvl7pPr>
            <a:lvl8pPr marL="5236923" indent="0">
              <a:buNone/>
              <a:defRPr sz="3300"/>
            </a:lvl8pPr>
            <a:lvl9pPr marL="5985054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156452"/>
            <a:ext cx="4389120" cy="1073150"/>
          </a:xfrm>
        </p:spPr>
        <p:txBody>
          <a:bodyPr/>
          <a:lstStyle>
            <a:lvl1pPr marL="0" indent="0">
              <a:buNone/>
              <a:defRPr sz="2300"/>
            </a:lvl1pPr>
            <a:lvl2pPr marL="748132" indent="0">
              <a:buNone/>
              <a:defRPr sz="2000"/>
            </a:lvl2pPr>
            <a:lvl3pPr marL="1496263" indent="0">
              <a:buNone/>
              <a:defRPr sz="1600"/>
            </a:lvl3pPr>
            <a:lvl4pPr marL="2244395" indent="0">
              <a:buNone/>
              <a:defRPr sz="1500"/>
            </a:lvl4pPr>
            <a:lvl5pPr marL="2992527" indent="0">
              <a:buNone/>
              <a:defRPr sz="1500"/>
            </a:lvl5pPr>
            <a:lvl6pPr marL="3740659" indent="0">
              <a:buNone/>
              <a:defRPr sz="1500"/>
            </a:lvl6pPr>
            <a:lvl7pPr marL="4488791" indent="0">
              <a:buNone/>
              <a:defRPr sz="1500"/>
            </a:lvl7pPr>
            <a:lvl8pPr marL="5236923" indent="0">
              <a:buNone/>
              <a:defRPr sz="1500"/>
            </a:lvl8pPr>
            <a:lvl9pPr marL="598505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74A7-E67E-4993-9709-D9564C2E055A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3"/>
            <a:ext cx="6583680" cy="1524000"/>
          </a:xfrm>
          <a:prstGeom prst="rect">
            <a:avLst/>
          </a:prstGeom>
        </p:spPr>
        <p:txBody>
          <a:bodyPr vert="horz" lIns="149623" tIns="74812" rIns="149623" bIns="748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9"/>
            <a:ext cx="6583680" cy="6034617"/>
          </a:xfrm>
          <a:prstGeom prst="rect">
            <a:avLst/>
          </a:prstGeom>
        </p:spPr>
        <p:txBody>
          <a:bodyPr vert="horz" lIns="149623" tIns="74812" rIns="149623" bIns="748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41"/>
            <a:ext cx="1706880" cy="486833"/>
          </a:xfrm>
          <a:prstGeom prst="rect">
            <a:avLst/>
          </a:prstGeom>
        </p:spPr>
        <p:txBody>
          <a:bodyPr vert="horz" lIns="149623" tIns="74812" rIns="149623" bIns="74812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74A7-E67E-4993-9709-D9564C2E055A}" type="datetimeFigureOut">
              <a:rPr lang="en-US" smtClean="0"/>
              <a:t>2020-07-30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41"/>
            <a:ext cx="2316480" cy="486833"/>
          </a:xfrm>
          <a:prstGeom prst="rect">
            <a:avLst/>
          </a:prstGeom>
        </p:spPr>
        <p:txBody>
          <a:bodyPr vert="horz" lIns="149623" tIns="74812" rIns="149623" bIns="74812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41"/>
            <a:ext cx="1706880" cy="486833"/>
          </a:xfrm>
          <a:prstGeom prst="rect">
            <a:avLst/>
          </a:prstGeom>
        </p:spPr>
        <p:txBody>
          <a:bodyPr vert="horz" lIns="149623" tIns="74812" rIns="149623" bIns="74812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858A4-1966-4ACA-82AE-FCC7B1D95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96263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1098" indent="-561098" algn="l" defTabSz="1496263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15714" indent="-467582" algn="l" defTabSz="1496263" rtl="0" eaLnBrk="1" latinLnBrk="0" hangingPunct="1">
        <a:spcBef>
          <a:spcPct val="20000"/>
        </a:spcBef>
        <a:buFont typeface="Arial" panose="020B0604020202020204" pitchFamily="34" charset="0"/>
        <a:buChar char="–"/>
        <a:defRPr sz="4601" kern="1200">
          <a:solidFill>
            <a:schemeClr val="tx1"/>
          </a:solidFill>
          <a:latin typeface="+mn-lt"/>
          <a:ea typeface="+mn-ea"/>
          <a:cs typeface="+mn-cs"/>
        </a:defRPr>
      </a:lvl2pPr>
      <a:lvl3pPr marL="1870329" indent="-374066" algn="l" defTabSz="14962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18459" indent="-374066" algn="l" defTabSz="149626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66593" indent="-374066" algn="l" defTabSz="1496263" rtl="0" eaLnBrk="1" latinLnBrk="0" hangingPunct="1">
        <a:spcBef>
          <a:spcPct val="20000"/>
        </a:spcBef>
        <a:buFont typeface="Arial" panose="020B0604020202020204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14725" indent="-374066" algn="l" defTabSz="14962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62856" indent="-374066" algn="l" defTabSz="14962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10988" indent="-374066" algn="l" defTabSz="14962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59119" indent="-374066" algn="l" defTabSz="14962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626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8132" algn="l" defTabSz="149626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96263" algn="l" defTabSz="149626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44395" algn="l" defTabSz="149626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92527" algn="l" defTabSz="149626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40659" algn="l" defTabSz="149626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88791" algn="l" defTabSz="149626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236923" algn="l" defTabSz="149626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85054" algn="l" defTabSz="149626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1" y="486841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1" y="8475141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10"/>
            <a:fld id="{FE812C09-1D75-41E5-A2B3-54D1AD16A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10"/>
              <a:t>2020-07-30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1" y="8475141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1" y="8475141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10"/>
            <a:fld id="{45A1275C-AFE8-4A55-A260-48520C6A5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7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35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4" indent="-182884" algn="l" defTabSz="731535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51" indent="-182884" algn="l" defTabSz="73153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9" indent="-182884" algn="l" defTabSz="73153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85" indent="-182884" algn="l" defTabSz="73153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53" indent="-182884" algn="l" defTabSz="73153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720" indent="-182884" algn="l" defTabSz="73153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90" indent="-182884" algn="l" defTabSz="73153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58" indent="-182884" algn="l" defTabSz="73153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9023" indent="-182884" algn="l" defTabSz="73153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35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7" algn="l" defTabSz="731535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35" algn="l" defTabSz="731535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301" algn="l" defTabSz="731535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70" algn="l" defTabSz="731535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38" algn="l" defTabSz="731535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605" algn="l" defTabSz="731535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73" algn="l" defTabSz="731535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139" algn="l" defTabSz="731535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2E6B"/>
            </a:gs>
            <a:gs pos="100000">
              <a:srgbClr val="0054A6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28803" y="4572000"/>
            <a:ext cx="4009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+mj-lt"/>
              </a:rPr>
              <a:t>2020</a:t>
            </a:r>
            <a:r>
              <a:rPr lang="mn-MN" sz="2000" b="1" dirty="0">
                <a:solidFill>
                  <a:schemeClr val="bg1"/>
                </a:solidFill>
                <a:latin typeface="+mj-lt"/>
              </a:rPr>
              <a:t> ОНЫ ЭХНИЙ ХАГАС ЖИЛИЙН </a:t>
            </a:r>
          </a:p>
          <a:p>
            <a:pPr algn="ctr"/>
            <a:r>
              <a:rPr lang="mn-MN" sz="2000" b="1" dirty="0">
                <a:solidFill>
                  <a:schemeClr val="bg1"/>
                </a:solidFill>
                <a:latin typeface="+mj-lt"/>
              </a:rPr>
              <a:t>ҮЙЛ АЖИЛЛАГААНЫ ТАЙЛАН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7" name="Right Triangle 6"/>
          <p:cNvSpPr/>
          <p:nvPr/>
        </p:nvSpPr>
        <p:spPr>
          <a:xfrm flipH="1">
            <a:off x="0" y="8255002"/>
            <a:ext cx="7315200" cy="889001"/>
          </a:xfrm>
          <a:prstGeom prst="rtTriangle">
            <a:avLst/>
          </a:prstGeom>
          <a:solidFill>
            <a:srgbClr val="FFD2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623" tIns="74812" rIns="149623" bIns="74812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23" y="1371603"/>
            <a:ext cx="1871921" cy="2336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6766676"/>
            <a:ext cx="133145" cy="23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8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1507" y="2544232"/>
            <a:ext cx="65" cy="9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235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19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60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altLang="en-US" sz="160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1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1"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3" y="6795309"/>
            <a:ext cx="133145" cy="2360601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521112"/>
              </p:ext>
            </p:extLst>
          </p:nvPr>
        </p:nvGraphicFramePr>
        <p:xfrm>
          <a:off x="901578" y="2544296"/>
          <a:ext cx="5727824" cy="410694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705488">
                  <a:extLst>
                    <a:ext uri="{9D8B030D-6E8A-4147-A177-3AD203B41FA5}">
                      <a16:colId xmlns:a16="http://schemas.microsoft.com/office/drawing/2014/main" val="4171159924"/>
                    </a:ext>
                  </a:extLst>
                </a:gridCol>
                <a:gridCol w="3022336">
                  <a:extLst>
                    <a:ext uri="{9D8B030D-6E8A-4147-A177-3AD203B41FA5}">
                      <a16:colId xmlns:a16="http://schemas.microsoft.com/office/drawing/2014/main" val="1430094251"/>
                    </a:ext>
                  </a:extLst>
                </a:gridCol>
              </a:tblGrid>
              <a:tr h="2815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200" dirty="0">
                          <a:effectLst/>
                          <a:latin typeface="+mn-lt"/>
                        </a:rPr>
                        <a:t>“Хөвсгөл Алтандуулга” ХК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1634255682"/>
                  </a:ext>
                </a:extLst>
              </a:tr>
              <a:tr h="3102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200" kern="1200" dirty="0">
                          <a:effectLst/>
                          <a:latin typeface="+mn-lt"/>
                        </a:rPr>
                        <a:t>Улсын бүртгэлийн дугаар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200" kern="1200" dirty="0">
                          <a:effectLst/>
                          <a:latin typeface="+mn-lt"/>
                        </a:rPr>
                        <a:t>1710001001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1938516372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200" kern="1200" dirty="0">
                          <a:effectLst/>
                          <a:latin typeface="+mn-lt"/>
                        </a:rPr>
                        <a:t>Регистрийн дугаар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n-MN" sz="1200" kern="1200" dirty="0">
                          <a:effectLst/>
                          <a:latin typeface="+mn-lt"/>
                        </a:rPr>
                        <a:t>2034565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979766747"/>
                  </a:ext>
                </a:extLst>
              </a:tr>
              <a:tr h="3576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err="1">
                          <a:effectLst/>
                          <a:latin typeface="+mn-lt"/>
                        </a:rPr>
                        <a:t>Үүсгэн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+mn-lt"/>
                        </a:rPr>
                        <a:t>байгуулагдсан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+mn-lt"/>
                        </a:rPr>
                        <a:t>огноо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</a:rPr>
                        <a:t>1996.04.25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1898736733"/>
                  </a:ext>
                </a:extLst>
              </a:tr>
              <a:tr h="187071">
                <a:tc rowSpan="7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err="1">
                          <a:effectLst/>
                          <a:latin typeface="+mn-lt"/>
                        </a:rPr>
                        <a:t>Үйл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+mn-lt"/>
                        </a:rPr>
                        <a:t>ажиллагааны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+mn-lt"/>
                        </a:rPr>
                        <a:t>чиглэл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err="1">
                          <a:effectLst/>
                          <a:latin typeface="+mn-lt"/>
                        </a:rPr>
                        <a:t>Үр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+mn-lt"/>
                        </a:rPr>
                        <a:t>тариа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+mn-lt"/>
                        </a:rPr>
                        <a:t>үйлдвэрлэл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489888903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err="1">
                          <a:effectLst/>
                          <a:latin typeface="+mn-lt"/>
                        </a:rPr>
                        <a:t>Гурил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+mn-lt"/>
                        </a:rPr>
                        <a:t>үйлдвэрлэл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4044076154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err="1">
                          <a:effectLst/>
                          <a:latin typeface="+mn-lt"/>
                        </a:rPr>
                        <a:t>Малын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+mn-lt"/>
                        </a:rPr>
                        <a:t>тэжээлийн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+mn-lt"/>
                        </a:rPr>
                        <a:t>үйлдвэрлэл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3471443849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kern="1200" dirty="0" err="1">
                          <a:effectLst/>
                          <a:latin typeface="+mn-lt"/>
                        </a:rPr>
                        <a:t>Хүнсний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+mn-lt"/>
                        </a:rPr>
                        <a:t>ногоо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+mn-lt"/>
                        </a:rPr>
                        <a:t>тариалах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766368987"/>
                  </a:ext>
                </a:extLst>
              </a:tr>
              <a:tr h="18707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Гадаад дотоод худалдаа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159736904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effectLst/>
                          <a:latin typeface="+mn-lt"/>
                        </a:rPr>
                        <a:t>Малын аж ахуй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1194727921"/>
                  </a:ext>
                </a:extLst>
              </a:tr>
              <a:tr h="382778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0" i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Хууль тогтоомжоор хориглоогүй бусад төрлийн</a:t>
                      </a:r>
                      <a:r>
                        <a:rPr lang="mn-MN" sz="1200" kern="1200" dirty="0">
                          <a:effectLst/>
                          <a:latin typeface="+mn-lt"/>
                        </a:rPr>
                        <a:t> үйл</a:t>
                      </a:r>
                      <a:r>
                        <a:rPr lang="mn-MN" sz="1200" kern="1200" baseline="0" dirty="0">
                          <a:effectLst/>
                          <a:latin typeface="+mn-lt"/>
                        </a:rPr>
                        <a:t> ажиллагаа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 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2192215040"/>
                  </a:ext>
                </a:extLst>
              </a:tr>
              <a:tr h="3660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Хувь нийлүүлсэн хөрөнгө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157,342 мянган төгрөг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1224362963"/>
                  </a:ext>
                </a:extLst>
              </a:tr>
              <a:tr h="2782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Компанийн хаяг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49623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Хөвсгөл, Тариалан, Мандал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3716651159"/>
                  </a:ext>
                </a:extLst>
              </a:tr>
              <a:tr h="3660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Холбоо барих утас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70386030, 70386055</a:t>
                      </a:r>
                      <a:r>
                        <a:rPr lang="mn-MN" sz="1200" kern="1200" dirty="0">
                          <a:effectLst/>
                          <a:latin typeface="+mn-lt"/>
                        </a:rPr>
                        <a:t>, 77116031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1158906779"/>
                  </a:ext>
                </a:extLst>
              </a:tr>
              <a:tr h="4589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Хувьцаа эзэмшигчдийн тоо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n-MN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386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 хувьцаа </a:t>
                      </a:r>
                      <a:r>
                        <a:rPr lang="ru-RU" sz="1200" kern="1200" dirty="0" err="1">
                          <a:effectLst/>
                          <a:latin typeface="+mn-lt"/>
                        </a:rPr>
                        <a:t>эзэмшигчидтэй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 </a:t>
                      </a:r>
                      <a:endParaRPr lang="mn-MN" sz="1200" kern="1200" dirty="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+mn-lt"/>
                        </a:rPr>
                        <a:t>(20</a:t>
                      </a:r>
                      <a:r>
                        <a:rPr lang="en-US" sz="1200" kern="1200" dirty="0">
                          <a:effectLst/>
                          <a:latin typeface="+mn-lt"/>
                        </a:rPr>
                        <a:t>20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.04.0</a:t>
                      </a:r>
                      <a:r>
                        <a:rPr lang="mn-MN" sz="1200" kern="120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200" kern="1200" dirty="0">
                          <a:effectLst/>
                          <a:latin typeface="+mn-lt"/>
                        </a:rPr>
                        <a:t> байдлаар) 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27" marR="40527" marT="0" marB="0" anchor="ctr"/>
                </a:tc>
                <a:extLst>
                  <a:ext uri="{0D108BD9-81ED-4DB2-BD59-A6C34878D82A}">
                    <a16:rowId xmlns:a16="http://schemas.microsoft.com/office/drawing/2014/main" val="2381927151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-17721" y="1801236"/>
            <a:ext cx="5205922" cy="861202"/>
            <a:chOff x="1" y="1190765"/>
            <a:chExt cx="4111973" cy="587051"/>
          </a:xfrm>
        </p:grpSpPr>
        <p:sp>
          <p:nvSpPr>
            <p:cNvPr id="23" name="Round Same Side Corner Rectangle 22"/>
            <p:cNvSpPr/>
            <p:nvPr/>
          </p:nvSpPr>
          <p:spPr>
            <a:xfrm rot="16200000" flipV="1">
              <a:off x="1762462" y="-571696"/>
              <a:ext cx="587051" cy="4111973"/>
            </a:xfrm>
            <a:prstGeom prst="round2Same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382" y="1254599"/>
              <a:ext cx="2517876" cy="356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401" b="1" dirty="0">
                  <a:solidFill>
                    <a:srgbClr val="002E6B"/>
                  </a:solidFill>
                </a:rPr>
                <a:t>КОМПАНИЙН ЕРӨНХИЙ ТАНИЛЦУУЛГА</a:t>
              </a:r>
              <a:endParaRPr lang="en-US" sz="1401" b="1" dirty="0">
                <a:solidFill>
                  <a:srgbClr val="002E6B"/>
                </a:solidFill>
              </a:endParaRPr>
            </a:p>
            <a:p>
              <a:endParaRPr lang="en-US" sz="1401" dirty="0">
                <a:solidFill>
                  <a:srgbClr val="002E6B"/>
                </a:solidFill>
              </a:endParaRPr>
            </a:p>
          </p:txBody>
        </p:sp>
      </p:grpSp>
      <p:sp>
        <p:nvSpPr>
          <p:cNvPr id="26" name="Right Triangle 25"/>
          <p:cNvSpPr/>
          <p:nvPr/>
        </p:nvSpPr>
        <p:spPr>
          <a:xfrm flipH="1">
            <a:off x="908751" y="8204997"/>
            <a:ext cx="6406452" cy="950913"/>
          </a:xfrm>
          <a:prstGeom prst="rtTriangle">
            <a:avLst/>
          </a:prstGeom>
          <a:solidFill>
            <a:srgbClr val="002E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pc\Desktop\lgo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01" y="1"/>
            <a:ext cx="1030605" cy="14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flipH="1">
            <a:off x="0" y="8255002"/>
            <a:ext cx="7315200" cy="889001"/>
          </a:xfrm>
          <a:prstGeom prst="rtTriangle">
            <a:avLst/>
          </a:prstGeom>
          <a:solidFill>
            <a:srgbClr val="002E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623" tIns="74812" rIns="149623" bIns="74812"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pc\Desktop\lgo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01" y="1"/>
            <a:ext cx="1030605" cy="14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 Same Side Corner Rectangle 26"/>
          <p:cNvSpPr/>
          <p:nvPr/>
        </p:nvSpPr>
        <p:spPr>
          <a:xfrm rot="16200000" flipV="1">
            <a:off x="1603066" y="267846"/>
            <a:ext cx="451465" cy="3657602"/>
          </a:xfrm>
          <a:prstGeom prst="round2SameRect">
            <a:avLst/>
          </a:prstGeom>
          <a:solidFill>
            <a:srgbClr val="FFD2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49623" tIns="74812" rIns="149623" bIns="74812" rtlCol="0" anchor="t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10068" y="1919473"/>
            <a:ext cx="2738861" cy="366657"/>
          </a:xfrm>
          <a:prstGeom prst="rect">
            <a:avLst/>
          </a:prstGeom>
          <a:noFill/>
        </p:spPr>
        <p:txBody>
          <a:bodyPr wrap="none" lIns="149623" tIns="74812" rIns="149623" bIns="74812" rtlCol="0">
            <a:spAutoFit/>
          </a:bodyPr>
          <a:lstStyle/>
          <a:p>
            <a:r>
              <a:rPr lang="mn-MN" sz="1401" b="1" dirty="0">
                <a:solidFill>
                  <a:srgbClr val="001463"/>
                </a:solidFill>
              </a:rPr>
              <a:t>ЗАСАГЛАЛЫН ҮЙЛ АЖИЛЛАГАА</a:t>
            </a:r>
            <a:endParaRPr lang="en-US" sz="1401" b="1" dirty="0">
              <a:solidFill>
                <a:srgbClr val="001463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77" y="6792927"/>
            <a:ext cx="133145" cy="2360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2590801"/>
            <a:ext cx="5867401" cy="5683484"/>
          </a:xfrm>
          <a:prstGeom prst="rect">
            <a:avLst/>
          </a:prstGeom>
        </p:spPr>
        <p:txBody>
          <a:bodyPr/>
          <a:lstStyle/>
          <a:p>
            <a:pPr lvl="0" eaLnBrk="1" latinLnBrk="0"/>
            <a:r>
              <a:rPr lang="mn-MN" sz="1100" b="1" dirty="0"/>
              <a:t>Хувьцаа эзэмшигчдийн ээлжит хурал </a:t>
            </a:r>
            <a:r>
              <a:rPr lang="en-US" sz="1100" b="1" dirty="0"/>
              <a:t> </a:t>
            </a:r>
          </a:p>
          <a:p>
            <a:pPr lvl="0" eaLnBrk="1" latinLnBrk="0"/>
            <a:endParaRPr lang="en-US" sz="1100" b="1" dirty="0"/>
          </a:p>
          <a:p>
            <a:pPr lvl="0"/>
            <a:r>
              <a:rPr lang="mn-MN" sz="1100" dirty="0"/>
              <a:t>Компанийн ТУЗ-ийн 20</a:t>
            </a:r>
            <a:r>
              <a:rPr lang="en-US" sz="1100" dirty="0"/>
              <a:t>20</a:t>
            </a:r>
            <a:r>
              <a:rPr lang="mn-MN" sz="1100" dirty="0"/>
              <a:t> оны 3-р сарын 18-ны өдрийн хурлын тогтоолд заасны дагуу Хувьцаа</a:t>
            </a:r>
            <a:r>
              <a:rPr lang="en-US" sz="1100" dirty="0"/>
              <a:t> </a:t>
            </a:r>
            <a:r>
              <a:rPr lang="mn-MN" sz="1100" dirty="0"/>
              <a:t>эзэмшигчдийн хурлын бэлтгэл ажлыг хангаж, хурлын зарыг холбогдох хууль, журмын дагуу өдөр</a:t>
            </a:r>
            <a:r>
              <a:rPr lang="en-US" sz="1100" dirty="0"/>
              <a:t> </a:t>
            </a:r>
            <a:r>
              <a:rPr lang="mn-MN" sz="1100" dirty="0"/>
              <a:t>тутмын сонин, өөрийн болон МХБ-ийн цахим хуудсаар хувьцаа эзэмшигчдэд мэдээлж, танилцах</a:t>
            </a:r>
            <a:r>
              <a:rPr lang="en-US" sz="1100" dirty="0"/>
              <a:t> </a:t>
            </a:r>
            <a:r>
              <a:rPr lang="mn-MN" sz="1100" dirty="0"/>
              <a:t>материалыг өөрийн цахим хуудсанд болон үнэт цаасны компаниудад байршууллаа.</a:t>
            </a:r>
            <a:r>
              <a:rPr lang="en-US" sz="1100" dirty="0"/>
              <a:t> </a:t>
            </a:r>
          </a:p>
          <a:p>
            <a:pPr>
              <a:spcBef>
                <a:spcPts val="601"/>
              </a:spcBef>
            </a:pPr>
            <a:r>
              <a:rPr lang="mn-MN" sz="1100" dirty="0"/>
              <a:t>Хувьцаа эзэмшигчдийн ээлжит хурал 20</a:t>
            </a:r>
            <a:r>
              <a:rPr lang="en-US" sz="1100" dirty="0"/>
              <a:t>20</a:t>
            </a:r>
            <a:r>
              <a:rPr lang="mn-MN" sz="1100" dirty="0"/>
              <a:t> оны 4-р сарын 2</a:t>
            </a:r>
            <a:r>
              <a:rPr lang="en-US" sz="1100" dirty="0"/>
              <a:t>9</a:t>
            </a:r>
            <a:r>
              <a:rPr lang="mn-MN" sz="1100" dirty="0"/>
              <a:t>-ны өдөр </a:t>
            </a:r>
            <a:r>
              <a:rPr lang="en-US" sz="1100" dirty="0"/>
              <a:t>69.3</a:t>
            </a:r>
            <a:r>
              <a:rPr lang="mn-MN" sz="1100" dirty="0"/>
              <a:t> хувийн ирцтэйгээр цахимаар хуралдаж дараахь асуудлуудыг хэлэлцлээ. </a:t>
            </a:r>
            <a:r>
              <a:rPr lang="en-US" sz="1100" dirty="0"/>
              <a:t> </a:t>
            </a:r>
          </a:p>
          <a:p>
            <a:pPr marL="182884" indent="-182884">
              <a:spcBef>
                <a:spcPts val="300"/>
              </a:spcBef>
              <a:buChar char="•"/>
            </a:pPr>
            <a:r>
              <a:rPr lang="mn-MN" sz="1100" dirty="0"/>
              <a:t>Компанийн 2019 оны үйл ажиллагааны болон санхүүгийн тайлангийн талаарх ТУЗ-</a:t>
            </a:r>
            <a:r>
              <a:rPr lang="en-US" sz="1100" dirty="0"/>
              <a:t> </a:t>
            </a:r>
            <a:r>
              <a:rPr lang="mn-MN" sz="1100" dirty="0"/>
              <a:t>ийн гаргасан дүгнэлтийг батлах</a:t>
            </a:r>
            <a:endParaRPr lang="en-US" sz="1100" dirty="0"/>
          </a:p>
          <a:p>
            <a:pPr marL="182884" indent="-182884">
              <a:spcBef>
                <a:spcPts val="300"/>
              </a:spcBef>
              <a:buChar char="•"/>
            </a:pPr>
            <a:r>
              <a:rPr lang="mn-MN" sz="1100" dirty="0"/>
              <a:t>Төлөөлөн удирдах зөвлөлийн 2019 онд хийсэн ажлын танилцуулга</a:t>
            </a:r>
          </a:p>
          <a:p>
            <a:pPr marL="182884" indent="-182884">
              <a:spcBef>
                <a:spcPts val="300"/>
              </a:spcBef>
              <a:buChar char="•"/>
            </a:pPr>
            <a:r>
              <a:rPr lang="mn-MN" sz="1100" dirty="0"/>
              <a:t>Хувьцаа эзэмшигчдэд 2019 онд ногдол ашиг хуваарилсан болон 2020 онд ногдол ашиг хуваарилахгүй байхаар шийдвэрлэсэн  үндэслэлийн тухай танилцуулга</a:t>
            </a:r>
          </a:p>
          <a:p>
            <a:pPr marL="182884" indent="-182884">
              <a:spcBef>
                <a:spcPts val="300"/>
              </a:spcBef>
              <a:buChar char="•"/>
            </a:pPr>
            <a:r>
              <a:rPr lang="mn-MN" sz="1100" dirty="0"/>
              <a:t>Төлөөлөн удирдах зөвлөлийн гишүүдийг сонгох тухай         	</a:t>
            </a:r>
          </a:p>
          <a:p>
            <a:pPr marL="182884" indent="-182884">
              <a:spcBef>
                <a:spcPts val="300"/>
              </a:spcBef>
              <a:buChar char="•"/>
            </a:pPr>
            <a:r>
              <a:rPr lang="mn-MN" sz="1100" dirty="0"/>
              <a:t>Төлөөлөн удирдах зөвлөлийн гишүүдийн цалин, урамшууллын тухай</a:t>
            </a:r>
          </a:p>
          <a:p>
            <a:pPr marL="91443"/>
            <a:endParaRPr lang="en-US" sz="1100" dirty="0"/>
          </a:p>
          <a:p>
            <a:pPr lvl="0"/>
            <a:r>
              <a:rPr lang="mn-MN" sz="1100" b="1" dirty="0"/>
              <a:t>Төлөөлөн удирдах зөвлөлийн үйл ажиллагаа</a:t>
            </a:r>
          </a:p>
          <a:p>
            <a:pPr lvl="0"/>
            <a:endParaRPr lang="mn-MN" sz="1100" dirty="0"/>
          </a:p>
          <a:p>
            <a:r>
              <a:rPr lang="mn-MN" sz="1100" dirty="0"/>
              <a:t>ТУЗ нь 2020 оны эхний хагас жилд 2 удаагийн хурал болон 1 удаагийн эчнээ санал хураалтаар дараахь асуудлуудыг шийдвэрлэсэн байна. Үүнд: </a:t>
            </a:r>
          </a:p>
          <a:p>
            <a:pPr marL="171454" indent="-17145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2019 оны бизнес төлөвлөгөөний хэрэгжилт, санхүүгийн урьдчилсан гүйцэтгэл </a:t>
            </a:r>
          </a:p>
          <a:p>
            <a:pPr marL="182884" indent="-18288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Ногдол ашиг хуваарилах эсэх асуудал</a:t>
            </a:r>
          </a:p>
          <a:p>
            <a:pPr marL="182884" indent="-18288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ТУЗ-ийн 2020 оны ажлын төлөвлөгөө</a:t>
            </a:r>
          </a:p>
          <a:p>
            <a:pPr marL="182884" indent="-18288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Хувьцаа эзэмшигчдийн хурлын журам шинэчлэн батлах</a:t>
            </a:r>
          </a:p>
          <a:p>
            <a:pPr marL="182884" indent="-18288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2019 оны үйл ажиллагааны болон санхүүгийн тайлангийн талаарх дүгнэлт</a:t>
            </a:r>
            <a:endParaRPr lang="en-US" sz="1100" dirty="0"/>
          </a:p>
          <a:p>
            <a:pPr marL="182884" indent="-18288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Аудит, эрсдлийн хорооны дүгнэлт</a:t>
            </a:r>
            <a:endParaRPr lang="en-US" sz="1100" dirty="0"/>
          </a:p>
          <a:p>
            <a:pPr marL="182884" indent="-18288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2019 онд ногдол ашиг хуваарилсан тухай</a:t>
            </a:r>
          </a:p>
          <a:p>
            <a:pPr marL="182884" indent="-18288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2020 оны санхүүгийн болон үйл ажиллагааны төлөвлөгөө, зардлын төсвийг батлах тухай </a:t>
            </a:r>
          </a:p>
          <a:p>
            <a:pPr marL="182884" indent="-18288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Хувьцаа эзэмшигчдийн ээлжит хурал хуралдуулах тухай</a:t>
            </a:r>
          </a:p>
          <a:p>
            <a:pPr marL="182884" indent="-182884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Арилжааны банкнаас зээл авахыг дэмжих тухай</a:t>
            </a:r>
          </a:p>
          <a:p>
            <a:pPr marL="182884" indent="-182884">
              <a:spcBef>
                <a:spcPts val="300"/>
              </a:spcBef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883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6" r="23827"/>
          <a:stretch/>
        </p:blipFill>
        <p:spPr>
          <a:xfrm flipH="1">
            <a:off x="3796" y="3959555"/>
            <a:ext cx="7319801" cy="5185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57" y="96944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4800" b="1" dirty="0">
                <a:solidFill>
                  <a:schemeClr val="bg1"/>
                </a:solidFill>
              </a:rPr>
              <a:t>19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95751"/>
              </p:ext>
            </p:extLst>
          </p:nvPr>
        </p:nvGraphicFramePr>
        <p:xfrm>
          <a:off x="911577" y="2529930"/>
          <a:ext cx="5492052" cy="2410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141">
                  <a:extLst>
                    <a:ext uri="{9D8B030D-6E8A-4147-A177-3AD203B41FA5}">
                      <a16:colId xmlns:a16="http://schemas.microsoft.com/office/drawing/2014/main" val="4068906432"/>
                    </a:ext>
                  </a:extLst>
                </a:gridCol>
                <a:gridCol w="2415911">
                  <a:extLst>
                    <a:ext uri="{9D8B030D-6E8A-4147-A177-3AD203B41FA5}">
                      <a16:colId xmlns:a16="http://schemas.microsoft.com/office/drawing/2014/main" val="1355673584"/>
                    </a:ext>
                  </a:extLst>
                </a:gridCol>
              </a:tblGrid>
              <a:tr h="346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Таримлын</a:t>
                      </a:r>
                      <a:r>
                        <a:rPr lang="mn-MN" sz="12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төрөл </a:t>
                      </a:r>
                      <a:endParaRPr lang="en-U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n-MN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Тариалалт /га/</a:t>
                      </a:r>
                      <a:endParaRPr lang="en-U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11589"/>
                  </a:ext>
                </a:extLst>
              </a:tr>
              <a:tr h="312870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Улаанбуудай</a:t>
                      </a:r>
                      <a:endParaRPr lang="en-U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E6B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3147</a:t>
                      </a:r>
                      <a:endParaRPr lang="en-US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5079029"/>
                  </a:ext>
                </a:extLst>
              </a:tr>
              <a:tr h="330934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Тосны ургамал</a:t>
                      </a:r>
                    </a:p>
                  </a:txBody>
                  <a:tcPr marL="68580" marR="68580" marT="0" marB="0" anchor="ctr">
                    <a:solidFill>
                      <a:srgbClr val="002E6B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</a:t>
                      </a:r>
                      <a:endParaRPr lang="en-US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0760767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Халтар</a:t>
                      </a:r>
                      <a:r>
                        <a:rPr lang="mn-MN" sz="12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арвай</a:t>
                      </a:r>
                      <a:endParaRPr lang="en-U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E6B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2348706"/>
                  </a:ext>
                </a:extLst>
              </a:tr>
              <a:tr h="414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Овьёос, вандуй</a:t>
                      </a:r>
                      <a:endParaRPr lang="en-U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E6B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1994227"/>
                  </a:ext>
                </a:extLst>
              </a:tr>
              <a:tr h="347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Тэжээлийн</a:t>
                      </a:r>
                      <a:r>
                        <a:rPr lang="mn-MN" sz="12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ургамал</a:t>
                      </a:r>
                      <a:endParaRPr lang="en-U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E6B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</a:t>
                      </a:r>
                      <a:endParaRPr lang="en-US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Нийт </a:t>
                      </a:r>
                      <a:endParaRPr lang="en-US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E6B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n-MN" sz="12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3815</a:t>
                      </a:r>
                      <a:endParaRPr lang="en-US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ound Same Side Corner Rectangle 14"/>
          <p:cNvSpPr/>
          <p:nvPr/>
        </p:nvSpPr>
        <p:spPr>
          <a:xfrm rot="16200000" flipV="1">
            <a:off x="1273090" y="411515"/>
            <a:ext cx="463513" cy="3009689"/>
          </a:xfrm>
          <a:prstGeom prst="round2SameRect">
            <a:avLst/>
          </a:prstGeom>
          <a:solidFill>
            <a:srgbClr val="FFD2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94" y="1762468"/>
            <a:ext cx="3009689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1" b="1" dirty="0">
                <a:solidFill>
                  <a:srgbClr val="001463"/>
                </a:solidFill>
              </a:rPr>
              <a:t>ГАЗАР ТАРИАЛАНГИЙН ҮЙЛДВЭРЛЭЛ</a:t>
            </a:r>
            <a:endParaRPr lang="en-US" sz="1401" b="1" dirty="0">
              <a:solidFill>
                <a:srgbClr val="001463"/>
              </a:solidFill>
            </a:endParaRPr>
          </a:p>
        </p:txBody>
      </p:sp>
      <p:sp>
        <p:nvSpPr>
          <p:cNvPr id="16" name="Right Triangle 15"/>
          <p:cNvSpPr/>
          <p:nvPr/>
        </p:nvSpPr>
        <p:spPr>
          <a:xfrm flipH="1">
            <a:off x="0" y="8204997"/>
            <a:ext cx="7323593" cy="950913"/>
          </a:xfrm>
          <a:prstGeom prst="rtTriangle">
            <a:avLst/>
          </a:prstGeom>
          <a:solidFill>
            <a:srgbClr val="002E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/>
            <a:endParaRPr lang="en-US" sz="1801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95309"/>
            <a:ext cx="133145" cy="2360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782" y="5201728"/>
            <a:ext cx="65560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4" indent="-171454" algn="just">
              <a:buFont typeface="Arial" panose="020B0604020202020204" pitchFamily="34" charset="0"/>
              <a:buChar char="•"/>
            </a:pPr>
            <a:r>
              <a:rPr lang="mn-MN" sz="1200" dirty="0">
                <a:latin typeface="+mj-lt"/>
              </a:rPr>
              <a:t>2020 онд бид 3444 га-д тариалалт хийх төлөвлөгөөтэй байсан. Малын тэжээлийн эрэлт хэрэгцээ нэмэгдэж байгааг харгалзан тэжээлийн ургамлын тариалалтыг төлөвлөснөөс 117 га-аар нэмэгдүүллээ.</a:t>
            </a:r>
          </a:p>
          <a:p>
            <a:pPr algn="just"/>
            <a:endParaRPr lang="mn-MN" sz="1200" dirty="0">
              <a:latin typeface="+mj-lt"/>
            </a:endParaRPr>
          </a:p>
          <a:p>
            <a:pPr marL="171454" indent="-171454" algn="just">
              <a:buFont typeface="Arial" panose="020B0604020202020204" pitchFamily="34" charset="0"/>
              <a:buChar char="•"/>
            </a:pPr>
            <a:r>
              <a:rPr lang="mn-MN" sz="1200" dirty="0"/>
              <a:t>Үрийн тариалалтад зориулж ОХУ-аас элит үр авч, 827 га талбайг ХАА-н албан журмын давхар даатгалд хамрууллаа. </a:t>
            </a:r>
          </a:p>
          <a:p>
            <a:pPr algn="just"/>
            <a:endParaRPr lang="mn-MN" sz="1200" dirty="0"/>
          </a:p>
          <a:p>
            <a:pPr marL="171454" indent="-171454" algn="just">
              <a:buFont typeface="Arial" panose="020B0604020202020204" pitchFamily="34" charset="0"/>
              <a:buChar char="•"/>
            </a:pPr>
            <a:r>
              <a:rPr lang="mn-MN" sz="1200" dirty="0"/>
              <a:t>76 га талбайг шинээр хашаажууллаа.</a:t>
            </a:r>
          </a:p>
          <a:p>
            <a:pPr marL="171454" indent="-171454" algn="just">
              <a:buFont typeface="Arial" panose="020B0604020202020204" pitchFamily="34" charset="0"/>
              <a:buChar char="•"/>
            </a:pPr>
            <a:endParaRPr lang="mn-MN" sz="1200" dirty="0"/>
          </a:p>
          <a:p>
            <a:pPr marL="171454" indent="-171454" algn="just">
              <a:buFont typeface="Arial" panose="020B0604020202020204" pitchFamily="34" charset="0"/>
              <a:buChar char="•"/>
            </a:pPr>
            <a:r>
              <a:rPr lang="mn-MN" sz="1200" dirty="0"/>
              <a:t>1 га талбайд туршилт судалгааны ажил хийгдэж байна.</a:t>
            </a:r>
            <a:endParaRPr lang="en-US" sz="1200" dirty="0"/>
          </a:p>
          <a:p>
            <a:pPr marL="171454" indent="-171454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4" indent="-171454" algn="just">
              <a:buFont typeface="Arial" panose="020B0604020202020204" pitchFamily="34" charset="0"/>
              <a:buChar char="•"/>
            </a:pPr>
            <a:r>
              <a:rPr lang="mn-MN" sz="1200" dirty="0"/>
              <a:t>Уриншийг 3330 га</a:t>
            </a:r>
            <a:r>
              <a:rPr lang="en-US" sz="1200" dirty="0"/>
              <a:t>-</a:t>
            </a:r>
            <a:r>
              <a:rPr lang="mn-MN" sz="1200" dirty="0"/>
              <a:t>д шинэчилсэн технологиор хийхээр бэлтгэл хангаж байна. </a:t>
            </a:r>
          </a:p>
          <a:p>
            <a:pPr marL="171454" indent="-171454" algn="just">
              <a:buFont typeface="Arial" panose="020B0604020202020204" pitchFamily="34" charset="0"/>
              <a:buChar char="•"/>
            </a:pPr>
            <a:endParaRPr lang="mn-MN" sz="1200" dirty="0"/>
          </a:p>
          <a:p>
            <a:pPr marL="171454" indent="-171454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>
              <a:latin typeface="+mj-lt"/>
            </a:endParaRPr>
          </a:p>
        </p:txBody>
      </p:sp>
      <p:pic>
        <p:nvPicPr>
          <p:cNvPr id="13" name="Picture 2" descr="C:\Users\pc\Desktop\lgo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01" y="1"/>
            <a:ext cx="1030605" cy="14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3" y="6795309"/>
            <a:ext cx="133145" cy="2360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273" t="7731" r="9093" b="20393"/>
          <a:stretch/>
        </p:blipFill>
        <p:spPr>
          <a:xfrm>
            <a:off x="0" y="1600201"/>
            <a:ext cx="7315200" cy="3048000"/>
          </a:xfrm>
          <a:prstGeom prst="rect">
            <a:avLst/>
          </a:prstGeom>
        </p:spPr>
      </p:pic>
      <p:sp>
        <p:nvSpPr>
          <p:cNvPr id="14" name="Round Same Side Corner Rectangle 13"/>
          <p:cNvSpPr/>
          <p:nvPr/>
        </p:nvSpPr>
        <p:spPr>
          <a:xfrm rot="16200000" flipV="1">
            <a:off x="940837" y="659368"/>
            <a:ext cx="447676" cy="2329349"/>
          </a:xfrm>
          <a:prstGeom prst="round2SameRect">
            <a:avLst/>
          </a:prstGeom>
          <a:solidFill>
            <a:srgbClr val="FFD2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1676401"/>
            <a:ext cx="2699604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0"/>
            <a:r>
              <a:rPr lang="mn-MN" sz="1401" b="1" dirty="0">
                <a:solidFill>
                  <a:srgbClr val="001463"/>
                </a:solidFill>
              </a:rPr>
              <a:t>БОЛОВСРУУЛАХ ҮЙЛДВЭР</a:t>
            </a:r>
            <a:endParaRPr lang="en-US" sz="1401" b="1" dirty="0">
              <a:solidFill>
                <a:srgbClr val="001463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 flipH="1">
            <a:off x="908751" y="8204997"/>
            <a:ext cx="6406452" cy="950913"/>
          </a:xfrm>
          <a:prstGeom prst="rtTriangle">
            <a:avLst/>
          </a:prstGeom>
          <a:solidFill>
            <a:srgbClr val="002E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053" y="2644089"/>
            <a:ext cx="6107104" cy="155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4" indent="-171454" algn="just" defTabSz="457210">
              <a:spcBef>
                <a:spcPts val="300"/>
              </a:spcBef>
              <a:buFont typeface="Arial" pitchFamily="34" charset="0"/>
              <a:buChar char="•"/>
            </a:pPr>
            <a:r>
              <a:rPr lang="mn-MN" sz="1200" dirty="0"/>
              <a:t>2020 оны эхний хагас жилд 3.3 мян тн буудай тээрэмдэж гурил 2.7 мян.тн, тэжээлийн хивэг 0.6 мян тн тус тус үйлдвэрлэсэн байна.</a:t>
            </a:r>
          </a:p>
          <a:p>
            <a:pPr marL="171454" indent="-171454" algn="just" defTabSz="457210">
              <a:spcBef>
                <a:spcPts val="300"/>
              </a:spcBef>
              <a:spcAft>
                <a:spcPts val="201"/>
              </a:spcAft>
              <a:buFont typeface="Arial" pitchFamily="34" charset="0"/>
              <a:buChar char="•"/>
            </a:pPr>
            <a:r>
              <a:rPr lang="mn-MN" sz="1200" dirty="0"/>
              <a:t>Үйлдвэрийн тоног төхөөрөмжийн ээлжит засвар, барилгын дээврийн засварын ажлыг хийлээ. </a:t>
            </a:r>
          </a:p>
          <a:p>
            <a:pPr marL="171454" indent="-171454" algn="just" defTabSz="457210">
              <a:spcBef>
                <a:spcPts val="300"/>
              </a:spcBef>
              <a:spcAft>
                <a:spcPts val="201"/>
              </a:spcAft>
              <a:buFont typeface="Arial" pitchFamily="34" charset="0"/>
              <a:buChar char="•"/>
            </a:pPr>
            <a:r>
              <a:rPr lang="mn-MN" sz="1200" dirty="0"/>
              <a:t>Үр тарианы агуулахууд, үйлдвэрийн байранд ээлжит ариутгал, халдваргүйжүүлэлтийн ажлыг хийлээ. </a:t>
            </a:r>
            <a:endParaRPr lang="en-US" sz="1200" dirty="0"/>
          </a:p>
          <a:p>
            <a:pPr marL="171454" indent="-171454" algn="just" defTabSz="457210">
              <a:spcBef>
                <a:spcPts val="300"/>
              </a:spcBef>
              <a:spcAft>
                <a:spcPts val="201"/>
              </a:spcAft>
              <a:buFont typeface="Arial" pitchFamily="34" charset="0"/>
              <a:buChar char="•"/>
            </a:pPr>
            <a:r>
              <a:rPr lang="mn-MN" sz="1200" dirty="0"/>
              <a:t>Хорголжин тэжээлийн үйлдвэрлэлийг сэргээхээр бэлтгэл ажлыг хангаж байна. </a:t>
            </a:r>
            <a:endParaRPr lang="en-US" sz="1200" dirty="0"/>
          </a:p>
        </p:txBody>
      </p:sp>
      <p:pic>
        <p:nvPicPr>
          <p:cNvPr id="10" name="Picture 2" descr="C:\Users\pc\Desktop\lgo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01" y="1"/>
            <a:ext cx="1030605" cy="14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5799" y="4876124"/>
            <a:ext cx="518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 u="sng">
                <a:latin typeface="+mj-lt"/>
              </a:defRPr>
            </a:lvl1pPr>
          </a:lstStyle>
          <a:p>
            <a:r>
              <a:rPr lang="mn-MN" dirty="0"/>
              <a:t>ГУРИЛЫН ҮЙЛДВЭРЛЭЛ, биет хэмжээгээр  /2016-2020/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886944"/>
              </p:ext>
            </p:extLst>
          </p:nvPr>
        </p:nvGraphicFramePr>
        <p:xfrm>
          <a:off x="685804" y="5464865"/>
          <a:ext cx="5638801" cy="245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5379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3137" y="1401837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77" y="6783402"/>
            <a:ext cx="133145" cy="2360601"/>
          </a:xfrm>
          <a:prstGeom prst="rect">
            <a:avLst/>
          </a:prstGeom>
        </p:spPr>
      </p:pic>
      <p:sp>
        <p:nvSpPr>
          <p:cNvPr id="20" name="Right Triangle 19"/>
          <p:cNvSpPr/>
          <p:nvPr/>
        </p:nvSpPr>
        <p:spPr>
          <a:xfrm>
            <a:off x="0" y="8236854"/>
            <a:ext cx="7315200" cy="897622"/>
          </a:xfrm>
          <a:prstGeom prst="rtTriangle">
            <a:avLst/>
          </a:prstGeom>
          <a:solidFill>
            <a:srgbClr val="002E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2396" y="5886893"/>
            <a:ext cx="5786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100" dirty="0"/>
              <a:t>.</a:t>
            </a:r>
            <a:endParaRPr lang="mn-MN" dirty="0"/>
          </a:p>
        </p:txBody>
      </p:sp>
      <p:sp>
        <p:nvSpPr>
          <p:cNvPr id="8" name="TextBox 7"/>
          <p:cNvSpPr txBox="1"/>
          <p:nvPr/>
        </p:nvSpPr>
        <p:spPr>
          <a:xfrm>
            <a:off x="872973" y="2514605"/>
            <a:ext cx="56802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Компанийн дунд хугацааны бизнес төлөвлөгөөнд үндэслэн 2020 оны санхүүгийн төлөвлөгөөг боловсруулж ТУЗ-өөр батлуулав. </a:t>
            </a:r>
            <a:endParaRPr lang="en-US" sz="1100" dirty="0"/>
          </a:p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Компанийн 2019 оны санхүүгийн үйл ажиллагаанд Мүүрь Аудит ХХК-иар хөндлөнгийн аудит хийлгэлээ.  </a:t>
            </a:r>
          </a:p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Компани 2020 оны эхний хасагт ХААН банкны </a:t>
            </a:r>
            <a:r>
              <a:rPr lang="en-US" sz="1100" dirty="0"/>
              <a:t>500.0</a:t>
            </a:r>
            <a:r>
              <a:rPr lang="mn-MN" sz="1100" dirty="0"/>
              <a:t> төг-ийн зээл, МХС-аас авсан зээлээс 380.6 сая төг-ийн зээлийг төлж, ХХБ-тай 25.3 сая иений тоног төхөөрөмжийн лизингийн гэрээ байгуулж, 2020 оны 6-р сарын 30-ны байдлаар </a:t>
            </a:r>
            <a:r>
              <a:rPr lang="en-US" sz="1100" dirty="0"/>
              <a:t>4.0</a:t>
            </a:r>
            <a:r>
              <a:rPr lang="mn-MN" sz="1100" dirty="0"/>
              <a:t> тэрбум төг-ийн зээлийн үлдэгдэлтэй байна. </a:t>
            </a:r>
          </a:p>
          <a:p>
            <a:pPr algn="just">
              <a:spcBef>
                <a:spcPts val="601"/>
              </a:spcBef>
            </a:pPr>
            <a:endParaRPr lang="mn-MN" sz="1100" dirty="0"/>
          </a:p>
          <a:p>
            <a:pPr>
              <a:spcBef>
                <a:spcPts val="601"/>
              </a:spcBef>
            </a:pPr>
            <a:r>
              <a:rPr lang="mn-MN" sz="1100" b="1" i="1" dirty="0"/>
              <a:t>Хөрөнгө, өр төлбөрийн байдал</a:t>
            </a:r>
            <a:endParaRPr lang="en-US" sz="1100" b="1" dirty="0"/>
          </a:p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Компанийн өөрийн хөрөнгө хөрөнгийн дахин үнэлгээний хорогдуулгаар 0</a:t>
            </a:r>
            <a:r>
              <a:rPr lang="en-US" sz="1100" dirty="0"/>
              <a:t>.3</a:t>
            </a:r>
            <a:r>
              <a:rPr lang="mn-MN" sz="1100" dirty="0"/>
              <a:t> тэрбум төгрөгөөр хасагдаж, тухайн үеийн цэвэр ашиг 0.</a:t>
            </a:r>
            <a:r>
              <a:rPr lang="en-US" sz="1100" dirty="0"/>
              <a:t>9</a:t>
            </a:r>
            <a:r>
              <a:rPr lang="mn-MN" sz="1100" dirty="0"/>
              <a:t> тэрбум төгрөгөөр нэмэгдэж, 20</a:t>
            </a:r>
            <a:r>
              <a:rPr lang="en-US" sz="1100" dirty="0"/>
              <a:t>20</a:t>
            </a:r>
            <a:r>
              <a:rPr lang="mn-MN" sz="1100" dirty="0"/>
              <a:t> оны 6-р сарын 30-ны байдлаар 11.</a:t>
            </a:r>
            <a:r>
              <a:rPr lang="en-US" sz="1100" dirty="0"/>
              <a:t>2</a:t>
            </a:r>
            <a:r>
              <a:rPr lang="mn-MN" sz="1100" dirty="0"/>
              <a:t> тэрбум төгрөг болсон байна. </a:t>
            </a:r>
            <a:endParaRPr lang="en-US" sz="1100" dirty="0"/>
          </a:p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20</a:t>
            </a:r>
            <a:r>
              <a:rPr lang="en-US" sz="1100" dirty="0"/>
              <a:t>20</a:t>
            </a:r>
            <a:r>
              <a:rPr lang="mn-MN" sz="1100" dirty="0"/>
              <a:t> оны 6-р сарын 30-ны байдлаар ХХААХҮЯ-ны МХС-аас авсан зээлийн үлдэгдэл 3.</a:t>
            </a:r>
            <a:r>
              <a:rPr lang="en-US" sz="1100" dirty="0"/>
              <a:t>3</a:t>
            </a:r>
            <a:r>
              <a:rPr lang="mn-MN" sz="1100" dirty="0"/>
              <a:t> тэрбум төг, бусад богино хугацаат өглөг </a:t>
            </a:r>
            <a:r>
              <a:rPr lang="en-US" sz="1100" dirty="0"/>
              <a:t>0.9</a:t>
            </a:r>
            <a:r>
              <a:rPr lang="mn-MN" sz="1100" dirty="0"/>
              <a:t> тэрбум төг, урт хугацаат өр төлбөр 0.</a:t>
            </a:r>
            <a:r>
              <a:rPr lang="en-US" sz="1100" dirty="0"/>
              <a:t>7</a:t>
            </a:r>
            <a:r>
              <a:rPr lang="mn-MN" sz="1100" dirty="0"/>
              <a:t> тэрбум төг болж, нийт </a:t>
            </a:r>
            <a:r>
              <a:rPr lang="en-US" sz="1100" dirty="0"/>
              <a:t>4</a:t>
            </a:r>
            <a:r>
              <a:rPr lang="mn-MN" sz="1100" dirty="0"/>
              <a:t>.</a:t>
            </a:r>
            <a:r>
              <a:rPr lang="en-US" sz="1100" dirty="0"/>
              <a:t>9</a:t>
            </a:r>
            <a:r>
              <a:rPr lang="mn-MN" sz="1100" dirty="0"/>
              <a:t> тэрбум төгрөгийн өр төлбөртэй байна. </a:t>
            </a:r>
            <a:endParaRPr lang="en-US" sz="1100" dirty="0"/>
          </a:p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Ингэснээр нийт хөрөнгө, өр төлбөр 2019 оны 6-р сарын 30-ны байдлаар 1</a:t>
            </a:r>
            <a:r>
              <a:rPr lang="en-US" sz="1100" dirty="0"/>
              <a:t>6</a:t>
            </a:r>
            <a:r>
              <a:rPr lang="mn-MN" sz="1100" dirty="0"/>
              <a:t>.</a:t>
            </a:r>
            <a:r>
              <a:rPr lang="en-US" sz="1100" dirty="0"/>
              <a:t>1</a:t>
            </a:r>
            <a:r>
              <a:rPr lang="mn-MN" sz="1100" dirty="0"/>
              <a:t> тэрбум төг болсон байна.</a:t>
            </a:r>
            <a:endParaRPr lang="en-US" sz="1100" dirty="0"/>
          </a:p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Компанийн хөрөнгө өр төлбөрийн харьцаа 1/3, эргэлтийн харьцаа 1</a:t>
            </a:r>
            <a:r>
              <a:rPr lang="en-US" sz="1100" dirty="0"/>
              <a:t>.2</a:t>
            </a:r>
            <a:r>
              <a:rPr lang="mn-MN" sz="1100" dirty="0"/>
              <a:t> байгаа нь зохистой түвшинд байна. </a:t>
            </a:r>
            <a:endParaRPr lang="en-US" sz="1100" dirty="0"/>
          </a:p>
          <a:p>
            <a:pPr algn="just">
              <a:spcBef>
                <a:spcPts val="601"/>
              </a:spcBef>
            </a:pPr>
            <a:endParaRPr lang="en-US" sz="1100" dirty="0"/>
          </a:p>
          <a:p>
            <a:pPr algn="just">
              <a:spcBef>
                <a:spcPts val="601"/>
              </a:spcBef>
            </a:pPr>
            <a:endParaRPr lang="en-US" sz="11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216" y="1801665"/>
            <a:ext cx="4234464" cy="488837"/>
            <a:chOff x="-45352" y="1477777"/>
            <a:chExt cx="3105150" cy="587052"/>
          </a:xfrm>
        </p:grpSpPr>
        <p:sp>
          <p:nvSpPr>
            <p:cNvPr id="24" name="Round Same Side Corner Rectangle 23"/>
            <p:cNvSpPr/>
            <p:nvPr/>
          </p:nvSpPr>
          <p:spPr>
            <a:xfrm rot="16200000" flipV="1">
              <a:off x="1213697" y="218728"/>
              <a:ext cx="587052" cy="3105150"/>
            </a:xfrm>
            <a:prstGeom prst="round2Same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29788" y="1531313"/>
              <a:ext cx="1908241" cy="369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401" b="1" dirty="0">
                  <a:solidFill>
                    <a:srgbClr val="001463"/>
                  </a:solidFill>
                </a:rPr>
                <a:t>САНХҮҮГИЙН ҮЙЛ АЖИЛЛАГАА</a:t>
              </a:r>
              <a:endParaRPr lang="en-US" sz="1401" b="1" dirty="0">
                <a:solidFill>
                  <a:srgbClr val="001463"/>
                </a:solidFill>
              </a:endParaRPr>
            </a:p>
          </p:txBody>
        </p:sp>
      </p:grpSp>
      <p:pic>
        <p:nvPicPr>
          <p:cNvPr id="11" name="Picture 2" descr="C:\Users\pc\Desktop\lgo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01" y="1"/>
            <a:ext cx="1030605" cy="14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0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77" y="6792927"/>
            <a:ext cx="133145" cy="2360601"/>
          </a:xfrm>
          <a:prstGeom prst="rect">
            <a:avLst/>
          </a:prstGeom>
        </p:spPr>
      </p:pic>
      <p:sp>
        <p:nvSpPr>
          <p:cNvPr id="15" name="Right Triangle 14"/>
          <p:cNvSpPr/>
          <p:nvPr/>
        </p:nvSpPr>
        <p:spPr>
          <a:xfrm>
            <a:off x="0" y="8246379"/>
            <a:ext cx="6406690" cy="897622"/>
          </a:xfrm>
          <a:prstGeom prst="rtTriangle">
            <a:avLst/>
          </a:prstGeom>
          <a:solidFill>
            <a:srgbClr val="002E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0637" y="1738463"/>
            <a:ext cx="1862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100" b="1" u="sng" dirty="0">
                <a:latin typeface="+mj-lt"/>
              </a:rPr>
              <a:t>ОРЛОГО ҮР ДҮН</a:t>
            </a:r>
            <a:endParaRPr lang="en-US" sz="1100" b="1" u="sng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3519" y="7957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4800" b="1" dirty="0">
                <a:solidFill>
                  <a:schemeClr val="bg1"/>
                </a:solidFill>
              </a:rPr>
              <a:t>1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pc\Desktop\lgo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01" y="1"/>
            <a:ext cx="1030605" cy="14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643" y="2152474"/>
            <a:ext cx="60652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100" dirty="0"/>
              <a:t>Нийт </a:t>
            </a:r>
            <a:r>
              <a:rPr lang="en-US" sz="1100" dirty="0"/>
              <a:t>3</a:t>
            </a:r>
            <a:r>
              <a:rPr lang="mn-MN" sz="1100" dirty="0"/>
              <a:t>.6 тэрбум төг-ийн борлуулалт хийж, </a:t>
            </a:r>
            <a:r>
              <a:rPr lang="en-US" sz="1100" dirty="0"/>
              <a:t>2</a:t>
            </a:r>
            <a:r>
              <a:rPr lang="mn-MN" sz="1100" dirty="0"/>
              <a:t>.2 тэрбум төгрөгийн өртөг гаргаж, 1.3 тэрбум төг-ийн нийт ашигтай, 0.4 тэрбум төг-ийн борлуулалт маркетинг, ерөнхий удирдлагын зардалтай, 0.9 тэрбум төг-ийн цэвэр ашигтай ажиллалаа. 2020 оны орлогын төлөвлөгөөний 36%, цэвэр ашгийн төлөвлөгөөний 68%-ийг эхний хагас жилд хэрэгжүүлээд байна. Эхний хагас жилд нийт ашгийн маржин 38%, цэвэр ашгийн маржин 24%-тай байна. 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894193" y="3352803"/>
            <a:ext cx="36576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sz="1200" b="1" i="1" u="sng" dirty="0"/>
              <a:t>Орлого, үр дүнгийн тайлан 2019 оны эхний хагас</a:t>
            </a:r>
            <a:endParaRPr lang="en-US" sz="1200" i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852" y="3891410"/>
            <a:ext cx="4449350" cy="374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8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9600" y="2514603"/>
            <a:ext cx="579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100" dirty="0"/>
              <a:t> </a:t>
            </a:r>
            <a:endParaRPr lang="en-US" sz="1100" dirty="0"/>
          </a:p>
          <a:p>
            <a:pPr algn="just"/>
            <a:r>
              <a:rPr lang="mn-MN" sz="1100" dirty="0"/>
              <a:t>Компанийн үйл ажиллагаанд дотоод аудит болон ТУЗ-өөс өгсөн зөвлөмж ба түүний мөрөөр 2020 оны эхний хагас жилд хийсэн ажлуудыг дурьдвал: </a:t>
            </a:r>
            <a:endParaRPr lang="en-US" sz="1100" dirty="0"/>
          </a:p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Байгууллагын хүний нөөцийн бодлого системийг бизнесийн нэгжүүдийн онцлогийг харгалзан шинэчлэн боловсруулж, хэрэгжүүлэх бэлтгэл ажлыг хангалаа.  </a:t>
            </a:r>
            <a:endParaRPr lang="en-US" sz="1100" dirty="0"/>
          </a:p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Байгууллагын үндсэн хөрөнгүүдийн ашиглалтыг судалж, ашиглалтгүй сул хөрөнгүүдийг тодорхойлж, ТУЗ-ийн шийдвэрээр актлах, худалдан борлуулах, түрээслүүлэх зэргээр эргэлтэд оруулахад бэлэн болголоо.   </a:t>
            </a:r>
          </a:p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Өндөр хүчдэлийн трансформаторыг шинэчлэн хүчин чадлыг нэмэгдүүллээ. </a:t>
            </a:r>
            <a:endParaRPr lang="en-US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3" y="6795309"/>
            <a:ext cx="133145" cy="2360601"/>
          </a:xfrm>
          <a:prstGeom prst="rect">
            <a:avLst/>
          </a:prstGeom>
        </p:spPr>
      </p:pic>
      <p:sp>
        <p:nvSpPr>
          <p:cNvPr id="18" name="Right Triangle 17"/>
          <p:cNvSpPr/>
          <p:nvPr/>
        </p:nvSpPr>
        <p:spPr>
          <a:xfrm flipH="1">
            <a:off x="908751" y="8204997"/>
            <a:ext cx="6406452" cy="950913"/>
          </a:xfrm>
          <a:prstGeom prst="rtTriangle">
            <a:avLst/>
          </a:prstGeom>
          <a:solidFill>
            <a:srgbClr val="002E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455" y="96944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4800" b="1" dirty="0">
                <a:solidFill>
                  <a:schemeClr val="bg1"/>
                </a:solidFill>
              </a:rPr>
              <a:t>9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pc\Desktop\lgo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01" y="1"/>
            <a:ext cx="1030605" cy="14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" y="1828798"/>
            <a:ext cx="3169751" cy="491178"/>
            <a:chOff x="-45354" y="1648621"/>
            <a:chExt cx="3105150" cy="435062"/>
          </a:xfrm>
        </p:grpSpPr>
        <p:sp>
          <p:nvSpPr>
            <p:cNvPr id="8" name="Round Same Side Corner Rectangle 7"/>
            <p:cNvSpPr/>
            <p:nvPr/>
          </p:nvSpPr>
          <p:spPr>
            <a:xfrm rot="16200000" flipV="1">
              <a:off x="1289690" y="313577"/>
              <a:ext cx="435062" cy="3105150"/>
            </a:xfrm>
            <a:prstGeom prst="round2Same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710" y="1690573"/>
              <a:ext cx="1859463" cy="272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401" b="1" dirty="0">
                  <a:solidFill>
                    <a:srgbClr val="001463"/>
                  </a:solidFill>
                </a:rPr>
                <a:t>ЕРӨНХИЙ УДИРДЛАГА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600" y="4572001"/>
            <a:ext cx="5867401" cy="3505200"/>
          </a:xfrm>
          <a:prstGeom prst="rect">
            <a:avLst/>
          </a:prstGeom>
        </p:spPr>
        <p:txBody>
          <a:bodyPr/>
          <a:lstStyle/>
          <a:p>
            <a:r>
              <a:rPr lang="mn-MN" sz="1100" b="1" dirty="0"/>
              <a:t>Чанарын удирдлага, ХАБЭА</a:t>
            </a:r>
          </a:p>
          <a:p>
            <a:endParaRPr lang="en-US" sz="1100" dirty="0"/>
          </a:p>
          <a:p>
            <a:pPr marL="171454" lvl="1" indent="-171454" algn="just">
              <a:spcAft>
                <a:spcPts val="601"/>
              </a:spcAft>
              <a:buFont typeface="Arial" pitchFamily="34" charset="0"/>
              <a:buChar char="•"/>
            </a:pPr>
            <a:r>
              <a:rPr lang="mn-MN" sz="1100" dirty="0"/>
              <a:t>Газар тариалангийн үйлдвэрлэлд ХАА-н зохистой дадлыг нэвтрүүлэх ажлын судалгааг хийж, боловсруулах үйлдвэрлэлд НАССР нэвтрүүлэх чиглэлээр анхан шатны нэгжүүдийн бүртгэл хөтлөлтийг сайжруулан ажиллаж байна.  </a:t>
            </a:r>
          </a:p>
          <a:p>
            <a:pPr marL="171454" lvl="1" indent="-171454" algn="just">
              <a:spcAft>
                <a:spcPts val="601"/>
              </a:spcAft>
              <a:buFont typeface="Arial" pitchFamily="34" charset="0"/>
              <a:buChar char="•"/>
            </a:pPr>
            <a:r>
              <a:rPr lang="mn-MN" sz="1100" dirty="0"/>
              <a:t>Чанарын менежментийн тогтолцооны чиглэлээр магадлах аудитад хамрагдаж өгсөн зөвлөмжийг хэрэгжүүлэхээр ажиллаж байна.</a:t>
            </a:r>
          </a:p>
          <a:p>
            <a:pPr marL="171454" lvl="1" indent="-171454" algn="just">
              <a:spcAft>
                <a:spcPts val="601"/>
              </a:spcAft>
              <a:buFont typeface="Arial" pitchFamily="34" charset="0"/>
              <a:buChar char="•"/>
            </a:pPr>
            <a:r>
              <a:rPr lang="mn-MN" sz="1100" dirty="0"/>
              <a:t>ХАБЭА болон болзошгүй аюул ослоос сэргийлэх чиглэлээр гамшиг ослын төлөвлөгөө боловсруулж ажиллалаа.</a:t>
            </a:r>
          </a:p>
          <a:p>
            <a:pPr marL="171454" lvl="1" indent="-171454" algn="just">
              <a:spcAft>
                <a:spcPts val="601"/>
              </a:spcAft>
              <a:buFont typeface="Arial" pitchFamily="34" charset="0"/>
              <a:buChar char="•"/>
            </a:pPr>
            <a:r>
              <a:rPr lang="mn-MN" sz="1100" dirty="0"/>
              <a:t>Бэлэн бүтээгдэхүүний чанарын хяналтыг тогтмол хийж чанарын дотоод шинжилгээг гадаад шинжилгээтай харьцуулах замаар дүн шинжилгээ хийж байна.</a:t>
            </a:r>
          </a:p>
          <a:p>
            <a:pPr marL="171454" lvl="1" indent="-171454" algn="just">
              <a:spcAft>
                <a:spcPts val="601"/>
              </a:spcAft>
              <a:buFont typeface="Arial" pitchFamily="34" charset="0"/>
              <a:buChar char="•"/>
            </a:pPr>
            <a:r>
              <a:rPr lang="mn-MN" sz="1100" dirty="0"/>
              <a:t>Компанийн өдөр тутмын үйл ажиллагаа болон нэгжүүдийн үйл ажиллагаанд  эрүүл ахуйн чиглэлээр хяналт тавьж зөрчлийг арилгуулан ажиллаж байна.</a:t>
            </a:r>
          </a:p>
          <a:p>
            <a:pPr marL="171454" lvl="1" indent="-171454" algn="just">
              <a:spcAft>
                <a:spcPts val="601"/>
              </a:spcAft>
              <a:buFont typeface="Arial" pitchFamily="34" charset="0"/>
              <a:buChar char="•"/>
            </a:pPr>
            <a:r>
              <a:rPr lang="mn-MN" sz="1100" dirty="0"/>
              <a:t>Ковид-19 цар тахлаас урьдчилан сэргийлэх чиглэлээр бэлэн байдлын нөөцийг бүрдүүллээ.</a:t>
            </a:r>
          </a:p>
        </p:txBody>
      </p:sp>
    </p:spTree>
    <p:extLst>
      <p:ext uri="{BB962C8B-B14F-4D97-AF65-F5344CB8AC3E}">
        <p14:creationId xmlns:p14="http://schemas.microsoft.com/office/powerpoint/2010/main" val="99266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2"/>
            <a:ext cx="7315200" cy="23561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58860" y="91798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4800" b="1" dirty="0">
                <a:solidFill>
                  <a:schemeClr val="bg1"/>
                </a:solidFill>
              </a:rPr>
              <a:t>13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1" y="4191003"/>
            <a:ext cx="57912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Хөвсгөл Алтандуулга ХК-ийн хувьцаа нь Монголын хөрөнгийн биржийн “Үнэт цаасны үнийн индекс тооцох тухай журам”-ын дагуу ТОП-20 индексийн багцыг 2020 онд бүрдүүлэх үнэт цаасаар дахин шалгарав.</a:t>
            </a:r>
            <a:endParaRPr lang="en-US" sz="1100" dirty="0"/>
          </a:p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Хувьцааны ханш 2020 оны эхний хагас жилд 580-697 төгрөгийн хооронд арилжаалагдсан байна.</a:t>
            </a:r>
            <a:endParaRPr lang="en-US" sz="1100" dirty="0"/>
          </a:p>
          <a:p>
            <a:pPr marL="171454" indent="-171454" algn="just"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mn-MN" sz="1100" dirty="0"/>
              <a:t>Монголын хөрөнгийн биржийн Үнэт цаасны бүртгэлийн журмын 20 дугаар зүйлийн 20.2-д заасныг үндэслэн гаргасан гүйцэтгэх захирлын 2020 оны 07-р сарын 07-ны өдрийн А/51 тоот тушаалын дагуу бүртгэлтэй хувьцаат компанийн үнэт цаасны ангиллыг шинэчлэн тогтоосон. МХБ-ийн бүртгэлтэй компаниудаас үйл ажиллагаа, ашиг орлого, арилжааны идэвх, компанийн засаглалаараа тэргүүлэгч компаниудыг хамруулсан </a:t>
            </a:r>
            <a:r>
              <a:rPr lang="en-US" sz="1100" dirty="0"/>
              <a:t>I </a:t>
            </a:r>
            <a:r>
              <a:rPr lang="mn-MN" sz="1100" dirty="0"/>
              <a:t>дүгээр ангилалд "Хөвсгөл алтан дуулга" ХК-иуд шинээр дэвшин орсон байна. </a:t>
            </a:r>
            <a:endParaRPr lang="en-US" sz="11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3" y="6795309"/>
            <a:ext cx="133145" cy="2360601"/>
          </a:xfrm>
          <a:prstGeom prst="rect">
            <a:avLst/>
          </a:prstGeom>
        </p:spPr>
      </p:pic>
      <p:sp>
        <p:nvSpPr>
          <p:cNvPr id="25" name="Right Triangle 24"/>
          <p:cNvSpPr/>
          <p:nvPr/>
        </p:nvSpPr>
        <p:spPr>
          <a:xfrm flipH="1">
            <a:off x="908751" y="8204997"/>
            <a:ext cx="6406452" cy="950913"/>
          </a:xfrm>
          <a:prstGeom prst="rtTriangle">
            <a:avLst/>
          </a:prstGeom>
          <a:solidFill>
            <a:srgbClr val="002E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c\Desktop\lgo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01" y="1"/>
            <a:ext cx="1030605" cy="14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 Same Side Corner Rectangle 16"/>
          <p:cNvSpPr/>
          <p:nvPr/>
        </p:nvSpPr>
        <p:spPr>
          <a:xfrm rot="16200000" flipV="1">
            <a:off x="1275929" y="404754"/>
            <a:ext cx="390527" cy="2933825"/>
          </a:xfrm>
          <a:prstGeom prst="round2SameRect">
            <a:avLst/>
          </a:prstGeom>
          <a:solidFill>
            <a:srgbClr val="FFD2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1" y="1717775"/>
            <a:ext cx="2016899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1" b="1" dirty="0">
                <a:solidFill>
                  <a:srgbClr val="002E6B"/>
                </a:solidFill>
              </a:rPr>
              <a:t>ХУВЬЦААНЫ АРИЛЖАА</a:t>
            </a:r>
            <a:endParaRPr lang="en-US" sz="1401" b="1" dirty="0">
              <a:solidFill>
                <a:srgbClr val="002E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66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6393</TotalTime>
  <Words>1074</Words>
  <Application>Microsoft Office PowerPoint</Application>
  <PresentationFormat>Custom</PresentationFormat>
  <Paragraphs>129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135</cp:revision>
  <cp:lastPrinted>2020-07-30T09:01:02Z</cp:lastPrinted>
  <dcterms:created xsi:type="dcterms:W3CDTF">2019-03-07T01:30:04Z</dcterms:created>
  <dcterms:modified xsi:type="dcterms:W3CDTF">2020-07-30T09:12:13Z</dcterms:modified>
</cp:coreProperties>
</file>