
<file path=[Content_Types].xml><?xml version="1.0" encoding="utf-8"?>
<Types xmlns="http://schemas.openxmlformats.org/package/2006/content-types">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07" r:id="rId1"/>
  </p:sldMasterIdLst>
  <p:notesMasterIdLst>
    <p:notesMasterId r:id="rId30"/>
  </p:notesMasterIdLst>
  <p:handoutMasterIdLst>
    <p:handoutMasterId r:id="rId31"/>
  </p:handoutMasterIdLst>
  <p:sldIdLst>
    <p:sldId id="257" r:id="rId2"/>
    <p:sldId id="397" r:id="rId3"/>
    <p:sldId id="259" r:id="rId4"/>
    <p:sldId id="366" r:id="rId5"/>
    <p:sldId id="368" r:id="rId6"/>
    <p:sldId id="393" r:id="rId7"/>
    <p:sldId id="391" r:id="rId8"/>
    <p:sldId id="303" r:id="rId9"/>
    <p:sldId id="304" r:id="rId10"/>
    <p:sldId id="394" r:id="rId11"/>
    <p:sldId id="275" r:id="rId12"/>
    <p:sldId id="276" r:id="rId13"/>
    <p:sldId id="312" r:id="rId14"/>
    <p:sldId id="327" r:id="rId15"/>
    <p:sldId id="404" r:id="rId16"/>
    <p:sldId id="364" r:id="rId17"/>
    <p:sldId id="281" r:id="rId18"/>
    <p:sldId id="406" r:id="rId19"/>
    <p:sldId id="408" r:id="rId20"/>
    <p:sldId id="410" r:id="rId21"/>
    <p:sldId id="413" r:id="rId22"/>
    <p:sldId id="362" r:id="rId23"/>
    <p:sldId id="342" r:id="rId24"/>
    <p:sldId id="401" r:id="rId25"/>
    <p:sldId id="402" r:id="rId26"/>
    <p:sldId id="414" r:id="rId27"/>
    <p:sldId id="403" r:id="rId28"/>
    <p:sldId id="300" r:id="rId29"/>
  </p:sldIdLst>
  <p:sldSz cx="9144000" cy="6858000" type="screen4x3"/>
  <p:notesSz cx="7053263" cy="93091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1446" y="-102"/>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notesMaster" Target="notesMasters/notesMaster1.xml"/><Relationship Id="rId35"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sz="quarter" idx="1"/>
          </p:nvPr>
        </p:nvSpPr>
        <p:spPr>
          <a:xfrm>
            <a:off x="3995217" y="0"/>
            <a:ext cx="3056414" cy="465455"/>
          </a:xfrm>
          <a:prstGeom prst="rect">
            <a:avLst/>
          </a:prstGeom>
        </p:spPr>
        <p:txBody>
          <a:bodyPr vert="horz" lIns="93497" tIns="46749" rIns="93497" bIns="46749" rtlCol="0"/>
          <a:lstStyle>
            <a:lvl1pPr algn="r">
              <a:defRPr sz="1200"/>
            </a:lvl1pPr>
          </a:lstStyle>
          <a:p>
            <a:fld id="{B2043217-62F8-4B36-8624-4ECC2161D089}" type="datetimeFigureOut">
              <a:rPr lang="en-US" smtClean="0"/>
              <a:t>2019/04/08</a:t>
            </a:fld>
            <a:endParaRPr lang="en-US"/>
          </a:p>
        </p:txBody>
      </p:sp>
      <p:sp>
        <p:nvSpPr>
          <p:cNvPr id="4" name="Footer Placeholder 3"/>
          <p:cNvSpPr>
            <a:spLocks noGrp="1"/>
          </p:cNvSpPr>
          <p:nvPr>
            <p:ph type="ftr" sz="quarter" idx="2"/>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5" name="Slide Number Placeholder 4"/>
          <p:cNvSpPr>
            <a:spLocks noGrp="1"/>
          </p:cNvSpPr>
          <p:nvPr>
            <p:ph type="sldNum" sz="quarter" idx="3"/>
          </p:nvPr>
        </p:nvSpPr>
        <p:spPr>
          <a:xfrm>
            <a:off x="3995217" y="8842029"/>
            <a:ext cx="3056414" cy="465455"/>
          </a:xfrm>
          <a:prstGeom prst="rect">
            <a:avLst/>
          </a:prstGeom>
        </p:spPr>
        <p:txBody>
          <a:bodyPr vert="horz" lIns="93497" tIns="46749" rIns="93497" bIns="46749" rtlCol="0" anchor="b"/>
          <a:lstStyle>
            <a:lvl1pPr algn="r">
              <a:defRPr sz="1200"/>
            </a:lvl1pPr>
          </a:lstStyle>
          <a:p>
            <a:fld id="{BEF1A91A-4C48-40B8-B0C9-D9359AEF8171}" type="slidenum">
              <a:rPr lang="en-US" smtClean="0"/>
              <a:t>‹#›</a:t>
            </a:fld>
            <a:endParaRPr lang="en-US"/>
          </a:p>
        </p:txBody>
      </p:sp>
    </p:spTree>
    <p:extLst>
      <p:ext uri="{BB962C8B-B14F-4D97-AF65-F5344CB8AC3E}">
        <p14:creationId xmlns:p14="http://schemas.microsoft.com/office/powerpoint/2010/main" val="311066676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56414" cy="465455"/>
          </a:xfrm>
          <a:prstGeom prst="rect">
            <a:avLst/>
          </a:prstGeom>
        </p:spPr>
        <p:txBody>
          <a:bodyPr vert="horz" lIns="93497" tIns="46749" rIns="93497" bIns="46749" rtlCol="0"/>
          <a:lstStyle>
            <a:lvl1pPr algn="l">
              <a:defRPr sz="1200"/>
            </a:lvl1pPr>
          </a:lstStyle>
          <a:p>
            <a:endParaRPr lang="en-US"/>
          </a:p>
        </p:txBody>
      </p:sp>
      <p:sp>
        <p:nvSpPr>
          <p:cNvPr id="3" name="Date Placeholder 2"/>
          <p:cNvSpPr>
            <a:spLocks noGrp="1"/>
          </p:cNvSpPr>
          <p:nvPr>
            <p:ph type="dt" idx="1"/>
          </p:nvPr>
        </p:nvSpPr>
        <p:spPr>
          <a:xfrm>
            <a:off x="3995217" y="0"/>
            <a:ext cx="3056414" cy="465455"/>
          </a:xfrm>
          <a:prstGeom prst="rect">
            <a:avLst/>
          </a:prstGeom>
        </p:spPr>
        <p:txBody>
          <a:bodyPr vert="horz" lIns="93497" tIns="46749" rIns="93497" bIns="46749" rtlCol="0"/>
          <a:lstStyle>
            <a:lvl1pPr algn="r">
              <a:defRPr sz="1200"/>
            </a:lvl1pPr>
          </a:lstStyle>
          <a:p>
            <a:fld id="{DF85049B-91D3-458F-B7D8-25D96D552223}" type="datetimeFigureOut">
              <a:rPr lang="en-US" smtClean="0"/>
              <a:t>2019/04/08</a:t>
            </a:fld>
            <a:endParaRPr lang="en-US"/>
          </a:p>
        </p:txBody>
      </p:sp>
      <p:sp>
        <p:nvSpPr>
          <p:cNvPr id="4" name="Slide Image Placeholder 3"/>
          <p:cNvSpPr>
            <a:spLocks noGrp="1" noRot="1" noChangeAspect="1"/>
          </p:cNvSpPr>
          <p:nvPr>
            <p:ph type="sldImg" idx="2"/>
          </p:nvPr>
        </p:nvSpPr>
        <p:spPr>
          <a:xfrm>
            <a:off x="1200150" y="698500"/>
            <a:ext cx="4654550" cy="3490913"/>
          </a:xfrm>
          <a:prstGeom prst="rect">
            <a:avLst/>
          </a:prstGeom>
          <a:noFill/>
          <a:ln w="12700">
            <a:solidFill>
              <a:prstClr val="black"/>
            </a:solidFill>
          </a:ln>
        </p:spPr>
        <p:txBody>
          <a:bodyPr vert="horz" lIns="93497" tIns="46749" rIns="93497" bIns="46749" rtlCol="0" anchor="ctr"/>
          <a:lstStyle/>
          <a:p>
            <a:endParaRPr lang="en-US"/>
          </a:p>
        </p:txBody>
      </p:sp>
      <p:sp>
        <p:nvSpPr>
          <p:cNvPr id="5" name="Notes Placeholder 4"/>
          <p:cNvSpPr>
            <a:spLocks noGrp="1"/>
          </p:cNvSpPr>
          <p:nvPr>
            <p:ph type="body" sz="quarter" idx="3"/>
          </p:nvPr>
        </p:nvSpPr>
        <p:spPr>
          <a:xfrm>
            <a:off x="705327" y="4421823"/>
            <a:ext cx="5642610" cy="4189095"/>
          </a:xfrm>
          <a:prstGeom prst="rect">
            <a:avLst/>
          </a:prstGeom>
        </p:spPr>
        <p:txBody>
          <a:bodyPr vert="horz" lIns="93497" tIns="46749" rIns="93497" bIns="46749"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842029"/>
            <a:ext cx="3056414" cy="465455"/>
          </a:xfrm>
          <a:prstGeom prst="rect">
            <a:avLst/>
          </a:prstGeom>
        </p:spPr>
        <p:txBody>
          <a:bodyPr vert="horz" lIns="93497" tIns="46749" rIns="93497" bIns="46749" rtlCol="0" anchor="b"/>
          <a:lstStyle>
            <a:lvl1pPr algn="l">
              <a:defRPr sz="1200"/>
            </a:lvl1pPr>
          </a:lstStyle>
          <a:p>
            <a:endParaRPr lang="en-US"/>
          </a:p>
        </p:txBody>
      </p:sp>
      <p:sp>
        <p:nvSpPr>
          <p:cNvPr id="7" name="Slide Number Placeholder 6"/>
          <p:cNvSpPr>
            <a:spLocks noGrp="1"/>
          </p:cNvSpPr>
          <p:nvPr>
            <p:ph type="sldNum" sz="quarter" idx="5"/>
          </p:nvPr>
        </p:nvSpPr>
        <p:spPr>
          <a:xfrm>
            <a:off x="3995217" y="8842029"/>
            <a:ext cx="3056414" cy="465455"/>
          </a:xfrm>
          <a:prstGeom prst="rect">
            <a:avLst/>
          </a:prstGeom>
        </p:spPr>
        <p:txBody>
          <a:bodyPr vert="horz" lIns="93497" tIns="46749" rIns="93497" bIns="46749" rtlCol="0" anchor="b"/>
          <a:lstStyle>
            <a:lvl1pPr algn="r">
              <a:defRPr sz="1200"/>
            </a:lvl1pPr>
          </a:lstStyle>
          <a:p>
            <a:fld id="{387ADE10-10DA-4F9D-9CB3-499F5AC29FFD}" type="slidenum">
              <a:rPr lang="en-US" smtClean="0"/>
              <a:t>‹#›</a:t>
            </a:fld>
            <a:endParaRPr lang="en-US"/>
          </a:p>
        </p:txBody>
      </p:sp>
    </p:spTree>
    <p:extLst>
      <p:ext uri="{BB962C8B-B14F-4D97-AF65-F5344CB8AC3E}">
        <p14:creationId xmlns:p14="http://schemas.microsoft.com/office/powerpoint/2010/main" val="75999435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8" name="Rectangle 7"/>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ctrTitle"/>
          </p:nvPr>
        </p:nvSpPr>
        <p:spPr>
          <a:xfrm>
            <a:off x="762000" y="3200400"/>
            <a:ext cx="7543800" cy="1524000"/>
          </a:xfrm>
        </p:spPr>
        <p:txBody>
          <a:bodyPr>
            <a:noAutofit/>
          </a:bodyPr>
          <a:lstStyle>
            <a:lvl1pPr>
              <a:defRPr sz="8000"/>
            </a:lvl1pPr>
          </a:lstStyle>
          <a:p>
            <a:r>
              <a:rPr lang="en-US" smtClean="0"/>
              <a:t>Click to edit Master title style</a:t>
            </a:r>
            <a:endParaRPr lang="en-US" dirty="0"/>
          </a:p>
        </p:txBody>
      </p:sp>
      <p:sp>
        <p:nvSpPr>
          <p:cNvPr id="3" name="Subtitle 2"/>
          <p:cNvSpPr>
            <a:spLocks noGrp="1"/>
          </p:cNvSpPr>
          <p:nvPr>
            <p:ph type="subTitle" idx="1"/>
          </p:nvPr>
        </p:nvSpPr>
        <p:spPr>
          <a:xfrm>
            <a:off x="762000" y="4724400"/>
            <a:ext cx="6858000" cy="990600"/>
          </a:xfrm>
        </p:spPr>
        <p:txBody>
          <a:bodyPr anchor="t" anchorCtr="0">
            <a:normAutofit/>
          </a:bodyPr>
          <a:lstStyle>
            <a:lvl1pPr marL="0" indent="0" algn="l">
              <a:buNone/>
              <a:defRPr sz="2800">
                <a:solidFill>
                  <a:schemeClr val="tx2"/>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FB96768B-47FE-4DC3-B7FF-15049326421A}" type="datetimeFigureOut">
              <a:rPr lang="en-US" smtClean="0"/>
              <a:t>2019/04/08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
        <p:nvSpPr>
          <p:cNvPr id="7" name="Rectangle 6"/>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914400" y="685800"/>
            <a:ext cx="7239000" cy="38862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2019/04/08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62000" y="685801"/>
            <a:ext cx="1828800" cy="5410199"/>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90800" y="685801"/>
            <a:ext cx="5715000" cy="4876800"/>
          </a:xfrm>
        </p:spPr>
        <p:txBody>
          <a:bodyPr vert="eaVert" anchor="t" anchorCtr="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2019/04/08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B96768B-47FE-4DC3-B7FF-15049326421A}" type="datetimeFigureOut">
              <a:rPr lang="en-US" smtClean="0"/>
              <a:t>2019/04/08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sp>
        <p:nvSpPr>
          <p:cNvPr id="7" name="Rectangle 6"/>
          <p:cNvSpPr/>
          <p:nvPr/>
        </p:nvSpPr>
        <p:spPr>
          <a:xfrm>
            <a:off x="777240" y="0"/>
            <a:ext cx="7543800" cy="304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itle 1"/>
          <p:cNvSpPr>
            <a:spLocks noGrp="1"/>
          </p:cNvSpPr>
          <p:nvPr>
            <p:ph type="title"/>
          </p:nvPr>
        </p:nvSpPr>
        <p:spPr>
          <a:xfrm>
            <a:off x="762000" y="3276600"/>
            <a:ext cx="7543800" cy="1676400"/>
          </a:xfrm>
        </p:spPr>
        <p:txBody>
          <a:bodyPr anchor="b" anchorCtr="0"/>
          <a:lstStyle>
            <a:lvl1pPr algn="l">
              <a:defRPr sz="5400" b="0" cap="all"/>
            </a:lvl1pPr>
          </a:lstStyle>
          <a:p>
            <a:r>
              <a:rPr lang="en-US" smtClean="0"/>
              <a:t>Click to edit Master title style</a:t>
            </a:r>
            <a:endParaRPr lang="en-US" dirty="0"/>
          </a:p>
        </p:txBody>
      </p:sp>
      <p:sp>
        <p:nvSpPr>
          <p:cNvPr id="3" name="Text Placeholder 2"/>
          <p:cNvSpPr>
            <a:spLocks noGrp="1"/>
          </p:cNvSpPr>
          <p:nvPr>
            <p:ph type="body" idx="1"/>
          </p:nvPr>
        </p:nvSpPr>
        <p:spPr>
          <a:xfrm>
            <a:off x="762000" y="4953000"/>
            <a:ext cx="6858000" cy="914400"/>
          </a:xfrm>
        </p:spPr>
        <p:txBody>
          <a:bodyPr anchor="t" anchorCtr="0">
            <a:normAutofit/>
          </a:bodyPr>
          <a:lstStyle>
            <a:lvl1pPr marL="0" indent="0">
              <a:buNone/>
              <a:defRPr sz="2800">
                <a:solidFill>
                  <a:schemeClr val="tx2"/>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B96768B-47FE-4DC3-B7FF-15049326421A}" type="datetimeFigureOut">
              <a:rPr lang="en-US" smtClean="0"/>
              <a:t>2019/04/08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2FDF7EF-2EFF-40EA-891E-CADBDCB0A196}" type="slidenum">
              <a:rPr lang="en-US" smtClean="0"/>
              <a:t>‹#›</a:t>
            </a:fld>
            <a:endParaRPr lang="en-US"/>
          </a:p>
        </p:txBody>
      </p:sp>
      <p:sp>
        <p:nvSpPr>
          <p:cNvPr id="8" name="Rectangle 7"/>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7620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48200" y="609601"/>
            <a:ext cx="3657600" cy="376732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B96768B-47FE-4DC3-B7FF-15049326421A}" type="datetimeFigureOut">
              <a:rPr lang="en-US" smtClean="0"/>
              <a:t>2019/04/08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dirty="0"/>
          </a:p>
        </p:txBody>
      </p:sp>
      <p:sp>
        <p:nvSpPr>
          <p:cNvPr id="3" name="Text Placeholder 2"/>
          <p:cNvSpPr>
            <a:spLocks noGrp="1"/>
          </p:cNvSpPr>
          <p:nvPr>
            <p:ph type="body" idx="1"/>
          </p:nvPr>
        </p:nvSpPr>
        <p:spPr>
          <a:xfrm>
            <a:off x="7589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7589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45152" y="609600"/>
            <a:ext cx="3657600" cy="639762"/>
          </a:xfrm>
        </p:spPr>
        <p:txBody>
          <a:bodyPr anchor="b">
            <a:noAutofit/>
          </a:bodyPr>
          <a:lstStyle>
            <a:lvl1pPr marL="0" indent="0">
              <a:buNone/>
              <a:defRPr sz="2800" b="0">
                <a:latin typeface="+mj-lt"/>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152" y="1329264"/>
            <a:ext cx="3657600" cy="3048000"/>
          </a:xfrm>
        </p:spPr>
        <p:txBody>
          <a:bodyPr anchor="t" anchorCtr="0"/>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B96768B-47FE-4DC3-B7FF-15049326421A}" type="datetimeFigureOut">
              <a:rPr lang="en-US" smtClean="0"/>
              <a:t>2019/04/08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2FDF7EF-2EFF-40EA-891E-CADBDCB0A196}" type="slidenum">
              <a:rPr lang="en-US" smtClean="0"/>
              <a:t>‹#›</a:t>
            </a:fld>
            <a:endParaRPr lang="en-US"/>
          </a:p>
        </p:txBody>
      </p:sp>
      <p:cxnSp>
        <p:nvCxnSpPr>
          <p:cNvPr id="11" name="Straight Connector 10"/>
          <p:cNvCxnSpPr/>
          <p:nvPr/>
        </p:nvCxnSpPr>
        <p:spPr>
          <a:xfrm>
            <a:off x="7589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cxnSp>
        <p:nvCxnSpPr>
          <p:cNvPr id="13" name="Straight Connector 12"/>
          <p:cNvCxnSpPr/>
          <p:nvPr/>
        </p:nvCxnSpPr>
        <p:spPr>
          <a:xfrm>
            <a:off x="4645152" y="1249362"/>
            <a:ext cx="3657600" cy="1588"/>
          </a:xfrm>
          <a:prstGeom prst="line">
            <a:avLst/>
          </a:prstGeom>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FB96768B-47FE-4DC3-B7FF-15049326421A}" type="datetimeFigureOut">
              <a:rPr lang="en-US" smtClean="0"/>
              <a:t>2019/04/08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B96768B-47FE-4DC3-B7FF-15049326421A}" type="datetimeFigureOut">
              <a:rPr lang="en-US" smtClean="0"/>
              <a:t>2019/04/08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62000" y="4572000"/>
            <a:ext cx="6784848" cy="1600200"/>
          </a:xfrm>
        </p:spPr>
        <p:txBody>
          <a:bodyPr anchor="b">
            <a:normAutofit/>
          </a:bodyPr>
          <a:lstStyle>
            <a:lvl1pPr algn="l">
              <a:defRPr sz="5400" b="0"/>
            </a:lvl1pPr>
          </a:lstStyle>
          <a:p>
            <a:r>
              <a:rPr lang="en-US" smtClean="0"/>
              <a:t>Click to edit Master title style</a:t>
            </a:r>
            <a:endParaRPr lang="en-US"/>
          </a:p>
        </p:txBody>
      </p:sp>
      <p:sp>
        <p:nvSpPr>
          <p:cNvPr id="3" name="Content Placeholder 2"/>
          <p:cNvSpPr>
            <a:spLocks noGrp="1"/>
          </p:cNvSpPr>
          <p:nvPr>
            <p:ph idx="1"/>
          </p:nvPr>
        </p:nvSpPr>
        <p:spPr>
          <a:xfrm>
            <a:off x="3710866" y="457200"/>
            <a:ext cx="4594934" cy="4114799"/>
          </a:xfrm>
        </p:spPr>
        <p:txBody>
          <a:bodyPr/>
          <a:lstStyle>
            <a:lvl1pPr>
              <a:defRPr sz="2400"/>
            </a:lvl1pPr>
            <a:lvl2pPr>
              <a:defRPr sz="2200"/>
            </a:lvl2pPr>
            <a:lvl3pPr>
              <a:defRPr sz="2000"/>
            </a:lvl3pPr>
            <a:lvl4pPr>
              <a:defRPr sz="1800"/>
            </a:lvl4pPr>
            <a:lvl5pPr>
              <a:defRPr sz="18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762001" y="457200"/>
            <a:ext cx="2673657" cy="4114800"/>
          </a:xfrm>
        </p:spPr>
        <p:txBody>
          <a:bodyPr>
            <a:normAutofit/>
          </a:bodyPr>
          <a:lstStyle>
            <a:lvl1pPr marL="0" indent="0">
              <a:buNone/>
              <a:defRPr sz="2100">
                <a:solidFill>
                  <a:schemeClr val="tx2"/>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6768B-47FE-4DC3-B7FF-15049326421A}" type="datetimeFigureOut">
              <a:rPr lang="en-US" smtClean="0"/>
              <a:t>2019/04/08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cxnSp>
        <p:nvCxnSpPr>
          <p:cNvPr id="10" name="Straight Connector 9"/>
          <p:cNvCxnSpPr/>
          <p:nvPr/>
        </p:nvCxnSpPr>
        <p:spPr>
          <a:xfrm rot="5400000">
            <a:off x="1677194" y="2514600"/>
            <a:ext cx="3810000" cy="1588"/>
          </a:xfrm>
          <a:prstGeom prst="line">
            <a:avLst/>
          </a:prstGeom>
          <a:ln>
            <a:solidFill>
              <a:schemeClr val="tx2">
                <a:lumMod val="50000"/>
                <a:lumOff val="50000"/>
              </a:schemeClr>
            </a:solidFill>
          </a:ln>
        </p:spPr>
        <p:style>
          <a:lnRef idx="1">
            <a:schemeClr val="accent1"/>
          </a:lnRef>
          <a:fillRef idx="0">
            <a:schemeClr val="accent1"/>
          </a:fillRef>
          <a:effectRef idx="0">
            <a:schemeClr val="accent1"/>
          </a:effectRef>
          <a:fontRef idx="minor">
            <a:schemeClr val="tx1"/>
          </a:fontRef>
        </p:style>
      </p:cxn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758952" y="4572000"/>
            <a:ext cx="6784848" cy="1600200"/>
          </a:xfrm>
        </p:spPr>
        <p:txBody>
          <a:bodyPr anchor="b">
            <a:normAutofit/>
          </a:bodyPr>
          <a:lstStyle>
            <a:lvl1pPr algn="l">
              <a:defRPr sz="5400" b="0"/>
            </a:lvl1pPr>
          </a:lstStyle>
          <a:p>
            <a:r>
              <a:rPr lang="en-US" smtClean="0"/>
              <a:t>Click to edit Master title style</a:t>
            </a:r>
            <a:endParaRPr lang="en-US" dirty="0"/>
          </a:p>
        </p:txBody>
      </p:sp>
      <p:sp>
        <p:nvSpPr>
          <p:cNvPr id="3" name="Picture Placeholder 2"/>
          <p:cNvSpPr>
            <a:spLocks noGrp="1"/>
          </p:cNvSpPr>
          <p:nvPr>
            <p:ph type="pic" idx="1"/>
          </p:nvPr>
        </p:nvSpPr>
        <p:spPr>
          <a:xfrm>
            <a:off x="777240" y="457200"/>
            <a:ext cx="7543800" cy="2895600"/>
          </a:xfrm>
          <a:ln w="6350">
            <a:solidFill>
              <a:schemeClr val="tx2"/>
            </a:solidFill>
          </a:ln>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850392" y="3505200"/>
            <a:ext cx="7391400" cy="804862"/>
          </a:xfrm>
        </p:spPr>
        <p:txBody>
          <a:bodyPr anchor="t" anchorCtr="0">
            <a:normAutofit/>
          </a:bodyPr>
          <a:lstStyle>
            <a:lvl1pPr marL="0" indent="0">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B96768B-47FE-4DC3-B7FF-15049326421A}" type="datetimeFigureOut">
              <a:rPr lang="en-US" smtClean="0"/>
              <a:t>2019/04/08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2FDF7EF-2EFF-40EA-891E-CADBDCB0A196}" type="slidenum">
              <a:rPr lang="en-US" smtClean="0"/>
              <a:t>‹#›</a:t>
            </a:fld>
            <a:endParaRPr lang="en-US"/>
          </a:p>
        </p:txBody>
      </p:sp>
    </p:spTree>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762000" y="4572000"/>
            <a:ext cx="6781800" cy="1600200"/>
          </a:xfrm>
          <a:prstGeom prst="rect">
            <a:avLst/>
          </a:prstGeom>
        </p:spPr>
        <p:txBody>
          <a:bodyPr vert="horz" lIns="91440" tIns="45720" rIns="91440" bIns="45720" rtlCol="0" anchor="b" anchorCtr="0">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762000" y="685800"/>
            <a:ext cx="7543800" cy="3886200"/>
          </a:xfrm>
          <a:prstGeom prst="rect">
            <a:avLst/>
          </a:prstGeom>
        </p:spPr>
        <p:txBody>
          <a:bodyPr vert="horz" lIns="91440" tIns="45720" rIns="91440" bIns="45720" rtlCol="0" anchor="ctr" anchorCtr="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48400" y="6208776"/>
            <a:ext cx="2133600" cy="365125"/>
          </a:xfrm>
          <a:prstGeom prst="rect">
            <a:avLst/>
          </a:prstGeom>
        </p:spPr>
        <p:txBody>
          <a:bodyPr vert="horz" lIns="91440" tIns="45720" rIns="91440" bIns="45720" rtlCol="0" anchor="ctr"/>
          <a:lstStyle>
            <a:lvl1pPr algn="r">
              <a:defRPr sz="1200" b="1">
                <a:solidFill>
                  <a:schemeClr val="tx2">
                    <a:lumMod val="90000"/>
                    <a:lumOff val="10000"/>
                  </a:schemeClr>
                </a:solidFill>
                <a:latin typeface="+mn-lt"/>
              </a:defRPr>
            </a:lvl1pPr>
          </a:lstStyle>
          <a:p>
            <a:fld id="{FB96768B-47FE-4DC3-B7FF-15049326421A}" type="datetimeFigureOut">
              <a:rPr lang="en-US" smtClean="0"/>
              <a:t>2019/04/08</a:t>
            </a:fld>
            <a:endParaRPr lang="en-US"/>
          </a:p>
        </p:txBody>
      </p:sp>
      <p:sp>
        <p:nvSpPr>
          <p:cNvPr id="5" name="Footer Placeholder 4"/>
          <p:cNvSpPr>
            <a:spLocks noGrp="1"/>
          </p:cNvSpPr>
          <p:nvPr>
            <p:ph type="ftr" sz="quarter" idx="3"/>
          </p:nvPr>
        </p:nvSpPr>
        <p:spPr>
          <a:xfrm>
            <a:off x="761999" y="6208776"/>
            <a:ext cx="4873869" cy="365125"/>
          </a:xfrm>
          <a:prstGeom prst="rect">
            <a:avLst/>
          </a:prstGeom>
        </p:spPr>
        <p:txBody>
          <a:bodyPr vert="horz" lIns="91440" tIns="45720" rIns="91440" bIns="45720" rtlCol="0" anchor="ctr"/>
          <a:lstStyle>
            <a:lvl1pPr algn="l">
              <a:defRPr sz="1200" b="1">
                <a:solidFill>
                  <a:schemeClr val="tx2">
                    <a:lumMod val="90000"/>
                    <a:lumOff val="10000"/>
                  </a:schemeClr>
                </a:solidFill>
              </a:defRPr>
            </a:lvl1pPr>
          </a:lstStyle>
          <a:p>
            <a:endParaRPr lang="en-US"/>
          </a:p>
        </p:txBody>
      </p:sp>
      <p:sp>
        <p:nvSpPr>
          <p:cNvPr id="6" name="Slide Number Placeholder 5"/>
          <p:cNvSpPr>
            <a:spLocks noGrp="1"/>
          </p:cNvSpPr>
          <p:nvPr>
            <p:ph type="sldNum" sz="quarter" idx="4"/>
          </p:nvPr>
        </p:nvSpPr>
        <p:spPr>
          <a:xfrm>
            <a:off x="7620000" y="5687568"/>
            <a:ext cx="762000" cy="365125"/>
          </a:xfrm>
          <a:prstGeom prst="rect">
            <a:avLst/>
          </a:prstGeom>
        </p:spPr>
        <p:txBody>
          <a:bodyPr vert="horz" lIns="91440" tIns="45720" rIns="91440" bIns="45720" rtlCol="0" anchor="ctr"/>
          <a:lstStyle>
            <a:lvl1pPr algn="r">
              <a:defRPr sz="2400">
                <a:solidFill>
                  <a:schemeClr val="tx1">
                    <a:lumMod val="85000"/>
                    <a:lumOff val="15000"/>
                  </a:schemeClr>
                </a:solidFill>
                <a:latin typeface="+mj-lt"/>
              </a:defRPr>
            </a:lvl1pPr>
          </a:lstStyle>
          <a:p>
            <a:fld id="{02FDF7EF-2EFF-40EA-891E-CADBDCB0A196}" type="slidenum">
              <a:rPr lang="en-US" smtClean="0"/>
              <a:t>‹#›</a:t>
            </a:fld>
            <a:endParaRPr lang="en-US"/>
          </a:p>
        </p:txBody>
      </p:sp>
      <p:sp>
        <p:nvSpPr>
          <p:cNvPr id="8" name="Rectangle 7"/>
          <p:cNvSpPr/>
          <p:nvPr/>
        </p:nvSpPr>
        <p:spPr>
          <a:xfrm>
            <a:off x="777240" y="0"/>
            <a:ext cx="7543800" cy="381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Rectangle 8"/>
          <p:cNvSpPr/>
          <p:nvPr/>
        </p:nvSpPr>
        <p:spPr>
          <a:xfrm>
            <a:off x="777240" y="6172200"/>
            <a:ext cx="7543800" cy="27432"/>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cSld>
  <p:clrMap bg1="lt1" tx1="dk1" bg2="lt2" tx2="dk2" accent1="accent1" accent2="accent2" accent3="accent3" accent4="accent4" accent5="accent5" accent6="accent6" hlink="hlink" folHlink="folHlink"/>
  <p:sldLayoutIdLst>
    <p:sldLayoutId id="2147484008" r:id="rId1"/>
    <p:sldLayoutId id="2147484009" r:id="rId2"/>
    <p:sldLayoutId id="2147484010" r:id="rId3"/>
    <p:sldLayoutId id="2147484011" r:id="rId4"/>
    <p:sldLayoutId id="2147484012" r:id="rId5"/>
    <p:sldLayoutId id="2147484013" r:id="rId6"/>
    <p:sldLayoutId id="2147484014" r:id="rId7"/>
    <p:sldLayoutId id="2147484015" r:id="rId8"/>
    <p:sldLayoutId id="2147484016" r:id="rId9"/>
    <p:sldLayoutId id="2147484017" r:id="rId10"/>
    <p:sldLayoutId id="2147484018" r:id="rId11"/>
  </p:sldLayoutIdLst>
  <mc:AlternateContent xmlns:mc="http://schemas.openxmlformats.org/markup-compatibility/2006" xmlns:p14="http://schemas.microsoft.com/office/powerpoint/2010/main">
    <mc:Choice Requires="p14">
      <p:transition spd="slow" p14:dur="2000"/>
    </mc:Choice>
    <mc:Fallback xmlns="">
      <p:transition spd="slow"/>
    </mc:Fallback>
  </mc:AlternateContent>
  <p:txStyles>
    <p:titleStyle>
      <a:lvl1pPr algn="l" defTabSz="9144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274320" indent="-274320" algn="l" defTabSz="914400" rtl="0" eaLnBrk="1" latinLnBrk="0" hangingPunct="1">
        <a:spcBef>
          <a:spcPct val="20000"/>
        </a:spcBef>
        <a:buClr>
          <a:schemeClr val="accent1"/>
        </a:buClr>
        <a:buFont typeface="Arial" pitchFamily="34" charset="0"/>
        <a:buChar char="•"/>
        <a:defRPr sz="2400" kern="1200">
          <a:solidFill>
            <a:schemeClr val="tx2"/>
          </a:solidFill>
          <a:latin typeface="+mn-lt"/>
          <a:ea typeface="+mn-ea"/>
          <a:cs typeface="+mn-cs"/>
        </a:defRPr>
      </a:lvl1pPr>
      <a:lvl2pPr marL="594360" indent="-274320" algn="l" defTabSz="914400" rtl="0" eaLnBrk="1" latinLnBrk="0" hangingPunct="1">
        <a:spcBef>
          <a:spcPct val="20000"/>
        </a:spcBef>
        <a:buClr>
          <a:schemeClr val="accent1"/>
        </a:buClr>
        <a:buFont typeface="Arial" pitchFamily="34" charset="0"/>
        <a:buChar char="•"/>
        <a:defRPr sz="2200" kern="1200">
          <a:solidFill>
            <a:schemeClr val="tx2"/>
          </a:solidFill>
          <a:latin typeface="+mn-lt"/>
          <a:ea typeface="+mn-ea"/>
          <a:cs typeface="+mn-cs"/>
        </a:defRPr>
      </a:lvl2pPr>
      <a:lvl3pPr marL="868680" indent="-228600" algn="l" defTabSz="914400" rtl="0" eaLnBrk="1" latinLnBrk="0" hangingPunct="1">
        <a:spcBef>
          <a:spcPct val="20000"/>
        </a:spcBef>
        <a:buClr>
          <a:schemeClr val="accent1"/>
        </a:buClr>
        <a:buFont typeface="Arial" pitchFamily="34" charset="0"/>
        <a:buChar char="•"/>
        <a:defRPr sz="2000" kern="1200">
          <a:solidFill>
            <a:schemeClr val="tx2"/>
          </a:solidFill>
          <a:latin typeface="+mn-lt"/>
          <a:ea typeface="+mn-ea"/>
          <a:cs typeface="+mn-cs"/>
        </a:defRPr>
      </a:lvl3pPr>
      <a:lvl4pPr marL="1143000" indent="-228600" algn="l" defTabSz="914400" rtl="0" eaLnBrk="1" latinLnBrk="0" hangingPunct="1">
        <a:spcBef>
          <a:spcPct val="20000"/>
        </a:spcBef>
        <a:buClr>
          <a:schemeClr val="accent1"/>
        </a:buClr>
        <a:buFont typeface="Arial" pitchFamily="34" charset="0"/>
        <a:buChar char="•"/>
        <a:defRPr sz="1800" kern="1200">
          <a:solidFill>
            <a:schemeClr val="tx2"/>
          </a:solidFill>
          <a:latin typeface="+mn-lt"/>
          <a:ea typeface="+mn-ea"/>
          <a:cs typeface="+mn-cs"/>
        </a:defRPr>
      </a:lvl4pPr>
      <a:lvl5pPr marL="1371600" indent="-228600" algn="l" defTabSz="914400" rtl="0" eaLnBrk="1" latinLnBrk="0" hangingPunct="1">
        <a:spcBef>
          <a:spcPct val="20000"/>
        </a:spcBef>
        <a:buClr>
          <a:schemeClr val="accent1"/>
        </a:buClr>
        <a:buFont typeface="Arial" pitchFamily="34" charset="0"/>
        <a:buChar char="•"/>
        <a:defRPr sz="1800" kern="1200" baseline="0">
          <a:solidFill>
            <a:schemeClr val="tx2"/>
          </a:solidFill>
          <a:latin typeface="+mn-lt"/>
          <a:ea typeface="+mn-ea"/>
          <a:cs typeface="+mn-cs"/>
        </a:defRPr>
      </a:lvl5pPr>
      <a:lvl6pPr marL="164592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6pPr>
      <a:lvl7pPr marL="1901952"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7pPr>
      <a:lvl8pPr marL="219456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8pPr>
      <a:lvl9pPr marL="2468880" indent="-228600" algn="l" defTabSz="914400" rtl="0" eaLnBrk="1" latinLnBrk="0" hangingPunct="1">
        <a:spcBef>
          <a:spcPct val="20000"/>
        </a:spcBef>
        <a:buClr>
          <a:schemeClr val="accent1"/>
        </a:buClr>
        <a:buFont typeface="Arial" pitchFamily="34" charset="0"/>
        <a:buChar char="•"/>
        <a:defRPr sz="1600" kern="120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152400" y="304800"/>
            <a:ext cx="8763000" cy="4419600"/>
          </a:xfrm>
          <a:prstGeom prst="rect">
            <a:avLst/>
          </a:prstGeom>
        </p:spPr>
        <p:txBody>
          <a:bodyPr>
            <a:normAutofit/>
          </a:bodyPr>
          <a:lstStyle/>
          <a:p>
            <a:pPr marL="0" indent="0" algn="ctr">
              <a:buNone/>
            </a:pPr>
            <a:r>
              <a:rPr lang="en-US" sz="3600" dirty="0" smtClean="0">
                <a:latin typeface="Times New Roman" panose="02020603050405020304" pitchFamily="18" charset="0"/>
                <a:cs typeface="Times New Roman" panose="02020603050405020304" pitchFamily="18" charset="0"/>
              </a:rPr>
              <a:t> </a:t>
            </a:r>
          </a:p>
          <a:p>
            <a:pPr marL="0" indent="0" algn="ctr">
              <a:buNone/>
            </a:pPr>
            <a:endParaRPr lang="mn-MN" sz="3600" b="1" dirty="0">
              <a:latin typeface="Arial" panose="020B0604020202020204" pitchFamily="34" charset="0"/>
              <a:cs typeface="Arial" panose="020B0604020202020204" pitchFamily="34" charset="0"/>
            </a:endParaRPr>
          </a:p>
          <a:p>
            <a:pPr marL="0" indent="0" algn="ctr">
              <a:buNone/>
            </a:pPr>
            <a:r>
              <a:rPr lang="mn-MN" sz="3600" b="1" dirty="0" smtClean="0">
                <a:solidFill>
                  <a:schemeClr val="tx1"/>
                </a:solidFill>
                <a:latin typeface="Arial" panose="020B0604020202020204" pitchFamily="34" charset="0"/>
                <a:cs typeface="Arial" panose="020B0604020202020204" pitchFamily="34" charset="0"/>
              </a:rPr>
              <a:t>“ЭРДЭНЭТ УС</a:t>
            </a:r>
            <a:r>
              <a:rPr lang="en-US" sz="3600" b="1" dirty="0" smtClean="0">
                <a:solidFill>
                  <a:schemeClr val="tx1"/>
                </a:solidFill>
                <a:latin typeface="Arial" panose="020B0604020202020204" pitchFamily="34" charset="0"/>
                <a:cs typeface="Arial" panose="020B0604020202020204" pitchFamily="34" charset="0"/>
              </a:rPr>
              <a:t> </a:t>
            </a:r>
            <a:r>
              <a:rPr lang="mn-MN" sz="3600" b="1" dirty="0" smtClean="0">
                <a:solidFill>
                  <a:schemeClr val="tx1"/>
                </a:solidFill>
                <a:latin typeface="Arial" panose="020B0604020202020204" pitchFamily="34" charset="0"/>
                <a:cs typeface="Arial" panose="020B0604020202020204" pitchFamily="34" charset="0"/>
              </a:rPr>
              <a:t>ДУЛААН ТҮГЭЭХ СҮЛЖЭЭ” ОНӨХК-ИЙН 201</a:t>
            </a:r>
            <a:r>
              <a:rPr lang="en-US" sz="3600" b="1" dirty="0" smtClean="0">
                <a:solidFill>
                  <a:schemeClr val="tx1"/>
                </a:solidFill>
                <a:latin typeface="Arial" panose="020B0604020202020204" pitchFamily="34" charset="0"/>
                <a:cs typeface="Arial" panose="020B0604020202020204" pitchFamily="34" charset="0"/>
              </a:rPr>
              <a:t>8</a:t>
            </a:r>
            <a:r>
              <a:rPr lang="mn-MN" sz="3600" b="1" dirty="0" smtClean="0">
                <a:solidFill>
                  <a:schemeClr val="tx1"/>
                </a:solidFill>
                <a:latin typeface="Arial" panose="020B0604020202020204" pitchFamily="34" charset="0"/>
                <a:cs typeface="Arial" panose="020B0604020202020204" pitchFamily="34" charset="0"/>
              </a:rPr>
              <a:t> ОНЫ ЖИЛИЙН</a:t>
            </a:r>
            <a:r>
              <a:rPr lang="en-US" sz="3600" b="1" dirty="0" smtClean="0">
                <a:solidFill>
                  <a:schemeClr val="tx1"/>
                </a:solidFill>
                <a:latin typeface="Arial" panose="020B0604020202020204" pitchFamily="34" charset="0"/>
                <a:cs typeface="Arial" panose="020B0604020202020204" pitchFamily="34" charset="0"/>
              </a:rPr>
              <a:t> </a:t>
            </a:r>
            <a:r>
              <a:rPr lang="mn-MN" sz="3600" b="1" dirty="0" smtClean="0">
                <a:solidFill>
                  <a:schemeClr val="tx1"/>
                </a:solidFill>
                <a:latin typeface="Arial" panose="020B0604020202020204" pitchFamily="34" charset="0"/>
                <a:cs typeface="Arial" panose="020B0604020202020204" pitchFamily="34" charset="0"/>
              </a:rPr>
              <a:t>АЖЛЫН ТАЙЛАН</a:t>
            </a:r>
            <a:endParaRPr lang="en-US" sz="3600" b="1" dirty="0" smtClean="0">
              <a:solidFill>
                <a:schemeClr val="tx1"/>
              </a:solidFill>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a:p>
            <a:pPr marL="0" indent="0">
              <a:buNone/>
            </a:pPr>
            <a:r>
              <a:rPr lang="mn-MN" dirty="0">
                <a:latin typeface="Arial" panose="020B0604020202020204" pitchFamily="34" charset="0"/>
                <a:cs typeface="Arial" panose="020B0604020202020204" pitchFamily="34" charset="0"/>
              </a:rPr>
              <a:t> </a:t>
            </a:r>
            <a:endParaRPr lang="en-US" dirty="0" smtClean="0">
              <a:latin typeface="Arial" panose="020B0604020202020204" pitchFamily="34" charset="0"/>
              <a:cs typeface="Arial" panose="020B0604020202020204" pitchFamily="34" charset="0"/>
            </a:endParaRPr>
          </a:p>
          <a:p>
            <a:pPr marL="0" indent="0">
              <a:buNone/>
            </a:pPr>
            <a:endParaRPr lang="en-US"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58838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600" y="762000"/>
            <a:ext cx="8001000" cy="4419600"/>
          </a:xfrm>
        </p:spPr>
        <p:txBody>
          <a:bodyPr>
            <a:noAutofit/>
          </a:bodyPr>
          <a:lstStyle/>
          <a:p>
            <a:pPr marL="0" indent="0" algn="ctr">
              <a:buNone/>
            </a:pPr>
            <a:endParaRPr lang="mn-MN" sz="2000" b="1" dirty="0" smtClean="0">
              <a:solidFill>
                <a:schemeClr val="tx1"/>
              </a:solidFill>
              <a:latin typeface="Arial" panose="020B0604020202020204" pitchFamily="34" charset="0"/>
              <a:cs typeface="Arial" panose="020B0604020202020204" pitchFamily="34" charset="0"/>
            </a:endParaRPr>
          </a:p>
          <a:p>
            <a:endParaRPr lang="mn-MN" sz="1800" dirty="0">
              <a:solidFill>
                <a:schemeClr val="tx1"/>
              </a:solidFill>
              <a:latin typeface="Arial" panose="020B0604020202020204" pitchFamily="34" charset="0"/>
              <a:cs typeface="Arial" panose="020B0604020202020204" pitchFamily="34" charset="0"/>
            </a:endParaRPr>
          </a:p>
          <a:p>
            <a:pPr algn="just"/>
            <a:r>
              <a:rPr lang="mn-MN" sz="2000" dirty="0" smtClean="0">
                <a:solidFill>
                  <a:schemeClr val="tx1"/>
                </a:solidFill>
                <a:latin typeface="Arial" panose="020B0604020202020204" pitchFamily="34" charset="0"/>
                <a:cs typeface="Arial" panose="020B0604020202020204" pitchFamily="34" charset="0"/>
              </a:rPr>
              <a:t>2018 </a:t>
            </a:r>
            <a:r>
              <a:rPr lang="mn-MN" sz="2000" dirty="0">
                <a:solidFill>
                  <a:schemeClr val="tx1"/>
                </a:solidFill>
                <a:latin typeface="Arial" panose="020B0604020202020204" pitchFamily="34" charset="0"/>
                <a:cs typeface="Arial" panose="020B0604020202020204" pitchFamily="34" charset="0"/>
              </a:rPr>
              <a:t>онд </a:t>
            </a:r>
            <a:r>
              <a:rPr lang="mn-MN" sz="2000" dirty="0" smtClean="0">
                <a:solidFill>
                  <a:schemeClr val="tx1"/>
                </a:solidFill>
                <a:latin typeface="Arial" panose="020B0604020202020204" pitchFamily="34" charset="0"/>
                <a:cs typeface="Arial" panose="020B0604020202020204" pitchFamily="34" charset="0"/>
              </a:rPr>
              <a:t>цэвэр усны </a:t>
            </a:r>
            <a:r>
              <a:rPr lang="mn-MN" sz="2000" dirty="0">
                <a:solidFill>
                  <a:schemeClr val="tx1"/>
                </a:solidFill>
                <a:latin typeface="Arial" panose="020B0604020202020204" pitchFamily="34" charset="0"/>
                <a:cs typeface="Arial" panose="020B0604020202020204" pitchFamily="34" charset="0"/>
              </a:rPr>
              <a:t>шугамд 35 удаа, бохир усны шугамд</a:t>
            </a:r>
            <a:r>
              <a:rPr lang="en-US" sz="2000" dirty="0">
                <a:solidFill>
                  <a:schemeClr val="tx1"/>
                </a:solidFill>
                <a:latin typeface="Arial" panose="020B0604020202020204" pitchFamily="34" charset="0"/>
                <a:cs typeface="Arial" panose="020B0604020202020204" pitchFamily="34" charset="0"/>
              </a:rPr>
              <a:t> 7</a:t>
            </a:r>
            <a:r>
              <a:rPr lang="mn-MN" sz="2000" dirty="0">
                <a:solidFill>
                  <a:schemeClr val="tx1"/>
                </a:solidFill>
                <a:latin typeface="Arial" panose="020B0604020202020204" pitchFamily="34" charset="0"/>
                <a:cs typeface="Arial" panose="020B0604020202020204" pitchFamily="34" charset="0"/>
              </a:rPr>
              <a:t> удаа, цахилгааны шугам, тоноглолд 11 удаа, дулааны шугам  тоног төхөөрөмжид </a:t>
            </a:r>
            <a:r>
              <a:rPr lang="en-US" sz="2000" dirty="0">
                <a:solidFill>
                  <a:schemeClr val="tx1"/>
                </a:solidFill>
                <a:latin typeface="Arial" panose="020B0604020202020204" pitchFamily="34" charset="0"/>
                <a:cs typeface="Arial" panose="020B0604020202020204" pitchFamily="34" charset="0"/>
              </a:rPr>
              <a:t>8 </a:t>
            </a:r>
            <a:r>
              <a:rPr lang="mn-MN" sz="2000" dirty="0">
                <a:solidFill>
                  <a:schemeClr val="tx1"/>
                </a:solidFill>
                <a:latin typeface="Arial" panose="020B0604020202020204" pitchFamily="34" charset="0"/>
                <a:cs typeface="Arial" panose="020B0604020202020204" pitchFamily="34" charset="0"/>
              </a:rPr>
              <a:t>удаагийн нийт 61 газар  </a:t>
            </a:r>
            <a:r>
              <a:rPr lang="mn-MN" sz="2000" dirty="0" smtClean="0">
                <a:solidFill>
                  <a:schemeClr val="tx1"/>
                </a:solidFill>
                <a:latin typeface="Arial" panose="020B0604020202020204" pitchFamily="34" charset="0"/>
                <a:cs typeface="Arial" panose="020B0604020202020204" pitchFamily="34" charset="0"/>
              </a:rPr>
              <a:t>гэнэтийн </a:t>
            </a:r>
            <a:r>
              <a:rPr lang="mn-MN" sz="2000" dirty="0">
                <a:solidFill>
                  <a:schemeClr val="tx1"/>
                </a:solidFill>
                <a:latin typeface="Arial" panose="020B0604020202020204" pitchFamily="34" charset="0"/>
                <a:cs typeface="Arial" panose="020B0604020202020204" pitchFamily="34" charset="0"/>
              </a:rPr>
              <a:t>гэмтэл эвдрэл  </a:t>
            </a:r>
            <a:r>
              <a:rPr lang="mn-MN" sz="2000" dirty="0" smtClean="0">
                <a:solidFill>
                  <a:schemeClr val="tx1"/>
                </a:solidFill>
                <a:latin typeface="Arial" panose="020B0604020202020204" pitchFamily="34" charset="0"/>
                <a:cs typeface="Arial" panose="020B0604020202020204" pitchFamily="34" charset="0"/>
              </a:rPr>
              <a:t>гарч  </a:t>
            </a:r>
            <a:r>
              <a:rPr lang="mn-MN" sz="2000" dirty="0">
                <a:solidFill>
                  <a:schemeClr val="tx1"/>
                </a:solidFill>
                <a:latin typeface="Arial" panose="020B0604020202020204" pitchFamily="34" charset="0"/>
                <a:cs typeface="Arial" panose="020B0604020202020204" pitchFamily="34" charset="0"/>
              </a:rPr>
              <a:t> </a:t>
            </a:r>
            <a:r>
              <a:rPr lang="mn-MN" sz="2000" dirty="0" smtClean="0">
                <a:solidFill>
                  <a:schemeClr val="tx1"/>
                </a:solidFill>
                <a:latin typeface="Arial" panose="020B0604020202020204" pitchFamily="34" charset="0"/>
                <a:cs typeface="Arial" panose="020B0604020202020204" pitchFamily="34" charset="0"/>
              </a:rPr>
              <a:t>45,0 сая төгрөгийн шууд зардал гарсан байна. </a:t>
            </a:r>
            <a:r>
              <a:rPr lang="mn-MN" sz="2000" dirty="0">
                <a:solidFill>
                  <a:schemeClr val="tx1"/>
                </a:solidFill>
                <a:latin typeface="Arial" panose="020B0604020202020204" pitchFamily="34" charset="0"/>
                <a:cs typeface="Arial" panose="020B0604020202020204" pitchFamily="34" charset="0"/>
              </a:rPr>
              <a:t>Өмнөх </a:t>
            </a:r>
            <a:r>
              <a:rPr lang="mn-MN" sz="2000" dirty="0" smtClean="0">
                <a:solidFill>
                  <a:schemeClr val="tx1"/>
                </a:solidFill>
                <a:latin typeface="Arial" panose="020B0604020202020204" pitchFamily="34" charset="0"/>
                <a:cs typeface="Arial" panose="020B0604020202020204" pitchFamily="34" charset="0"/>
              </a:rPr>
              <a:t>онтой </a:t>
            </a:r>
            <a:r>
              <a:rPr lang="mn-MN" sz="2000" dirty="0">
                <a:solidFill>
                  <a:schemeClr val="tx1"/>
                </a:solidFill>
                <a:latin typeface="Arial" panose="020B0604020202020204" pitchFamily="34" charset="0"/>
                <a:cs typeface="Arial" panose="020B0604020202020204" pitchFamily="34" charset="0"/>
              </a:rPr>
              <a:t>харьцуулахад </a:t>
            </a:r>
            <a:r>
              <a:rPr lang="mn-MN" sz="2000" dirty="0" smtClean="0">
                <a:solidFill>
                  <a:schemeClr val="tx1"/>
                </a:solidFill>
                <a:latin typeface="Arial" panose="020B0604020202020204" pitchFamily="34" charset="0"/>
                <a:cs typeface="Arial" panose="020B0604020202020204" pitchFamily="34" charset="0"/>
              </a:rPr>
              <a:t>аваар засварын тоо   </a:t>
            </a:r>
            <a:r>
              <a:rPr lang="en-US" sz="2000" dirty="0" smtClean="0">
                <a:solidFill>
                  <a:schemeClr val="tx1"/>
                </a:solidFill>
                <a:latin typeface="Arial" panose="020B0604020202020204" pitchFamily="34" charset="0"/>
                <a:cs typeface="Arial" panose="020B0604020202020204" pitchFamily="34" charset="0"/>
              </a:rPr>
              <a:t>18</a:t>
            </a:r>
            <a:r>
              <a:rPr lang="mn-MN" sz="2000" dirty="0" smtClean="0">
                <a:solidFill>
                  <a:schemeClr val="tx1"/>
                </a:solidFill>
                <a:latin typeface="Arial" panose="020B0604020202020204" pitchFamily="34" charset="0"/>
                <a:cs typeface="Arial" panose="020B0604020202020204" pitchFamily="34" charset="0"/>
              </a:rPr>
              <a:t>,0 </a:t>
            </a:r>
            <a:r>
              <a:rPr lang="mn-MN" sz="2000" dirty="0">
                <a:solidFill>
                  <a:schemeClr val="tx1"/>
                </a:solidFill>
                <a:latin typeface="Arial" panose="020B0604020202020204" pitchFamily="34" charset="0"/>
                <a:cs typeface="Arial" panose="020B0604020202020204" pitchFamily="34" charset="0"/>
              </a:rPr>
              <a:t>хувиар өссөн дүнтэй </a:t>
            </a:r>
            <a:r>
              <a:rPr lang="mn-MN" sz="2000" dirty="0" smtClean="0">
                <a:solidFill>
                  <a:schemeClr val="tx1"/>
                </a:solidFill>
                <a:latin typeface="Arial" panose="020B0604020202020204" pitchFamily="34" charset="0"/>
                <a:cs typeface="Arial" panose="020B0604020202020204" pitchFamily="34" charset="0"/>
              </a:rPr>
              <a:t>байна.</a:t>
            </a:r>
          </a:p>
        </p:txBody>
      </p:sp>
    </p:spTree>
    <p:extLst>
      <p:ext uri="{BB962C8B-B14F-4D97-AF65-F5344CB8AC3E}">
        <p14:creationId xmlns:p14="http://schemas.microsoft.com/office/powerpoint/2010/main" val="1192904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685800"/>
            <a:ext cx="8458200" cy="4572000"/>
          </a:xfrm>
        </p:spPr>
        <p:txBody>
          <a:bodyPr>
            <a:noAutofit/>
          </a:bodyPr>
          <a:lstStyle/>
          <a:p>
            <a:pPr marL="0" indent="0" algn="just">
              <a:buNone/>
            </a:pPr>
            <a:r>
              <a:rPr lang="mn-MN" sz="1600" dirty="0" smtClean="0">
                <a:solidFill>
                  <a:schemeClr val="tx1"/>
                </a:solidFill>
                <a:latin typeface="Arial" panose="020B0604020202020204" pitchFamily="34" charset="0"/>
                <a:cs typeface="Arial" panose="020B0604020202020204" pitchFamily="34" charset="0"/>
              </a:rPr>
              <a:t>.</a:t>
            </a:r>
            <a:endParaRPr lang="mn-MN" sz="1800" dirty="0" smtClean="0">
              <a:solidFill>
                <a:schemeClr val="tx1"/>
              </a:solidFill>
              <a:latin typeface="Arial" panose="020B0604020202020204" pitchFamily="34" charset="0"/>
              <a:cs typeface="Arial" panose="020B0604020202020204" pitchFamily="34" charset="0"/>
            </a:endParaRPr>
          </a:p>
          <a:p>
            <a:pPr algn="just"/>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Хотын цахилгаан эрчим хүчний өвлийн оргил ачааллыг амжилттай давах зорилгоор </a:t>
            </a:r>
            <a:r>
              <a:rPr lang="mn-MN" sz="1800" dirty="0" smtClean="0">
                <a:latin typeface="Arial" panose="020B0604020202020204" pitchFamily="34" charset="0"/>
                <a:cs typeface="Arial" panose="020B0604020202020204" pitchFamily="34" charset="0"/>
              </a:rPr>
              <a:t>ЭБЦТС”ТӨХК-ийн харъяа ЦРП-8 дэд станцын 4,2 Мвт ачааллыг </a:t>
            </a:r>
            <a:r>
              <a:rPr lang="mn-MN" sz="1800" dirty="0" smtClean="0">
                <a:solidFill>
                  <a:schemeClr val="tx1"/>
                </a:solidFill>
                <a:latin typeface="Arial" panose="020B0604020202020204" pitchFamily="34" charset="0"/>
                <a:cs typeface="Arial" panose="020B0604020202020204" pitchFamily="34" charset="0"/>
              </a:rPr>
              <a:t>ЦРП-2 </a:t>
            </a:r>
            <a:r>
              <a:rPr lang="mn-MN" sz="1800" dirty="0">
                <a:solidFill>
                  <a:schemeClr val="tx1"/>
                </a:solidFill>
                <a:latin typeface="Arial" panose="020B0604020202020204" pitchFamily="34" charset="0"/>
                <a:cs typeface="Arial" panose="020B0604020202020204" pitchFamily="34" charset="0"/>
              </a:rPr>
              <a:t>төв хуваарилах </a:t>
            </a:r>
            <a:r>
              <a:rPr lang="mn-MN" sz="1800" dirty="0" smtClean="0">
                <a:solidFill>
                  <a:schemeClr val="tx1"/>
                </a:solidFill>
                <a:latin typeface="Arial" panose="020B0604020202020204" pitchFamily="34" charset="0"/>
                <a:cs typeface="Arial" panose="020B0604020202020204" pitchFamily="34" charset="0"/>
              </a:rPr>
              <a:t>байгууламжид   201</a:t>
            </a:r>
            <a:r>
              <a:rPr lang="en-US" sz="1800" dirty="0" smtClean="0">
                <a:solidFill>
                  <a:schemeClr val="tx1"/>
                </a:solidFill>
                <a:latin typeface="Arial" panose="020B0604020202020204" pitchFamily="34" charset="0"/>
                <a:cs typeface="Arial" panose="020B0604020202020204" pitchFamily="34" charset="0"/>
              </a:rPr>
              <a:t>7</a:t>
            </a:r>
            <a:r>
              <a:rPr lang="mn-MN" sz="1800" dirty="0" smtClean="0">
                <a:solidFill>
                  <a:schemeClr val="tx1"/>
                </a:solidFill>
                <a:latin typeface="Arial" panose="020B0604020202020204" pitchFamily="34" charset="0"/>
                <a:cs typeface="Arial" panose="020B0604020202020204" pitchFamily="34" charset="0"/>
              </a:rPr>
              <a:t> оны 12-р сарын  </a:t>
            </a:r>
            <a:r>
              <a:rPr lang="mn-MN" sz="1800" dirty="0" smtClean="0">
                <a:latin typeface="Arial" panose="020B0604020202020204" pitchFamily="34" charset="0"/>
                <a:cs typeface="Arial" panose="020B0604020202020204" pitchFamily="34" charset="0"/>
              </a:rPr>
              <a:t>15-</a:t>
            </a:r>
            <a:r>
              <a:rPr lang="mn-MN" sz="1800" dirty="0" smtClean="0">
                <a:solidFill>
                  <a:schemeClr val="tx1"/>
                </a:solidFill>
                <a:latin typeface="Arial" panose="020B0604020202020204" pitchFamily="34" charset="0"/>
                <a:cs typeface="Arial" panose="020B0604020202020204" pitchFamily="34" charset="0"/>
              </a:rPr>
              <a:t>наас 2018 </a:t>
            </a:r>
            <a:r>
              <a:rPr lang="mn-MN" sz="1800" dirty="0">
                <a:solidFill>
                  <a:schemeClr val="tx1"/>
                </a:solidFill>
                <a:latin typeface="Arial" panose="020B0604020202020204" pitchFamily="34" charset="0"/>
                <a:cs typeface="Arial" panose="020B0604020202020204" pitchFamily="34" charset="0"/>
              </a:rPr>
              <a:t>оны </a:t>
            </a:r>
            <a:r>
              <a:rPr lang="mn-MN" sz="1800" dirty="0" smtClean="0">
                <a:solidFill>
                  <a:schemeClr val="tx1"/>
                </a:solidFill>
                <a:latin typeface="Arial" panose="020B0604020202020204" pitchFamily="34" charset="0"/>
                <a:cs typeface="Arial" panose="020B0604020202020204" pitchFamily="34" charset="0"/>
              </a:rPr>
              <a:t>6-р </a:t>
            </a:r>
            <a:r>
              <a:rPr lang="mn-MN" sz="1800" dirty="0">
                <a:solidFill>
                  <a:schemeClr val="tx1"/>
                </a:solidFill>
                <a:latin typeface="Arial" panose="020B0604020202020204" pitchFamily="34" charset="0"/>
                <a:cs typeface="Arial" panose="020B0604020202020204" pitchFamily="34" charset="0"/>
              </a:rPr>
              <a:t>сарын </a:t>
            </a:r>
            <a:r>
              <a:rPr lang="mn-MN" sz="1800" dirty="0" smtClean="0">
                <a:latin typeface="Arial" panose="020B0604020202020204" pitchFamily="34" charset="0"/>
                <a:cs typeface="Arial" panose="020B0604020202020204" pitchFamily="34" charset="0"/>
              </a:rPr>
              <a:t>01</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хүртэл өвлийн их ачааллын </a:t>
            </a:r>
            <a:r>
              <a:rPr lang="mn-MN" sz="1800" dirty="0" smtClean="0">
                <a:solidFill>
                  <a:schemeClr val="tx1"/>
                </a:solidFill>
                <a:latin typeface="Arial" panose="020B0604020202020204" pitchFamily="34" charset="0"/>
                <a:cs typeface="Arial" panose="020B0604020202020204" pitchFamily="34" charset="0"/>
              </a:rPr>
              <a:t>горимд </a:t>
            </a:r>
            <a:r>
              <a:rPr lang="mn-MN" sz="1800" dirty="0">
                <a:solidFill>
                  <a:schemeClr val="tx1"/>
                </a:solidFill>
                <a:latin typeface="Arial" panose="020B0604020202020204" pitchFamily="34" charset="0"/>
                <a:cs typeface="Arial" panose="020B0604020202020204" pitchFamily="34" charset="0"/>
              </a:rPr>
              <a:t>шилжүүлж зөрчилгүй </a:t>
            </a:r>
            <a:r>
              <a:rPr lang="mn-MN" sz="1800" dirty="0" smtClean="0">
                <a:solidFill>
                  <a:schemeClr val="tx1"/>
                </a:solidFill>
                <a:latin typeface="Arial" panose="020B0604020202020204" pitchFamily="34" charset="0"/>
                <a:cs typeface="Arial" panose="020B0604020202020204" pitchFamily="34" charset="0"/>
              </a:rPr>
              <a:t>ажилласан.2018 оны 12-р сарын 01-нээс 2019 оны 3-р сарын 01 хүртэл” ЭБЦТС” ТӨХК-н </a:t>
            </a:r>
            <a:r>
              <a:rPr lang="en-US" sz="1800" dirty="0" smtClean="0">
                <a:solidFill>
                  <a:schemeClr val="tx1"/>
                </a:solidFill>
                <a:latin typeface="Arial" panose="020B0604020202020204" pitchFamily="34" charset="0"/>
                <a:cs typeface="Arial" panose="020B0604020202020204" pitchFamily="34" charset="0"/>
              </a:rPr>
              <a:t>3.5</a:t>
            </a:r>
            <a:r>
              <a:rPr lang="mn-MN" sz="1800" dirty="0" smtClean="0">
                <a:solidFill>
                  <a:schemeClr val="tx1"/>
                </a:solidFill>
                <a:latin typeface="Arial" panose="020B0604020202020204" pitchFamily="34" charset="0"/>
                <a:cs typeface="Arial" panose="020B0604020202020204" pitchFamily="34" charset="0"/>
              </a:rPr>
              <a:t> Мвт/ц ачааллыг нэмэж авч өвлийн их ачааллын горимоор ажиллана.</a:t>
            </a:r>
            <a:endParaRPr lang="en-US" sz="1800" dirty="0">
              <a:solidFill>
                <a:schemeClr val="tx1"/>
              </a:solidFill>
              <a:latin typeface="Arial" panose="020B0604020202020204" pitchFamily="34" charset="0"/>
              <a:cs typeface="Arial" panose="020B0604020202020204" pitchFamily="34" charset="0"/>
            </a:endParaRPr>
          </a:p>
          <a:p>
            <a:pPr algn="just"/>
            <a:r>
              <a:rPr lang="mn-MN" sz="1800" dirty="0">
                <a:solidFill>
                  <a:schemeClr val="tx1"/>
                </a:solidFill>
                <a:latin typeface="Arial" panose="020B0604020202020204" pitchFamily="34" charset="0"/>
                <a:cs typeface="Arial" panose="020B0604020202020204" pitchFamily="34" charset="0"/>
              </a:rPr>
              <a:t>  </a:t>
            </a:r>
            <a:r>
              <a:rPr lang="mn-MN" sz="1800" dirty="0" smtClean="0">
                <a:solidFill>
                  <a:schemeClr val="tx1"/>
                </a:solidFill>
                <a:latin typeface="Arial" panose="020B0604020202020204" pitchFamily="34" charset="0"/>
                <a:cs typeface="Arial" panose="020B0604020202020204" pitchFamily="34" charset="0"/>
              </a:rPr>
              <a:t> Улс,орон нутгийн хөрөнгө оруулалтын ажлууд,цэвэрлэх </a:t>
            </a:r>
            <a:r>
              <a:rPr lang="mn-MN" sz="1800" dirty="0">
                <a:solidFill>
                  <a:schemeClr val="tx1"/>
                </a:solidFill>
                <a:latin typeface="Arial" panose="020B0604020202020204" pitchFamily="34" charset="0"/>
                <a:cs typeface="Arial" panose="020B0604020202020204" pitchFamily="34" charset="0"/>
              </a:rPr>
              <a:t>байгууламжийн өргөтгөлийн </a:t>
            </a:r>
            <a:r>
              <a:rPr lang="mn-MN" sz="1800" dirty="0" smtClean="0">
                <a:solidFill>
                  <a:schemeClr val="tx1"/>
                </a:solidFill>
                <a:latin typeface="Arial" panose="020B0604020202020204" pitchFamily="34" charset="0"/>
                <a:cs typeface="Arial" panose="020B0604020202020204" pitchFamily="34" charset="0"/>
              </a:rPr>
              <a:t>барилга байгууламжийн ажлын явцад хяналт тавьж техникийн болон улсын комисст </a:t>
            </a:r>
            <a:r>
              <a:rPr lang="mn-MN" sz="1800" dirty="0">
                <a:solidFill>
                  <a:schemeClr val="tx1"/>
                </a:solidFill>
                <a:latin typeface="Arial" panose="020B0604020202020204" pitchFamily="34" charset="0"/>
                <a:cs typeface="Arial" panose="020B0604020202020204" pitchFamily="34" charset="0"/>
              </a:rPr>
              <a:t>ерөнхий </a:t>
            </a:r>
            <a:r>
              <a:rPr lang="mn-MN" sz="1800" dirty="0" smtClean="0">
                <a:solidFill>
                  <a:schemeClr val="tx1"/>
                </a:solidFill>
                <a:latin typeface="Arial" panose="020B0604020202020204" pitchFamily="34" charset="0"/>
                <a:cs typeface="Arial" panose="020B0604020202020204" pitchFamily="34" charset="0"/>
              </a:rPr>
              <a:t>инженер,холбогдох </a:t>
            </a:r>
            <a:r>
              <a:rPr lang="mn-MN" sz="1800" dirty="0">
                <a:solidFill>
                  <a:schemeClr val="tx1"/>
                </a:solidFill>
                <a:latin typeface="Arial" panose="020B0604020202020204" pitchFamily="34" charset="0"/>
                <a:cs typeface="Arial" panose="020B0604020202020204" pitchFamily="34" charset="0"/>
              </a:rPr>
              <a:t>мэргэжлийн ИТА-ууд </a:t>
            </a:r>
            <a:r>
              <a:rPr lang="mn-MN" sz="1800" dirty="0" smtClean="0">
                <a:solidFill>
                  <a:schemeClr val="tx1"/>
                </a:solidFill>
                <a:latin typeface="Arial" panose="020B0604020202020204" pitchFamily="34" charset="0"/>
                <a:cs typeface="Arial" panose="020B0604020202020204" pitchFamily="34" charset="0"/>
              </a:rPr>
              <a:t>хамтарч ажиллаж ашиглалтад хүлээн авч ажиллаж байна.</a:t>
            </a:r>
            <a:endParaRPr lang="en-US" sz="18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4538014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752600"/>
            <a:ext cx="8458200" cy="3450696"/>
          </a:xfrm>
        </p:spPr>
        <p:txBody>
          <a:bodyPr>
            <a:normAutofit/>
          </a:bodyPr>
          <a:lstStyle/>
          <a:p>
            <a:pPr marL="0" lvl="0" indent="0" algn="just" eaLnBrk="0" fontAlgn="base" hangingPunct="0">
              <a:spcBef>
                <a:spcPct val="0"/>
              </a:spcBef>
              <a:spcAft>
                <a:spcPct val="0"/>
              </a:spcAft>
              <a:buClrTx/>
              <a:buSzTx/>
              <a:buNone/>
              <a:defRPr/>
            </a:pPr>
            <a:r>
              <a:rPr lang="mn-MN" altLang="en-US" sz="1800" dirty="0">
                <a:solidFill>
                  <a:prstClr val="black"/>
                </a:solidFill>
                <a:latin typeface="Arial" panose="020B0604020202020204" pitchFamily="34" charset="0"/>
              </a:rPr>
              <a:t> 1</a:t>
            </a:r>
            <a:r>
              <a:rPr lang="mn-MN" altLang="en-US" sz="1800" dirty="0">
                <a:solidFill>
                  <a:srgbClr val="FF0000"/>
                </a:solidFill>
                <a:latin typeface="Arial" panose="020B0604020202020204" pitchFamily="34" charset="0"/>
              </a:rPr>
              <a:t>. </a:t>
            </a:r>
            <a:r>
              <a:rPr lang="mn-MN" altLang="en-US" sz="1800" dirty="0">
                <a:solidFill>
                  <a:prstClr val="black"/>
                </a:solidFill>
                <a:latin typeface="Arial" panose="020B0604020202020204" pitchFamily="34" charset="0"/>
              </a:rPr>
              <a:t>Байгууллагын дотоод бүтэц зохион байгуулалтаар  Борлуулалтын албанд 5 хяналтын инженер томилон   ажиллуулж   байна. Хяналтын инженерүүдийн үзлэг шалгалтаар 2018 </a:t>
            </a:r>
            <a:r>
              <a:rPr lang="mn-MN" altLang="en-US" sz="1800" dirty="0" smtClean="0">
                <a:solidFill>
                  <a:prstClr val="black"/>
                </a:solidFill>
                <a:latin typeface="Arial" panose="020B0604020202020204" pitchFamily="34" charset="0"/>
              </a:rPr>
              <a:t>онд </a:t>
            </a:r>
            <a:r>
              <a:rPr lang="en-US" altLang="en-US" sz="1800" dirty="0">
                <a:solidFill>
                  <a:prstClr val="black"/>
                </a:solidFill>
                <a:latin typeface="Arial" panose="020B0604020202020204" pitchFamily="34" charset="0"/>
              </a:rPr>
              <a:t>150 </a:t>
            </a:r>
            <a:r>
              <a:rPr lang="mn-MN" altLang="en-US" sz="1800" dirty="0">
                <a:solidFill>
                  <a:prstClr val="black"/>
                </a:solidFill>
                <a:latin typeface="Arial" panose="020B0604020202020204" pitchFamily="34" charset="0"/>
              </a:rPr>
              <a:t>ш гэмтэлтэй тоолуур, </a:t>
            </a:r>
            <a:r>
              <a:rPr lang="mn-MN" altLang="en-US" sz="1800" dirty="0" smtClean="0">
                <a:solidFill>
                  <a:prstClr val="black"/>
                </a:solidFill>
                <a:latin typeface="Arial" panose="020B0604020202020204" pitchFamily="34" charset="0"/>
              </a:rPr>
              <a:t>усны </a:t>
            </a:r>
            <a:r>
              <a:rPr lang="mn-MN" altLang="en-US" sz="1800" dirty="0">
                <a:solidFill>
                  <a:prstClr val="black"/>
                </a:solidFill>
                <a:latin typeface="Arial" panose="020B0604020202020204" pitchFamily="34" charset="0"/>
              </a:rPr>
              <a:t>тоолуураас гадуур холболттой </a:t>
            </a:r>
            <a:r>
              <a:rPr lang="en-US" altLang="en-US" sz="1800" dirty="0">
                <a:solidFill>
                  <a:prstClr val="black"/>
                </a:solidFill>
                <a:latin typeface="Arial" panose="020B0604020202020204" pitchFamily="34" charset="0"/>
              </a:rPr>
              <a:t>92</a:t>
            </a:r>
            <a:r>
              <a:rPr lang="mn-MN" altLang="en-US" sz="1800" dirty="0">
                <a:solidFill>
                  <a:prstClr val="black"/>
                </a:solidFill>
                <a:latin typeface="Arial" panose="020B0604020202020204" pitchFamily="34" charset="0"/>
              </a:rPr>
              <a:t> хэрэглэгчийг илрүүлж 4148,7 м3 буюу 7 393 338 төгрөгийн нөхөн бичилт хийж зөрчлийг арилгасан  байна</a:t>
            </a:r>
            <a:r>
              <a:rPr lang="mn-MN" altLang="en-US" sz="1800" dirty="0">
                <a:solidFill>
                  <a:srgbClr val="FF0000"/>
                </a:solidFill>
                <a:latin typeface="Arial" panose="020B0604020202020204" pitchFamily="34" charset="0"/>
              </a:rPr>
              <a:t>.</a:t>
            </a:r>
          </a:p>
          <a:p>
            <a:pPr marL="0" lvl="0" indent="0" algn="just" eaLnBrk="0" fontAlgn="base" hangingPunct="0">
              <a:spcBef>
                <a:spcPct val="0"/>
              </a:spcBef>
              <a:spcAft>
                <a:spcPct val="0"/>
              </a:spcAft>
              <a:buClrTx/>
              <a:buSzTx/>
              <a:buNone/>
            </a:pPr>
            <a:endParaRPr lang="mn-MN" altLang="en-US" sz="1800" dirty="0">
              <a:solidFill>
                <a:prstClr val="black"/>
              </a:solidFill>
              <a:latin typeface="Arial" panose="020B0604020202020204" pitchFamily="34" charset="0"/>
            </a:endParaRPr>
          </a:p>
          <a:p>
            <a:pPr marL="0" lvl="0" indent="0" algn="just" eaLnBrk="0" fontAlgn="base" hangingPunct="0">
              <a:spcBef>
                <a:spcPct val="0"/>
              </a:spcBef>
              <a:spcAft>
                <a:spcPct val="0"/>
              </a:spcAft>
              <a:buClrTx/>
              <a:buSzTx/>
              <a:buNone/>
            </a:pPr>
            <a:r>
              <a:rPr lang="mn-MN" altLang="en-US" sz="1800" dirty="0">
                <a:solidFill>
                  <a:prstClr val="black"/>
                </a:solidFill>
                <a:latin typeface="Arial" panose="020B0604020202020204" pitchFamily="34" charset="0"/>
              </a:rPr>
              <a:t>2. Усны горим ажиллагааг хянах зориулалтаар Залуус хорооллын ус дулаан түгээх төвийн цэвэр усны шугамд цахилгаан соронзон тоолуур суурилуулж усны зарцуулалтын мэдээллийг цаг тутамд авч ажиллаж байна.</a:t>
            </a:r>
          </a:p>
          <a:p>
            <a:pPr marL="0" lvl="0" indent="0" algn="just" eaLnBrk="0" fontAlgn="base" hangingPunct="0">
              <a:spcBef>
                <a:spcPct val="0"/>
              </a:spcBef>
              <a:spcAft>
                <a:spcPct val="0"/>
              </a:spcAft>
              <a:buClrTx/>
              <a:buSzTx/>
              <a:buNone/>
            </a:pPr>
            <a:endParaRPr lang="mn-MN" altLang="en-US" sz="1600" dirty="0">
              <a:solidFill>
                <a:prstClr val="black"/>
              </a:solidFill>
              <a:latin typeface="Arial" panose="020B0604020202020204" pitchFamily="34" charset="0"/>
            </a:endParaRPr>
          </a:p>
          <a:p>
            <a:pPr marL="0" lvl="0" indent="0" algn="just" eaLnBrk="0" fontAlgn="base" hangingPunct="0">
              <a:spcBef>
                <a:spcPct val="0"/>
              </a:spcBef>
              <a:spcAft>
                <a:spcPct val="0"/>
              </a:spcAft>
              <a:buClrTx/>
              <a:buSzTx/>
              <a:buNone/>
            </a:pPr>
            <a:endParaRPr lang="en-US" dirty="0">
              <a:solidFill>
                <a:schemeClr val="tx1"/>
              </a:solidFill>
              <a:latin typeface="Arial" panose="020B0604020202020204" pitchFamily="34" charset="0"/>
              <a:cs typeface="Arial" panose="020B0604020202020204" pitchFamily="34" charset="0"/>
            </a:endParaRPr>
          </a:p>
        </p:txBody>
      </p:sp>
      <p:sp>
        <p:nvSpPr>
          <p:cNvPr id="2" name="Rectangle 1"/>
          <p:cNvSpPr/>
          <p:nvPr/>
        </p:nvSpPr>
        <p:spPr>
          <a:xfrm>
            <a:off x="1447800" y="457200"/>
            <a:ext cx="6096000" cy="707886"/>
          </a:xfrm>
          <a:prstGeom prst="rect">
            <a:avLst/>
          </a:prstGeom>
        </p:spPr>
        <p:txBody>
          <a:bodyPr wrap="square">
            <a:spAutoFit/>
          </a:bodyPr>
          <a:lstStyle/>
          <a:p>
            <a:pPr algn="ctr"/>
            <a:r>
              <a:rPr lang="mn-MN" sz="2000" b="1" dirty="0" smtClean="0">
                <a:latin typeface="Arial" panose="020B0604020202020204" pitchFamily="34" charset="0"/>
                <a:cs typeface="Arial" panose="020B0604020202020204" pitchFamily="34" charset="0"/>
              </a:rPr>
              <a:t>УСНЫ АЛДАГДЛЫГ БУУРУУЛАХ ЧИГЛЭЛЭЭР ХИЙСЭН АЖЛУУД</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8495942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6"/>
          <p:cNvSpPr>
            <a:spLocks noChangeArrowheads="1"/>
          </p:cNvSpPr>
          <p:nvPr/>
        </p:nvSpPr>
        <p:spPr bwMode="auto">
          <a:xfrm>
            <a:off x="685800" y="1600200"/>
            <a:ext cx="7969250" cy="338554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ts val="1000"/>
              </a:spcBef>
              <a:buClr>
                <a:schemeClr val="accent1"/>
              </a:buClr>
              <a:buFont typeface="Wingdings 3" pitchFamily="18" charset="2"/>
              <a:buChar char=""/>
              <a:defRPr>
                <a:solidFill>
                  <a:srgbClr val="404040"/>
                </a:solidFill>
                <a:latin typeface="Century Gothic" pitchFamily="34" charset="0"/>
              </a:defRPr>
            </a:lvl1pPr>
            <a:lvl2pPr marL="742950" indent="-285750">
              <a:spcBef>
                <a:spcPts val="1000"/>
              </a:spcBef>
              <a:buClr>
                <a:schemeClr val="accent1"/>
              </a:buClr>
              <a:buFont typeface="Wingdings 3" pitchFamily="18" charset="2"/>
              <a:buChar char=""/>
              <a:defRPr sz="1600">
                <a:solidFill>
                  <a:srgbClr val="404040"/>
                </a:solidFill>
                <a:latin typeface="Century Gothic" pitchFamily="34" charset="0"/>
              </a:defRPr>
            </a:lvl2pPr>
            <a:lvl3pPr marL="1143000" indent="-228600">
              <a:spcBef>
                <a:spcPts val="1000"/>
              </a:spcBef>
              <a:buClr>
                <a:schemeClr val="accent1"/>
              </a:buClr>
              <a:buFont typeface="Wingdings 3" pitchFamily="18" charset="2"/>
              <a:buChar char=""/>
              <a:defRPr sz="1400">
                <a:solidFill>
                  <a:srgbClr val="404040"/>
                </a:solidFill>
                <a:latin typeface="Century Gothic" pitchFamily="34" charset="0"/>
              </a:defRPr>
            </a:lvl3pPr>
            <a:lvl4pPr marL="1600200" indent="-228600">
              <a:spcBef>
                <a:spcPts val="1000"/>
              </a:spcBef>
              <a:buClr>
                <a:schemeClr val="accent1"/>
              </a:buClr>
              <a:buFont typeface="Wingdings 3" pitchFamily="18" charset="2"/>
              <a:buChar char=""/>
              <a:defRPr sz="1200">
                <a:solidFill>
                  <a:srgbClr val="404040"/>
                </a:solidFill>
                <a:latin typeface="Century Gothic" pitchFamily="34" charset="0"/>
              </a:defRPr>
            </a:lvl4pPr>
            <a:lvl5pPr marL="2057400" indent="-228600">
              <a:spcBef>
                <a:spcPts val="1000"/>
              </a:spcBef>
              <a:buClr>
                <a:schemeClr val="accent1"/>
              </a:buClr>
              <a:buFont typeface="Wingdings 3" pitchFamily="18" charset="2"/>
              <a:buChar char=""/>
              <a:defRPr sz="1200">
                <a:solidFill>
                  <a:srgbClr val="404040"/>
                </a:solidFill>
                <a:latin typeface="Century Gothic" pitchFamily="34" charset="0"/>
              </a:defRPr>
            </a:lvl5pPr>
            <a:lvl6pPr marL="2514600" indent="-228600" eaLnBrk="0" fontAlgn="base" hangingPunct="0">
              <a:spcBef>
                <a:spcPts val="1000"/>
              </a:spcBef>
              <a:spcAft>
                <a:spcPct val="0"/>
              </a:spcAft>
              <a:buClr>
                <a:schemeClr val="accent1"/>
              </a:buClr>
              <a:buFont typeface="Wingdings 3" pitchFamily="18" charset="2"/>
              <a:buChar char=""/>
              <a:defRPr sz="1200">
                <a:solidFill>
                  <a:srgbClr val="404040"/>
                </a:solidFill>
                <a:latin typeface="Century Gothic" pitchFamily="34" charset="0"/>
              </a:defRPr>
            </a:lvl6pPr>
            <a:lvl7pPr marL="2971800" indent="-228600" eaLnBrk="0" fontAlgn="base" hangingPunct="0">
              <a:spcBef>
                <a:spcPts val="1000"/>
              </a:spcBef>
              <a:spcAft>
                <a:spcPct val="0"/>
              </a:spcAft>
              <a:buClr>
                <a:schemeClr val="accent1"/>
              </a:buClr>
              <a:buFont typeface="Wingdings 3" pitchFamily="18" charset="2"/>
              <a:buChar char=""/>
              <a:defRPr sz="1200">
                <a:solidFill>
                  <a:srgbClr val="404040"/>
                </a:solidFill>
                <a:latin typeface="Century Gothic" pitchFamily="34" charset="0"/>
              </a:defRPr>
            </a:lvl7pPr>
            <a:lvl8pPr marL="3429000" indent="-228600" eaLnBrk="0" fontAlgn="base" hangingPunct="0">
              <a:spcBef>
                <a:spcPts val="1000"/>
              </a:spcBef>
              <a:spcAft>
                <a:spcPct val="0"/>
              </a:spcAft>
              <a:buClr>
                <a:schemeClr val="accent1"/>
              </a:buClr>
              <a:buFont typeface="Wingdings 3" pitchFamily="18" charset="2"/>
              <a:buChar char=""/>
              <a:defRPr sz="1200">
                <a:solidFill>
                  <a:srgbClr val="404040"/>
                </a:solidFill>
                <a:latin typeface="Century Gothic" pitchFamily="34" charset="0"/>
              </a:defRPr>
            </a:lvl8pPr>
            <a:lvl9pPr marL="3886200" indent="-228600" eaLnBrk="0" fontAlgn="base" hangingPunct="0">
              <a:spcBef>
                <a:spcPts val="1000"/>
              </a:spcBef>
              <a:spcAft>
                <a:spcPct val="0"/>
              </a:spcAft>
              <a:buClr>
                <a:schemeClr val="accent1"/>
              </a:buClr>
              <a:buFont typeface="Wingdings 3" pitchFamily="18" charset="2"/>
              <a:buChar char=""/>
              <a:defRPr sz="1200">
                <a:solidFill>
                  <a:srgbClr val="404040"/>
                </a:solidFill>
                <a:latin typeface="Century Gothic" pitchFamily="34" charset="0"/>
              </a:defRPr>
            </a:lvl9pPr>
          </a:lstStyle>
          <a:p>
            <a:pPr lvl="0" algn="just">
              <a:spcBef>
                <a:spcPct val="0"/>
              </a:spcBef>
              <a:buClrTx/>
              <a:buNone/>
              <a:defRPr/>
            </a:pPr>
            <a:r>
              <a:rPr lang="mn-MN" altLang="en-US" dirty="0" smtClean="0">
                <a:solidFill>
                  <a:prstClr val="black"/>
                </a:solidFill>
                <a:latin typeface="Arial" panose="020B0604020202020204" pitchFamily="34" charset="0"/>
              </a:rPr>
              <a:t>. </a:t>
            </a:r>
          </a:p>
          <a:p>
            <a:pPr lvl="0" algn="just">
              <a:spcBef>
                <a:spcPct val="0"/>
              </a:spcBef>
              <a:buClrTx/>
              <a:buNone/>
            </a:pPr>
            <a:r>
              <a:rPr lang="mn-MN" altLang="en-US" dirty="0" smtClean="0">
                <a:solidFill>
                  <a:prstClr val="black"/>
                </a:solidFill>
                <a:latin typeface="Arial" panose="020B0604020202020204" pitchFamily="34" charset="0"/>
              </a:rPr>
              <a:t>Оруулгын нэгдсэн тоолууртай байрууд болон  УДТТөвүүдийн борлуулалтаас үзэхэд алдагдлыг бууруулах  бололцоотой  тул  орон сууцны байруудын шугамыг </a:t>
            </a:r>
            <a:r>
              <a:rPr lang="mn-MN" altLang="en-US" dirty="0">
                <a:solidFill>
                  <a:prstClr val="black"/>
                </a:solidFill>
                <a:latin typeface="Arial" panose="020B0604020202020204" pitchFamily="34" charset="0"/>
              </a:rPr>
              <a:t>холбож нэгдсэн тоолуур суурилуулах </a:t>
            </a:r>
            <a:r>
              <a:rPr lang="mn-MN" altLang="en-US" dirty="0" smtClean="0">
                <a:solidFill>
                  <a:prstClr val="black"/>
                </a:solidFill>
                <a:latin typeface="Arial" panose="020B0604020202020204" pitchFamily="34" charset="0"/>
              </a:rPr>
              <a:t>ихээхэн төсөв  хөрөнгийн шаардлагатай  ажлуудад   орон нутгийн хөрөнгө хүсч  байна.</a:t>
            </a:r>
          </a:p>
          <a:p>
            <a:pPr lvl="0" algn="just">
              <a:spcBef>
                <a:spcPct val="0"/>
              </a:spcBef>
              <a:buClrTx/>
              <a:buNone/>
            </a:pPr>
            <a:r>
              <a:rPr lang="mn-MN" altLang="en-US" dirty="0" smtClean="0">
                <a:solidFill>
                  <a:prstClr val="black"/>
                </a:solidFill>
                <a:latin typeface="Arial" panose="020B0604020202020204" pitchFamily="34" charset="0"/>
              </a:rPr>
              <a:t>	2006-2007 онд айл өрхийг тоолууржуулсан, 2008 онд 2,0 тэрбум төгрөгийн, 2014 онд 1,5 тэрбум төгрөгийн Улсын хөрөнгө оруулалтаар шугам сүлжээ, тоног төхөөрөмжийн шинэчлэлт хийсэн зэрэг ажлуудын үр дүнд усны зарцуулалт </a:t>
            </a:r>
            <a:r>
              <a:rPr lang="en-US" altLang="en-US" dirty="0" smtClean="0">
                <a:solidFill>
                  <a:prstClr val="black"/>
                </a:solidFill>
                <a:latin typeface="Arial" panose="020B0604020202020204" pitchFamily="34" charset="0"/>
              </a:rPr>
              <a:t>8.35 </a:t>
            </a:r>
            <a:r>
              <a:rPr lang="mn-MN" altLang="en-US" dirty="0" smtClean="0">
                <a:solidFill>
                  <a:prstClr val="black"/>
                </a:solidFill>
                <a:latin typeface="Arial" panose="020B0604020202020204" pitchFamily="34" charset="0"/>
              </a:rPr>
              <a:t>сая шоо метээс 4,35 сая </a:t>
            </a:r>
            <a:r>
              <a:rPr lang="mn-MN" altLang="en-US" dirty="0">
                <a:solidFill>
                  <a:prstClr val="black"/>
                </a:solidFill>
                <a:latin typeface="Arial" panose="020B0604020202020204" pitchFamily="34" charset="0"/>
              </a:rPr>
              <a:t>ш</a:t>
            </a:r>
            <a:r>
              <a:rPr lang="mn-MN" altLang="en-US" dirty="0" smtClean="0">
                <a:solidFill>
                  <a:prstClr val="black"/>
                </a:solidFill>
                <a:latin typeface="Arial" panose="020B0604020202020204" pitchFamily="34" charset="0"/>
              </a:rPr>
              <a:t>оо метр болож буурсан дүнтэй байна.</a:t>
            </a:r>
            <a:endParaRPr lang="mn-MN" altLang="en-US" dirty="0" smtClean="0">
              <a:solidFill>
                <a:schemeClr val="tx1"/>
              </a:solidFill>
              <a:latin typeface="Arial" panose="020B0604020202020204" pitchFamily="34" charset="0"/>
            </a:endParaRPr>
          </a:p>
          <a:p>
            <a:pPr lvl="0" algn="just">
              <a:spcBef>
                <a:spcPct val="0"/>
              </a:spcBef>
              <a:buClrTx/>
              <a:buNone/>
            </a:pPr>
            <a:r>
              <a:rPr lang="mn-MN" altLang="en-US" sz="1600" dirty="0">
                <a:solidFill>
                  <a:schemeClr val="tx1"/>
                </a:solidFill>
                <a:latin typeface="Arial" panose="020B0604020202020204" pitchFamily="34" charset="0"/>
              </a:rPr>
              <a:t> </a:t>
            </a:r>
            <a:r>
              <a:rPr lang="mn-MN" altLang="en-US" sz="1600" dirty="0" smtClean="0">
                <a:solidFill>
                  <a:schemeClr val="tx1"/>
                </a:solidFill>
                <a:latin typeface="Arial" panose="020B0604020202020204" pitchFamily="34" charset="0"/>
              </a:rPr>
              <a:t>         </a:t>
            </a:r>
            <a:endParaRPr lang="en-US" altLang="en-US" sz="1600" dirty="0">
              <a:solidFill>
                <a:schemeClr val="tx1"/>
              </a:solidFill>
              <a:latin typeface="Calibri" pitchFamily="34" charset="0"/>
              <a:ea typeface="Calibri" pitchFamily="34" charset="0"/>
              <a:cs typeface="Times New Roman" pitchFamily="18" charset="0"/>
            </a:endParaRPr>
          </a:p>
        </p:txBody>
      </p:sp>
    </p:spTree>
    <p:extLst>
      <p:ext uri="{BB962C8B-B14F-4D97-AF65-F5344CB8AC3E}">
        <p14:creationId xmlns:p14="http://schemas.microsoft.com/office/powerpoint/2010/main" val="34233992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62000" y="762000"/>
            <a:ext cx="7772400" cy="685800"/>
          </a:xfrm>
        </p:spPr>
        <p:txBody>
          <a:bodyPr>
            <a:noAutofit/>
          </a:bodyPr>
          <a:lstStyle/>
          <a:p>
            <a:pPr algn="ctr"/>
            <a:r>
              <a:rPr lang="mn-MN" sz="2000" b="1" dirty="0" smtClean="0">
                <a:latin typeface="Arial" panose="020B0604020202020204" pitchFamily="34" charset="0"/>
                <a:cs typeface="Arial" panose="020B0604020202020204" pitchFamily="34" charset="0"/>
              </a:rPr>
              <a:t/>
            </a:r>
            <a:br>
              <a:rPr lang="mn-MN" sz="2000" b="1" dirty="0" smtClean="0">
                <a:latin typeface="Arial" panose="020B0604020202020204" pitchFamily="34" charset="0"/>
                <a:cs typeface="Arial" panose="020B0604020202020204" pitchFamily="34" charset="0"/>
              </a:rPr>
            </a:br>
            <a:r>
              <a:rPr lang="mn-MN" sz="2000" b="1" dirty="0" smtClean="0">
                <a:latin typeface="Arial" panose="020B0604020202020204" pitchFamily="34" charset="0"/>
                <a:cs typeface="Arial" panose="020B0604020202020204" pitchFamily="34" charset="0"/>
              </a:rPr>
              <a:t>ГЭР ХОРООЛЛЫН УСНЫ ҮНЭ ТАРИФЫГ БУУРУУЛАХ ТАЛААР ЦААШИД АВАХ АРГА ХЭМЖЭЭНИЙ САНАЛ</a:t>
            </a:r>
            <a:endParaRPr lang="en-US" sz="2000" b="1" dirty="0">
              <a:solidFill>
                <a:schemeClr val="tx1"/>
              </a:solidFill>
              <a:latin typeface="Arial" panose="020B0604020202020204" pitchFamily="34" charset="0"/>
              <a:cs typeface="Arial" panose="020B0604020202020204" pitchFamily="34" charset="0"/>
            </a:endParaRPr>
          </a:p>
        </p:txBody>
      </p:sp>
      <p:sp>
        <p:nvSpPr>
          <p:cNvPr id="5" name="Rectangle 1"/>
          <p:cNvSpPr>
            <a:spLocks noChangeArrowheads="1"/>
          </p:cNvSpPr>
          <p:nvPr/>
        </p:nvSpPr>
        <p:spPr bwMode="auto">
          <a:xfrm rot="10800000" flipV="1">
            <a:off x="685801" y="3267670"/>
            <a:ext cx="7924799" cy="17543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mn-MN" altLang="en-US" b="0" i="0" u="none" strike="noStrike" cap="none" normalizeH="0" baseline="0" dirty="0" smtClean="0">
                <a:ln>
                  <a:noFill/>
                </a:ln>
                <a:solidFill>
                  <a:srgbClr val="1C1C1C"/>
                </a:solidFill>
                <a:effectLst/>
                <a:latin typeface="Arial" panose="020B0604020202020204" pitchFamily="34" charset="0"/>
                <a:ea typeface="Times New Roman" pitchFamily="18" charset="0"/>
                <a:cs typeface="Arial" panose="020B0604020202020204" pitchFamily="34" charset="0"/>
              </a:rPr>
              <a:t>1 дүгээр шатанд Бүрэн бүстийн усны эх үүсвэрт өргөтгөл шинэчлэл хийх Үүнд: гүний худгуудын цуглуулах шугамыг өргөтгөх, худаг нэмж гаргах, нөөц тогтоох, </a:t>
            </a:r>
          </a:p>
          <a:p>
            <a:pPr marL="0" marR="0" lvl="0" indent="0" algn="just" defTabSz="914400" rtl="0" eaLnBrk="1" fontAlgn="base" latinLnBrk="0" hangingPunct="1">
              <a:lnSpc>
                <a:spcPct val="100000"/>
              </a:lnSpc>
              <a:spcBef>
                <a:spcPct val="0"/>
              </a:spcBef>
              <a:spcAft>
                <a:spcPct val="0"/>
              </a:spcAft>
              <a:buClrTx/>
              <a:buSzTx/>
              <a:buFontTx/>
              <a:buNone/>
              <a:tabLst/>
            </a:pPr>
            <a:r>
              <a:rPr kumimoji="0" lang="mn-MN" altLang="en-US" b="0" i="0" u="none" strike="noStrike" cap="none" normalizeH="0" baseline="0" dirty="0" smtClean="0">
                <a:ln>
                  <a:noFill/>
                </a:ln>
                <a:solidFill>
                  <a:srgbClr val="1C1C1C"/>
                </a:solidFill>
                <a:effectLst/>
                <a:latin typeface="Arial" panose="020B0604020202020204" pitchFamily="34" charset="0"/>
                <a:ea typeface="Times New Roman" pitchFamily="18" charset="0"/>
                <a:cs typeface="Arial" panose="020B0604020202020204" pitchFamily="34" charset="0"/>
              </a:rPr>
              <a:t>2-р шатанд Баян-Өндөр сумын гэр хорооллын усны даралтыг бууруулах</a:t>
            </a:r>
            <a:r>
              <a:rPr kumimoji="0" lang="mn-MN" altLang="en-US" b="0" i="0" u="none" strike="noStrike" cap="none" normalizeH="0" dirty="0" smtClean="0">
                <a:ln>
                  <a:noFill/>
                </a:ln>
                <a:solidFill>
                  <a:srgbClr val="1C1C1C"/>
                </a:solidFill>
                <a:effectLst/>
                <a:latin typeface="Arial" panose="020B0604020202020204" pitchFamily="34" charset="0"/>
                <a:ea typeface="Times New Roman" pitchFamily="18" charset="0"/>
                <a:cs typeface="Arial" panose="020B0604020202020204" pitchFamily="34" charset="0"/>
              </a:rPr>
              <a:t> үүний тулд </a:t>
            </a:r>
            <a:r>
              <a:rPr kumimoji="0" lang="mn-MN" altLang="en-US" b="0" i="0" u="none" strike="noStrike" cap="none" normalizeH="0" baseline="0" dirty="0" smtClean="0">
                <a:ln>
                  <a:noFill/>
                </a:ln>
                <a:solidFill>
                  <a:srgbClr val="1C1C1C"/>
                </a:solidFill>
                <a:effectLst/>
                <a:latin typeface="Arial" panose="020B0604020202020204" pitchFamily="34" charset="0"/>
                <a:ea typeface="Times New Roman" pitchFamily="18" charset="0"/>
                <a:cs typeface="Arial" panose="020B0604020202020204" pitchFamily="34" charset="0"/>
              </a:rPr>
              <a:t> 2-р өргөтгөлийн усан санг шинэчлэх, Эрдэнэ багийн усан сангаас хангах гидравлик горим тооцоо болон</a:t>
            </a:r>
            <a:r>
              <a:rPr kumimoji="0" lang="mn-MN" altLang="en-US" b="0" i="0" u="none" strike="noStrike" cap="none" normalizeH="0" dirty="0" smtClean="0">
                <a:ln>
                  <a:noFill/>
                </a:ln>
                <a:solidFill>
                  <a:srgbClr val="1C1C1C"/>
                </a:solidFill>
                <a:effectLst/>
                <a:latin typeface="Arial" panose="020B0604020202020204" pitchFamily="34" charset="0"/>
                <a:ea typeface="Times New Roman" pitchFamily="18" charset="0"/>
                <a:cs typeface="Arial" panose="020B0604020202020204" pitchFamily="34" charset="0"/>
              </a:rPr>
              <a:t> ТЭЗҮ </a:t>
            </a:r>
            <a:r>
              <a:rPr lang="mn-MN" altLang="en-US" dirty="0" smtClean="0">
                <a:solidFill>
                  <a:srgbClr val="1C1C1C"/>
                </a:solidFill>
                <a:latin typeface="Arial" panose="020B0604020202020204" pitchFamily="34" charset="0"/>
                <a:ea typeface="Times New Roman" pitchFamily="18" charset="0"/>
                <a:cs typeface="Arial" panose="020B0604020202020204" pitchFamily="34" charset="0"/>
              </a:rPr>
              <a:t>–ийг боловсруулах.</a:t>
            </a:r>
            <a:endParaRPr kumimoji="0" lang="mn-MN" altLang="en-US" b="0" i="0" u="none" strike="noStrike" cap="none" normalizeH="0" baseline="0" dirty="0" smtClean="0">
              <a:ln>
                <a:noFill/>
              </a:ln>
              <a:solidFill>
                <a:schemeClr val="tx1"/>
              </a:solidFill>
              <a:effectLst/>
              <a:latin typeface="Arial" panose="020B0604020202020204" pitchFamily="34" charset="0"/>
              <a:cs typeface="Arial" panose="020B0604020202020204" pitchFamily="34" charset="0"/>
            </a:endParaRPr>
          </a:p>
        </p:txBody>
      </p:sp>
      <p:sp>
        <p:nvSpPr>
          <p:cNvPr id="3" name="Rectangle 2"/>
          <p:cNvSpPr/>
          <p:nvPr/>
        </p:nvSpPr>
        <p:spPr>
          <a:xfrm>
            <a:off x="685800" y="2133600"/>
            <a:ext cx="7772400" cy="1200329"/>
          </a:xfrm>
          <a:prstGeom prst="rect">
            <a:avLst/>
          </a:prstGeom>
        </p:spPr>
        <p:txBody>
          <a:bodyPr wrap="square">
            <a:spAutoFit/>
          </a:bodyPr>
          <a:lstStyle/>
          <a:p>
            <a:pPr algn="just"/>
            <a:r>
              <a:rPr lang="mn-MN" dirty="0">
                <a:latin typeface="Arial" panose="020B0604020202020204" pitchFamily="34" charset="0"/>
                <a:cs typeface="Arial" panose="020B0604020202020204" pitchFamily="34" charset="0"/>
              </a:rPr>
              <a:t>1.Гэр хорооллын шугам сүлжээ,тоног төхөөрөмжийг өргөтгөх чиглэлээр гэр хорооллын усны алдагдлыг бууруулах зорилтын хүрээнд 2 үе шаттай ажил хэрэгжүүлэхээр зураг төсөл   боловсруулах шаардлагатай байна.</a:t>
            </a:r>
            <a:endParaRPr lang="en-US"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7562396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457200"/>
            <a:ext cx="7848600" cy="838200"/>
          </a:xfrm>
        </p:spPr>
        <p:txBody>
          <a:bodyPr>
            <a:normAutofit fontScale="90000"/>
          </a:bodyPr>
          <a:lstStyle/>
          <a:p>
            <a:pPr algn="ctr"/>
            <a:r>
              <a:rPr lang="en-US" sz="2800" dirty="0" smtClean="0">
                <a:latin typeface="Arial" panose="020B0604020202020204" pitchFamily="34" charset="0"/>
                <a:cs typeface="Arial" panose="020B0604020202020204" pitchFamily="34" charset="0"/>
              </a:rPr>
              <a:t> </a:t>
            </a:r>
            <a:r>
              <a:rPr lang="mn-MN" sz="2800" b="1" dirty="0" smtClean="0">
                <a:latin typeface="Arial" panose="020B0604020202020204" pitchFamily="34" charset="0"/>
                <a:cs typeface="Arial" panose="020B0604020202020204" pitchFamily="34" charset="0"/>
              </a:rPr>
              <a:t>УСНЫ АЛДАГДЛЫГ БУУРУУЛАХ АЖЛЫН ХҮРЭЭНД 2019 ОНД ХИЙХ АЖИЛ</a:t>
            </a:r>
            <a:endParaRPr lang="en-US" sz="2800" b="1" dirty="0">
              <a:latin typeface="Arial" panose="020B0604020202020204" pitchFamily="34" charset="0"/>
              <a:cs typeface="Arial" panose="020B0604020202020204" pitchFamily="34" charset="0"/>
            </a:endParaRPr>
          </a:p>
        </p:txBody>
      </p:sp>
      <p:graphicFrame>
        <p:nvGraphicFramePr>
          <p:cNvPr id="4" name="Table 3"/>
          <p:cNvGraphicFramePr>
            <a:graphicFrameLocks noGrp="1"/>
          </p:cNvGraphicFramePr>
          <p:nvPr>
            <p:extLst>
              <p:ext uri="{D42A27DB-BD31-4B8C-83A1-F6EECF244321}">
                <p14:modId xmlns:p14="http://schemas.microsoft.com/office/powerpoint/2010/main" val="3067290034"/>
              </p:ext>
            </p:extLst>
          </p:nvPr>
        </p:nvGraphicFramePr>
        <p:xfrm>
          <a:off x="609600" y="1447799"/>
          <a:ext cx="7848600" cy="4800599"/>
        </p:xfrm>
        <a:graphic>
          <a:graphicData uri="http://schemas.openxmlformats.org/drawingml/2006/table">
            <a:tbl>
              <a:tblPr/>
              <a:tblGrid>
                <a:gridCol w="445943"/>
                <a:gridCol w="4231184"/>
                <a:gridCol w="738704"/>
                <a:gridCol w="1059881"/>
                <a:gridCol w="1372888"/>
              </a:tblGrid>
              <a:tr h="451442">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dirty="0">
                          <a:solidFill>
                            <a:srgbClr val="000000"/>
                          </a:solidFill>
                          <a:effectLst/>
                          <a:latin typeface="Arial" panose="020B0604020202020204" pitchFamily="34" charset="0"/>
                          <a:cs typeface="Arial" panose="020B0604020202020204" pitchFamily="34" charset="0"/>
                        </a:rPr>
                        <a:t>Хийгдэх ажлын төрөл</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panose="020B0604020202020204" pitchFamily="34" charset="0"/>
                          <a:cs typeface="Arial" panose="020B0604020202020204" pitchFamily="34" charset="0"/>
                        </a:rPr>
                        <a:t>Тоо хэмжээ</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panose="020B0604020202020204" pitchFamily="34" charset="0"/>
                          <a:cs typeface="Arial" panose="020B0604020202020204" pitchFamily="34" charset="0"/>
                        </a:rPr>
                        <a:t> Нэгж үнэ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mn-MN" sz="1400" b="0" i="0" u="none" strike="noStrike">
                          <a:solidFill>
                            <a:srgbClr val="000000"/>
                          </a:solidFill>
                          <a:effectLst/>
                          <a:latin typeface="Arial" panose="020B0604020202020204" pitchFamily="34" charset="0"/>
                          <a:cs typeface="Arial" panose="020B0604020202020204" pitchFamily="34" charset="0"/>
                        </a:rPr>
                        <a:t> Нийт үнэ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44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1</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dirty="0">
                          <a:solidFill>
                            <a:srgbClr val="000000"/>
                          </a:solidFill>
                          <a:effectLst/>
                          <a:latin typeface="Arial" panose="020B0604020202020204" pitchFamily="34" charset="0"/>
                          <a:cs typeface="Arial" panose="020B0604020202020204" pitchFamily="34" charset="0"/>
                        </a:rPr>
                        <a:t>Наран баг усан сан 2*1000-ын гаргалгаанд тоолуур, худаг хийх, УТБ-аар дамжуулах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2,000,000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2,000,000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2</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 5-13 байрны оруулга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4,000,000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4,000,000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3</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4-5-р байрны оруулга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2,500,000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2,500,000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44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4</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УДТТ2-1-ийн гадна шугамд тоолуур тавих, 2-1а-р байрны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5,000,000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5,000,000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5</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УДТТ2-2, 2-7 байрны оруулга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8,000,000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8,000,000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44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6</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dirty="0">
                          <a:solidFill>
                            <a:srgbClr val="000000"/>
                          </a:solidFill>
                          <a:effectLst/>
                          <a:latin typeface="Arial" panose="020B0604020202020204" pitchFamily="34" charset="0"/>
                          <a:cs typeface="Arial" panose="020B0604020202020204" pitchFamily="34" charset="0"/>
                        </a:rPr>
                        <a:t>УДТТ2-3-д оруулга усны тоолуурын узель хийх, 2-13-р байрны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6,150,000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6,150,000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51442">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7</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a:solidFill>
                            <a:srgbClr val="000000"/>
                          </a:solidFill>
                          <a:effectLst/>
                          <a:latin typeface="Arial" panose="020B0604020202020204" pitchFamily="34" charset="0"/>
                          <a:cs typeface="Arial" panose="020B0604020202020204" pitchFamily="34" charset="0"/>
                        </a:rPr>
                        <a:t>УДТТ2-5, 24,26,27-р байрны оруулга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15,500,000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15,500,000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3007">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8</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УДТТ3-1-д оруулга усны тоолуурын узель хийх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5,000,000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5,000,000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61294">
                <a:tc>
                  <a:txBody>
                    <a:bodyPr/>
                    <a:lstStyle/>
                    <a:p>
                      <a:pPr algn="ctr" fontAlgn="ctr"/>
                      <a:r>
                        <a:rPr lang="en-US" sz="1400" b="0" i="0" u="none" strike="noStrike" dirty="0" smtClean="0">
                          <a:solidFill>
                            <a:srgbClr val="000000"/>
                          </a:solidFill>
                          <a:effectLst/>
                          <a:latin typeface="Arial" panose="020B0604020202020204" pitchFamily="34" charset="0"/>
                          <a:cs typeface="Arial" panose="020B0604020202020204" pitchFamily="34" charset="0"/>
                        </a:rPr>
                        <a:t>9</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mn-MN" sz="1400" b="0" i="0" u="none" strike="noStrike" dirty="0">
                          <a:solidFill>
                            <a:srgbClr val="000000"/>
                          </a:solidFill>
                          <a:effectLst/>
                          <a:latin typeface="Arial" panose="020B0604020202020204" pitchFamily="34" charset="0"/>
                          <a:cs typeface="Arial" panose="020B0604020202020204" pitchFamily="34" charset="0"/>
                        </a:rPr>
                        <a:t>3-23, 3-24-р байрны цэвэр усны шугмыг УДТТ-3-3-аас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8,000,000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8,000,000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42732">
                <a:tc>
                  <a:txBody>
                    <a:bodyPr/>
                    <a:lstStyle/>
                    <a:p>
                      <a:pPr algn="ctr" fontAlgn="ctr"/>
                      <a:r>
                        <a:rPr lang="mn-MN" sz="1400" b="0" i="0" u="none" strike="noStrike" dirty="0" smtClean="0">
                          <a:solidFill>
                            <a:srgbClr val="000000"/>
                          </a:solidFill>
                          <a:effectLst/>
                          <a:latin typeface="Arial" panose="020B0604020202020204" pitchFamily="34" charset="0"/>
                          <a:cs typeface="Arial" panose="020B0604020202020204" pitchFamily="34" charset="0"/>
                        </a:rPr>
                        <a:t>1</a:t>
                      </a:r>
                      <a:r>
                        <a:rPr lang="en-US" sz="1400" b="0" i="0" u="none" strike="noStrike" dirty="0" smtClean="0">
                          <a:solidFill>
                            <a:srgbClr val="000000"/>
                          </a:solidFill>
                          <a:effectLst/>
                          <a:latin typeface="Arial" panose="020B0604020202020204" pitchFamily="34" charset="0"/>
                          <a:cs typeface="Arial" panose="020B0604020202020204" pitchFamily="34" charset="0"/>
                        </a:rPr>
                        <a:t>0</a:t>
                      </a:r>
                      <a:endParaRPr lang="en-US" sz="1400" b="0"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ctr"/>
                      <a:r>
                        <a:rPr lang="ru-RU" sz="1400" b="0" i="0" u="none" strike="noStrike" dirty="0">
                          <a:solidFill>
                            <a:srgbClr val="000000"/>
                          </a:solidFill>
                          <a:effectLst/>
                          <a:latin typeface="Arial" panose="020B0604020202020204" pitchFamily="34" charset="0"/>
                          <a:cs typeface="Arial" panose="020B0604020202020204" pitchFamily="34" charset="0"/>
                        </a:rPr>
                        <a:t>УДТТ3-5-д тоолуур тавих, гадна  шугам татах</a:t>
                      </a:r>
                    </a:p>
                  </a:txBody>
                  <a:tcPr marL="41947"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1</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a:solidFill>
                            <a:srgbClr val="000000"/>
                          </a:solidFill>
                          <a:effectLst/>
                          <a:latin typeface="Arial" panose="020B0604020202020204" pitchFamily="34" charset="0"/>
                          <a:cs typeface="Arial" panose="020B0604020202020204" pitchFamily="34" charset="0"/>
                        </a:rPr>
                        <a:t>   8,500,000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ctr" fontAlgn="ctr"/>
                      <a:r>
                        <a:rPr lang="en-US" sz="1400" b="0" i="0" u="none" strike="noStrike" dirty="0">
                          <a:solidFill>
                            <a:srgbClr val="000000"/>
                          </a:solidFill>
                          <a:effectLst/>
                          <a:latin typeface="Arial" panose="020B0604020202020204" pitchFamily="34" charset="0"/>
                          <a:cs typeface="Arial" panose="020B0604020202020204" pitchFamily="34" charset="0"/>
                        </a:rPr>
                        <a:t>    8,500,000 </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28160">
                <a:tc gridSpan="4">
                  <a:txBody>
                    <a:bodyPr/>
                    <a:lstStyle/>
                    <a:p>
                      <a:pPr algn="ctr" fontAlgn="ctr"/>
                      <a:r>
                        <a:rPr lang="mn-MN" sz="1400" b="1" i="0" u="none" strike="noStrike" dirty="0">
                          <a:solidFill>
                            <a:srgbClr val="000000"/>
                          </a:solidFill>
                          <a:effectLst/>
                          <a:latin typeface="Arial" panose="020B0604020202020204" pitchFamily="34" charset="0"/>
                          <a:cs typeface="Arial" panose="020B0604020202020204" pitchFamily="34" charset="0"/>
                        </a:rPr>
                        <a:t>Ойролцоо дүн</a:t>
                      </a: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c hMerge="1">
                  <a:txBody>
                    <a:bodyPr/>
                    <a:lstStyle/>
                    <a:p>
                      <a:endParaRPr lang="en-US"/>
                    </a:p>
                  </a:txBody>
                  <a:tcPr/>
                </a:tc>
                <a:tc hMerge="1">
                  <a:txBody>
                    <a:bodyPr/>
                    <a:lstStyle/>
                    <a:p>
                      <a:endParaRPr lang="en-US"/>
                    </a:p>
                  </a:txBody>
                  <a:tcPr/>
                </a:tc>
                <a:tc hMerge="1">
                  <a:txBody>
                    <a:bodyPr/>
                    <a:lstStyle/>
                    <a:p>
                      <a:endParaRPr lang="en-US"/>
                    </a:p>
                  </a:txBody>
                  <a:tcPr/>
                </a:tc>
                <a:tc>
                  <a:txBody>
                    <a:bodyPr/>
                    <a:lstStyle/>
                    <a:p>
                      <a:pPr algn="ctr" fontAlgn="ctr"/>
                      <a:r>
                        <a:rPr lang="en-US" sz="1400" b="1" i="0" u="none" strike="noStrike" dirty="0" smtClean="0">
                          <a:solidFill>
                            <a:srgbClr val="000000"/>
                          </a:solidFill>
                          <a:effectLst/>
                          <a:latin typeface="Arial" panose="020B0604020202020204" pitchFamily="34" charset="0"/>
                          <a:cs typeface="Arial" panose="020B0604020202020204" pitchFamily="34" charset="0"/>
                        </a:rPr>
                        <a:t>6</a:t>
                      </a:r>
                      <a:r>
                        <a:rPr lang="mn-MN" sz="1400" b="1" i="0" u="none" strike="noStrike" dirty="0" smtClean="0">
                          <a:solidFill>
                            <a:srgbClr val="000000"/>
                          </a:solidFill>
                          <a:effectLst/>
                          <a:latin typeface="Arial" panose="020B0604020202020204" pitchFamily="34" charset="0"/>
                          <a:cs typeface="Arial" panose="020B0604020202020204" pitchFamily="34" charset="0"/>
                        </a:rPr>
                        <a:t>4</a:t>
                      </a:r>
                      <a:r>
                        <a:rPr lang="en-US" sz="1400" b="1" i="0" u="none" strike="noStrike" dirty="0" smtClean="0">
                          <a:solidFill>
                            <a:srgbClr val="000000"/>
                          </a:solidFill>
                          <a:effectLst/>
                          <a:latin typeface="Arial" panose="020B0604020202020204" pitchFamily="34" charset="0"/>
                          <a:cs typeface="Arial" panose="020B0604020202020204" pitchFamily="34" charset="0"/>
                        </a:rPr>
                        <a:t>,5</a:t>
                      </a:r>
                      <a:r>
                        <a:rPr lang="mn-MN" sz="1400" b="1" i="0" u="none" strike="noStrike" dirty="0" smtClean="0">
                          <a:solidFill>
                            <a:srgbClr val="000000"/>
                          </a:solidFill>
                          <a:effectLst/>
                          <a:latin typeface="Arial" panose="020B0604020202020204" pitchFamily="34" charset="0"/>
                          <a:cs typeface="Arial" panose="020B0604020202020204" pitchFamily="34" charset="0"/>
                        </a:rPr>
                        <a:t>0</a:t>
                      </a:r>
                      <a:r>
                        <a:rPr lang="en-US" sz="1400" b="1" i="0" u="none" strike="noStrike" dirty="0" smtClean="0">
                          <a:solidFill>
                            <a:srgbClr val="000000"/>
                          </a:solidFill>
                          <a:effectLst/>
                          <a:latin typeface="Arial" panose="020B0604020202020204" pitchFamily="34" charset="0"/>
                          <a:cs typeface="Arial" panose="020B0604020202020204" pitchFamily="34" charset="0"/>
                        </a:rPr>
                        <a:t>0,000 </a:t>
                      </a:r>
                      <a:endParaRPr lang="en-US" sz="1400" b="1" i="0" u="none" strike="noStrike" dirty="0">
                        <a:solidFill>
                          <a:srgbClr val="000000"/>
                        </a:solidFill>
                        <a:effectLst/>
                        <a:latin typeface="Arial" panose="020B0604020202020204" pitchFamily="34" charset="0"/>
                        <a:cs typeface="Arial" panose="020B0604020202020204" pitchFamily="34" charset="0"/>
                      </a:endParaRPr>
                    </a:p>
                  </a:txBody>
                  <a:tcPr marL="4661" marR="4661" marT="4661" marB="0" anchor="ctr">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solidFill>
                      <a:srgbClr val="FFFFFF"/>
                    </a:solidFill>
                  </a:tcPr>
                </a:tc>
              </a:tr>
            </a:tbl>
          </a:graphicData>
        </a:graphic>
      </p:graphicFrame>
    </p:spTree>
    <p:extLst>
      <p:ext uri="{BB962C8B-B14F-4D97-AF65-F5344CB8AC3E}">
        <p14:creationId xmlns:p14="http://schemas.microsoft.com/office/powerpoint/2010/main" val="362185635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219200"/>
            <a:ext cx="7543800" cy="3886200"/>
          </a:xfrm>
        </p:spPr>
        <p:txBody>
          <a:bodyPr>
            <a:normAutofit fontScale="47500" lnSpcReduction="20000"/>
          </a:bodyPr>
          <a:lstStyle/>
          <a:p>
            <a:pPr marL="0" marR="0" algn="just">
              <a:lnSpc>
                <a:spcPct val="115000"/>
              </a:lnSpc>
              <a:spcBef>
                <a:spcPts val="0"/>
              </a:spcBef>
              <a:spcAft>
                <a:spcPts val="1000"/>
              </a:spcAft>
            </a:pPr>
            <a:r>
              <a:rPr lang="mn-MN" sz="3300" dirty="0">
                <a:solidFill>
                  <a:schemeClr val="tx1"/>
                </a:solidFill>
                <a:latin typeface="Arial" panose="020B0604020202020204" pitchFamily="34" charset="0"/>
                <a:ea typeface="Calibri"/>
                <a:cs typeface="Arial" panose="020B0604020202020204" pitchFamily="34" charset="0"/>
              </a:rPr>
              <a:t>Аймгийн хэмжээнд гэрэлтүүлгийн байдалд нэгдсэн үзлэг, шалгалтыг       ХЗА,ЭУДТС”ОНӨХК хамтран 6  удаа , “ЭУДТС”ОНӨХК –ийн дотоод хяналтар  22 удаагийн үзлэг шалгалт  хийж ажилласан байна.  2018 оны жилийн эцсийн байдлаар 8</a:t>
            </a:r>
            <a:r>
              <a:rPr lang="en-US" sz="3300" dirty="0">
                <a:solidFill>
                  <a:schemeClr val="tx1"/>
                </a:solidFill>
                <a:latin typeface="Arial" panose="020B0604020202020204" pitchFamily="34" charset="0"/>
                <a:ea typeface="Calibri"/>
                <a:cs typeface="Arial" panose="020B0604020202020204" pitchFamily="34" charset="0"/>
              </a:rPr>
              <a:t>714 </a:t>
            </a:r>
            <a:r>
              <a:rPr lang="mn-MN" sz="3300" dirty="0">
                <a:solidFill>
                  <a:schemeClr val="tx1"/>
                </a:solidFill>
                <a:latin typeface="Arial" panose="020B0604020202020204" pitchFamily="34" charset="0"/>
                <a:ea typeface="Calibri"/>
                <a:cs typeface="Arial" panose="020B0604020202020204" pitchFamily="34" charset="0"/>
              </a:rPr>
              <a:t>болж 693 ш  гэрлээр  нэмэгдсэн  байна. Ихзалуу, Цагаанчулуут, Говил багт гүйцэтгэгч байгууллагаас шалтгаалан асахгүй байгаа 266 ш гэрэл,бусад багт 366 гэрэл асахгүй байна.</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2018 онд гүйцэтгэгч байгууллагатай холбоотой гэрэлтүүлгээс бусад шалтгаантай гэрэлтүүлгийг төлөвлөгөө хуваарийн дагуу засварлан сайжруулах арга хэмжээ авч байна..</a:t>
            </a:r>
            <a:endParaRPr lang="en-US" sz="3300" dirty="0">
              <a:solidFill>
                <a:schemeClr val="tx1"/>
              </a:solidFill>
              <a:latin typeface="Arial" panose="020B0604020202020204" pitchFamily="34" charset="0"/>
              <a:ea typeface="Calibri"/>
              <a:cs typeface="Arial" panose="020B0604020202020204" pitchFamily="34" charset="0"/>
            </a:endParaRPr>
          </a:p>
          <a:p>
            <a:pPr marL="0" marR="0" indent="457200" algn="just">
              <a:lnSpc>
                <a:spcPct val="115000"/>
              </a:lnSpc>
              <a:spcBef>
                <a:spcPts val="0"/>
              </a:spcBef>
              <a:spcAft>
                <a:spcPts val="1000"/>
              </a:spcAft>
            </a:pPr>
            <a:r>
              <a:rPr lang="mn-MN" sz="3300" dirty="0">
                <a:solidFill>
                  <a:schemeClr val="tx1"/>
                </a:solidFill>
                <a:latin typeface="Arial" panose="020B0604020202020204" pitchFamily="34" charset="0"/>
                <a:ea typeface="Calibri"/>
                <a:cs typeface="Arial" panose="020B0604020202020204" pitchFamily="34" charset="0"/>
              </a:rPr>
              <a:t>Гэрэлтүүлэгийн асаалт</a:t>
            </a:r>
            <a:r>
              <a:rPr lang="en-US" sz="3300" dirty="0">
                <a:solidFill>
                  <a:schemeClr val="tx1"/>
                </a:solidFill>
                <a:latin typeface="Arial" panose="020B0604020202020204" pitchFamily="34" charset="0"/>
                <a:ea typeface="Calibri"/>
                <a:cs typeface="Arial" panose="020B0604020202020204" pitchFamily="34" charset="0"/>
              </a:rPr>
              <a:t> 2017 </a:t>
            </a:r>
            <a:r>
              <a:rPr lang="mn-MN" sz="3300" dirty="0">
                <a:solidFill>
                  <a:schemeClr val="tx1"/>
                </a:solidFill>
                <a:latin typeface="Arial" panose="020B0604020202020204" pitchFamily="34" charset="0"/>
                <a:ea typeface="Calibri"/>
                <a:cs typeface="Arial" panose="020B0604020202020204" pitchFamily="34" charset="0"/>
              </a:rPr>
              <a:t>онд 82,3 хувьтай байсан 2018 онд 92,7 хувьтай болж 10,4 хувиар өссөн  байна. 7а хороололд 171 ш, </a:t>
            </a:r>
            <a:r>
              <a:rPr lang="en-US" sz="3300" dirty="0" err="1">
                <a:solidFill>
                  <a:schemeClr val="tx1"/>
                </a:solidFill>
                <a:latin typeface="Arial" panose="020B0604020202020204" pitchFamily="34" charset="0"/>
                <a:ea typeface="Calibri"/>
                <a:cs typeface="Arial" panose="020B0604020202020204" pitchFamily="34" charset="0"/>
              </a:rPr>
              <a:t>Булаг</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Н</a:t>
            </a:r>
            <a:r>
              <a:rPr lang="en-US" sz="3300" dirty="0" err="1">
                <a:solidFill>
                  <a:schemeClr val="tx1"/>
                </a:solidFill>
                <a:latin typeface="Arial" panose="020B0604020202020204" pitchFamily="34" charset="0"/>
                <a:ea typeface="Calibri"/>
                <a:cs typeface="Arial" panose="020B0604020202020204" pitchFamily="34" charset="0"/>
              </a:rPr>
              <a:t>аран</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Ш</a:t>
            </a:r>
            <a:r>
              <a:rPr lang="en-US" sz="3300" dirty="0" err="1">
                <a:solidFill>
                  <a:schemeClr val="tx1"/>
                </a:solidFill>
                <a:latin typeface="Arial" panose="020B0604020202020204" pitchFamily="34" charset="0"/>
                <a:ea typeface="Calibri"/>
                <a:cs typeface="Arial" panose="020B0604020202020204" pitchFamily="34" charset="0"/>
              </a:rPr>
              <a:t>анд</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Д</a:t>
            </a:r>
            <a:r>
              <a:rPr lang="en-US" sz="3300" dirty="0" err="1">
                <a:solidFill>
                  <a:schemeClr val="tx1"/>
                </a:solidFill>
                <a:latin typeface="Arial" panose="020B0604020202020204" pitchFamily="34" charset="0"/>
                <a:ea typeface="Calibri"/>
                <a:cs typeface="Arial" panose="020B0604020202020204" pitchFamily="34" charset="0"/>
              </a:rPr>
              <a:t>аваат</a:t>
            </a:r>
            <a:r>
              <a:rPr lang="mn-MN" sz="3300" dirty="0">
                <a:solidFill>
                  <a:schemeClr val="tx1"/>
                </a:solidFill>
                <a:latin typeface="Arial" panose="020B0604020202020204" pitchFamily="34" charset="0"/>
                <a:ea typeface="Calibri"/>
                <a:cs typeface="Arial" panose="020B0604020202020204" pitchFamily="34" charset="0"/>
              </a:rPr>
              <a:t> багуудад  88 ш, </a:t>
            </a:r>
            <a:r>
              <a:rPr lang="en-US" sz="3300" dirty="0" err="1">
                <a:solidFill>
                  <a:schemeClr val="tx1"/>
                </a:solidFill>
                <a:latin typeface="Arial" panose="020B0604020202020204" pitchFamily="34" charset="0"/>
                <a:ea typeface="Calibri"/>
                <a:cs typeface="Arial" panose="020B0604020202020204" pitchFamily="34" charset="0"/>
              </a:rPr>
              <a:t>Урт</a:t>
            </a:r>
            <a:r>
              <a:rPr lang="mn-MN" sz="3300" dirty="0">
                <a:solidFill>
                  <a:schemeClr val="tx1"/>
                </a:solidFill>
                <a:latin typeface="Arial" panose="020B0604020202020204" pitchFamily="34" charset="0"/>
                <a:ea typeface="Calibri"/>
                <a:cs typeface="Arial" panose="020B0604020202020204" pitchFamily="34" charset="0"/>
              </a:rPr>
              <a:t>ын</a:t>
            </a:r>
            <a:r>
              <a:rPr lang="en-US" sz="3300" dirty="0">
                <a:solidFill>
                  <a:schemeClr val="tx1"/>
                </a:solidFill>
                <a:latin typeface="Arial" panose="020B0604020202020204" pitchFamily="34" charset="0"/>
                <a:ea typeface="Calibri"/>
                <a:cs typeface="Arial" panose="020B0604020202020204" pitchFamily="34" charset="0"/>
              </a:rPr>
              <a:t> </a:t>
            </a:r>
            <a:r>
              <a:rPr lang="en-US" sz="3300" dirty="0" err="1">
                <a:solidFill>
                  <a:schemeClr val="tx1"/>
                </a:solidFill>
                <a:latin typeface="Arial" panose="020B0604020202020204" pitchFamily="34" charset="0"/>
                <a:ea typeface="Calibri"/>
                <a:cs typeface="Arial" panose="020B0604020202020204" pitchFamily="34" charset="0"/>
              </a:rPr>
              <a:t>гол</a:t>
            </a:r>
            <a:r>
              <a:rPr lang="en-US" sz="3300" dirty="0">
                <a:solidFill>
                  <a:schemeClr val="tx1"/>
                </a:solidFill>
                <a:latin typeface="Arial" panose="020B0604020202020204" pitchFamily="34" charset="0"/>
                <a:ea typeface="Calibri"/>
                <a:cs typeface="Arial" panose="020B0604020202020204" pitchFamily="34" charset="0"/>
              </a:rPr>
              <a:t>, </a:t>
            </a:r>
            <a:r>
              <a:rPr lang="en-US" sz="3300" dirty="0" err="1">
                <a:solidFill>
                  <a:schemeClr val="tx1"/>
                </a:solidFill>
                <a:latin typeface="Arial" panose="020B0604020202020204" pitchFamily="34" charset="0"/>
                <a:ea typeface="Calibri"/>
                <a:cs typeface="Arial" panose="020B0604020202020204" pitchFamily="34" charset="0"/>
              </a:rPr>
              <a:t>Даваат</a:t>
            </a:r>
            <a:r>
              <a:rPr lang="en-US" sz="3300" dirty="0">
                <a:solidFill>
                  <a:schemeClr val="tx1"/>
                </a:solidFill>
                <a:latin typeface="Arial" panose="020B0604020202020204" pitchFamily="34" charset="0"/>
                <a:ea typeface="Calibri"/>
                <a:cs typeface="Arial" panose="020B0604020202020204" pitchFamily="34" charset="0"/>
              </a:rPr>
              <a:t>, </a:t>
            </a:r>
            <a:r>
              <a:rPr lang="en-US" sz="3300" dirty="0" err="1">
                <a:solidFill>
                  <a:schemeClr val="tx1"/>
                </a:solidFill>
                <a:latin typeface="Arial" panose="020B0604020202020204" pitchFamily="34" charset="0"/>
                <a:ea typeface="Calibri"/>
                <a:cs typeface="Arial" panose="020B0604020202020204" pitchFamily="34" charset="0"/>
              </a:rPr>
              <a:t>Баянбулаг</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ОХУ-ын К</a:t>
            </a:r>
            <a:r>
              <a:rPr lang="en-US" sz="3300" dirty="0" err="1">
                <a:solidFill>
                  <a:schemeClr val="tx1"/>
                </a:solidFill>
                <a:latin typeface="Arial" panose="020B0604020202020204" pitchFamily="34" charset="0"/>
                <a:ea typeface="Calibri"/>
                <a:cs typeface="Arial" panose="020B0604020202020204" pitchFamily="34" charset="0"/>
              </a:rPr>
              <a:t>онсулын</a:t>
            </a:r>
            <a:r>
              <a:rPr lang="en-US" sz="3300" dirty="0">
                <a:solidFill>
                  <a:schemeClr val="tx1"/>
                </a:solidFill>
                <a:latin typeface="Arial" panose="020B0604020202020204" pitchFamily="34" charset="0"/>
                <a:ea typeface="Calibri"/>
                <a:cs typeface="Arial" panose="020B0604020202020204" pitchFamily="34" charset="0"/>
              </a:rPr>
              <a:t> </a:t>
            </a:r>
            <a:r>
              <a:rPr lang="en-US" sz="3300" dirty="0" err="1">
                <a:solidFill>
                  <a:schemeClr val="tx1"/>
                </a:solidFill>
                <a:latin typeface="Arial" panose="020B0604020202020204" pitchFamily="34" charset="0"/>
                <a:ea typeface="Calibri"/>
                <a:cs typeface="Arial" panose="020B0604020202020204" pitchFamily="34" charset="0"/>
              </a:rPr>
              <a:t>хойно</a:t>
            </a:r>
            <a:r>
              <a:rPr lang="mn-MN" sz="3300" dirty="0">
                <a:solidFill>
                  <a:schemeClr val="tx1"/>
                </a:solidFill>
                <a:latin typeface="Arial" panose="020B0604020202020204" pitchFamily="34" charset="0"/>
                <a:ea typeface="Calibri"/>
                <a:cs typeface="Arial" panose="020B0604020202020204" pitchFamily="34" charset="0"/>
              </a:rPr>
              <a:t> 77 ш, </a:t>
            </a:r>
            <a:r>
              <a:rPr lang="en-US" sz="3300" dirty="0" err="1">
                <a:solidFill>
                  <a:schemeClr val="tx1"/>
                </a:solidFill>
                <a:latin typeface="Arial" panose="020B0604020202020204" pitchFamily="34" charset="0"/>
                <a:ea typeface="Calibri"/>
                <a:cs typeface="Arial" panose="020B0604020202020204" pitchFamily="34" charset="0"/>
              </a:rPr>
              <a:t>Яргуйт</a:t>
            </a:r>
            <a:r>
              <a:rPr lang="en-US" sz="3300" dirty="0">
                <a:solidFill>
                  <a:schemeClr val="tx1"/>
                </a:solidFill>
                <a:latin typeface="Arial" panose="020B0604020202020204" pitchFamily="34" charset="0"/>
                <a:ea typeface="Calibri"/>
                <a:cs typeface="Arial" panose="020B0604020202020204" pitchFamily="34" charset="0"/>
              </a:rPr>
              <a:t>, </a:t>
            </a:r>
            <a:r>
              <a:rPr lang="mn-MN" sz="3300" dirty="0">
                <a:solidFill>
                  <a:schemeClr val="tx1"/>
                </a:solidFill>
                <a:latin typeface="Arial" panose="020B0604020202020204" pitchFamily="34" charset="0"/>
                <a:ea typeface="Calibri"/>
                <a:cs typeface="Arial" panose="020B0604020202020204" pitchFamily="34" charset="0"/>
              </a:rPr>
              <a:t>Г</a:t>
            </a:r>
            <a:r>
              <a:rPr lang="en-US" sz="3300" dirty="0" err="1">
                <a:solidFill>
                  <a:schemeClr val="tx1"/>
                </a:solidFill>
                <a:latin typeface="Arial" panose="020B0604020202020204" pitchFamily="34" charset="0"/>
                <a:ea typeface="Calibri"/>
                <a:cs typeface="Arial" panose="020B0604020202020204" pitchFamily="34" charset="0"/>
              </a:rPr>
              <a:t>овил</a:t>
            </a:r>
            <a:r>
              <a:rPr lang="mn-MN" sz="3300" dirty="0">
                <a:solidFill>
                  <a:schemeClr val="tx1"/>
                </a:solidFill>
                <a:latin typeface="Arial" panose="020B0604020202020204" pitchFamily="34" charset="0"/>
                <a:ea typeface="Calibri"/>
                <a:cs typeface="Arial" panose="020B0604020202020204" pitchFamily="34" charset="0"/>
              </a:rPr>
              <a:t> 51 ш, </a:t>
            </a:r>
            <a:r>
              <a:rPr lang="en-US" sz="3300" dirty="0" err="1">
                <a:solidFill>
                  <a:schemeClr val="tx1"/>
                </a:solidFill>
                <a:latin typeface="Arial" panose="020B0604020202020204" pitchFamily="34" charset="0"/>
                <a:ea typeface="Calibri"/>
                <a:cs typeface="Arial" panose="020B0604020202020204" pitchFamily="34" charset="0"/>
              </a:rPr>
              <a:t>Цагаанчулуут</a:t>
            </a:r>
            <a:r>
              <a:rPr lang="en-US" sz="3300" dirty="0">
                <a:solidFill>
                  <a:schemeClr val="tx1"/>
                </a:solidFill>
                <a:latin typeface="Arial" panose="020B0604020202020204" pitchFamily="34" charset="0"/>
                <a:ea typeface="Calibri"/>
                <a:cs typeface="Arial" panose="020B0604020202020204" pitchFamily="34" charset="0"/>
              </a:rPr>
              <a:t>, </a:t>
            </a:r>
            <a:r>
              <a:rPr lang="en-US" sz="3300" dirty="0" err="1">
                <a:solidFill>
                  <a:schemeClr val="tx1"/>
                </a:solidFill>
                <a:latin typeface="Arial" panose="020B0604020202020204" pitchFamily="34" charset="0"/>
                <a:ea typeface="Calibri"/>
                <a:cs typeface="Arial" panose="020B0604020202020204" pitchFamily="34" charset="0"/>
              </a:rPr>
              <a:t>Уртбулаг</a:t>
            </a:r>
            <a:r>
              <a:rPr lang="mn-MN" sz="3300" dirty="0">
                <a:solidFill>
                  <a:schemeClr val="tx1"/>
                </a:solidFill>
                <a:latin typeface="Arial" panose="020B0604020202020204" pitchFamily="34" charset="0"/>
                <a:ea typeface="Calibri"/>
                <a:cs typeface="Arial" panose="020B0604020202020204" pitchFamily="34" charset="0"/>
              </a:rPr>
              <a:t> 50 ш, Рашаант багт 12 ш  шонгийн гэрэлтүүлэг шинээр нэмэгдсэн байна. Мөн асаалтын зардал ихтэй натрийн гэрэл  2017 онд 1976ш байсан 2018 онд 1713 болж 263ш ЛЕД гэрэлээр солигдсон байна.</a:t>
            </a:r>
            <a:endParaRPr lang="en-US" sz="3300" dirty="0">
              <a:solidFill>
                <a:schemeClr val="tx1"/>
              </a:solidFill>
              <a:latin typeface="Arial" panose="020B0604020202020204" pitchFamily="34" charset="0"/>
              <a:ea typeface="Calibri"/>
              <a:cs typeface="Arial" panose="020B0604020202020204" pitchFamily="34" charset="0"/>
            </a:endParaRPr>
          </a:p>
          <a:p>
            <a:endParaRPr lang="en-US" dirty="0">
              <a:solidFill>
                <a:schemeClr val="tx1"/>
              </a:solidFill>
            </a:endParaRPr>
          </a:p>
        </p:txBody>
      </p:sp>
      <p:graphicFrame>
        <p:nvGraphicFramePr>
          <p:cNvPr id="5" name="Content Placeholder 3"/>
          <p:cNvGraphicFramePr>
            <a:graphicFrameLocks/>
          </p:cNvGraphicFramePr>
          <p:nvPr>
            <p:extLst>
              <p:ext uri="{D42A27DB-BD31-4B8C-83A1-F6EECF244321}">
                <p14:modId xmlns:p14="http://schemas.microsoft.com/office/powerpoint/2010/main" val="3517795439"/>
              </p:ext>
            </p:extLst>
          </p:nvPr>
        </p:nvGraphicFramePr>
        <p:xfrm>
          <a:off x="838200" y="4876800"/>
          <a:ext cx="7162800" cy="1691959"/>
        </p:xfrm>
        <a:graphic>
          <a:graphicData uri="http://schemas.openxmlformats.org/drawingml/2006/table">
            <a:tbl>
              <a:tblPr firstRow="1" firstCol="1" bandRow="1">
                <a:tableStyleId>{5940675A-B579-460E-94D1-54222C63F5DA}</a:tableStyleId>
              </a:tblPr>
              <a:tblGrid>
                <a:gridCol w="530578"/>
                <a:gridCol w="2347924"/>
                <a:gridCol w="1505316"/>
                <a:gridCol w="1505316"/>
                <a:gridCol w="1273666"/>
              </a:tblGrid>
              <a:tr h="570295">
                <a:tc>
                  <a:txBody>
                    <a:bodyPr/>
                    <a:lstStyle/>
                    <a:p>
                      <a:pPr marL="0" marR="0" algn="ctr">
                        <a:lnSpc>
                          <a:spcPct val="115000"/>
                        </a:lnSpc>
                        <a:spcBef>
                          <a:spcPts val="0"/>
                        </a:spcBef>
                        <a:spcAft>
                          <a:spcPts val="0"/>
                        </a:spcAft>
                      </a:pPr>
                      <a:r>
                        <a:rPr lang="mn-MN" sz="1600" dirty="0" smtClean="0">
                          <a:effectLst/>
                        </a:rPr>
                        <a:t>Д/д</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Нэр</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2017 </a:t>
                      </a:r>
                      <a:r>
                        <a:rPr lang="mn-MN" sz="1600" dirty="0" smtClean="0">
                          <a:effectLst/>
                        </a:rPr>
                        <a:t>он</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2018 </a:t>
                      </a:r>
                      <a:r>
                        <a:rPr lang="mn-MN" sz="1600" dirty="0" smtClean="0">
                          <a:effectLst/>
                        </a:rPr>
                        <a:t>он</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Нэмэгдсэн дүн</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526">
                <a:tc rowSpan="3">
                  <a:txBody>
                    <a:bodyPr/>
                    <a:lstStyle/>
                    <a:p>
                      <a:pPr marL="0" marR="0" algn="ctr">
                        <a:lnSpc>
                          <a:spcPct val="115000"/>
                        </a:lnSpc>
                        <a:spcBef>
                          <a:spcPts val="0"/>
                        </a:spcBef>
                        <a:spcAft>
                          <a:spcPts val="0"/>
                        </a:spcAft>
                      </a:pPr>
                      <a:r>
                        <a:rPr lang="mn-MN" sz="1600" dirty="0">
                          <a:effectLst/>
                        </a:rPr>
                        <a:t>1</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1600" dirty="0">
                          <a:effectLst/>
                        </a:rPr>
                        <a:t>Гэрэлтүүлгийн тоо, ш</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8021</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8714</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693</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526">
                <a:tc vMerge="1">
                  <a:txBody>
                    <a:bodyPr/>
                    <a:lstStyle/>
                    <a:p>
                      <a:endParaRPr lang="en-US"/>
                    </a:p>
                  </a:txBody>
                  <a:tcPr/>
                </a:tc>
                <a:tc>
                  <a:txBody>
                    <a:bodyPr/>
                    <a:lstStyle/>
                    <a:p>
                      <a:pPr marL="0" marR="0" algn="just">
                        <a:lnSpc>
                          <a:spcPct val="115000"/>
                        </a:lnSpc>
                        <a:spcBef>
                          <a:spcPts val="0"/>
                        </a:spcBef>
                        <a:spcAft>
                          <a:spcPts val="0"/>
                        </a:spcAft>
                      </a:pPr>
                      <a:r>
                        <a:rPr lang="mn-MN" sz="1600" dirty="0">
                          <a:effectLst/>
                        </a:rPr>
                        <a:t>ЛЕД, ш</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6045</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6738</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693</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526">
                <a:tc vMerge="1">
                  <a:txBody>
                    <a:bodyPr/>
                    <a:lstStyle/>
                    <a:p>
                      <a:endParaRPr lang="en-US"/>
                    </a:p>
                  </a:txBody>
                  <a:tcPr/>
                </a:tc>
                <a:tc>
                  <a:txBody>
                    <a:bodyPr/>
                    <a:lstStyle/>
                    <a:p>
                      <a:pPr marL="0" marR="0" algn="just">
                        <a:lnSpc>
                          <a:spcPct val="115000"/>
                        </a:lnSpc>
                        <a:spcBef>
                          <a:spcPts val="0"/>
                        </a:spcBef>
                        <a:spcAft>
                          <a:spcPts val="0"/>
                        </a:spcAft>
                      </a:pPr>
                      <a:r>
                        <a:rPr lang="mn-MN" sz="1600">
                          <a:effectLst/>
                        </a:rPr>
                        <a:t>Натри, ш</a:t>
                      </a:r>
                      <a:endParaRPr lang="en-US" sz="160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a:effectLst/>
                        </a:rPr>
                        <a:t>1976</a:t>
                      </a:r>
                      <a:endParaRPr lang="en-US" sz="160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a:effectLst/>
                        </a:rPr>
                        <a:t>1713</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-263</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276526">
                <a:tc>
                  <a:txBody>
                    <a:bodyPr/>
                    <a:lstStyle/>
                    <a:p>
                      <a:pPr marL="0" marR="0" algn="ctr">
                        <a:lnSpc>
                          <a:spcPct val="115000"/>
                        </a:lnSpc>
                        <a:spcBef>
                          <a:spcPts val="0"/>
                        </a:spcBef>
                        <a:spcAft>
                          <a:spcPts val="0"/>
                        </a:spcAft>
                      </a:pPr>
                      <a:r>
                        <a:rPr lang="mn-MN" sz="1600" dirty="0" smtClean="0">
                          <a:effectLst/>
                        </a:rPr>
                        <a:t>2</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just">
                        <a:lnSpc>
                          <a:spcPct val="115000"/>
                        </a:lnSpc>
                        <a:spcBef>
                          <a:spcPts val="0"/>
                        </a:spcBef>
                        <a:spcAft>
                          <a:spcPts val="0"/>
                        </a:spcAft>
                      </a:pPr>
                      <a:r>
                        <a:rPr lang="mn-MN" sz="1600" dirty="0">
                          <a:effectLst/>
                        </a:rPr>
                        <a:t>Асалтын хувь, %</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effectLst/>
                        </a:rPr>
                        <a:t>8</a:t>
                      </a:r>
                      <a:r>
                        <a:rPr lang="mn-MN" sz="1600" dirty="0" smtClean="0">
                          <a:effectLst/>
                        </a:rPr>
                        <a:t>2</a:t>
                      </a:r>
                      <a:r>
                        <a:rPr lang="mn-MN" sz="1600" dirty="0">
                          <a:effectLst/>
                        </a:rPr>
                        <a:t>%</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en-US" sz="1600" dirty="0" smtClean="0">
                          <a:effectLst/>
                        </a:rPr>
                        <a:t>92.7</a:t>
                      </a:r>
                      <a:r>
                        <a:rPr lang="mn-MN" sz="1600" dirty="0" smtClean="0">
                          <a:effectLst/>
                        </a:rPr>
                        <a:t>%</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lnSpc>
                          <a:spcPct val="115000"/>
                        </a:lnSpc>
                        <a:spcBef>
                          <a:spcPts val="0"/>
                        </a:spcBef>
                        <a:spcAft>
                          <a:spcPts val="0"/>
                        </a:spcAft>
                      </a:pPr>
                      <a:r>
                        <a:rPr lang="mn-MN" sz="1600" dirty="0" smtClean="0">
                          <a:effectLst/>
                        </a:rPr>
                        <a:t>1</a:t>
                      </a:r>
                      <a:r>
                        <a:rPr lang="en-US" sz="1600" dirty="0" smtClean="0">
                          <a:effectLst/>
                        </a:rPr>
                        <a:t>0.7</a:t>
                      </a:r>
                      <a:r>
                        <a:rPr lang="mn-MN" sz="1600" dirty="0" smtClean="0">
                          <a:effectLst/>
                        </a:rPr>
                        <a:t>%</a:t>
                      </a:r>
                      <a:endParaRPr lang="en-US" sz="1600" dirty="0">
                        <a:solidFill>
                          <a:schemeClr val="tx1"/>
                        </a:solidFill>
                        <a:effectLst/>
                        <a:latin typeface="Arial" panose="020B0604020202020204" pitchFamily="34" charset="0"/>
                        <a:ea typeface="Calibri"/>
                        <a:cs typeface="Arial" panose="020B0604020202020204" pitchFamily="34" charset="0"/>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
        <p:nvSpPr>
          <p:cNvPr id="4" name="Title 1"/>
          <p:cNvSpPr>
            <a:spLocks noGrp="1"/>
          </p:cNvSpPr>
          <p:nvPr>
            <p:ph type="title"/>
          </p:nvPr>
        </p:nvSpPr>
        <p:spPr>
          <a:xfrm>
            <a:off x="1295400" y="-457200"/>
            <a:ext cx="6781800" cy="1600200"/>
          </a:xfrm>
        </p:spPr>
        <p:txBody>
          <a:bodyPr>
            <a:normAutofit/>
          </a:bodyPr>
          <a:lstStyle/>
          <a:p>
            <a:pPr algn="ctr"/>
            <a:r>
              <a:rPr lang="mn-MN" sz="2000" b="1" dirty="0" smtClean="0">
                <a:solidFill>
                  <a:schemeClr val="tx1"/>
                </a:solidFill>
                <a:latin typeface="Arial" panose="020B0604020202020204" pitchFamily="34" charset="0"/>
                <a:cs typeface="Arial" panose="020B0604020202020204" pitchFamily="34" charset="0"/>
              </a:rPr>
              <a:t>ГЭРЭЛТҮҮЛГИЙГ САЙЖРУУЛАХ ЧИГЛЭЛЭЭР ХИЙСЭН АЖЛУУД</a:t>
            </a:r>
            <a:endParaRPr lang="en-US" sz="2000" b="1"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65395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838200"/>
            <a:ext cx="8229600" cy="3755496"/>
          </a:xfrm>
        </p:spPr>
        <p:txBody>
          <a:bodyPr>
            <a:noAutofit/>
          </a:bodyPr>
          <a:lstStyle/>
          <a:p>
            <a:pPr marL="0" indent="0" algn="just">
              <a:buNone/>
            </a:pPr>
            <a:endParaRPr lang="mn-MN" sz="1600" dirty="0" smtClean="0">
              <a:solidFill>
                <a:schemeClr val="tx1"/>
              </a:solidFill>
              <a:latin typeface="Arial" panose="020B0604020202020204" pitchFamily="34" charset="0"/>
              <a:cs typeface="Arial" panose="020B0604020202020204" pitchFamily="34" charset="0"/>
            </a:endParaRPr>
          </a:p>
          <a:p>
            <a:pPr marL="0" indent="0" algn="just">
              <a:buNone/>
            </a:pPr>
            <a:r>
              <a:rPr lang="ru-RU" sz="1600" dirty="0" smtClean="0">
                <a:solidFill>
                  <a:schemeClr val="tx1"/>
                </a:solidFill>
                <a:latin typeface="Arial" panose="020B0604020202020204" pitchFamily="34" charset="0"/>
                <a:cs typeface="Arial" panose="020B0604020202020204" pitchFamily="34" charset="0"/>
              </a:rPr>
              <a:t>2018 </a:t>
            </a:r>
            <a:r>
              <a:rPr lang="ru-RU" sz="1600" dirty="0">
                <a:solidFill>
                  <a:schemeClr val="tx1"/>
                </a:solidFill>
                <a:latin typeface="Arial" panose="020B0604020202020204" pitchFamily="34" charset="0"/>
                <a:cs typeface="Arial" panose="020B0604020202020204" pitchFamily="34" charset="0"/>
              </a:rPr>
              <a:t>он</a:t>
            </a:r>
            <a:r>
              <a:rPr lang="mn-MN" sz="1600" dirty="0">
                <a:solidFill>
                  <a:schemeClr val="tx1"/>
                </a:solidFill>
                <a:latin typeface="Arial" panose="020B0604020202020204" pitchFamily="34" charset="0"/>
                <a:cs typeface="Arial" panose="020B0604020202020204" pitchFamily="34" charset="0"/>
              </a:rPr>
              <a:t>д</a:t>
            </a:r>
            <a:r>
              <a:rPr lang="ru-RU" sz="1600" dirty="0">
                <a:solidFill>
                  <a:schemeClr val="tx1"/>
                </a:solidFill>
                <a:latin typeface="Arial" panose="020B0604020202020204" pitchFamily="34" charset="0"/>
                <a:cs typeface="Arial" panose="020B0604020202020204" pitchFamily="34" charset="0"/>
              </a:rPr>
              <a:t> 25 ширхэг энгийн тарифт тоолуурыг 2 төрифт тоолуураар сол</a:t>
            </a:r>
            <a:r>
              <a:rPr lang="mn-MN" sz="1600" dirty="0">
                <a:solidFill>
                  <a:schemeClr val="tx1"/>
                </a:solidFill>
                <a:latin typeface="Arial" panose="020B0604020202020204" pitchFamily="34" charset="0"/>
                <a:cs typeface="Arial" panose="020B0604020202020204" pitchFamily="34" charset="0"/>
              </a:rPr>
              <a:t>их</a:t>
            </a:r>
            <a:r>
              <a:rPr lang="ru-RU" sz="1600" dirty="0">
                <a:solidFill>
                  <a:schemeClr val="tx1"/>
                </a:solidFill>
                <a:latin typeface="Arial" panose="020B0604020202020204" pitchFamily="34" charset="0"/>
                <a:cs typeface="Arial" panose="020B0604020202020204" pitchFamily="34" charset="0"/>
              </a:rPr>
              <a:t>, агаарын АС утсыг СИП кабелиар </a:t>
            </a:r>
            <a:r>
              <a:rPr lang="ru-RU" sz="1600" dirty="0" smtClean="0">
                <a:solidFill>
                  <a:schemeClr val="tx1"/>
                </a:solidFill>
                <a:latin typeface="Arial" panose="020B0604020202020204" pitchFamily="34" charset="0"/>
                <a:cs typeface="Arial" panose="020B0604020202020204" pitchFamily="34" charset="0"/>
              </a:rPr>
              <a:t>сол</a:t>
            </a:r>
            <a:r>
              <a:rPr lang="mn-MN" sz="1600" dirty="0" smtClean="0">
                <a:latin typeface="Arial" panose="020B0604020202020204" pitchFamily="34" charset="0"/>
                <a:cs typeface="Arial" panose="020B0604020202020204" pitchFamily="34" charset="0"/>
              </a:rPr>
              <a:t>их</a:t>
            </a:r>
            <a:r>
              <a:rPr lang="mn-MN" sz="1600" dirty="0" smtClean="0">
                <a:solidFill>
                  <a:schemeClr val="tx1"/>
                </a:solidFill>
                <a:latin typeface="Arial" panose="020B0604020202020204" pitchFamily="34" charset="0"/>
                <a:cs typeface="Arial" panose="020B0604020202020204" pitchFamily="34" charset="0"/>
              </a:rPr>
              <a:t>,</a:t>
            </a:r>
            <a:r>
              <a:rPr lang="ru-RU" sz="1600" dirty="0" smtClean="0">
                <a:solidFill>
                  <a:schemeClr val="tx1"/>
                </a:solidFill>
                <a:latin typeface="Arial" panose="020B0604020202020204" pitchFamily="34" charset="0"/>
                <a:cs typeface="Arial" panose="020B0604020202020204" pitchFamily="34" charset="0"/>
              </a:rPr>
              <a:t>  </a:t>
            </a:r>
            <a:r>
              <a:rPr lang="mn-MN" sz="1600" dirty="0">
                <a:solidFill>
                  <a:schemeClr val="tx1"/>
                </a:solidFill>
                <a:latin typeface="Arial" panose="020B0604020202020204" pitchFamily="34" charset="0"/>
                <a:cs typeface="Arial" panose="020B0604020202020204" pitchFamily="34" charset="0"/>
              </a:rPr>
              <a:t>о</a:t>
            </a:r>
            <a:r>
              <a:rPr lang="ru-RU" sz="1600" dirty="0">
                <a:solidFill>
                  <a:schemeClr val="tx1"/>
                </a:solidFill>
                <a:latin typeface="Arial" panose="020B0604020202020204" pitchFamily="34" charset="0"/>
                <a:cs typeface="Arial" panose="020B0604020202020204" pitchFamily="34" charset="0"/>
              </a:rPr>
              <a:t>доо ашиглаж байгаа улайсах Натри гэрлийг ЛЕД гэрлээр </a:t>
            </a:r>
            <a:r>
              <a:rPr lang="ru-RU" sz="1600" dirty="0" smtClean="0">
                <a:solidFill>
                  <a:schemeClr val="tx1"/>
                </a:solidFill>
                <a:latin typeface="Arial" panose="020B0604020202020204" pitchFamily="34" charset="0"/>
                <a:cs typeface="Arial" panose="020B0604020202020204" pitchFamily="34" charset="0"/>
              </a:rPr>
              <a:t>сол</a:t>
            </a:r>
            <a:r>
              <a:rPr lang="mn-MN" sz="1600" dirty="0" smtClean="0">
                <a:solidFill>
                  <a:schemeClr val="tx1"/>
                </a:solidFill>
                <a:latin typeface="Arial" panose="020B0604020202020204" pitchFamily="34" charset="0"/>
                <a:cs typeface="Arial" panose="020B0604020202020204" pitchFamily="34" charset="0"/>
              </a:rPr>
              <a:t>и</a:t>
            </a:r>
            <a:r>
              <a:rPr lang="ru-RU" sz="1600" dirty="0" smtClean="0">
                <a:solidFill>
                  <a:schemeClr val="tx1"/>
                </a:solidFill>
                <a:latin typeface="Arial" panose="020B0604020202020204" pitchFamily="34" charset="0"/>
                <a:cs typeface="Arial" panose="020B0604020202020204" pitchFamily="34" charset="0"/>
              </a:rPr>
              <a:t>х ажл</a:t>
            </a:r>
            <a:r>
              <a:rPr lang="mn-MN" sz="1600" dirty="0" smtClean="0">
                <a:solidFill>
                  <a:schemeClr val="tx1"/>
                </a:solidFill>
                <a:latin typeface="Arial" panose="020B0604020202020204" pitchFamily="34" charset="0"/>
                <a:cs typeface="Arial" panose="020B0604020202020204" pitchFamily="34" charset="0"/>
              </a:rPr>
              <a:t>аар</a:t>
            </a:r>
            <a:r>
              <a:rPr lang="ru-RU" sz="1600" dirty="0" smtClean="0">
                <a:solidFill>
                  <a:schemeClr val="tx1"/>
                </a:solidFill>
                <a:latin typeface="Arial" panose="020B0604020202020204" pitchFamily="34" charset="0"/>
                <a:cs typeface="Arial" panose="020B0604020202020204" pitchFamily="34" charset="0"/>
              </a:rPr>
              <a:t>  </a:t>
            </a:r>
            <a:r>
              <a:rPr lang="ru-RU" sz="1600" dirty="0">
                <a:solidFill>
                  <a:schemeClr val="tx1"/>
                </a:solidFill>
                <a:latin typeface="Arial" panose="020B0604020202020204" pitchFamily="34" charset="0"/>
                <a:cs typeface="Arial" panose="020B0604020202020204" pitchFamily="34" charset="0"/>
              </a:rPr>
              <a:t>250 Вт- ын </a:t>
            </a:r>
            <a:r>
              <a:rPr lang="ru-RU" sz="1600" dirty="0" smtClean="0">
                <a:solidFill>
                  <a:schemeClr val="tx1"/>
                </a:solidFill>
                <a:latin typeface="Arial" panose="020B0604020202020204" pitchFamily="34" charset="0"/>
                <a:cs typeface="Arial" panose="020B0604020202020204" pitchFamily="34" charset="0"/>
              </a:rPr>
              <a:t>хэрэглээг</a:t>
            </a:r>
            <a:r>
              <a:rPr lang="mn-MN" sz="1600" dirty="0" smtClean="0">
                <a:solidFill>
                  <a:schemeClr val="tx1"/>
                </a:solidFill>
                <a:latin typeface="Arial" panose="020B0604020202020204" pitchFamily="34" charset="0"/>
                <a:cs typeface="Arial" panose="020B0604020202020204" pitchFamily="34" charset="0"/>
              </a:rPr>
              <a:t> 150/56 вт</a:t>
            </a:r>
            <a:r>
              <a:rPr lang="ru-RU" sz="1600" dirty="0" smtClean="0">
                <a:solidFill>
                  <a:schemeClr val="tx1"/>
                </a:solidFill>
                <a:latin typeface="Arial" panose="020B0604020202020204" pitchFamily="34" charset="0"/>
                <a:cs typeface="Arial" panose="020B0604020202020204" pitchFamily="34" charset="0"/>
              </a:rPr>
              <a:t>  </a:t>
            </a:r>
            <a:r>
              <a:rPr lang="ru-RU" sz="1600" dirty="0">
                <a:solidFill>
                  <a:schemeClr val="tx1"/>
                </a:solidFill>
                <a:latin typeface="Arial" panose="020B0604020202020204" pitchFamily="34" charset="0"/>
                <a:cs typeface="Arial" panose="020B0604020202020204" pitchFamily="34" charset="0"/>
              </a:rPr>
              <a:t>болго</a:t>
            </a:r>
            <a:r>
              <a:rPr lang="mn-MN" sz="1600" dirty="0">
                <a:solidFill>
                  <a:schemeClr val="tx1"/>
                </a:solidFill>
                <a:latin typeface="Arial" panose="020B0604020202020204" pitchFamily="34" charset="0"/>
                <a:cs typeface="Arial" panose="020B0604020202020204" pitchFamily="34" charset="0"/>
              </a:rPr>
              <a:t>х,</a:t>
            </a:r>
            <a:r>
              <a:rPr lang="ru-RU" sz="1600" dirty="0">
                <a:solidFill>
                  <a:schemeClr val="tx1"/>
                </a:solidFill>
                <a:latin typeface="Arial" panose="020B0604020202020204" pitchFamily="34" charset="0"/>
                <a:cs typeface="Arial" panose="020B0604020202020204" pitchFamily="34" charset="0"/>
              </a:rPr>
              <a:t> </a:t>
            </a:r>
            <a:r>
              <a:rPr lang="mn-MN" sz="1600" dirty="0" smtClean="0">
                <a:solidFill>
                  <a:schemeClr val="tx1"/>
                </a:solidFill>
                <a:latin typeface="Arial" panose="020B0604020202020204" pitchFamily="34" charset="0"/>
                <a:cs typeface="Arial" panose="020B0604020202020204" pitchFamily="34" charset="0"/>
              </a:rPr>
              <a:t>г</a:t>
            </a:r>
            <a:r>
              <a:rPr lang="ru-RU" sz="1600" dirty="0" smtClean="0">
                <a:solidFill>
                  <a:schemeClr val="tx1"/>
                </a:solidFill>
                <a:latin typeface="Arial" panose="020B0604020202020204" pitchFamily="34" charset="0"/>
                <a:cs typeface="Arial" panose="020B0604020202020204" pitchFamily="34" charset="0"/>
              </a:rPr>
              <a:t>эр </a:t>
            </a:r>
            <a:r>
              <a:rPr lang="ru-RU" sz="1600" dirty="0">
                <a:solidFill>
                  <a:schemeClr val="tx1"/>
                </a:solidFill>
                <a:latin typeface="Arial" panose="020B0604020202020204" pitchFamily="34" charset="0"/>
                <a:cs typeface="Arial" panose="020B0604020202020204" pitchFamily="34" charset="0"/>
              </a:rPr>
              <a:t>хорооллын гудамж</a:t>
            </a:r>
            <a:r>
              <a:rPr lang="mn-MN" sz="1600" dirty="0">
                <a:solidFill>
                  <a:schemeClr val="tx1"/>
                </a:solidFill>
                <a:latin typeface="Arial" panose="020B0604020202020204" pitchFamily="34" charset="0"/>
                <a:cs typeface="Arial" panose="020B0604020202020204" pitchFamily="34" charset="0"/>
              </a:rPr>
              <a:t>н</a:t>
            </a:r>
            <a:r>
              <a:rPr lang="ru-RU" sz="1600" dirty="0">
                <a:solidFill>
                  <a:schemeClr val="tx1"/>
                </a:solidFill>
                <a:latin typeface="Arial" panose="020B0604020202020204" pitchFamily="34" charset="0"/>
                <a:cs typeface="Arial" panose="020B0604020202020204" pitchFamily="34" charset="0"/>
              </a:rPr>
              <a:t>ы ЛЕД гэрэлтуулгийн гэмтэлтэй толгойг засварла</a:t>
            </a:r>
            <a:r>
              <a:rPr lang="mn-MN" sz="1600" dirty="0">
                <a:solidFill>
                  <a:schemeClr val="tx1"/>
                </a:solidFill>
                <a:latin typeface="Arial" panose="020B0604020202020204" pitchFamily="34" charset="0"/>
                <a:cs typeface="Arial" panose="020B0604020202020204" pitchFamily="34" charset="0"/>
              </a:rPr>
              <a:t>х </a:t>
            </a:r>
            <a:r>
              <a:rPr lang="mn-MN" sz="1600" dirty="0" smtClean="0">
                <a:solidFill>
                  <a:schemeClr val="tx1"/>
                </a:solidFill>
                <a:latin typeface="Arial" panose="020B0604020202020204" pitchFamily="34" charset="0"/>
                <a:cs typeface="Arial" panose="020B0604020202020204" pitchFamily="34" charset="0"/>
              </a:rPr>
              <a:t>ажлууд, Отгонбилэг</a:t>
            </a:r>
            <a:r>
              <a:rPr lang="mn-MN" sz="1600" dirty="0">
                <a:solidFill>
                  <a:schemeClr val="tx1"/>
                </a:solidFill>
                <a:latin typeface="Arial" panose="020B0604020202020204" pitchFamily="34" charset="0"/>
                <a:cs typeface="Arial" panose="020B0604020202020204" pitchFamily="34" charset="0"/>
              </a:rPr>
              <a:t>, Нацагдаржийн гудамж , </a:t>
            </a:r>
            <a:r>
              <a:rPr lang="mn-MN" sz="1600" dirty="0" smtClean="0">
                <a:solidFill>
                  <a:schemeClr val="tx1"/>
                </a:solidFill>
                <a:latin typeface="Arial" panose="020B0604020202020204" pitchFamily="34" charset="0"/>
                <a:cs typeface="Arial" panose="020B0604020202020204" pitchFamily="34" charset="0"/>
              </a:rPr>
              <a:t>Дэнж </a:t>
            </a:r>
            <a:r>
              <a:rPr lang="mn-MN" sz="1600" dirty="0">
                <a:solidFill>
                  <a:schemeClr val="tx1"/>
                </a:solidFill>
                <a:latin typeface="Arial" panose="020B0604020202020204" pitchFamily="34" charset="0"/>
                <a:cs typeface="Arial" panose="020B0604020202020204" pitchFamily="34" charset="0"/>
              </a:rPr>
              <a:t>төвийн  190 ш  400 Вт –ын натри гэрлийг 250 Вт </a:t>
            </a:r>
            <a:r>
              <a:rPr lang="mn-MN" sz="1600" dirty="0" smtClean="0">
                <a:solidFill>
                  <a:schemeClr val="tx1"/>
                </a:solidFill>
                <a:latin typeface="Arial" panose="020B0604020202020204" pitchFamily="34" charset="0"/>
                <a:cs typeface="Arial" panose="020B0604020202020204" pitchFamily="34" charset="0"/>
              </a:rPr>
              <a:t> болгосон, Гэр хорооллын Шанд, Баянбулаг, Даваат, Наран, Булаг,Баянцагаан,Дэнж багуудын 250 ш 56 Вт –ын ЛЕД гэрэлтүүлгийн толгойг </a:t>
            </a:r>
            <a:r>
              <a:rPr lang="en-US" sz="1600" dirty="0" smtClean="0">
                <a:solidFill>
                  <a:schemeClr val="tx1"/>
                </a:solidFill>
                <a:latin typeface="Arial" panose="020B0604020202020204" pitchFamily="34" charset="0"/>
                <a:cs typeface="Arial" panose="020B0604020202020204" pitchFamily="34" charset="0"/>
              </a:rPr>
              <a:t>10</a:t>
            </a:r>
            <a:r>
              <a:rPr lang="mn-MN" sz="1600" dirty="0" smtClean="0">
                <a:solidFill>
                  <a:schemeClr val="tx1"/>
                </a:solidFill>
                <a:latin typeface="Arial" panose="020B0604020202020204" pitchFamily="34" charset="0"/>
                <a:cs typeface="Arial" panose="020B0604020202020204" pitchFamily="34" charset="0"/>
              </a:rPr>
              <a:t>000ш 1Вт чадлын гэрлээр сэлбэж засварлан засварын зардал хэмнэж нөхөлт хийсэн байна.</a:t>
            </a:r>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919414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1752600"/>
            <a:ext cx="7543800" cy="3886200"/>
          </a:xfrm>
        </p:spPr>
        <p:txBody>
          <a:bodyPr>
            <a:normAutofit/>
          </a:bodyPr>
          <a:lstStyle/>
          <a:p>
            <a:pPr algn="just"/>
            <a:r>
              <a:rPr lang="mn-MN" sz="1600" dirty="0">
                <a:solidFill>
                  <a:schemeClr val="tx1"/>
                </a:solidFill>
                <a:latin typeface="Arial" panose="020B0604020202020204" pitchFamily="34" charset="0"/>
                <a:cs typeface="Arial" panose="020B0604020202020204" pitchFamily="34" charset="0"/>
              </a:rPr>
              <a:t>Аймгийн статистикийн хэлтэст сар бүрийн 05-ны дотор орлого үйлчилгээний мэдээ </a:t>
            </a:r>
            <a:r>
              <a:rPr lang="mn-MN" sz="1600" dirty="0" smtClean="0">
                <a:solidFill>
                  <a:schemeClr val="tx1"/>
                </a:solidFill>
                <a:latin typeface="Arial" panose="020B0604020202020204" pitchFamily="34" charset="0"/>
                <a:cs typeface="Arial" panose="020B0604020202020204" pitchFamily="34" charset="0"/>
              </a:rPr>
              <a:t>тайланг, БОАЖГазарт ундны усны эх үүсвэрийн,ЭМГазарт усны аюулгүй байдлын  жилийн эцсийн,  </a:t>
            </a:r>
            <a:r>
              <a:rPr lang="mn-MN" sz="1600" dirty="0">
                <a:solidFill>
                  <a:schemeClr val="tx1"/>
                </a:solidFill>
                <a:latin typeface="Arial" panose="020B0604020202020204" pitchFamily="34" charset="0"/>
                <a:cs typeface="Arial" panose="020B0604020202020204" pitchFamily="34" charset="0"/>
              </a:rPr>
              <a:t>ЭХЗХороо, ХСУХАТАҮЗЗөвлөл, БХТөвд тусгай зөвшөөрлийн үйл ажиллагааны улирлын мэдээ тайланг хугацаанд нь хүргүүлж ажиллаа</a:t>
            </a:r>
            <a:r>
              <a:rPr lang="mn-MN" sz="1600" dirty="0" smtClean="0">
                <a:solidFill>
                  <a:schemeClr val="tx1"/>
                </a:solidFill>
                <a:latin typeface="Arial" panose="020B0604020202020204" pitchFamily="34" charset="0"/>
                <a:cs typeface="Arial" panose="020B0604020202020204" pitchFamily="34" charset="0"/>
              </a:rPr>
              <a:t>.</a:t>
            </a:r>
            <a:r>
              <a:rPr lang="ru-RU" sz="1600" dirty="0">
                <a:solidFill>
                  <a:schemeClr val="tx1"/>
                </a:solidFill>
                <a:latin typeface="Arial" panose="020B0604020202020204" pitchFamily="34" charset="0"/>
                <a:cs typeface="Arial" panose="020B0604020202020204" pitchFamily="34" charset="0"/>
              </a:rPr>
              <a:t> Аймгийн ИТХ-ын Ажлын албанаас эохион байгуулж байгаа </a:t>
            </a:r>
            <a:r>
              <a:rPr lang="mn-MN" sz="1600" dirty="0" smtClean="0">
                <a:solidFill>
                  <a:schemeClr val="tx1"/>
                </a:solidFill>
                <a:latin typeface="Arial" panose="020B0604020202020204" pitchFamily="34" charset="0"/>
                <a:cs typeface="Arial" panose="020B0604020202020204" pitchFamily="34" charset="0"/>
              </a:rPr>
              <a:t>Хөгжлийн түүчээ хүний хөгжил </a:t>
            </a:r>
            <a:r>
              <a:rPr lang="ru-RU" sz="1600" dirty="0" smtClean="0">
                <a:solidFill>
                  <a:schemeClr val="tx1"/>
                </a:solidFill>
                <a:latin typeface="Arial" panose="020B0604020202020204" pitchFamily="34" charset="0"/>
                <a:cs typeface="Arial" panose="020B0604020202020204" pitchFamily="34" charset="0"/>
              </a:rPr>
              <a:t> </a:t>
            </a:r>
            <a:r>
              <a:rPr lang="ru-RU" sz="1600" dirty="0">
                <a:solidFill>
                  <a:schemeClr val="tx1"/>
                </a:solidFill>
                <a:latin typeface="Arial" panose="020B0604020202020204" pitchFamily="34" charset="0"/>
                <a:cs typeface="Arial" panose="020B0604020202020204" pitchFamily="34" charset="0"/>
              </a:rPr>
              <a:t>аяны үйл ажиллагаанд </a:t>
            </a:r>
            <a:r>
              <a:rPr lang="mn-MN" sz="1600" dirty="0">
                <a:solidFill>
                  <a:schemeClr val="tx1"/>
                </a:solidFill>
                <a:latin typeface="Arial" panose="020B0604020202020204" pitchFamily="34" charset="0"/>
                <a:cs typeface="Arial" panose="020B0604020202020204" pitchFamily="34" charset="0"/>
              </a:rPr>
              <a:t>хуваарьт өдрүүдэд ажил үйлчилгэний чиглэл бүрээр хариуцсан инженер техникийн ажилтнуудыг оролцуулж иргэдээс гаргасан санал хүсэлтийг дэвтэрт тэмдэглэн авч шийдвэрлэж </a:t>
            </a:r>
            <a:r>
              <a:rPr lang="mn-MN" sz="1600" dirty="0" smtClean="0">
                <a:solidFill>
                  <a:schemeClr val="tx1"/>
                </a:solidFill>
                <a:latin typeface="Arial" panose="020B0604020202020204" pitchFamily="34" charset="0"/>
                <a:cs typeface="Arial" panose="020B0604020202020204" pitchFamily="34" charset="0"/>
              </a:rPr>
              <a:t>ажилласан.</a:t>
            </a:r>
            <a:r>
              <a:rPr lang="en-US" sz="1600" dirty="0" smtClean="0">
                <a:solidFill>
                  <a:schemeClr val="tx1"/>
                </a:solidFill>
                <a:latin typeface="Arial" panose="020B0604020202020204" pitchFamily="34" charset="0"/>
                <a:cs typeface="Arial" panose="020B0604020202020204" pitchFamily="34" charset="0"/>
              </a:rPr>
              <a:t> </a:t>
            </a:r>
            <a:r>
              <a:rPr lang="mn-MN" sz="1600" dirty="0">
                <a:solidFill>
                  <a:schemeClr val="tx1"/>
                </a:solidFill>
                <a:latin typeface="Arial" panose="020B0604020202020204" pitchFamily="34" charset="0"/>
                <a:cs typeface="Arial" panose="020B0604020202020204" pitchFamily="34" charset="0"/>
              </a:rPr>
              <a:t>АИТХ-ын дарга, тэргүүлэгчид 2018 оны 4-р сарын 23 –ны өдөр байгууллагын ажил үйлчилгээтэй танилцаад өгсөн үүрэг чиглэлийн дагуу ажил зохон байгуулж тайлан мэдэээллийг ажлын албанд хүргүүлсэн.</a:t>
            </a:r>
            <a:endParaRPr lang="en-US" sz="1600" dirty="0">
              <a:solidFill>
                <a:schemeClr val="tx1"/>
              </a:solidFill>
              <a:latin typeface="Arial" panose="020B0604020202020204" pitchFamily="34" charset="0"/>
              <a:cs typeface="Arial" panose="020B0604020202020204" pitchFamily="34" charset="0"/>
            </a:endParaRPr>
          </a:p>
          <a:p>
            <a:endParaRPr lang="en-US" sz="1600" dirty="0">
              <a:solidFill>
                <a:schemeClr val="tx1"/>
              </a:solidFill>
              <a:latin typeface="Arial" panose="020B0604020202020204" pitchFamily="34" charset="0"/>
              <a:cs typeface="Arial" panose="020B0604020202020204" pitchFamily="34" charset="0"/>
            </a:endParaRPr>
          </a:p>
        </p:txBody>
      </p:sp>
      <p:sp>
        <p:nvSpPr>
          <p:cNvPr id="3" name="Title 2"/>
          <p:cNvSpPr>
            <a:spLocks noGrp="1"/>
          </p:cNvSpPr>
          <p:nvPr>
            <p:ph type="title"/>
          </p:nvPr>
        </p:nvSpPr>
        <p:spPr>
          <a:xfrm>
            <a:off x="1066800" y="609600"/>
            <a:ext cx="6851070" cy="609600"/>
          </a:xfrm>
        </p:spPr>
        <p:txBody>
          <a:bodyPr>
            <a:normAutofit/>
          </a:bodyPr>
          <a:lstStyle/>
          <a:p>
            <a:pPr algn="ctr"/>
            <a:r>
              <a:rPr lang="mn-MN" sz="2000" b="1" dirty="0" smtClean="0">
                <a:latin typeface="Arial" panose="020B0604020202020204" pitchFamily="34" charset="0"/>
                <a:cs typeface="Arial" panose="020B0604020202020204" pitchFamily="34" charset="0"/>
              </a:rPr>
              <a:t>МЭДЭЭ ТАЙЛАН</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8527080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640771" y="1448812"/>
            <a:ext cx="7734300" cy="3539430"/>
          </a:xfrm>
          <a:prstGeom prst="rect">
            <a:avLst/>
          </a:prstGeom>
        </p:spPr>
        <p:txBody>
          <a:bodyPr wrap="square">
            <a:spAutoFit/>
          </a:bodyPr>
          <a:lstStyle/>
          <a:p>
            <a:pPr algn="just"/>
            <a:r>
              <a:rPr lang="mn-MN" sz="1600" dirty="0" smtClean="0">
                <a:latin typeface="Arial" panose="020B0604020202020204" pitchFamily="34" charset="0"/>
                <a:cs typeface="Arial" panose="020B0604020202020204" pitchFamily="34" charset="0"/>
              </a:rPr>
              <a:t>-  Аймгийн </a:t>
            </a:r>
            <a:r>
              <a:rPr lang="mn-MN" sz="1600" dirty="0">
                <a:latin typeface="Arial" panose="020B0604020202020204" pitchFamily="34" charset="0"/>
                <a:cs typeface="Arial" panose="020B0604020202020204" pitchFamily="34" charset="0"/>
              </a:rPr>
              <a:t>Засаг даргын үйл ажиллагааны хөтөлбөр, 2018 оны аймгийн эдийн засаг, нийгмийг хегжүүлэх үндсэн чиглэлтэй холбоотой </a:t>
            </a:r>
            <a:r>
              <a:rPr lang="en-US" sz="1600" dirty="0">
                <a:latin typeface="Arial" panose="020B0604020202020204" pitchFamily="34" charset="0"/>
                <a:cs typeface="Arial" panose="020B0604020202020204" pitchFamily="34" charset="0"/>
              </a:rPr>
              <a:t>18</a:t>
            </a:r>
            <a:r>
              <a:rPr lang="mn-MN" sz="1600" dirty="0">
                <a:latin typeface="Arial" panose="020B0604020202020204" pitchFamily="34" charset="0"/>
                <a:cs typeface="Arial" panose="020B0604020202020204" pitchFamily="34" charset="0"/>
              </a:rPr>
              <a:t> ажилд 234</a:t>
            </a: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нийт хэрэглэгчидэд  дулаан</a:t>
            </a:r>
            <a:r>
              <a:rPr lang="mn-MN" sz="1600" dirty="0" smtClean="0">
                <a:latin typeface="Arial" panose="020B0604020202020204" pitchFamily="34" charset="0"/>
                <a:cs typeface="Arial" panose="020B0604020202020204" pitchFamily="34" charset="0"/>
              </a:rPr>
              <a:t>, ус, цахилгааны </a:t>
            </a:r>
            <a:r>
              <a:rPr lang="mn-MN" sz="1600" dirty="0">
                <a:latin typeface="Arial" panose="020B0604020202020204" pitchFamily="34" charset="0"/>
                <a:cs typeface="Arial" panose="020B0604020202020204" pitchFamily="34" charset="0"/>
              </a:rPr>
              <a:t>техникийн нөхцөлийг олгож холбогдох байгууллгуудтай хамтран  </a:t>
            </a:r>
            <a:r>
              <a:rPr lang="mn-MN" sz="1600" dirty="0" smtClean="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ажиллаж  байна.</a:t>
            </a:r>
            <a:endParaRPr lang="en-US" sz="1600" dirty="0">
              <a:latin typeface="Arial" panose="020B0604020202020204" pitchFamily="34" charset="0"/>
              <a:cs typeface="Arial" panose="020B0604020202020204" pitchFamily="34" charset="0"/>
            </a:endParaRPr>
          </a:p>
          <a:p>
            <a:pPr marL="285750" indent="-285750" algn="just">
              <a:buFontTx/>
              <a:buChar char="-"/>
            </a:pPr>
            <a:r>
              <a:rPr lang="mn-MN" sz="1600" dirty="0" smtClean="0">
                <a:latin typeface="Arial" panose="020B0604020202020204" pitchFamily="34" charset="0"/>
                <a:cs typeface="Arial" panose="020B0604020202020204" pitchFamily="34" charset="0"/>
              </a:rPr>
              <a:t>Баян-Өндөр </a:t>
            </a:r>
            <a:r>
              <a:rPr lang="mn-MN" sz="1600" dirty="0">
                <a:latin typeface="Arial" panose="020B0604020202020204" pitchFamily="34" charset="0"/>
                <a:cs typeface="Arial" panose="020B0604020202020204" pitchFamily="34" charset="0"/>
              </a:rPr>
              <a:t>сумын засаг даргын  2018 оны 04 сарын 13-ны өдрийн А/144 тоот захирамжийн дагуу 10 хүний бүрэлдэхүүнтэй ажлын хэсэг байгуулж 2018 оны 04 сарын 26-30-ны хооронд Самбартай хөтөл, Зосын даваа, Хар модот, Ингэтийн даваа, Баянцагаан, Шар шувуут, Бүрэнбүстийн овоонд ой хээрийн түймэрийн эргүүл шалгалтыг хийсэн</a:t>
            </a:r>
            <a:r>
              <a:rPr lang="mn-MN" sz="1600" dirty="0" smtClean="0">
                <a:latin typeface="Arial" panose="020B0604020202020204" pitchFamily="34" charset="0"/>
                <a:cs typeface="Arial" panose="020B0604020202020204" pitchFamily="34" charset="0"/>
              </a:rPr>
              <a:t>.</a:t>
            </a:r>
          </a:p>
          <a:p>
            <a:pPr marL="285750" lvl="0" indent="-285750" algn="just">
              <a:buFontTx/>
              <a:buChar char="-"/>
            </a:pPr>
            <a:r>
              <a:rPr lang="mn-MN" altLang="en-US" sz="1600" dirty="0">
                <a:latin typeface="Arial" panose="020B0604020202020204" pitchFamily="34" charset="0"/>
                <a:ea typeface="Times New Roman" pitchFamily="18" charset="0"/>
                <a:cs typeface="Arial" panose="020B0604020202020204" pitchFamily="34" charset="0"/>
              </a:rPr>
              <a:t>Баян-Өндөр сумын гэр хорооллын үерийн усны суваг шуудуу, малын сэг зэм булах,цас түрэх зам гаргах ажилд </a:t>
            </a:r>
            <a:r>
              <a:rPr lang="en-US" altLang="en-US" sz="1600" dirty="0">
                <a:latin typeface="Arial" panose="020B0604020202020204" pitchFamily="34" charset="0"/>
                <a:ea typeface="Times New Roman" pitchFamily="18" charset="0"/>
                <a:cs typeface="Arial" panose="020B0604020202020204" pitchFamily="34" charset="0"/>
              </a:rPr>
              <a:t>CAT 422E </a:t>
            </a:r>
            <a:r>
              <a:rPr lang="mn-MN" altLang="en-US" sz="1600" dirty="0">
                <a:latin typeface="Arial" panose="020B0604020202020204" pitchFamily="34" charset="0"/>
                <a:ea typeface="Times New Roman" pitchFamily="18" charset="0"/>
                <a:cs typeface="Arial" panose="020B0604020202020204" pitchFamily="34" charset="0"/>
              </a:rPr>
              <a:t>дугуйт экскаватор  </a:t>
            </a:r>
            <a:r>
              <a:rPr lang="en-US" altLang="en-US" sz="1600" dirty="0">
                <a:latin typeface="Arial" panose="020B0604020202020204" pitchFamily="34" charset="0"/>
                <a:ea typeface="Times New Roman" pitchFamily="18" charset="0"/>
                <a:cs typeface="Arial" panose="020B0604020202020204" pitchFamily="34" charset="0"/>
              </a:rPr>
              <a:t>20 </a:t>
            </a:r>
            <a:r>
              <a:rPr lang="mn-MN" altLang="en-US" sz="1600" dirty="0">
                <a:latin typeface="Arial" panose="020B0604020202020204" pitchFamily="34" charset="0"/>
                <a:ea typeface="Times New Roman" pitchFamily="18" charset="0"/>
                <a:cs typeface="Arial" panose="020B0604020202020204" pitchFamily="34" charset="0"/>
              </a:rPr>
              <a:t>удаа,</a:t>
            </a:r>
            <a:r>
              <a:rPr lang="en-US" altLang="en-US" sz="1600" dirty="0">
                <a:latin typeface="Arial" panose="020B0604020202020204" pitchFamily="34" charset="0"/>
                <a:ea typeface="Times New Roman" pitchFamily="18" charset="0"/>
                <a:cs typeface="Arial" panose="020B0604020202020204" pitchFamily="34" charset="0"/>
              </a:rPr>
              <a:t>134.3 </a:t>
            </a:r>
            <a:r>
              <a:rPr lang="mn-MN" altLang="en-US" sz="1600" dirty="0">
                <a:latin typeface="Arial" panose="020B0604020202020204" pitchFamily="34" charset="0"/>
                <a:ea typeface="Times New Roman" pitchFamily="18" charset="0"/>
                <a:cs typeface="Arial" panose="020B0604020202020204" pitchFamily="34" charset="0"/>
              </a:rPr>
              <a:t>мото/цаг цагаар ажилласан.</a:t>
            </a:r>
            <a:r>
              <a:rPr lang="en-US" altLang="en-US" sz="1600" dirty="0">
                <a:latin typeface="Arial" panose="020B0604020202020204" pitchFamily="34" charset="0"/>
                <a:cs typeface="Arial" panose="020B0604020202020204" pitchFamily="34" charset="0"/>
              </a:rPr>
              <a:t> </a:t>
            </a:r>
            <a:endParaRPr lang="mn-MN" altLang="en-US" sz="1600" dirty="0" smtClean="0">
              <a:latin typeface="Arial" panose="020B0604020202020204" pitchFamily="34" charset="0"/>
              <a:cs typeface="Arial" panose="020B0604020202020204" pitchFamily="34" charset="0"/>
            </a:endParaRPr>
          </a:p>
          <a:p>
            <a:pPr marL="285750" lvl="0" indent="-285750" algn="just">
              <a:buFontTx/>
              <a:buChar char="-"/>
            </a:pPr>
            <a:endParaRPr lang="en-US" altLang="en-US" sz="1600" dirty="0">
              <a:latin typeface="Arial" panose="020B0604020202020204" pitchFamily="34" charset="0"/>
              <a:cs typeface="Arial" panose="020B0604020202020204" pitchFamily="34" charset="0"/>
            </a:endParaRPr>
          </a:p>
          <a:p>
            <a:pPr marL="285750" indent="-285750" algn="just">
              <a:buFontTx/>
              <a:buChar char="-"/>
            </a:pPr>
            <a:endParaRPr lang="en-US" sz="1600" dirty="0">
              <a:latin typeface="Arial" panose="020B0604020202020204" pitchFamily="34" charset="0"/>
              <a:ea typeface="Times New Roman"/>
              <a:cs typeface="Arial" panose="020B0604020202020204" pitchFamily="34" charset="0"/>
            </a:endParaRPr>
          </a:p>
        </p:txBody>
      </p:sp>
    </p:spTree>
    <p:extLst>
      <p:ext uri="{BB962C8B-B14F-4D97-AF65-F5344CB8AC3E}">
        <p14:creationId xmlns:p14="http://schemas.microsoft.com/office/powerpoint/2010/main" val="23321155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85800" y="1447800"/>
            <a:ext cx="7620000" cy="3886200"/>
          </a:xfrm>
        </p:spPr>
        <p:txBody>
          <a:bodyPr>
            <a:noAutofit/>
          </a:bodyPr>
          <a:lstStyle/>
          <a:p>
            <a:pPr marL="0" indent="0" algn="just">
              <a:buNone/>
            </a:pPr>
            <a:r>
              <a:rPr lang="mn-MN" sz="1600" dirty="0">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a:p>
            <a:pPr marL="0" indent="0" algn="just">
              <a:buNone/>
            </a:pPr>
            <a:r>
              <a:rPr lang="en-US" sz="1600" dirty="0">
                <a:latin typeface="Arial" panose="020B0604020202020204" pitchFamily="34" charset="0"/>
                <a:cs typeface="Arial" panose="020B0604020202020204" pitchFamily="34" charset="0"/>
              </a:rPr>
              <a:t>	</a:t>
            </a:r>
            <a:r>
              <a:rPr lang="mn-MN" sz="1600" dirty="0">
                <a:latin typeface="Arial" panose="020B0604020202020204" pitchFamily="34" charset="0"/>
                <a:cs typeface="Arial" panose="020B0604020202020204" pitchFamily="34" charset="0"/>
              </a:rPr>
              <a:t>201</a:t>
            </a:r>
            <a:r>
              <a:rPr lang="en-US" sz="1600" dirty="0">
                <a:latin typeface="Arial" panose="020B0604020202020204" pitchFamily="34" charset="0"/>
                <a:cs typeface="Arial" panose="020B0604020202020204" pitchFamily="34" charset="0"/>
              </a:rPr>
              <a:t>8</a:t>
            </a:r>
            <a:r>
              <a:rPr lang="mn-MN" sz="1600" dirty="0">
                <a:latin typeface="Arial" panose="020B0604020202020204" pitchFamily="34" charset="0"/>
                <a:cs typeface="Arial" panose="020B0604020202020204" pitchFamily="34" charset="0"/>
              </a:rPr>
              <a:t> оны аймгийн  эдийн засаг, нийгмийг хөгжүүлэх </a:t>
            </a:r>
            <a:r>
              <a:rPr lang="mn-MN" sz="1600" dirty="0">
                <a:solidFill>
                  <a:schemeClr val="tx1"/>
                </a:solidFill>
                <a:latin typeface="Arial" panose="020B0604020202020204" pitchFamily="34" charset="0"/>
                <a:cs typeface="Arial" panose="020B0604020202020204" pitchFamily="34" charset="0"/>
              </a:rPr>
              <a:t>үндсэн чиглэл, Засаг даргын үйл ажиллагааны хөтөлбөр болон компанийн бизнес төлөвлөгөөнд тусгагдсан ажлуудыг хэрэгжүүлэх,өвлийн бэлтгэл, Эрдэнэт хотын орон сууцны хорооллуудын цахилгаан, дулаан, усан хангамж, ариутгах татуурга, цахилгаан шат, гэрэлтүүлгийн хэвийн ажиллагааг ханган ажиллаа. </a:t>
            </a:r>
          </a:p>
          <a:p>
            <a:pPr marL="0" indent="0" algn="just">
              <a:buNone/>
            </a:pPr>
            <a:r>
              <a:rPr lang="mn-MN" sz="1600" dirty="0" smtClean="0">
                <a:solidFill>
                  <a:schemeClr val="tx1"/>
                </a:solidFill>
                <a:latin typeface="Arial" panose="020B0604020202020204" pitchFamily="34" charset="0"/>
                <a:cs typeface="Arial" panose="020B0604020202020204" pitchFamily="34" charset="0"/>
              </a:rPr>
              <a:t> Мөн  2018-2021 он хүртэл баримтлах Техникийн бодлогын, санхүүгийн нөөцийн ,Хүний нөөцийн, Эрчим хүчний хэмнэлтийн арга хэмжээний бодлогын баримт бичгийг боловсруулан хэрэгжүүлэн ажиллаж байна.</a:t>
            </a:r>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24601756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304800" y="1219200"/>
            <a:ext cx="8458200" cy="3693319"/>
          </a:xfrm>
          <a:prstGeom prst="rect">
            <a:avLst/>
          </a:prstGeom>
        </p:spPr>
        <p:txBody>
          <a:bodyPr wrap="square">
            <a:spAutoFit/>
          </a:bodyPr>
          <a:lstStyle/>
          <a:p>
            <a:pPr lvl="0" algn="just">
              <a:buClr>
                <a:srgbClr val="000000"/>
              </a:buClr>
            </a:pPr>
            <a:r>
              <a:rPr lang="mn-MN" kern="0" dirty="0">
                <a:latin typeface="Arial" panose="020B0604020202020204" pitchFamily="34" charset="0"/>
                <a:ea typeface="Cinzel"/>
                <a:cs typeface="Arial" panose="020B0604020202020204" pitchFamily="34" charset="0"/>
                <a:sym typeface="Arial"/>
              </a:rPr>
              <a:t>2018 онд байгууллагын хэмжээнд </a:t>
            </a:r>
            <a:r>
              <a:rPr lang="mn-MN" kern="0" dirty="0">
                <a:latin typeface="Arial" panose="020B0604020202020204" pitchFamily="34" charset="0"/>
                <a:ea typeface="Cinzel"/>
                <a:cs typeface="Arial" panose="020B0604020202020204" pitchFamily="34" charset="0"/>
                <a:sym typeface="Cinzel"/>
              </a:rPr>
              <a:t>ажилтан</a:t>
            </a:r>
            <a:r>
              <a:rPr lang="mn-MN" kern="0" dirty="0">
                <a:latin typeface="Arial" panose="020B0604020202020204" pitchFamily="34" charset="0"/>
                <a:ea typeface="Cinzel"/>
                <a:cs typeface="Arial" panose="020B0604020202020204" pitchFamily="34" charset="0"/>
                <a:sym typeface="Arial"/>
              </a:rPr>
              <a:t> албан хаагчийн цалингийн системийг боловсронгуй болгох, зөрүүг арилгах зорилгоор ижил төрлийн ажил үүрэг гүйцэтгэдэг 100 албан хаагчийн цалинг 5 хүртэлх хувиар нэмэгдүүлсэн </a:t>
            </a:r>
            <a:r>
              <a:rPr lang="mn-MN" kern="0" dirty="0" smtClean="0">
                <a:latin typeface="Arial" panose="020B0604020202020204" pitchFamily="34" charset="0"/>
                <a:ea typeface="Cinzel"/>
                <a:cs typeface="Arial" panose="020B0604020202020204" pitchFamily="34" charset="0"/>
                <a:sym typeface="Arial"/>
              </a:rPr>
              <a:t>.</a:t>
            </a:r>
          </a:p>
          <a:p>
            <a:pPr lvl="0" algn="just">
              <a:buClr>
                <a:srgbClr val="000000"/>
              </a:buClr>
            </a:pPr>
            <a:r>
              <a:rPr lang="mn-MN" dirty="0">
                <a:latin typeface="Arial" panose="020B0604020202020204" pitchFamily="34" charset="0"/>
                <a:cs typeface="Arial" panose="020B0604020202020204" pitchFamily="34" charset="0"/>
              </a:rPr>
              <a:t>Компанийн алдагдлыг бууруулах, ажлын байрны давхардал арилгах, ажлын ачааллыг тэнцвэржүүлэх зорилгоор 2018 оны  бүтэц, орон тоонд зохион байгуулалтын өөрчлөлт </a:t>
            </a:r>
            <a:r>
              <a:rPr lang="mn-MN" dirty="0" smtClean="0">
                <a:latin typeface="Arial" panose="020B0604020202020204" pitchFamily="34" charset="0"/>
                <a:cs typeface="Arial" panose="020B0604020202020204" pitchFamily="34" charset="0"/>
              </a:rPr>
              <a:t>оруулж албадын </a:t>
            </a:r>
            <a:r>
              <a:rPr lang="mn-MN" dirty="0">
                <a:latin typeface="Arial" panose="020B0604020202020204" pitchFamily="34" charset="0"/>
                <a:cs typeface="Arial" panose="020B0604020202020204" pitchFamily="34" charset="0"/>
              </a:rPr>
              <a:t>уялдаа холбоо, хэрэглэгчдэд хүрэх үйлчилгээг сайжруулах зорилгоор дулаан түгээх сүлжээний </a:t>
            </a:r>
            <a:r>
              <a:rPr lang="mn-MN" dirty="0" smtClean="0">
                <a:latin typeface="Arial" panose="020B0604020202020204" pitchFamily="34" charset="0"/>
                <a:cs typeface="Arial" panose="020B0604020202020204" pitchFamily="34" charset="0"/>
              </a:rPr>
              <a:t>албанд </a:t>
            </a:r>
            <a:r>
              <a:rPr lang="mn-MN" dirty="0">
                <a:latin typeface="Arial" panose="020B0604020202020204" pitchFamily="34" charset="0"/>
                <a:cs typeface="Arial" panose="020B0604020202020204" pitchFamily="34" charset="0"/>
              </a:rPr>
              <a:t>шуурхай үйлчилгээний албыг нэгтгэж, Борлуулалтын албаны удирдлага зохион байгуулалтыг өөрчилж  хяналтын 5 инженертэй   Инженер техникийн бодлогын хэлтсийн   харъяанд ажиллуулж  борлуулалт алдагдалд үүссэн   зөрчлийг арилгах, үзлэг шалгалтыг эрчимжүүлэх  арга хэмжээг зохион байгуулж </a:t>
            </a:r>
            <a:r>
              <a:rPr lang="mn-MN" dirty="0" smtClean="0">
                <a:latin typeface="Arial" panose="020B0604020202020204" pitchFamily="34" charset="0"/>
                <a:cs typeface="Arial" panose="020B0604020202020204" pitchFamily="34" charset="0"/>
              </a:rPr>
              <a:t>ажиллаа</a:t>
            </a:r>
            <a:endParaRPr lang="en-US" kern="0" dirty="0">
              <a:latin typeface="Arial" panose="020B0604020202020204" pitchFamily="34" charset="0"/>
              <a:ea typeface="Cinzel"/>
              <a:cs typeface="Arial" panose="020B0604020202020204" pitchFamily="34" charset="0"/>
              <a:sym typeface="Arial"/>
            </a:endParaRPr>
          </a:p>
        </p:txBody>
      </p:sp>
      <p:sp>
        <p:nvSpPr>
          <p:cNvPr id="3" name="Title 2"/>
          <p:cNvSpPr>
            <a:spLocks noGrp="1"/>
          </p:cNvSpPr>
          <p:nvPr>
            <p:ph type="title"/>
          </p:nvPr>
        </p:nvSpPr>
        <p:spPr>
          <a:xfrm>
            <a:off x="1447800" y="609600"/>
            <a:ext cx="6781800" cy="685800"/>
          </a:xfrm>
        </p:spPr>
        <p:txBody>
          <a:bodyPr>
            <a:normAutofit/>
          </a:bodyPr>
          <a:lstStyle/>
          <a:p>
            <a:pPr algn="ctr"/>
            <a:r>
              <a:rPr lang="mn-MN" sz="1800" b="1" dirty="0" smtClean="0">
                <a:latin typeface="Arial" panose="020B0604020202020204" pitchFamily="34" charset="0"/>
                <a:cs typeface="Arial" panose="020B0604020202020204" pitchFamily="34" charset="0"/>
              </a:rPr>
              <a:t>ЦАЛИН ХӨЛС, ХӨДӨЛМӨРИЙН САХИЛГА ХАРИУЦЛАГА, СУРГАЛТЫН АЖЛААР</a:t>
            </a:r>
            <a:endParaRPr lang="en-US" sz="18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7815527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normAutofit fontScale="77500" lnSpcReduction="20000"/>
          </a:bodyPr>
          <a:lstStyle/>
          <a:p>
            <a:pPr algn="just"/>
            <a:r>
              <a:rPr lang="mn-MN" dirty="0">
                <a:latin typeface="Arial" panose="020B0604020202020204" pitchFamily="34" charset="0"/>
                <a:cs typeface="Arial" panose="020B0604020202020204" pitchFamily="34" charset="0"/>
              </a:rPr>
              <a:t>Нийт 26 албан хаагчдад сахилгын шийтгэл ногдуулснаас сануулах сахилгын шийтгэлтэй 12, үндсэн цалинг бууруулсан 14 албан хаагч байна.Өөр албан тушаалд томилогдсон 25 албан хаагчаас албан тушаал буурсан 2, албан тушаал дэвшсэн 4, түр орлон гүйцэтгэгчээр 2, хэвийн нөхцөлөөс, хэвийн бус нөхцөлрүү 6 албан хаагч шилжин ажилласан. </a:t>
            </a:r>
          </a:p>
          <a:p>
            <a:pPr algn="just"/>
            <a:r>
              <a:rPr lang="mn-MN" dirty="0">
                <a:latin typeface="Arial" panose="020B0604020202020204" pitchFamily="34" charset="0"/>
                <a:cs typeface="Arial" panose="020B0604020202020204" pitchFamily="34" charset="0"/>
              </a:rPr>
              <a:t>Компанийн ҮЭ-н хорооноос санал оруулж захирлын дэргэдэх зөвлөлийн  хурлаар хэлэлцэн  байгууллагын цалингийн доод хэмжээг Хөдөлмөр нийгмийн зөвшилийн 3 талт үндэсний хорооноос тогтоосны дагуу хөдөлмөрийн хөлсний доод хэмжээг 1,75 дахин буюу 420,000 төгрөг болгосноор байгууллагын 420.000 төгрөгнөөс доош цалинтай 37 ажилтан, албан хаагчдын нийгмийн баталгаа сайжирч, цаашид тогтвор сууршилтай ажиллах нөхцөл бүрдсэн.</a:t>
            </a:r>
            <a:endParaRPr lang="en-US" dirty="0">
              <a:latin typeface="Arial" panose="020B0604020202020204" pitchFamily="34" charset="0"/>
              <a:cs typeface="Arial" panose="020B0604020202020204" pitchFamily="34" charset="0"/>
            </a:endParaRPr>
          </a:p>
          <a:p>
            <a:endParaRPr lang="en-US" dirty="0"/>
          </a:p>
        </p:txBody>
      </p:sp>
    </p:spTree>
    <p:extLst>
      <p:ext uri="{BB962C8B-B14F-4D97-AF65-F5344CB8AC3E}">
        <p14:creationId xmlns:p14="http://schemas.microsoft.com/office/powerpoint/2010/main" val="190300546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685800" y="1828800"/>
            <a:ext cx="7543800" cy="3886200"/>
          </a:xfrm>
        </p:spPr>
        <p:txBody>
          <a:bodyPr>
            <a:normAutofit lnSpcReduction="10000"/>
          </a:bodyPr>
          <a:lstStyle/>
          <a:p>
            <a:pPr algn="just"/>
            <a:r>
              <a:rPr lang="mn-MN" sz="1900" dirty="0">
                <a:solidFill>
                  <a:schemeClr val="tx1"/>
                </a:solidFill>
                <a:latin typeface="Arial" panose="020B0604020202020204" pitchFamily="34" charset="0"/>
                <a:cs typeface="Arial" panose="020B0604020202020204" pitchFamily="34" charset="0"/>
              </a:rPr>
              <a:t>2018 онд нийт 20 төрлийн сургалтыг 15 сая төгрөгний зардалтай төлөвлөж 17 сургалтыг хэрэгжүүлсэн.</a:t>
            </a:r>
          </a:p>
          <a:p>
            <a:pPr algn="just"/>
            <a:r>
              <a:rPr lang="mn-MN" sz="1900" dirty="0" smtClean="0">
                <a:solidFill>
                  <a:schemeClr val="tx1"/>
                </a:solidFill>
                <a:latin typeface="Arial" panose="020B0604020202020204" pitchFamily="34" charset="0"/>
                <a:cs typeface="Arial" panose="020B0604020202020204" pitchFamily="34" charset="0"/>
              </a:rPr>
              <a:t>ХАБЭА-н </a:t>
            </a:r>
            <a:r>
              <a:rPr lang="mn-MN" sz="1900" dirty="0">
                <a:solidFill>
                  <a:schemeClr val="tx1"/>
                </a:solidFill>
                <a:latin typeface="Arial" panose="020B0604020202020204" pitchFamily="34" charset="0"/>
                <a:cs typeface="Arial" panose="020B0604020202020204" pitchFamily="34" charset="0"/>
              </a:rPr>
              <a:t>урьдчилсан зааварчилгааг 75 хүнд өгч аюулгүй ажиллагааг хангаж ажилласан. </a:t>
            </a:r>
          </a:p>
          <a:p>
            <a:pPr algn="just"/>
            <a:r>
              <a:rPr lang="mn-MN" sz="1900" dirty="0">
                <a:solidFill>
                  <a:schemeClr val="tx1"/>
                </a:solidFill>
                <a:latin typeface="Arial" panose="020B0604020202020204" pitchFamily="34" charset="0"/>
                <a:cs typeface="Arial" panose="020B0604020202020204" pitchFamily="34" charset="0"/>
              </a:rPr>
              <a:t>“Эрдэнэтийн эрүүл хүн” туг аялал</a:t>
            </a:r>
          </a:p>
          <a:p>
            <a:pPr algn="just"/>
            <a:r>
              <a:rPr lang="mn-MN" sz="1900" dirty="0">
                <a:solidFill>
                  <a:schemeClr val="tx1"/>
                </a:solidFill>
                <a:latin typeface="Arial" panose="020B0604020202020204" pitchFamily="34" charset="0"/>
                <a:cs typeface="Arial" panose="020B0604020202020204" pitchFamily="34" charset="0"/>
              </a:rPr>
              <a:t>“ХЭМАБ-ын удирдлагын тогтолцоо –шаардлага стандартын сургалт </a:t>
            </a:r>
          </a:p>
          <a:p>
            <a:pPr algn="just"/>
            <a:r>
              <a:rPr lang="mn-MN" sz="1900" dirty="0">
                <a:solidFill>
                  <a:schemeClr val="tx1"/>
                </a:solidFill>
                <a:latin typeface="Arial" panose="020B0604020202020204" pitchFamily="34" charset="0"/>
                <a:cs typeface="Arial" panose="020B0604020202020204" pitchFamily="34" charset="0"/>
              </a:rPr>
              <a:t> </a:t>
            </a:r>
            <a:r>
              <a:rPr lang="mn-MN" sz="1900" dirty="0" smtClean="0">
                <a:solidFill>
                  <a:schemeClr val="tx1"/>
                </a:solidFill>
                <a:latin typeface="Arial" panose="020B0604020202020204" pitchFamily="34" charset="0"/>
                <a:cs typeface="Arial" panose="020B0604020202020204" pitchFamily="34" charset="0"/>
              </a:rPr>
              <a:t>ХАБЭАхуйн </a:t>
            </a:r>
            <a:r>
              <a:rPr lang="mn-MN" sz="1900" dirty="0">
                <a:solidFill>
                  <a:schemeClr val="tx1"/>
                </a:solidFill>
                <a:latin typeface="Arial" panose="020B0604020202020204" pitchFamily="34" charset="0"/>
                <a:cs typeface="Arial" panose="020B0604020202020204" pitchFamily="34" charset="0"/>
              </a:rPr>
              <a:t>нийт ажилтны сургалт /</a:t>
            </a:r>
            <a:r>
              <a:rPr lang="en-US" sz="1900" dirty="0">
                <a:solidFill>
                  <a:schemeClr val="tx1"/>
                </a:solidFill>
                <a:latin typeface="Arial" panose="020B0604020202020204" pitchFamily="34" charset="0"/>
                <a:cs typeface="Arial" panose="020B0604020202020204" pitchFamily="34" charset="0"/>
              </a:rPr>
              <a:t>JICA</a:t>
            </a:r>
            <a:r>
              <a:rPr lang="mn-MN" sz="1900" dirty="0">
                <a:solidFill>
                  <a:schemeClr val="tx1"/>
                </a:solidFill>
                <a:latin typeface="Arial" panose="020B0604020202020204" pitchFamily="34" charset="0"/>
                <a:cs typeface="Arial" panose="020B0604020202020204" pitchFamily="34" charset="0"/>
              </a:rPr>
              <a:t>/</a:t>
            </a:r>
            <a:endParaRPr lang="en-US" sz="1900" dirty="0">
              <a:solidFill>
                <a:schemeClr val="tx1"/>
              </a:solidFill>
              <a:latin typeface="Arial" panose="020B0604020202020204" pitchFamily="34" charset="0"/>
              <a:cs typeface="Arial" panose="020B0604020202020204" pitchFamily="34" charset="0"/>
            </a:endParaRPr>
          </a:p>
          <a:p>
            <a:pPr algn="just"/>
            <a:r>
              <a:rPr lang="en-US" sz="1900" dirty="0">
                <a:solidFill>
                  <a:schemeClr val="tx1"/>
                </a:solidFill>
                <a:latin typeface="Arial" panose="020B0604020202020204" pitchFamily="34" charset="0"/>
                <a:cs typeface="Arial" panose="020B0604020202020204" pitchFamily="34" charset="0"/>
              </a:rPr>
              <a:t> </a:t>
            </a:r>
            <a:r>
              <a:rPr lang="mn-MN" sz="1900" dirty="0" smtClean="0">
                <a:solidFill>
                  <a:schemeClr val="tx1"/>
                </a:solidFill>
                <a:latin typeface="Arial" panose="020B0604020202020204" pitchFamily="34" charset="0"/>
                <a:cs typeface="Arial" panose="020B0604020202020204" pitchFamily="34" charset="0"/>
              </a:rPr>
              <a:t>Үйлдвэрчний </a:t>
            </a:r>
            <a:r>
              <a:rPr lang="mn-MN" sz="1900" dirty="0">
                <a:solidFill>
                  <a:schemeClr val="tx1"/>
                </a:solidFill>
                <a:latin typeface="Arial" panose="020B0604020202020204" pitchFamily="34" charset="0"/>
                <a:cs typeface="Arial" panose="020B0604020202020204" pitchFamily="34" charset="0"/>
              </a:rPr>
              <a:t>эвлэлээс зохион байгуулсан “100 залуучуудын уулзалт, зөвлөгөөн” </a:t>
            </a:r>
            <a:endParaRPr lang="en-US" sz="1900" dirty="0">
              <a:solidFill>
                <a:schemeClr val="tx1"/>
              </a:solidFill>
              <a:latin typeface="Arial" panose="020B0604020202020204" pitchFamily="34" charset="0"/>
              <a:cs typeface="Arial" panose="020B0604020202020204" pitchFamily="34" charset="0"/>
            </a:endParaRPr>
          </a:p>
          <a:p>
            <a:pPr algn="just"/>
            <a:r>
              <a:rPr lang="mn-MN" sz="1900" dirty="0">
                <a:solidFill>
                  <a:schemeClr val="tx1"/>
                </a:solidFill>
                <a:latin typeface="Arial" panose="020B0604020202020204" pitchFamily="34" charset="0"/>
                <a:cs typeface="Arial" panose="020B0604020202020204" pitchFamily="34" charset="0"/>
              </a:rPr>
              <a:t> ОБГ-аас зохион байгуулсан Аврагч-2018 тэмцээн тус тус орлцсон байна.</a:t>
            </a:r>
          </a:p>
          <a:p>
            <a:endParaRPr lang="en-US" sz="1900" dirty="0">
              <a:latin typeface="Arial" panose="020B0604020202020204" pitchFamily="34" charset="0"/>
              <a:cs typeface="Arial" panose="020B0604020202020204" pitchFamily="34" charset="0"/>
            </a:endParaRPr>
          </a:p>
          <a:p>
            <a:endParaRPr lang="en-US" dirty="0"/>
          </a:p>
        </p:txBody>
      </p:sp>
      <p:sp>
        <p:nvSpPr>
          <p:cNvPr id="4" name="Title 3"/>
          <p:cNvSpPr>
            <a:spLocks noGrp="1"/>
          </p:cNvSpPr>
          <p:nvPr>
            <p:ph type="title"/>
          </p:nvPr>
        </p:nvSpPr>
        <p:spPr/>
        <p:txBody>
          <a:bodyPr/>
          <a:lstStyle/>
          <a:p>
            <a:endParaRPr lang="en-US"/>
          </a:p>
        </p:txBody>
      </p:sp>
    </p:spTree>
    <p:extLst>
      <p:ext uri="{BB962C8B-B14F-4D97-AF65-F5344CB8AC3E}">
        <p14:creationId xmlns:p14="http://schemas.microsoft.com/office/powerpoint/2010/main" val="268600428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9" name="Picture 5"/>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33401" y="426173"/>
            <a:ext cx="8153400" cy="606231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25841191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1981200"/>
            <a:ext cx="6781800" cy="1600200"/>
          </a:xfrm>
        </p:spPr>
        <p:txBody>
          <a:bodyPr>
            <a:normAutofit fontScale="90000"/>
          </a:bodyPr>
          <a:lstStyle/>
          <a:p>
            <a:pPr algn="ctr"/>
            <a:r>
              <a:rPr lang="mn-MN" sz="2700" b="1" dirty="0" smtClean="0">
                <a:latin typeface="Arial" panose="020B0604020202020204" pitchFamily="34" charset="0"/>
                <a:cs typeface="Arial" panose="020B0604020202020204" pitchFamily="34" charset="0"/>
              </a:rPr>
              <a:t>2018</a:t>
            </a:r>
            <a:r>
              <a:rPr lang="en-US" sz="2700" b="1" dirty="0" smtClean="0">
                <a:latin typeface="Arial" panose="020B0604020202020204" pitchFamily="34" charset="0"/>
                <a:cs typeface="Arial" panose="020B0604020202020204" pitchFamily="34" charset="0"/>
              </a:rPr>
              <a:t> </a:t>
            </a:r>
            <a:r>
              <a:rPr lang="mn-MN" sz="2700" b="1" dirty="0" smtClean="0">
                <a:latin typeface="Arial" panose="020B0604020202020204" pitchFamily="34" charset="0"/>
                <a:cs typeface="Arial" panose="020B0604020202020204" pitchFamily="34" charset="0"/>
              </a:rPr>
              <a:t>ОНЫ ҮЙЛ АЖИЛЛАГААНЫ   ОЛОЛТТОЙ  ТАЛ, СУЛ ТАЛ</a:t>
            </a:r>
            <a:r>
              <a:rPr lang="en-US" b="1" dirty="0" smtClean="0"/>
              <a:t/>
            </a:r>
            <a:br>
              <a:rPr lang="en-US" b="1" dirty="0" smtClean="0"/>
            </a:br>
            <a:endParaRPr lang="en-US" b="1" dirty="0"/>
          </a:p>
        </p:txBody>
      </p:sp>
    </p:spTree>
    <p:extLst>
      <p:ext uri="{BB962C8B-B14F-4D97-AF65-F5344CB8AC3E}">
        <p14:creationId xmlns:p14="http://schemas.microsoft.com/office/powerpoint/2010/main" val="299300169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1524000"/>
            <a:ext cx="8458200" cy="3886200"/>
          </a:xfrm>
        </p:spPr>
        <p:txBody>
          <a:bodyPr>
            <a:noAutofit/>
          </a:bodyPr>
          <a:lstStyle/>
          <a:p>
            <a:pPr marL="457200" indent="-457200" algn="just">
              <a:buAutoNum type="arabicPeriod"/>
            </a:pPr>
            <a:r>
              <a:rPr lang="mn-MN" sz="1400" dirty="0" smtClean="0">
                <a:solidFill>
                  <a:schemeClr val="tx1"/>
                </a:solidFill>
                <a:latin typeface="Arial" panose="020B0604020202020204" pitchFamily="34" charset="0"/>
                <a:cs typeface="Arial" panose="020B0604020202020204" pitchFamily="34" charset="0"/>
              </a:rPr>
              <a:t>2018 онд</a:t>
            </a:r>
            <a:r>
              <a:rPr lang="mn-MN" sz="1400" dirty="0">
                <a:solidFill>
                  <a:schemeClr val="tx1"/>
                </a:solidFill>
                <a:latin typeface="Arial" panose="020B0604020202020204" pitchFamily="34" charset="0"/>
                <a:cs typeface="Arial" panose="020B0604020202020204" pitchFamily="34" charset="0"/>
              </a:rPr>
              <a:t> дулаан түгээх сүлжээний </a:t>
            </a:r>
            <a:r>
              <a:rPr lang="mn-MN" sz="1400" dirty="0" smtClean="0">
                <a:solidFill>
                  <a:schemeClr val="tx1"/>
                </a:solidFill>
                <a:latin typeface="Arial" panose="020B0604020202020204" pitchFamily="34" charset="0"/>
                <a:cs typeface="Arial" panose="020B0604020202020204" pitchFamily="34" charset="0"/>
              </a:rPr>
              <a:t>албанд </a:t>
            </a:r>
            <a:r>
              <a:rPr lang="mn-MN" sz="1400" dirty="0">
                <a:solidFill>
                  <a:schemeClr val="tx1"/>
                </a:solidFill>
                <a:latin typeface="Arial" panose="020B0604020202020204" pitchFamily="34" charset="0"/>
                <a:cs typeface="Arial" panose="020B0604020202020204" pitchFamily="34" charset="0"/>
              </a:rPr>
              <a:t>шуурхай үйлчилгээний албыг нэгтгэж,</a:t>
            </a:r>
            <a:r>
              <a:rPr lang="mn-MN" sz="1400" dirty="0" smtClean="0">
                <a:solidFill>
                  <a:schemeClr val="tx1"/>
                </a:solidFill>
                <a:latin typeface="Arial" panose="020B0604020202020204" pitchFamily="34" charset="0"/>
                <a:cs typeface="Arial" panose="020B0604020202020204" pitchFamily="34" charset="0"/>
              </a:rPr>
              <a:t> зохион байгуулж ажилласан бүтэц нь ажлын уялдаа </a:t>
            </a:r>
            <a:r>
              <a:rPr lang="mn-MN" sz="1400" dirty="0">
                <a:solidFill>
                  <a:schemeClr val="tx1"/>
                </a:solidFill>
                <a:latin typeface="Arial" panose="020B0604020202020204" pitchFamily="34" charset="0"/>
                <a:cs typeface="Arial" panose="020B0604020202020204" pitchFamily="34" charset="0"/>
              </a:rPr>
              <a:t>холбоо, хэрэглэгчдэд хүрэх үйлчилгээг </a:t>
            </a:r>
            <a:r>
              <a:rPr lang="mn-MN" sz="1400" dirty="0" smtClean="0">
                <a:solidFill>
                  <a:schemeClr val="tx1"/>
                </a:solidFill>
                <a:latin typeface="Arial" panose="020B0604020202020204" pitchFamily="34" charset="0"/>
                <a:cs typeface="Arial" panose="020B0604020202020204" pitchFamily="34" charset="0"/>
              </a:rPr>
              <a:t>сайжруулсан, Борлуулалтын </a:t>
            </a:r>
            <a:r>
              <a:rPr lang="mn-MN" sz="1400" dirty="0">
                <a:solidFill>
                  <a:schemeClr val="tx1"/>
                </a:solidFill>
                <a:latin typeface="Arial" panose="020B0604020202020204" pitchFamily="34" charset="0"/>
                <a:cs typeface="Arial" panose="020B0604020202020204" pitchFamily="34" charset="0"/>
              </a:rPr>
              <a:t>албаны удирдлага зохион байгуулалтыг өөрчилж  хяналтын 5 инженертэй   Инженер техникийн бодлогын хэлтсийн   харъяанд ажиллуулж  борлуулалт алдагдалд үүссэн   зөрчлийг </a:t>
            </a:r>
            <a:r>
              <a:rPr lang="mn-MN" sz="1400" dirty="0" smtClean="0">
                <a:solidFill>
                  <a:schemeClr val="tx1"/>
                </a:solidFill>
                <a:latin typeface="Arial" panose="020B0604020202020204" pitchFamily="34" charset="0"/>
                <a:cs typeface="Arial" panose="020B0604020202020204" pitchFamily="34" charset="0"/>
              </a:rPr>
              <a:t>илэрүүлэх арилгах</a:t>
            </a:r>
            <a:r>
              <a:rPr lang="mn-MN" sz="1400" dirty="0">
                <a:solidFill>
                  <a:schemeClr val="tx1"/>
                </a:solidFill>
                <a:latin typeface="Arial" panose="020B0604020202020204" pitchFamily="34" charset="0"/>
                <a:cs typeface="Arial" panose="020B0604020202020204" pitchFamily="34" charset="0"/>
              </a:rPr>
              <a:t>, үзлэг шалгалтыг эрчимжүүлэх  </a:t>
            </a:r>
            <a:r>
              <a:rPr lang="mn-MN" sz="1400" dirty="0" smtClean="0">
                <a:solidFill>
                  <a:schemeClr val="tx1"/>
                </a:solidFill>
                <a:latin typeface="Arial" panose="020B0604020202020204" pitchFamily="34" charset="0"/>
                <a:cs typeface="Arial" panose="020B0604020202020204" pitchFamily="34" charset="0"/>
              </a:rPr>
              <a:t>зөв арга хэмжээ болсон .</a:t>
            </a:r>
          </a:p>
          <a:p>
            <a:pPr marL="457200" indent="-457200" algn="just">
              <a:buAutoNum type="arabicPeriod"/>
            </a:pPr>
            <a:r>
              <a:rPr lang="mn-MN" sz="1400" dirty="0" smtClean="0">
                <a:solidFill>
                  <a:schemeClr val="tx1"/>
                </a:solidFill>
                <a:latin typeface="Arial" panose="020B0604020202020204" pitchFamily="34" charset="0"/>
                <a:cs typeface="Arial" panose="020B0604020202020204" pitchFamily="34" charset="0"/>
              </a:rPr>
              <a:t>Орон нутгийн  сая төгрөгийн хөрөнгөөр 2 ш , байгууллагын 14,2 </a:t>
            </a:r>
            <a:r>
              <a:rPr lang="mn-MN" sz="1400" dirty="0">
                <a:solidFill>
                  <a:schemeClr val="tx1"/>
                </a:solidFill>
                <a:latin typeface="Arial" panose="020B0604020202020204" pitchFamily="34" charset="0"/>
                <a:cs typeface="Arial" panose="020B0604020202020204" pitchFamily="34" charset="0"/>
              </a:rPr>
              <a:t>сая </a:t>
            </a:r>
            <a:r>
              <a:rPr lang="mn-MN" sz="1400" dirty="0" smtClean="0">
                <a:solidFill>
                  <a:schemeClr val="tx1"/>
                </a:solidFill>
                <a:latin typeface="Arial" panose="020B0604020202020204" pitchFamily="34" charset="0"/>
                <a:cs typeface="Arial" panose="020B0604020202020204" pitchFamily="34" charset="0"/>
              </a:rPr>
              <a:t>төгрөгийн хөрөнгөөр 20 ш    байрны  оруулга болон УДТТөвүүдэд нэгдсэн тоолуур суурилуулж хяналт тавьж усны баланс тооцоо хийж үзэхэд тоолуурт хамрагдсан хэрэглэгчдийн орлого болоогүй усны хэмжээг 31-37 хувьд байгааг тогтоосон ажил боллоо. Тоолууржуулсан УДТТөвүүдэд хамрагдаж байгаа хэрэглэгчид нийт хэрэглэгчдийн 22 хувьд байна.  Цаашид ихээхэн хөрөнгө шаардлагатай УДТТөвүүдэд шугам холбож тоолууржуулах ажлыг орон нутгийн хөрөнгөөр үргэжлүүлэн хийх нь үр дүнтэй байна.</a:t>
            </a:r>
          </a:p>
          <a:p>
            <a:pPr marL="457200" indent="-457200" algn="just">
              <a:buAutoNum type="arabicPeriod"/>
            </a:pPr>
            <a:r>
              <a:rPr lang="mn-MN" sz="1400" dirty="0" smtClean="0">
                <a:solidFill>
                  <a:schemeClr val="tx1"/>
                </a:solidFill>
                <a:latin typeface="Arial" panose="020B0604020202020204" pitchFamily="34" charset="0"/>
                <a:cs typeface="Arial" panose="020B0604020202020204" pitchFamily="34" charset="0"/>
              </a:rPr>
              <a:t>Хэрэглэгчдэд үйлчилгээг сайжруулах, үнэ тариф, төлбөрийн тоо хэмжээний  үнэн бодит мэдээллээр хангах зорилгоор  Борлуулалтын албанд Хэрэглэгчдийн цахим программ нэвтрүүлсэн, диспетчерийн дуудлагын утсанд дуудлагыг цаг хугацаатай хадгалах, бүртгэх, ямар утаснаас хэдэн удаа өгсөн зэрэгийг хянах төхөөрөмж суурилуулсан нь иргэдийн бодит мэдээлэл ,үйлчилгээний чанар сайжирсан ,бүртгэл баримтжсан ажил болсон.</a:t>
            </a:r>
          </a:p>
        </p:txBody>
      </p:sp>
      <p:sp>
        <p:nvSpPr>
          <p:cNvPr id="4" name="Title 2"/>
          <p:cNvSpPr>
            <a:spLocks noGrp="1"/>
          </p:cNvSpPr>
          <p:nvPr>
            <p:ph type="title"/>
          </p:nvPr>
        </p:nvSpPr>
        <p:spPr>
          <a:xfrm>
            <a:off x="1600200" y="76200"/>
            <a:ext cx="6781800" cy="685800"/>
          </a:xfrm>
        </p:spPr>
        <p:txBody>
          <a:bodyPr>
            <a:normAutofit/>
          </a:bodyPr>
          <a:lstStyle/>
          <a:p>
            <a:pPr algn="ctr"/>
            <a:r>
              <a:rPr lang="mn-MN" sz="2000" b="1" dirty="0" smtClean="0">
                <a:latin typeface="Arial" panose="020B0604020202020204" pitchFamily="34" charset="0"/>
                <a:cs typeface="Arial" panose="020B0604020202020204" pitchFamily="34" charset="0"/>
              </a:rPr>
              <a:t>ОЛОЛТТОЙ ТАЛ</a:t>
            </a:r>
            <a:endParaRPr lang="en-US" sz="2000" b="1"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202046093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a:bodyPr>
          <a:lstStyle/>
          <a:p>
            <a:pPr marL="0" indent="0" algn="just">
              <a:buNone/>
            </a:pPr>
            <a:r>
              <a:rPr lang="mn-MN" sz="1400" dirty="0" smtClean="0">
                <a:solidFill>
                  <a:schemeClr val="tx1"/>
                </a:solidFill>
                <a:latin typeface="Arial" panose="020B0604020202020204" pitchFamily="34" charset="0"/>
                <a:cs typeface="Arial" panose="020B0604020202020204" pitchFamily="34" charset="0"/>
              </a:rPr>
              <a:t>4. Байгууллагын дотоод хэрэглээг багасгах, УДТТөвүүдэд ЦЭХ-ний хэмнэлттэй тоног төхөрөмждавтамж хувьсгуур суурилуулсанаар цахилгааны зардлыг 20,0 сая төгрөгөөр хэмнэсэн</a:t>
            </a:r>
          </a:p>
          <a:p>
            <a:pPr marL="0" indent="0" algn="just">
              <a:buNone/>
            </a:pPr>
            <a:r>
              <a:rPr lang="mn-MN" sz="1400" dirty="0" smtClean="0">
                <a:solidFill>
                  <a:schemeClr val="tx1"/>
                </a:solidFill>
                <a:latin typeface="Arial" panose="020B0604020202020204" pitchFamily="34" charset="0"/>
                <a:cs typeface="Arial" panose="020B0604020202020204" pitchFamily="34" charset="0"/>
              </a:rPr>
              <a:t>5. Засвар үйлчилгээний 9 автомашинд</a:t>
            </a:r>
            <a:r>
              <a:rPr lang="en-US" sz="1400" dirty="0" smtClean="0">
                <a:solidFill>
                  <a:schemeClr val="tx1"/>
                </a:solidFill>
                <a:latin typeface="Arial" panose="020B0604020202020204" pitchFamily="34" charset="0"/>
                <a:cs typeface="Arial" panose="020B0604020202020204" pitchFamily="34" charset="0"/>
              </a:rPr>
              <a:t> GPS </a:t>
            </a:r>
            <a:r>
              <a:rPr lang="mn-MN" sz="1400" dirty="0" smtClean="0">
                <a:solidFill>
                  <a:schemeClr val="tx1"/>
                </a:solidFill>
                <a:latin typeface="Arial" panose="020B0604020202020204" pitchFamily="34" charset="0"/>
                <a:cs typeface="Arial" panose="020B0604020202020204" pitchFamily="34" charset="0"/>
              </a:rPr>
              <a:t>суурилуулж явсан зам маршрутын хяналт сайжирч ажлын цаг ашиглалт, бүтээмж дээшилсэн байна.</a:t>
            </a:r>
          </a:p>
          <a:p>
            <a:pPr marL="0" indent="0" algn="just">
              <a:buNone/>
            </a:pPr>
            <a:r>
              <a:rPr lang="mn-MN" sz="1400" dirty="0" smtClean="0">
                <a:solidFill>
                  <a:schemeClr val="tx1"/>
                </a:solidFill>
                <a:latin typeface="Arial" panose="020B0604020202020204" pitchFamily="34" charset="0"/>
                <a:cs typeface="Arial" panose="020B0604020202020204" pitchFamily="34" charset="0"/>
              </a:rPr>
              <a:t>6.ЦРП-2  </a:t>
            </a:r>
            <a:r>
              <a:rPr lang="mn-MN" sz="1400" dirty="0">
                <a:solidFill>
                  <a:schemeClr val="tx1"/>
                </a:solidFill>
                <a:latin typeface="Arial" panose="020B0604020202020204" pitchFamily="34" charset="0"/>
                <a:cs typeface="Arial" panose="020B0604020202020204" pitchFamily="34" charset="0"/>
              </a:rPr>
              <a:t>цахилгаан хуваарилах төв байгууламжийнхаа  нөөц бололцоо, давуутай талыг түшиглэн 2018-2019 оны  хотын өвлийн их ачааллыг  2017 оны 12-р сарын 01-нээс 2018 оны 5-р сарын 15 хүртэл, 2018 оны 12-р сарын 01-нээс  2019 оны 3-р сарын 01-ны хооронд  ЭХЗХорооны зөвшөөрлийн дагуу  холбож батлагдсан  горимыг мөрдөж алдаа зөрчилгүй ажилласан.</a:t>
            </a:r>
          </a:p>
          <a:p>
            <a:pPr marL="0" indent="0" algn="just">
              <a:buNone/>
            </a:pPr>
            <a:r>
              <a:rPr lang="mn-MN" sz="1400" dirty="0" smtClean="0">
                <a:solidFill>
                  <a:schemeClr val="tx1"/>
                </a:solidFill>
                <a:latin typeface="Arial" panose="020B0604020202020204" pitchFamily="34" charset="0"/>
                <a:cs typeface="Arial" panose="020B0604020202020204" pitchFamily="34" charset="0"/>
              </a:rPr>
              <a:t>7. ҮАБ-ын </a:t>
            </a:r>
            <a:r>
              <a:rPr lang="mn-MN" sz="1400" dirty="0">
                <a:solidFill>
                  <a:schemeClr val="tx1"/>
                </a:solidFill>
                <a:latin typeface="Arial" panose="020B0604020202020204" pitchFamily="34" charset="0"/>
                <a:cs typeface="Arial" panose="020B0604020202020204" pitchFamily="34" charset="0"/>
              </a:rPr>
              <a:t>Ажлын албаны зөвлөмжийн дагуу  Усны  эх үүсвэрийн болон эрчим хүчний </a:t>
            </a:r>
            <a:r>
              <a:rPr lang="mn-MN" sz="1400" dirty="0" smtClean="0">
                <a:solidFill>
                  <a:schemeClr val="tx1"/>
                </a:solidFill>
                <a:latin typeface="Arial" panose="020B0604020202020204" pitchFamily="34" charset="0"/>
                <a:cs typeface="Arial" panose="020B0604020202020204" pitchFamily="34" charset="0"/>
              </a:rPr>
              <a:t>чухал </a:t>
            </a:r>
            <a:r>
              <a:rPr lang="mn-MN" sz="1400" dirty="0">
                <a:solidFill>
                  <a:schemeClr val="tx1"/>
                </a:solidFill>
                <a:latin typeface="Arial" panose="020B0604020202020204" pitchFamily="34" charset="0"/>
                <a:cs typeface="Arial" panose="020B0604020202020204" pitchFamily="34" charset="0"/>
              </a:rPr>
              <a:t>9 обьектыг  </a:t>
            </a:r>
            <a:r>
              <a:rPr lang="mn-MN" sz="1400" dirty="0" smtClean="0">
                <a:solidFill>
                  <a:schemeClr val="tx1"/>
                </a:solidFill>
                <a:latin typeface="Arial" panose="020B0604020202020204" pitchFamily="34" charset="0"/>
                <a:cs typeface="Arial" panose="020B0604020202020204" pitchFamily="34" charset="0"/>
              </a:rPr>
              <a:t>камержуулж хөрөнгийн хадгалат  хамгаалалт сайжирсан байна.</a:t>
            </a:r>
            <a:endParaRPr lang="en-US" sz="1400" dirty="0">
              <a:solidFill>
                <a:schemeClr val="tx1"/>
              </a:solidFill>
              <a:latin typeface="Arial" panose="020B0604020202020204" pitchFamily="34" charset="0"/>
              <a:cs typeface="Arial" panose="020B0604020202020204" pitchFamily="34" charset="0"/>
            </a:endParaRPr>
          </a:p>
          <a:p>
            <a:endParaRPr lang="en-US" sz="1400" dirty="0"/>
          </a:p>
        </p:txBody>
      </p:sp>
    </p:spTree>
    <p:extLst>
      <p:ext uri="{BB962C8B-B14F-4D97-AF65-F5344CB8AC3E}">
        <p14:creationId xmlns:p14="http://schemas.microsoft.com/office/powerpoint/2010/main" val="259744681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152400"/>
            <a:ext cx="6781800" cy="1295400"/>
          </a:xfrm>
        </p:spPr>
        <p:txBody>
          <a:bodyPr/>
          <a:lstStyle/>
          <a:p>
            <a:r>
              <a:rPr lang="mn-MN" b="1" dirty="0" smtClean="0">
                <a:latin typeface="Arial" panose="020B0604020202020204" pitchFamily="34" charset="0"/>
                <a:cs typeface="Arial" panose="020B0604020202020204" pitchFamily="34" charset="0"/>
              </a:rPr>
              <a:t>                   </a:t>
            </a:r>
            <a:r>
              <a:rPr lang="mn-MN" sz="2400" b="1" dirty="0" smtClean="0">
                <a:latin typeface="Arial" panose="020B0604020202020204" pitchFamily="34" charset="0"/>
                <a:cs typeface="Arial" panose="020B0604020202020204" pitchFamily="34" charset="0"/>
              </a:rPr>
              <a:t> АЛДАА, ДУТАГДАЛ </a:t>
            </a:r>
            <a:endParaRPr lang="en-US" sz="2400" b="1" dirty="0">
              <a:latin typeface="Arial" panose="020B0604020202020204" pitchFamily="34" charset="0"/>
              <a:cs typeface="Arial" panose="020B0604020202020204" pitchFamily="34" charset="0"/>
            </a:endParaRPr>
          </a:p>
        </p:txBody>
      </p:sp>
      <p:sp>
        <p:nvSpPr>
          <p:cNvPr id="3" name="Content Placeholder 2"/>
          <p:cNvSpPr>
            <a:spLocks noGrp="1"/>
          </p:cNvSpPr>
          <p:nvPr>
            <p:ph idx="1"/>
          </p:nvPr>
        </p:nvSpPr>
        <p:spPr>
          <a:xfrm>
            <a:off x="762000" y="1600200"/>
            <a:ext cx="7543800" cy="4267200"/>
          </a:xfrm>
        </p:spPr>
        <p:txBody>
          <a:bodyPr>
            <a:noAutofit/>
          </a:bodyPr>
          <a:lstStyle/>
          <a:p>
            <a:pPr marL="0" indent="0" algn="just">
              <a:lnSpc>
                <a:spcPct val="120000"/>
              </a:lnSpc>
              <a:buNone/>
            </a:pPr>
            <a:r>
              <a:rPr lang="mn-MN" sz="1400" dirty="0">
                <a:solidFill>
                  <a:schemeClr val="tx1"/>
                </a:solidFill>
                <a:latin typeface="Arial" panose="020B0604020202020204" pitchFamily="34" charset="0"/>
                <a:cs typeface="Arial" panose="020B0604020202020204" pitchFamily="34" charset="0"/>
              </a:rPr>
              <a:t>1</a:t>
            </a:r>
            <a:r>
              <a:rPr lang="mn-MN" sz="1400" dirty="0" smtClean="0">
                <a:solidFill>
                  <a:schemeClr val="tx1"/>
                </a:solidFill>
                <a:latin typeface="Arial" panose="020B0604020202020204" pitchFamily="34" charset="0"/>
                <a:cs typeface="Arial" panose="020B0604020202020204" pitchFamily="34" charset="0"/>
              </a:rPr>
              <a:t>. Гүйцэтгэгч байгууллагууд газар шорооны ажил хийх явцад хяналт муу тавьсанаас УДТТөв-6-3-д дулаан тавих үед цахилгааны гадна тэжээлийн гэмтлийг мэдэж  хэрэглэгчидэд халаалтыг хугацаанд нь өгч чадалгүй ажлын хариуцлага алдсан дутагдал гаргасан.</a:t>
            </a:r>
          </a:p>
          <a:p>
            <a:pPr marL="0" indent="0" algn="just">
              <a:lnSpc>
                <a:spcPct val="120000"/>
              </a:lnSpc>
              <a:buNone/>
            </a:pPr>
            <a:r>
              <a:rPr lang="mn-MN" sz="1400" dirty="0">
                <a:solidFill>
                  <a:schemeClr val="tx1"/>
                </a:solidFill>
                <a:latin typeface="Arial" panose="020B0604020202020204" pitchFamily="34" charset="0"/>
                <a:cs typeface="Arial" panose="020B0604020202020204" pitchFamily="34" charset="0"/>
              </a:rPr>
              <a:t>2</a:t>
            </a:r>
            <a:r>
              <a:rPr lang="mn-MN" sz="1400" dirty="0" smtClean="0">
                <a:solidFill>
                  <a:schemeClr val="tx1"/>
                </a:solidFill>
                <a:latin typeface="Arial" panose="020B0604020202020204" pitchFamily="34" charset="0"/>
                <a:cs typeface="Arial" panose="020B0604020202020204" pitchFamily="34" charset="0"/>
              </a:rPr>
              <a:t>. УДТТ-6-4-ийн хэрэгцээний халуун усны хуучирсан ялтсан бойлерт  өвлийн ачааллын үед эвдрэл гарч аваарийн байдалд орж засварлаж шинэчилсэн.</a:t>
            </a:r>
          </a:p>
          <a:p>
            <a:pPr marL="0" indent="0" algn="just">
              <a:lnSpc>
                <a:spcPct val="120000"/>
              </a:lnSpc>
              <a:buNone/>
            </a:pPr>
            <a:r>
              <a:rPr lang="mn-MN" sz="1400" dirty="0">
                <a:solidFill>
                  <a:schemeClr val="tx1"/>
                </a:solidFill>
                <a:latin typeface="Arial" panose="020B0604020202020204" pitchFamily="34" charset="0"/>
                <a:cs typeface="Arial" panose="020B0604020202020204" pitchFamily="34" charset="0"/>
              </a:rPr>
              <a:t>3</a:t>
            </a:r>
            <a:r>
              <a:rPr lang="mn-MN" sz="1400" dirty="0" smtClean="0">
                <a:solidFill>
                  <a:schemeClr val="tx1"/>
                </a:solidFill>
                <a:latin typeface="Arial" panose="020B0604020202020204" pitchFamily="34" charset="0"/>
                <a:cs typeface="Arial" panose="020B0604020202020204" pitchFamily="34" charset="0"/>
              </a:rPr>
              <a:t>. Орон нутгийн хөрөнгө оруулалтаар шинээр баригдсан ХАА-н МСҮТ-ийн УДТТөвд Унага цэцэрлэгийг холбох үед дулаан, цэвэр усны шугамд аваар  гэмтэл гарч халаалт тавих үед аваарийн ажлыг гүйцэтгэсэн.</a:t>
            </a:r>
          </a:p>
          <a:p>
            <a:pPr marL="0" indent="0" algn="just">
              <a:lnSpc>
                <a:spcPct val="120000"/>
              </a:lnSpc>
              <a:buNone/>
            </a:pPr>
            <a:r>
              <a:rPr lang="mn-MN" sz="1400" dirty="0">
                <a:solidFill>
                  <a:schemeClr val="tx1"/>
                </a:solidFill>
                <a:latin typeface="Arial" panose="020B0604020202020204" pitchFamily="34" charset="0"/>
                <a:cs typeface="Arial" panose="020B0604020202020204" pitchFamily="34" charset="0"/>
              </a:rPr>
              <a:t>4</a:t>
            </a:r>
            <a:r>
              <a:rPr lang="mn-MN" sz="1400" dirty="0" smtClean="0">
                <a:solidFill>
                  <a:schemeClr val="tx1"/>
                </a:solidFill>
                <a:latin typeface="Arial" panose="020B0604020202020204" pitchFamily="34" charset="0"/>
                <a:cs typeface="Arial" panose="020B0604020202020204" pitchFamily="34" charset="0"/>
              </a:rPr>
              <a:t>. Шугам сүлжээ, тоног төхөөрөмжийн шинэчлэлт хийх хөрөнгө шийдэгдэхгүй байна.</a:t>
            </a:r>
          </a:p>
          <a:p>
            <a:pPr marL="0" indent="0" algn="just">
              <a:lnSpc>
                <a:spcPct val="120000"/>
              </a:lnSpc>
              <a:buNone/>
            </a:pPr>
            <a:endParaRPr lang="en-US" sz="14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6677400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914400" y="2133600"/>
            <a:ext cx="7408333" cy="3450696"/>
          </a:xfrm>
        </p:spPr>
        <p:txBody>
          <a:bodyPr/>
          <a:lstStyle/>
          <a:p>
            <a:pPr marL="0" indent="0" algn="ctr">
              <a:buNone/>
            </a:pPr>
            <a:r>
              <a:rPr lang="mn-MN" sz="4000" dirty="0" smtClean="0">
                <a:solidFill>
                  <a:schemeClr val="tx1"/>
                </a:solidFill>
                <a:latin typeface="Arial" panose="020B0604020202020204" pitchFamily="34" charset="0"/>
                <a:cs typeface="Arial" panose="020B0604020202020204" pitchFamily="34" charset="0"/>
              </a:rPr>
              <a:t>АНХААРАЛ ХАНДУУЛСАНД БАЯРЛАЛАА</a:t>
            </a:r>
            <a:endParaRPr lang="en-US" sz="40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8056560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04800" y="304801"/>
            <a:ext cx="8430491" cy="5257800"/>
          </a:xfrm>
          <a:prstGeom prst="rect">
            <a:avLst/>
          </a:prstGeom>
        </p:spPr>
        <p:txBody>
          <a:bodyPr>
            <a:normAutofit/>
          </a:bodyPr>
          <a:lstStyle/>
          <a:p>
            <a:pPr marL="0" indent="0" algn="ctr">
              <a:buNone/>
            </a:pPr>
            <a:endParaRPr lang="mn-MN" b="1" dirty="0" smtClean="0">
              <a:solidFill>
                <a:srgbClr val="FF0000"/>
              </a:solidFill>
              <a:latin typeface="Arial" panose="020B0604020202020204" pitchFamily="34" charset="0"/>
              <a:cs typeface="Arial" panose="020B0604020202020204" pitchFamily="34" charset="0"/>
            </a:endParaRPr>
          </a:p>
          <a:p>
            <a:pPr marL="0" indent="0" algn="ctr">
              <a:buNone/>
            </a:pPr>
            <a:endParaRPr lang="mn-MN" sz="1600" b="1" dirty="0">
              <a:solidFill>
                <a:srgbClr val="FF0000"/>
              </a:solidFill>
              <a:latin typeface="Arial" panose="020B0604020202020204" pitchFamily="34" charset="0"/>
              <a:cs typeface="Arial" panose="020B0604020202020204" pitchFamily="34" charset="0"/>
            </a:endParaRPr>
          </a:p>
          <a:p>
            <a:pPr marL="0" indent="0" algn="ctr">
              <a:buNone/>
            </a:pPr>
            <a:r>
              <a:rPr lang="mn-MN" sz="2000" b="1" dirty="0" smtClean="0">
                <a:latin typeface="Arial" panose="020B0604020202020204" pitchFamily="34" charset="0"/>
                <a:cs typeface="Arial" panose="020B0604020202020204" pitchFamily="34" charset="0"/>
              </a:rPr>
              <a:t> САНХҮҮ-ЭДИЙН ЗАСАГ,  ҮЙЛ АЖИЛЛАГАА</a:t>
            </a:r>
            <a:endParaRPr lang="en-US" sz="2000" b="1" dirty="0" smtClean="0">
              <a:latin typeface="Arial" panose="020B0604020202020204" pitchFamily="34" charset="0"/>
              <a:cs typeface="Arial" panose="020B0604020202020204" pitchFamily="34" charset="0"/>
            </a:endParaRPr>
          </a:p>
          <a:p>
            <a:pPr marL="0" indent="0" algn="just">
              <a:buNone/>
            </a:pPr>
            <a:r>
              <a:rPr lang="mn-MN" sz="1800" dirty="0">
                <a:solidFill>
                  <a:schemeClr val="tx1"/>
                </a:solidFill>
                <a:latin typeface="Arial" panose="020B0604020202020204" pitchFamily="34" charset="0"/>
                <a:cs typeface="Arial" panose="020B0604020202020204" pitchFamily="34" charset="0"/>
              </a:rPr>
              <a:t>	</a:t>
            </a:r>
            <a:r>
              <a:rPr lang="en-US" sz="1800" dirty="0" smtClean="0">
                <a:solidFill>
                  <a:schemeClr val="tx1"/>
                </a:solidFill>
                <a:latin typeface="Arial" panose="020B0604020202020204" pitchFamily="34" charset="0"/>
                <a:cs typeface="Arial" panose="020B0604020202020204" pitchFamily="34" charset="0"/>
              </a:rPr>
              <a:t>201</a:t>
            </a:r>
            <a:r>
              <a:rPr lang="mn-MN" sz="1800" dirty="0">
                <a:solidFill>
                  <a:schemeClr val="tx1"/>
                </a:solidFill>
                <a:latin typeface="Arial" panose="020B0604020202020204" pitchFamily="34" charset="0"/>
                <a:cs typeface="Arial" panose="020B0604020202020204" pitchFamily="34" charset="0"/>
              </a:rPr>
              <a:t>8 онд 3 хэлтэс, 7 албатай  нийт  </a:t>
            </a:r>
            <a:r>
              <a:rPr lang="en-US" sz="1800" dirty="0" smtClean="0">
                <a:solidFill>
                  <a:schemeClr val="tx1"/>
                </a:solidFill>
                <a:latin typeface="Arial" panose="020B0604020202020204" pitchFamily="34" charset="0"/>
                <a:cs typeface="Arial" panose="020B0604020202020204" pitchFamily="34" charset="0"/>
              </a:rPr>
              <a:t>321</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ажилтантай ажилласан. Борлуулалтын орлогыг</a:t>
            </a:r>
            <a:r>
              <a:rPr lang="en-US" sz="1800" dirty="0">
                <a:solidFill>
                  <a:schemeClr val="tx1"/>
                </a:solidFill>
                <a:latin typeface="Arial" panose="020B0604020202020204" pitchFamily="34" charset="0"/>
                <a:cs typeface="Arial" panose="020B0604020202020204" pitchFamily="34" charset="0"/>
              </a:rPr>
              <a:t> </a:t>
            </a:r>
            <a:r>
              <a:rPr lang="mn-MN" sz="1800" dirty="0" smtClean="0">
                <a:solidFill>
                  <a:schemeClr val="tx1"/>
                </a:solidFill>
                <a:latin typeface="Arial" panose="020B0604020202020204" pitchFamily="34" charset="0"/>
                <a:ea typeface="Calibri"/>
                <a:cs typeface="Arial" panose="020B0604020202020204" pitchFamily="34" charset="0"/>
              </a:rPr>
              <a:t>150</a:t>
            </a:r>
            <a:r>
              <a:rPr lang="en-US" sz="1800" dirty="0" smtClean="0">
                <a:solidFill>
                  <a:schemeClr val="tx1"/>
                </a:solidFill>
                <a:latin typeface="Arial" panose="020B0604020202020204" pitchFamily="34" charset="0"/>
                <a:ea typeface="Calibri"/>
                <a:cs typeface="Arial" panose="020B0604020202020204" pitchFamily="34" charset="0"/>
              </a:rPr>
              <a:t>60258.2</a:t>
            </a:r>
            <a:r>
              <a:rPr lang="en-US"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мян.төгрөгөөр төлөвлөж, төлөвлөгөө </a:t>
            </a:r>
            <a:r>
              <a:rPr lang="mn-MN" sz="1800" dirty="0" smtClean="0">
                <a:solidFill>
                  <a:schemeClr val="tx1"/>
                </a:solidFill>
                <a:latin typeface="Arial" panose="020B0604020202020204" pitchFamily="34" charset="0"/>
                <a:ea typeface="Calibri"/>
                <a:cs typeface="Arial" panose="020B0604020202020204" pitchFamily="34" charset="0"/>
              </a:rPr>
              <a:t>15</a:t>
            </a:r>
            <a:r>
              <a:rPr lang="en-US" sz="1800" dirty="0" smtClean="0">
                <a:solidFill>
                  <a:schemeClr val="tx1"/>
                </a:solidFill>
                <a:latin typeface="Arial" panose="020B0604020202020204" pitchFamily="34" charset="0"/>
                <a:ea typeface="Calibri"/>
                <a:cs typeface="Arial" panose="020B0604020202020204" pitchFamily="34" charset="0"/>
              </a:rPr>
              <a:t>172993.7 </a:t>
            </a:r>
            <a:r>
              <a:rPr lang="mn-MN" sz="1800" dirty="0">
                <a:solidFill>
                  <a:schemeClr val="tx1"/>
                </a:solidFill>
                <a:latin typeface="Arial" panose="020B0604020202020204" pitchFamily="34" charset="0"/>
                <a:cs typeface="Arial" panose="020B0604020202020204" pitchFamily="34" charset="0"/>
              </a:rPr>
              <a:t>мян.төгрөгөөр  давж </a:t>
            </a:r>
            <a:r>
              <a:rPr lang="en-US" sz="1800" dirty="0" smtClean="0">
                <a:solidFill>
                  <a:schemeClr val="tx1"/>
                </a:solidFill>
                <a:latin typeface="Arial" panose="020B0604020202020204" pitchFamily="34" charset="0"/>
                <a:cs typeface="Arial" panose="020B0604020202020204" pitchFamily="34" charset="0"/>
              </a:rPr>
              <a:t>112735.5</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буюу </a:t>
            </a:r>
            <a:r>
              <a:rPr lang="mn-MN" sz="1800" dirty="0" smtClean="0">
                <a:solidFill>
                  <a:schemeClr val="tx1"/>
                </a:solidFill>
                <a:latin typeface="Arial" panose="020B0604020202020204" pitchFamily="34" charset="0"/>
                <a:cs typeface="Arial" panose="020B0604020202020204" pitchFamily="34" charset="0"/>
              </a:rPr>
              <a:t>10</a:t>
            </a:r>
            <a:r>
              <a:rPr lang="en-US" sz="1800" dirty="0" smtClean="0">
                <a:solidFill>
                  <a:schemeClr val="tx1"/>
                </a:solidFill>
                <a:latin typeface="Arial" panose="020B0604020202020204" pitchFamily="34" charset="0"/>
                <a:cs typeface="Arial" panose="020B0604020202020204" pitchFamily="34" charset="0"/>
              </a:rPr>
              <a:t>0.7</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хувиар биелэсэн байна. </a:t>
            </a:r>
            <a:endParaRPr lang="en-US" sz="1800" dirty="0">
              <a:solidFill>
                <a:schemeClr val="tx1"/>
              </a:solidFill>
              <a:latin typeface="Arial" panose="020B0604020202020204" pitchFamily="34" charset="0"/>
              <a:cs typeface="Arial" panose="020B0604020202020204" pitchFamily="34" charset="0"/>
            </a:endParaRPr>
          </a:p>
          <a:p>
            <a:pPr marL="0" indent="0" algn="just">
              <a:buNone/>
            </a:pPr>
            <a:endParaRPr lang="en-US" sz="1800" dirty="0">
              <a:solidFill>
                <a:srgbClr val="FF000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1681931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ctangle 1"/>
          <p:cNvSpPr>
            <a:spLocks noChangeArrowheads="1"/>
          </p:cNvSpPr>
          <p:nvPr/>
        </p:nvSpPr>
        <p:spPr bwMode="auto">
          <a:xfrm>
            <a:off x="838200" y="623873"/>
            <a:ext cx="7359800" cy="4001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indent="457200" fontAlgn="base">
              <a:spcBef>
                <a:spcPct val="0"/>
              </a:spcBef>
              <a:spcAft>
                <a:spcPct val="0"/>
              </a:spcAft>
              <a:defRPr>
                <a:solidFill>
                  <a:schemeClr val="tx1"/>
                </a:solidFill>
                <a:latin typeface="Arial" pitchFamily="34" charset="0"/>
                <a:cs typeface="Arial" pitchFamily="34" charset="0"/>
              </a:defRPr>
            </a:lvl1pPr>
            <a:lvl2pPr fontAlgn="base">
              <a:spcBef>
                <a:spcPct val="0"/>
              </a:spcBef>
              <a:spcAft>
                <a:spcPct val="0"/>
              </a:spcAft>
              <a:defRPr>
                <a:solidFill>
                  <a:schemeClr val="tx1"/>
                </a:solidFill>
                <a:latin typeface="Arial" pitchFamily="34" charset="0"/>
                <a:cs typeface="Arial" pitchFamily="34" charset="0"/>
              </a:defRPr>
            </a:lvl2pPr>
            <a:lvl3pPr fontAlgn="base">
              <a:spcBef>
                <a:spcPct val="0"/>
              </a:spcBef>
              <a:spcAft>
                <a:spcPct val="0"/>
              </a:spcAft>
              <a:defRPr>
                <a:solidFill>
                  <a:schemeClr val="tx1"/>
                </a:solidFill>
                <a:latin typeface="Arial" pitchFamily="34" charset="0"/>
                <a:cs typeface="Arial" pitchFamily="34" charset="0"/>
              </a:defRPr>
            </a:lvl3pPr>
            <a:lvl4pPr fontAlgn="base">
              <a:spcBef>
                <a:spcPct val="0"/>
              </a:spcBef>
              <a:spcAft>
                <a:spcPct val="0"/>
              </a:spcAft>
              <a:defRPr>
                <a:solidFill>
                  <a:schemeClr val="tx1"/>
                </a:solidFill>
                <a:latin typeface="Arial" pitchFamily="34" charset="0"/>
                <a:cs typeface="Arial" pitchFamily="34" charset="0"/>
              </a:defRPr>
            </a:lvl4pPr>
            <a:lvl5pPr fontAlgn="base">
              <a:spcBef>
                <a:spcPct val="0"/>
              </a:spcBef>
              <a:spcAft>
                <a:spcPct val="0"/>
              </a:spcAft>
              <a:defRPr>
                <a:solidFill>
                  <a:schemeClr val="tx1"/>
                </a:solidFill>
                <a:latin typeface="Arial" pitchFamily="34" charset="0"/>
                <a:cs typeface="Arial" pitchFamily="34" charset="0"/>
              </a:defRPr>
            </a:lvl5pPr>
            <a:lvl6pPr fontAlgn="base">
              <a:spcBef>
                <a:spcPct val="0"/>
              </a:spcBef>
              <a:spcAft>
                <a:spcPct val="0"/>
              </a:spcAft>
              <a:defRPr>
                <a:solidFill>
                  <a:schemeClr val="tx1"/>
                </a:solidFill>
                <a:latin typeface="Arial" pitchFamily="34" charset="0"/>
                <a:cs typeface="Arial" pitchFamily="34" charset="0"/>
              </a:defRPr>
            </a:lvl6pPr>
            <a:lvl7pPr fontAlgn="base">
              <a:spcBef>
                <a:spcPct val="0"/>
              </a:spcBef>
              <a:spcAft>
                <a:spcPct val="0"/>
              </a:spcAft>
              <a:defRPr>
                <a:solidFill>
                  <a:schemeClr val="tx1"/>
                </a:solidFill>
                <a:latin typeface="Arial" pitchFamily="34" charset="0"/>
                <a:cs typeface="Arial" pitchFamily="34" charset="0"/>
              </a:defRPr>
            </a:lvl7pPr>
            <a:lvl8pPr fontAlgn="base">
              <a:spcBef>
                <a:spcPct val="0"/>
              </a:spcBef>
              <a:spcAft>
                <a:spcPct val="0"/>
              </a:spcAft>
              <a:defRPr>
                <a:solidFill>
                  <a:schemeClr val="tx1"/>
                </a:solidFill>
                <a:latin typeface="Arial" pitchFamily="34" charset="0"/>
                <a:cs typeface="Arial" pitchFamily="34" charset="0"/>
              </a:defRPr>
            </a:lvl8pPr>
            <a:lvl9pPr fontAlgn="base">
              <a:spcBef>
                <a:spcPct val="0"/>
              </a:spcBef>
              <a:spcAft>
                <a:spcPct val="0"/>
              </a:spcAft>
              <a:defRPr>
                <a:solidFill>
                  <a:schemeClr val="tx1"/>
                </a:solidFill>
                <a:latin typeface="Arial" pitchFamily="34" charset="0"/>
                <a:cs typeface="Arial" pitchFamily="34" charset="0"/>
              </a:defRPr>
            </a:lvl9pPr>
          </a:lstStyle>
          <a:p>
            <a:pPr marL="0" marR="0" lvl="0" indent="457200" algn="ctr" defTabSz="914400" rtl="0" eaLnBrk="1" fontAlgn="base" latinLnBrk="0" hangingPunct="1">
              <a:lnSpc>
                <a:spcPct val="100000"/>
              </a:lnSpc>
              <a:spcBef>
                <a:spcPct val="0"/>
              </a:spcBef>
              <a:spcAft>
                <a:spcPct val="0"/>
              </a:spcAft>
              <a:buClrTx/>
              <a:buSzTx/>
              <a:buFontTx/>
              <a:buNone/>
              <a:tabLst/>
            </a:pPr>
            <a:r>
              <a:rPr kumimoji="0" lang="mn-MN" altLang="en-US" sz="2000" b="1" i="0" u="none" strike="noStrike" cap="none" normalizeH="0" baseline="0" dirty="0" smtClean="0">
                <a:ln>
                  <a:noFill/>
                </a:ln>
                <a:solidFill>
                  <a:schemeClr val="tx1"/>
                </a:solidFill>
                <a:effectLst/>
                <a:ea typeface="Calibri" pitchFamily="34" charset="0"/>
              </a:rPr>
              <a:t>САНХҮҮ ЭДИЙН ЗАСГИЙН ҮНДСЭН ҮЗҮҮЛЭЛТ</a:t>
            </a:r>
            <a:endParaRPr kumimoji="0" lang="en-US" altLang="en-US" sz="2000" b="1" i="0" u="none" strike="noStrike" cap="none" normalizeH="0" baseline="0" dirty="0" smtClean="0">
              <a:ln>
                <a:noFill/>
              </a:ln>
              <a:solidFill>
                <a:schemeClr val="tx1"/>
              </a:solidFill>
              <a:effectLst/>
            </a:endParaRP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044348532"/>
              </p:ext>
            </p:extLst>
          </p:nvPr>
        </p:nvGraphicFramePr>
        <p:xfrm>
          <a:off x="384036" y="1600200"/>
          <a:ext cx="8226564" cy="3148263"/>
        </p:xfrm>
        <a:graphic>
          <a:graphicData uri="http://schemas.openxmlformats.org/drawingml/2006/table">
            <a:tbl>
              <a:tblPr firstRow="1" firstCol="1" bandRow="1">
                <a:tableStyleId>{5C22544A-7EE6-4342-B048-85BDC9FD1C3A}</a:tableStyleId>
              </a:tblPr>
              <a:tblGrid>
                <a:gridCol w="479216"/>
                <a:gridCol w="2206097"/>
                <a:gridCol w="1045451"/>
                <a:gridCol w="1749549"/>
                <a:gridCol w="1527500"/>
                <a:gridCol w="1218751"/>
              </a:tblGrid>
              <a:tr h="473141">
                <a:tc>
                  <a:txBody>
                    <a:bodyPr/>
                    <a:lstStyle/>
                    <a:p>
                      <a:pPr algn="ctr" rtl="0" fontAlgn="ctr"/>
                      <a:r>
                        <a:rPr lang="en-US" sz="1600" u="none" strike="noStrike" dirty="0">
                          <a:effectLst/>
                          <a:latin typeface="Arial" panose="020B0604020202020204" pitchFamily="34" charset="0"/>
                          <a:cs typeface="Arial" panose="020B0604020202020204" pitchFamily="34" charset="0"/>
                        </a:rPr>
                        <a:t>№</a:t>
                      </a:r>
                      <a:endParaRPr lang="en-US"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Үзүүлэлтүүд</a:t>
                      </a:r>
                      <a:endParaRPr lang="mn-MN"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Хэмжих нэгж</a:t>
                      </a:r>
                      <a:endParaRPr lang="mn-MN" sz="1600" b="1"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2017 оны гүйцэтгэл</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2018 оны Гүйцэтгэл</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Зөрүү</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507">
                <a:tc>
                  <a:txBody>
                    <a:bodyPr/>
                    <a:lstStyle/>
                    <a:p>
                      <a:pPr algn="ctr" rtl="0" fontAlgn="ctr"/>
                      <a:r>
                        <a:rPr lang="en-US" sz="1600" u="none" strike="noStrike">
                          <a:effectLst/>
                          <a:latin typeface="Arial" panose="020B0604020202020204" pitchFamily="34" charset="0"/>
                          <a:cs typeface="Arial" panose="020B0604020202020204" pitchFamily="34" charset="0"/>
                        </a:rPr>
                        <a:t>1</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Нийт орлого</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Мян.төг</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b="0" i="0" u="none" strike="noStrike" dirty="0" smtClean="0">
                          <a:solidFill>
                            <a:srgbClr val="000000"/>
                          </a:solidFill>
                          <a:effectLst/>
                          <a:latin typeface="Arial"/>
                        </a:rPr>
                        <a:t>14682873.1</a:t>
                      </a:r>
                      <a:endParaRPr lang="en-US" sz="1600" b="0" i="0" u="none" strike="noStrike" dirty="0">
                        <a:solidFill>
                          <a:srgbClr val="000000"/>
                        </a:solidFill>
                        <a:effectLst/>
                        <a:latin typeface="Arial"/>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15172993.7</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a:effectLst/>
                          <a:latin typeface="Arial" panose="020B0604020202020204" pitchFamily="34" charset="0"/>
                          <a:cs typeface="Arial" panose="020B0604020202020204" pitchFamily="34" charset="0"/>
                        </a:rPr>
                        <a:t>490120.7</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507">
                <a:tc>
                  <a:txBody>
                    <a:bodyPr/>
                    <a:lstStyle/>
                    <a:p>
                      <a:pPr algn="ctr" rtl="0" fontAlgn="ctr"/>
                      <a:r>
                        <a:rPr lang="en-US" sz="1600" u="none" strike="noStrike">
                          <a:effectLst/>
                          <a:latin typeface="Arial" panose="020B0604020202020204" pitchFamily="34" charset="0"/>
                          <a:cs typeface="Arial" panose="020B0604020202020204" pitchFamily="34" charset="0"/>
                        </a:rPr>
                        <a:t>2</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Нийт зардал</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Мян.төг</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15417466.9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a:effectLst/>
                          <a:latin typeface="Arial" panose="020B0604020202020204" pitchFamily="34" charset="0"/>
                          <a:cs typeface="Arial" panose="020B0604020202020204" pitchFamily="34" charset="0"/>
                        </a:rPr>
                        <a:t>15923098.2</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a:effectLst/>
                          <a:latin typeface="Arial" panose="020B0604020202020204" pitchFamily="34" charset="0"/>
                          <a:cs typeface="Arial" panose="020B0604020202020204" pitchFamily="34" charset="0"/>
                        </a:rPr>
                        <a:t>505631.3</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0507">
                <a:tc>
                  <a:txBody>
                    <a:bodyPr/>
                    <a:lstStyle/>
                    <a:p>
                      <a:pPr algn="ctr" rtl="0" fontAlgn="ctr"/>
                      <a:r>
                        <a:rPr lang="en-US" sz="1600" u="none" strike="noStrike">
                          <a:effectLst/>
                          <a:latin typeface="Arial" panose="020B0604020202020204" pitchFamily="34" charset="0"/>
                          <a:cs typeface="Arial" panose="020B0604020202020204" pitchFamily="34" charset="0"/>
                        </a:rPr>
                        <a:t>3</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Ашиг алдагдал</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Мян.төг</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-734593.9</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-750104.5</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a:effectLst/>
                          <a:latin typeface="Arial" panose="020B0604020202020204" pitchFamily="34" charset="0"/>
                          <a:cs typeface="Arial" panose="020B0604020202020204" pitchFamily="34" charset="0"/>
                        </a:rPr>
                        <a:t>-15510.6</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1029537">
                <a:tc>
                  <a:txBody>
                    <a:bodyPr/>
                    <a:lstStyle/>
                    <a:p>
                      <a:pPr algn="ctr" rtl="0" fontAlgn="ctr"/>
                      <a:r>
                        <a:rPr lang="en-US" sz="1600" u="none" strike="noStrike">
                          <a:effectLst/>
                          <a:latin typeface="Arial" panose="020B0604020202020204" pitchFamily="34" charset="0"/>
                          <a:cs typeface="Arial" panose="020B0604020202020204" pitchFamily="34" charset="0"/>
                        </a:rPr>
                        <a:t>4</a:t>
                      </a:r>
                      <a:endParaRPr lang="en-US" sz="1600" b="1"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a:effectLst/>
                          <a:latin typeface="Arial" panose="020B0604020202020204" pitchFamily="34" charset="0"/>
                          <a:cs typeface="Arial" panose="020B0604020202020204" pitchFamily="34" charset="0"/>
                        </a:rPr>
                        <a:t>Нийт ажиллагсадын тоо</a:t>
                      </a:r>
                      <a:endParaRPr lang="mn-MN"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mn-MN" sz="1600" u="none" strike="noStrike" dirty="0">
                          <a:effectLst/>
                          <a:latin typeface="Arial" panose="020B0604020202020204" pitchFamily="34" charset="0"/>
                          <a:cs typeface="Arial" panose="020B0604020202020204" pitchFamily="34" charset="0"/>
                        </a:rPr>
                        <a:t>хүн</a:t>
                      </a:r>
                      <a:endParaRPr lang="mn-MN"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a:effectLst/>
                          <a:latin typeface="Arial" panose="020B0604020202020204" pitchFamily="34" charset="0"/>
                          <a:cs typeface="Arial" panose="020B0604020202020204" pitchFamily="34" charset="0"/>
                        </a:rPr>
                        <a:t>324</a:t>
                      </a:r>
                      <a:endParaRPr lang="en-US" sz="1600" b="0" i="0" u="none" strike="noStrike">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321</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rtl="0" fontAlgn="ctr"/>
                      <a:r>
                        <a:rPr lang="en-US" sz="1600" u="none" strike="noStrike" dirty="0">
                          <a:effectLst/>
                          <a:latin typeface="Arial" panose="020B0604020202020204" pitchFamily="34" charset="0"/>
                          <a:cs typeface="Arial" panose="020B0604020202020204" pitchFamily="34" charset="0"/>
                        </a:rPr>
                        <a:t>-3</a:t>
                      </a:r>
                      <a:endParaRPr lang="en-US" sz="16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77700406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p:cNvSpPr txBox="1"/>
          <p:nvPr/>
        </p:nvSpPr>
        <p:spPr>
          <a:xfrm>
            <a:off x="1132114" y="819090"/>
            <a:ext cx="7249886" cy="400110"/>
          </a:xfrm>
          <a:prstGeom prst="rect">
            <a:avLst/>
          </a:prstGeom>
          <a:noFill/>
        </p:spPr>
        <p:txBody>
          <a:bodyPr wrap="square" rtlCol="0">
            <a:spAutoFit/>
          </a:bodyPr>
          <a:lstStyle/>
          <a:p>
            <a:r>
              <a:rPr lang="mn-MN" sz="2000" b="1" dirty="0" smtClean="0">
                <a:latin typeface="Arial" panose="020B0604020202020204" pitchFamily="34" charset="0"/>
                <a:cs typeface="Arial" panose="020B0604020202020204" pitchFamily="34" charset="0"/>
              </a:rPr>
              <a:t>  АЖИЛ ҮЙЛЧИЛГЭЭНИЙ НЭР ТӨРӨЛ, ТООН ҮЗҮҮЛЭЛТ</a:t>
            </a:r>
            <a:endParaRPr lang="en-US" sz="2000" b="1" dirty="0">
              <a:latin typeface="Arial" panose="020B0604020202020204" pitchFamily="34" charset="0"/>
              <a:cs typeface="Arial" panose="020B0604020202020204" pitchFamily="34" charset="0"/>
            </a:endParaRPr>
          </a:p>
        </p:txBody>
      </p:sp>
      <p:graphicFrame>
        <p:nvGraphicFramePr>
          <p:cNvPr id="6" name="Content Placeholder 2"/>
          <p:cNvGraphicFramePr>
            <a:graphicFrameLocks noGrp="1"/>
          </p:cNvGraphicFramePr>
          <p:nvPr>
            <p:ph idx="1"/>
            <p:extLst>
              <p:ext uri="{D42A27DB-BD31-4B8C-83A1-F6EECF244321}">
                <p14:modId xmlns:p14="http://schemas.microsoft.com/office/powerpoint/2010/main" val="1175672662"/>
              </p:ext>
            </p:extLst>
          </p:nvPr>
        </p:nvGraphicFramePr>
        <p:xfrm>
          <a:off x="609600" y="1828799"/>
          <a:ext cx="7848601" cy="2690386"/>
        </p:xfrm>
        <a:graphic>
          <a:graphicData uri="http://schemas.openxmlformats.org/drawingml/2006/table">
            <a:tbl>
              <a:tblPr firstRow="1" firstCol="1" bandRow="1">
                <a:tableStyleId>{5C22544A-7EE6-4342-B048-85BDC9FD1C3A}</a:tableStyleId>
              </a:tblPr>
              <a:tblGrid>
                <a:gridCol w="1752600"/>
                <a:gridCol w="2209800"/>
                <a:gridCol w="1600200"/>
                <a:gridCol w="2286001"/>
              </a:tblGrid>
              <a:tr h="990601">
                <a:tc>
                  <a:txBody>
                    <a:bodyPr/>
                    <a:lstStyle/>
                    <a:p>
                      <a:pPr algn="ctr" fontAlgn="ctr"/>
                      <a:r>
                        <a:rPr lang="mn-MN" sz="1800" u="none" strike="noStrike" dirty="0" smtClean="0">
                          <a:effectLst/>
                          <a:latin typeface="Arial" panose="020B0604020202020204" pitchFamily="34" charset="0"/>
                          <a:cs typeface="Arial" panose="020B0604020202020204" pitchFamily="34" charset="0"/>
                        </a:rPr>
                        <a:t>Хэрэглэгчийн</a:t>
                      </a:r>
                    </a:p>
                    <a:p>
                      <a:pPr algn="ctr" fontAlgn="ctr"/>
                      <a:r>
                        <a:rPr lang="mn-MN" sz="1800" u="none" strike="noStrike" dirty="0" smtClean="0">
                          <a:effectLst/>
                          <a:latin typeface="Arial" panose="020B0604020202020204" pitchFamily="34" charset="0"/>
                          <a:cs typeface="Arial" panose="020B0604020202020204" pitchFamily="34" charset="0"/>
                        </a:rPr>
                        <a:t>төрөл</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mn-MN" sz="1800" u="none" strike="noStrike" dirty="0">
                          <a:effectLst/>
                          <a:latin typeface="Arial" panose="020B0604020202020204" pitchFamily="34" charset="0"/>
                          <a:cs typeface="Arial" panose="020B0604020202020204" pitchFamily="34" charset="0"/>
                        </a:rPr>
                        <a:t>Цахилгаан эрчим хүчээр хангах</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mn-MN" sz="1800" u="none" strike="noStrike" dirty="0">
                          <a:effectLst/>
                          <a:latin typeface="Arial" panose="020B0604020202020204" pitchFamily="34" charset="0"/>
                          <a:cs typeface="Arial" panose="020B0604020202020204" pitchFamily="34" charset="0"/>
                        </a:rPr>
                        <a:t>Дулаанаар хангах</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ru-RU" sz="1800" u="none" strike="noStrike" dirty="0">
                          <a:effectLst/>
                          <a:latin typeface="Arial" panose="020B0604020202020204" pitchFamily="34" charset="0"/>
                          <a:cs typeface="Arial" panose="020B0604020202020204" pitchFamily="34" charset="0"/>
                        </a:rPr>
                        <a:t>Цэвэр усаар хангах, бохир усыг татан зайлуулах</a:t>
                      </a:r>
                      <a:endParaRPr lang="ru-RU"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6595">
                <a:tc>
                  <a:txBody>
                    <a:bodyPr/>
                    <a:lstStyle/>
                    <a:p>
                      <a:pPr algn="ctr" fontAlgn="ctr"/>
                      <a:r>
                        <a:rPr lang="mn-MN" sz="1800" u="none" strike="noStrike" dirty="0">
                          <a:effectLst/>
                          <a:latin typeface="Arial" panose="020B0604020202020204" pitchFamily="34" charset="0"/>
                          <a:cs typeface="Arial" panose="020B0604020202020204" pitchFamily="34" charset="0"/>
                        </a:rPr>
                        <a:t>Айл өрх</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Arial" panose="020B0604020202020204" pitchFamily="34" charset="0"/>
                          <a:cs typeface="Arial" panose="020B0604020202020204" pitchFamily="34" charset="0"/>
                        </a:rPr>
                        <a:t>6782</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mn-MN" sz="1800" b="0" i="0" u="none" strike="noStrike" dirty="0" smtClean="0">
                          <a:solidFill>
                            <a:srgbClr val="000000"/>
                          </a:solidFill>
                          <a:effectLst/>
                          <a:latin typeface="Arial" panose="020B0604020202020204" pitchFamily="34" charset="0"/>
                          <a:cs typeface="Arial" panose="020B0604020202020204" pitchFamily="34" charset="0"/>
                        </a:rPr>
                        <a:t>12200</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Arial" panose="020B0604020202020204" pitchFamily="34" charset="0"/>
                          <a:cs typeface="Arial" panose="020B0604020202020204" pitchFamily="34" charset="0"/>
                        </a:rPr>
                        <a:t>12083</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6595">
                <a:tc>
                  <a:txBody>
                    <a:bodyPr/>
                    <a:lstStyle/>
                    <a:p>
                      <a:pPr algn="ctr" fontAlgn="ctr"/>
                      <a:r>
                        <a:rPr lang="mn-MN" sz="1800" u="none" strike="noStrike" dirty="0">
                          <a:effectLst/>
                          <a:latin typeface="Arial" panose="020B0604020202020204" pitchFamily="34" charset="0"/>
                          <a:cs typeface="Arial" panose="020B0604020202020204" pitchFamily="34" charset="0"/>
                        </a:rPr>
                        <a:t>ААНБ</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Arial" panose="020B0604020202020204" pitchFamily="34" charset="0"/>
                          <a:cs typeface="Arial" panose="020B0604020202020204" pitchFamily="34" charset="0"/>
                        </a:rPr>
                        <a:t>680</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mn-MN" sz="1800" b="0" i="0" u="none" strike="noStrike" dirty="0" smtClean="0">
                          <a:solidFill>
                            <a:srgbClr val="000000"/>
                          </a:solidFill>
                          <a:effectLst/>
                          <a:latin typeface="Arial" panose="020B0604020202020204" pitchFamily="34" charset="0"/>
                          <a:cs typeface="Arial" panose="020B0604020202020204" pitchFamily="34" charset="0"/>
                        </a:rPr>
                        <a:t>1168</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Arial" panose="020B0604020202020204" pitchFamily="34" charset="0"/>
                          <a:cs typeface="Arial" panose="020B0604020202020204" pitchFamily="34" charset="0"/>
                        </a:rPr>
                        <a:t>1045</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66595">
                <a:tc>
                  <a:txBody>
                    <a:bodyPr/>
                    <a:lstStyle/>
                    <a:p>
                      <a:pPr algn="ctr" fontAlgn="ctr"/>
                      <a:r>
                        <a:rPr lang="mn-MN" sz="1800" u="none" strike="noStrike" dirty="0">
                          <a:effectLst/>
                          <a:latin typeface="Arial" panose="020B0604020202020204" pitchFamily="34" charset="0"/>
                          <a:cs typeface="Arial" panose="020B0604020202020204" pitchFamily="34" charset="0"/>
                        </a:rPr>
                        <a:t>УТБ</a:t>
                      </a:r>
                      <a:endParaRPr lang="mn-MN"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fontAlgn="ctr"/>
                      <a:r>
                        <a:rPr lang="en-US" sz="1800" b="0" i="0" u="none" strike="noStrike" dirty="0" smtClean="0">
                          <a:solidFill>
                            <a:srgbClr val="000000"/>
                          </a:solidFill>
                          <a:effectLst/>
                          <a:latin typeface="Arial" panose="020B0604020202020204" pitchFamily="34" charset="0"/>
                          <a:cs typeface="Arial" panose="020B0604020202020204" pitchFamily="34" charset="0"/>
                        </a:rPr>
                        <a:t>77</a:t>
                      </a:r>
                      <a:endParaRPr lang="en-US" sz="1800" b="0" i="0" u="none" strike="noStrike" dirty="0">
                        <a:solidFill>
                          <a:srgbClr val="000000"/>
                        </a:solidFill>
                        <a:effectLst/>
                        <a:latin typeface="Arial" panose="020B0604020202020204" pitchFamily="34" charset="0"/>
                        <a:cs typeface="Arial" panose="020B0604020202020204" pitchFamily="34" charset="0"/>
                      </a:endParaRPr>
                    </a:p>
                  </a:txBody>
                  <a:tcPr marL="9525" marR="9525" marT="9525"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427506717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762000" y="685800"/>
            <a:ext cx="7543800" cy="4495800"/>
          </a:xfrm>
        </p:spPr>
        <p:txBody>
          <a:bodyPr>
            <a:normAutofit fontScale="55000" lnSpcReduction="20000"/>
          </a:bodyPr>
          <a:lstStyle/>
          <a:p>
            <a:endParaRPr lang="mn-MN" dirty="0"/>
          </a:p>
          <a:p>
            <a:pPr algn="just"/>
            <a:r>
              <a:rPr lang="mn-MN" sz="2900" dirty="0">
                <a:solidFill>
                  <a:schemeClr val="tx1"/>
                </a:solidFill>
                <a:latin typeface="Arial" panose="020B0604020202020204" pitchFamily="34" charset="0"/>
                <a:cs typeface="Arial" panose="020B0604020202020204" pitchFamily="34" charset="0"/>
              </a:rPr>
              <a:t>2018 оны  худалдан авах ажиллагааны төлөвлөгөөг Байгууллагын бизнес төлөвлөгөө батлагдсанаас хойш маягт -01-р гаргаж баталгаажуулан, Төрийн худалдан авах ажиллагааны  цахим систем </a:t>
            </a:r>
            <a:r>
              <a:rPr lang="en-US" sz="2900" dirty="0">
                <a:solidFill>
                  <a:schemeClr val="tx1"/>
                </a:solidFill>
                <a:latin typeface="Arial" panose="020B0604020202020204" pitchFamily="34" charset="0"/>
                <a:cs typeface="Arial" panose="020B0604020202020204" pitchFamily="34" charset="0"/>
              </a:rPr>
              <a:t>www.Tender.gov.mn </a:t>
            </a:r>
            <a:r>
              <a:rPr lang="mn-MN" sz="2900" dirty="0">
                <a:solidFill>
                  <a:schemeClr val="tx1"/>
                </a:solidFill>
                <a:latin typeface="Arial" panose="020B0604020202020204" pitchFamily="34" charset="0"/>
                <a:cs typeface="Arial" panose="020B0604020202020204" pitchFamily="34" charset="0"/>
              </a:rPr>
              <a:t>сайтад байршуулан төлөвлөлтийн дагуу  худалдан авалтыг цахимаар зохион </a:t>
            </a:r>
            <a:r>
              <a:rPr lang="mn-MN" sz="2900" dirty="0" smtClean="0">
                <a:solidFill>
                  <a:schemeClr val="tx1"/>
                </a:solidFill>
                <a:latin typeface="Arial" panose="020B0604020202020204" pitchFamily="34" charset="0"/>
                <a:cs typeface="Arial" panose="020B0604020202020204" pitchFamily="34" charset="0"/>
              </a:rPr>
              <a:t>байгуулсан байна</a:t>
            </a:r>
            <a:r>
              <a:rPr lang="mn-MN" sz="2900" dirty="0">
                <a:solidFill>
                  <a:schemeClr val="tx1"/>
                </a:solidFill>
                <a:latin typeface="Arial" panose="020B0604020202020204" pitchFamily="34" charset="0"/>
                <a:cs typeface="Arial" panose="020B0604020202020204" pitchFamily="34" charset="0"/>
              </a:rPr>
              <a:t>. 2018 оны худалдан авах ажиллагааны төлөвлөгөөнд </a:t>
            </a:r>
            <a:r>
              <a:rPr lang="mn-MN" sz="2900" dirty="0" smtClean="0">
                <a:solidFill>
                  <a:schemeClr val="tx1"/>
                </a:solidFill>
                <a:latin typeface="Arial" panose="020B0604020202020204" pitchFamily="34" charset="0"/>
                <a:cs typeface="Arial" panose="020B0604020202020204" pitchFamily="34" charset="0"/>
              </a:rPr>
              <a:t>880 038 160 </a:t>
            </a:r>
            <a:r>
              <a:rPr lang="mn-MN" sz="2900" dirty="0">
                <a:solidFill>
                  <a:schemeClr val="tx1"/>
                </a:solidFill>
                <a:latin typeface="Arial" panose="020B0604020202020204" pitchFamily="34" charset="0"/>
                <a:cs typeface="Arial" panose="020B0604020202020204" pitchFamily="34" charset="0"/>
              </a:rPr>
              <a:t>төгрөгний </a:t>
            </a:r>
            <a:r>
              <a:rPr lang="mn-MN" sz="2900" dirty="0" smtClean="0">
                <a:solidFill>
                  <a:schemeClr val="tx1"/>
                </a:solidFill>
                <a:latin typeface="Arial" panose="020B0604020202020204" pitchFamily="34" charset="0"/>
                <a:cs typeface="Arial" panose="020B0604020202020204" pitchFamily="34" charset="0"/>
              </a:rPr>
              <a:t>40 худалдан </a:t>
            </a:r>
            <a:r>
              <a:rPr lang="mn-MN" sz="2900" dirty="0">
                <a:solidFill>
                  <a:schemeClr val="tx1"/>
                </a:solidFill>
                <a:latin typeface="Arial" panose="020B0604020202020204" pitchFamily="34" charset="0"/>
                <a:cs typeface="Arial" panose="020B0604020202020204" pitchFamily="34" charset="0"/>
              </a:rPr>
              <a:t>авалт төлөвлөгдсөнөөс </a:t>
            </a:r>
            <a:r>
              <a:rPr lang="mn-MN" sz="2900" dirty="0" smtClean="0">
                <a:solidFill>
                  <a:schemeClr val="tx1"/>
                </a:solidFill>
                <a:latin typeface="Arial" panose="020B0604020202020204" pitchFamily="34" charset="0"/>
                <a:cs typeface="Arial" panose="020B0604020202020204" pitchFamily="34" charset="0"/>
              </a:rPr>
              <a:t>40 худалдан авалт 100% буюу 796 125 950 төгрөг гүйцэтгэлтэй, 33 912 210 төгрөгний хэмнэлттэй хийгдсэн </a:t>
            </a:r>
            <a:r>
              <a:rPr lang="mn-MN" sz="2900" dirty="0">
                <a:solidFill>
                  <a:schemeClr val="tx1"/>
                </a:solidFill>
                <a:latin typeface="Arial" panose="020B0604020202020204" pitchFamily="34" charset="0"/>
                <a:cs typeface="Arial" panose="020B0604020202020204" pitchFamily="34" charset="0"/>
              </a:rPr>
              <a:t>байна. Худалдан авалтын тайланг Төрийн болон орон нутгийн өмчийн хөрөнгөөр бараа, ажил, үйлчилгээ худалдан авах тухай хуулийн дагуу маягт-02-08 хүртэл гаргаж дотоод хяналт шалгалтын ажилтанд хянуулж баталгаажуулан, улирал бүрийн сүүлийн сарын 25-ний өдрийн дотор Орон нутгийн өмчийн газарт албан бичгээр хүргүүлж, Шилэн дансны хэрэгжилтийг </a:t>
            </a:r>
            <a:r>
              <a:rPr lang="en-US" sz="2900" dirty="0">
                <a:solidFill>
                  <a:schemeClr val="tx1"/>
                </a:solidFill>
                <a:latin typeface="Arial" panose="020B0604020202020204" pitchFamily="34" charset="0"/>
                <a:cs typeface="Arial" panose="020B0604020202020204" pitchFamily="34" charset="0"/>
              </a:rPr>
              <a:t>www.shilendans.gov.mn </a:t>
            </a:r>
            <a:r>
              <a:rPr lang="mn-MN" sz="2900" dirty="0">
                <a:solidFill>
                  <a:schemeClr val="tx1"/>
                </a:solidFill>
                <a:latin typeface="Arial" panose="020B0604020202020204" pitchFamily="34" charset="0"/>
                <a:cs typeface="Arial" panose="020B0604020202020204" pitchFamily="34" charset="0"/>
              </a:rPr>
              <a:t>сайтад  тухай бүр байршуулан тайлан мэдээг хугацаандаа оруулж тайлагнаж байна. Худалдан авалтын хэрэгжилтийг Төрийн болон орон нутгийн өмчийн хөрөнгөөр бараа, ажил, үйлчилгээ худалдан авах тухай хууль, Шилэн дансны тухай хууль болон бусад холбогдох хууль тогтоомж журмын  дагуу мөрдөн ажиллаж </a:t>
            </a:r>
            <a:r>
              <a:rPr lang="mn-MN" sz="2900" dirty="0" smtClean="0">
                <a:solidFill>
                  <a:schemeClr val="tx1"/>
                </a:solidFill>
                <a:latin typeface="Arial" panose="020B0604020202020204" pitchFamily="34" charset="0"/>
                <a:cs typeface="Arial" panose="020B0604020202020204" pitchFamily="34" charset="0"/>
              </a:rPr>
              <a:t>байна</a:t>
            </a:r>
            <a:endParaRPr lang="mn-MN" sz="2900" dirty="0">
              <a:solidFill>
                <a:schemeClr val="tx1"/>
              </a:solidFill>
              <a:latin typeface="Arial" panose="020B0604020202020204" pitchFamily="34" charset="0"/>
              <a:cs typeface="Arial" panose="020B0604020202020204" pitchFamily="34" charset="0"/>
            </a:endParaRPr>
          </a:p>
          <a:p>
            <a:endParaRPr lang="mn-MN" dirty="0"/>
          </a:p>
          <a:p>
            <a:endParaRPr lang="en-US" dirty="0"/>
          </a:p>
        </p:txBody>
      </p:sp>
    </p:spTree>
    <p:extLst>
      <p:ext uri="{BB962C8B-B14F-4D97-AF65-F5344CB8AC3E}">
        <p14:creationId xmlns:p14="http://schemas.microsoft.com/office/powerpoint/2010/main" val="225744644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p:cNvSpPr>
            <a:spLocks noGrp="1"/>
          </p:cNvSpPr>
          <p:nvPr>
            <p:ph type="title"/>
          </p:nvPr>
        </p:nvSpPr>
        <p:spPr>
          <a:xfrm>
            <a:off x="1219200" y="533400"/>
            <a:ext cx="6781800" cy="990600"/>
          </a:xfrm>
        </p:spPr>
        <p:txBody>
          <a:bodyPr>
            <a:normAutofit fontScale="90000"/>
          </a:bodyPr>
          <a:lstStyle/>
          <a:p>
            <a:pPr algn="ctr"/>
            <a:r>
              <a:rPr lang="mn-MN" sz="2000" b="1" dirty="0" smtClean="0">
                <a:solidFill>
                  <a:schemeClr val="tx1"/>
                </a:solidFill>
                <a:latin typeface="Arial" panose="020B0604020202020204" pitchFamily="34" charset="0"/>
                <a:cs typeface="Arial" panose="020B0604020202020204" pitchFamily="34" charset="0"/>
              </a:rPr>
              <a:t>ИНЖЕНЕРИЙН ШУГАМ СҮЛЖЭЭ, ТОНОГ ТӨХӨӨРӨМЖ, БАРИЛГА БАЙГУУЛАМЖИЙН ЗАСВАР  БОЛОН ӨВЛИЙН БЭЛТГЭЛ ХАНГАХ АЖЛУУД</a:t>
            </a:r>
            <a:endParaRPr lang="en-US" sz="2000" b="1" dirty="0">
              <a:solidFill>
                <a:schemeClr val="tx1"/>
              </a:solidFill>
              <a:latin typeface="Arial" panose="020B0604020202020204" pitchFamily="34" charset="0"/>
              <a:cs typeface="Arial" panose="020B0604020202020204" pitchFamily="34" charset="0"/>
            </a:endParaRPr>
          </a:p>
        </p:txBody>
      </p:sp>
      <p:sp>
        <p:nvSpPr>
          <p:cNvPr id="2" name="Content Placeholder 1"/>
          <p:cNvSpPr>
            <a:spLocks noGrp="1"/>
          </p:cNvSpPr>
          <p:nvPr>
            <p:ph idx="1"/>
          </p:nvPr>
        </p:nvSpPr>
        <p:spPr>
          <a:xfrm>
            <a:off x="685800" y="1828800"/>
            <a:ext cx="7619999" cy="4373563"/>
          </a:xfrm>
        </p:spPr>
        <p:txBody>
          <a:bodyPr>
            <a:normAutofit fontScale="92500" lnSpcReduction="10000"/>
          </a:bodyPr>
          <a:lstStyle/>
          <a:p>
            <a:pPr marL="0" indent="0" algn="just">
              <a:buNone/>
            </a:pPr>
            <a:r>
              <a:rPr lang="mn-MN" sz="1900" dirty="0" smtClean="0">
                <a:solidFill>
                  <a:schemeClr val="tx1"/>
                </a:solidFill>
                <a:latin typeface="Arial" panose="020B0604020202020204" pitchFamily="34" charset="0"/>
                <a:cs typeface="Arial" panose="020B0604020202020204" pitchFamily="34" charset="0"/>
              </a:rPr>
              <a:t>Байгууллагын хэмжээнд 2018-2019 </a:t>
            </a:r>
            <a:r>
              <a:rPr lang="mn-MN" sz="1900" dirty="0">
                <a:solidFill>
                  <a:schemeClr val="tx1"/>
                </a:solidFill>
                <a:latin typeface="Arial" panose="020B0604020202020204" pitchFamily="34" charset="0"/>
                <a:cs typeface="Arial" panose="020B0604020202020204" pitchFamily="34" charset="0"/>
              </a:rPr>
              <a:t>өвлийн бэлтгэл хангахад зайлшгүй  шаардлагатай  42 ажил төлөвлөж </a:t>
            </a:r>
            <a:r>
              <a:rPr lang="mn-MN" sz="1900" dirty="0" smtClean="0">
                <a:solidFill>
                  <a:schemeClr val="tx1"/>
                </a:solidFill>
                <a:latin typeface="Arial" panose="020B0604020202020204" pitchFamily="34" charset="0"/>
                <a:cs typeface="Arial" panose="020B0604020202020204" pitchFamily="34" charset="0"/>
              </a:rPr>
              <a:t>ажилласан. </a:t>
            </a:r>
            <a:r>
              <a:rPr lang="mn-MN" sz="1900" dirty="0">
                <a:solidFill>
                  <a:schemeClr val="tx1"/>
                </a:solidFill>
                <a:latin typeface="Arial" panose="020B0604020202020204" pitchFamily="34" charset="0"/>
                <a:cs typeface="Arial" panose="020B0604020202020204" pitchFamily="34" charset="0"/>
              </a:rPr>
              <a:t>Нийт 42 ажлаас 41 ажил 100 хувь биелэж </a:t>
            </a:r>
            <a:r>
              <a:rPr lang="mn-MN" sz="1900" dirty="0" smtClean="0">
                <a:solidFill>
                  <a:schemeClr val="tx1"/>
                </a:solidFill>
                <a:latin typeface="Arial" panose="020B0604020202020204" pitchFamily="34" charset="0"/>
                <a:cs typeface="Arial" panose="020B0604020202020204" pitchFamily="34" charset="0"/>
              </a:rPr>
              <a:t>орон </a:t>
            </a:r>
            <a:r>
              <a:rPr lang="mn-MN" sz="1900" dirty="0">
                <a:solidFill>
                  <a:schemeClr val="tx1"/>
                </a:solidFill>
                <a:latin typeface="Arial" panose="020B0604020202020204" pitchFamily="34" charset="0"/>
                <a:cs typeface="Arial" panose="020B0604020202020204" pitchFamily="34" charset="0"/>
              </a:rPr>
              <a:t>нутгийн хөрөнгөөр </a:t>
            </a:r>
            <a:r>
              <a:rPr lang="mn-MN" sz="1900" dirty="0" smtClean="0">
                <a:solidFill>
                  <a:schemeClr val="tx1"/>
                </a:solidFill>
                <a:latin typeface="Arial" panose="020B0604020202020204" pitchFamily="34" charset="0"/>
                <a:cs typeface="Arial" panose="020B0604020202020204" pitchFamily="34" charset="0"/>
              </a:rPr>
              <a:t>хийсэн 2*2000м</a:t>
            </a:r>
            <a:r>
              <a:rPr lang="mn-MN" sz="1900" baseline="30000" dirty="0" smtClean="0">
                <a:solidFill>
                  <a:schemeClr val="tx1"/>
                </a:solidFill>
                <a:latin typeface="Arial" panose="020B0604020202020204" pitchFamily="34" charset="0"/>
                <a:cs typeface="Arial" panose="020B0604020202020204" pitchFamily="34" charset="0"/>
              </a:rPr>
              <a:t>3 </a:t>
            </a:r>
            <a:r>
              <a:rPr lang="mn-MN" sz="1900" dirty="0" smtClean="0">
                <a:solidFill>
                  <a:schemeClr val="tx1"/>
                </a:solidFill>
                <a:latin typeface="Arial" panose="020B0604020202020204" pitchFamily="34" charset="0"/>
                <a:cs typeface="Arial" panose="020B0604020202020204" pitchFamily="34" charset="0"/>
              </a:rPr>
              <a:t> </a:t>
            </a:r>
            <a:r>
              <a:rPr lang="mn-MN" sz="1900" dirty="0">
                <a:solidFill>
                  <a:schemeClr val="tx1"/>
                </a:solidFill>
                <a:latin typeface="Arial" panose="020B0604020202020204" pitchFamily="34" charset="0"/>
                <a:cs typeface="Arial" panose="020B0604020202020204" pitchFamily="34" charset="0"/>
              </a:rPr>
              <a:t>усан </a:t>
            </a:r>
            <a:r>
              <a:rPr lang="mn-MN" sz="1900" dirty="0" smtClean="0">
                <a:solidFill>
                  <a:schemeClr val="tx1"/>
                </a:solidFill>
                <a:latin typeface="Arial" panose="020B0604020202020204" pitchFamily="34" charset="0"/>
                <a:cs typeface="Arial" panose="020B0604020202020204" pitchFamily="34" charset="0"/>
              </a:rPr>
              <a:t>санг ашиглалтад оруулах  </a:t>
            </a:r>
            <a:r>
              <a:rPr lang="mn-MN" sz="1900" dirty="0">
                <a:solidFill>
                  <a:schemeClr val="tx1"/>
                </a:solidFill>
                <a:latin typeface="Arial" panose="020B0604020202020204" pitchFamily="34" charset="0"/>
                <a:cs typeface="Arial" panose="020B0604020202020204" pitchFamily="34" charset="0"/>
              </a:rPr>
              <a:t>ажил 85 хувийн </a:t>
            </a:r>
            <a:r>
              <a:rPr lang="mn-MN" sz="1900" dirty="0" smtClean="0">
                <a:solidFill>
                  <a:schemeClr val="tx1"/>
                </a:solidFill>
                <a:latin typeface="Arial" panose="020B0604020202020204" pitchFamily="34" charset="0"/>
                <a:cs typeface="Arial" panose="020B0604020202020204" pitchFamily="34" charset="0"/>
              </a:rPr>
              <a:t>гүйцэтгэлтэй хийгдсэн байна. Өвөлжилтийн </a:t>
            </a:r>
            <a:r>
              <a:rPr lang="mn-MN" sz="1900" dirty="0">
                <a:solidFill>
                  <a:schemeClr val="tx1"/>
                </a:solidFill>
                <a:latin typeface="Arial" panose="020B0604020202020204" pitchFamily="34" charset="0"/>
                <a:cs typeface="Arial" panose="020B0604020202020204" pitchFamily="34" charset="0"/>
              </a:rPr>
              <a:t>бэлтгэл ажлыг  хөрөнгийн эх үүсвэрээр нь авч үзвэл орон нутгийн 506,5 сая төгрөгийн хөрөнгөөр 4 ажил, </a:t>
            </a:r>
            <a:r>
              <a:rPr lang="mn-MN" sz="1900" dirty="0" smtClean="0">
                <a:solidFill>
                  <a:schemeClr val="tx1"/>
                </a:solidFill>
                <a:latin typeface="Arial" panose="020B0604020202020204" pitchFamily="34" charset="0"/>
                <a:cs typeface="Arial" panose="020B0604020202020204" pitchFamily="34" charset="0"/>
              </a:rPr>
              <a:t>байгууллагын </a:t>
            </a:r>
            <a:r>
              <a:rPr lang="mn-MN" sz="1900" dirty="0">
                <a:solidFill>
                  <a:schemeClr val="tx1"/>
                </a:solidFill>
                <a:latin typeface="Arial" panose="020B0604020202020204" pitchFamily="34" charset="0"/>
                <a:cs typeface="Arial" panose="020B0604020202020204" pitchFamily="34" charset="0"/>
              </a:rPr>
              <a:t>347,01 сая төгрөгийн хөрөнгөөр 38 </a:t>
            </a:r>
            <a:r>
              <a:rPr lang="mn-MN" sz="1900" dirty="0" smtClean="0">
                <a:solidFill>
                  <a:schemeClr val="tx1"/>
                </a:solidFill>
                <a:latin typeface="Arial" panose="020B0604020202020204" pitchFamily="34" charset="0"/>
                <a:cs typeface="Arial" panose="020B0604020202020204" pitchFamily="34" charset="0"/>
              </a:rPr>
              <a:t>ажил, үйл </a:t>
            </a:r>
            <a:r>
              <a:rPr lang="mn-MN" sz="1900">
                <a:solidFill>
                  <a:schemeClr val="tx1"/>
                </a:solidFill>
                <a:latin typeface="Arial" panose="020B0604020202020204" pitchFamily="34" charset="0"/>
                <a:cs typeface="Arial" panose="020B0604020202020204" pitchFamily="34" charset="0"/>
              </a:rPr>
              <a:t>ажиллагааны </a:t>
            </a:r>
            <a:r>
              <a:rPr lang="mn-MN" sz="1900" smtClean="0">
                <a:solidFill>
                  <a:schemeClr val="tx1"/>
                </a:solidFill>
                <a:latin typeface="Arial" panose="020B0604020202020204" pitchFamily="34" charset="0"/>
                <a:cs typeface="Arial" panose="020B0604020202020204" pitchFamily="34" charset="0"/>
              </a:rPr>
              <a:t>чиглэлээр авч үзвэл </a:t>
            </a:r>
            <a:r>
              <a:rPr lang="mn-MN" sz="1900" dirty="0" smtClean="0">
                <a:solidFill>
                  <a:schemeClr val="tx1"/>
                </a:solidFill>
                <a:latin typeface="Arial" panose="020B0604020202020204" pitchFamily="34" charset="0"/>
                <a:cs typeface="Arial" panose="020B0604020202020204" pitchFamily="34" charset="0"/>
              </a:rPr>
              <a:t>усан </a:t>
            </a:r>
            <a:r>
              <a:rPr lang="mn-MN" sz="1900" dirty="0">
                <a:solidFill>
                  <a:schemeClr val="tx1"/>
                </a:solidFill>
                <a:latin typeface="Arial" panose="020B0604020202020204" pitchFamily="34" charset="0"/>
                <a:cs typeface="Arial" panose="020B0604020202020204" pitchFamily="34" charset="0"/>
              </a:rPr>
              <a:t>хангамжийн  241,0 сая төгрөгийн  12 нэр төрлийн ажил, дулаан хангамжийн 482,5 сая төгрөгийн 9 ажил, цахилгаан хангамжийн 88,65 сая төгрөгийн 9 </a:t>
            </a:r>
            <a:r>
              <a:rPr lang="mn-MN" sz="1900" dirty="0" smtClean="0">
                <a:solidFill>
                  <a:schemeClr val="tx1"/>
                </a:solidFill>
                <a:latin typeface="Arial" panose="020B0604020202020204" pitchFamily="34" charset="0"/>
                <a:cs typeface="Arial" panose="020B0604020202020204" pitchFamily="34" charset="0"/>
              </a:rPr>
              <a:t>ажил, </a:t>
            </a:r>
            <a:r>
              <a:rPr lang="mn-MN" sz="1900" dirty="0">
                <a:solidFill>
                  <a:schemeClr val="tx1"/>
                </a:solidFill>
                <a:latin typeface="Arial" panose="020B0604020202020204" pitchFamily="34" charset="0"/>
                <a:cs typeface="Arial" panose="020B0604020202020204" pitchFamily="34" charset="0"/>
              </a:rPr>
              <a:t>ариутгах татуургын 7,26 сая төгрөгийн  4 ажил, машин механизм барилга засвар үйлчилгээний 34,1 сая төгрөгийн 8 ажил тус тус хийсэн </a:t>
            </a:r>
            <a:r>
              <a:rPr lang="mn-MN" sz="1900" dirty="0" smtClean="0">
                <a:solidFill>
                  <a:schemeClr val="tx1"/>
                </a:solidFill>
                <a:latin typeface="Arial" panose="020B0604020202020204" pitchFamily="34" charset="0"/>
                <a:cs typeface="Arial" panose="020B0604020202020204" pitchFamily="34" charset="0"/>
              </a:rPr>
              <a:t>байна. Өвлийн </a:t>
            </a:r>
            <a:r>
              <a:rPr lang="mn-MN" sz="1900" dirty="0">
                <a:solidFill>
                  <a:schemeClr val="tx1"/>
                </a:solidFill>
                <a:latin typeface="Arial" panose="020B0604020202020204" pitchFamily="34" charset="0"/>
                <a:cs typeface="Arial" panose="020B0604020202020204" pitchFamily="34" charset="0"/>
              </a:rPr>
              <a:t>бэлтгэл ажлын мэдээг Барилга хөгжлийн төвд 2018 оны 6-р сараас  10-р сарын 10  хүртэл </a:t>
            </a:r>
            <a:r>
              <a:rPr lang="mn-MN" sz="1900" dirty="0" smtClean="0">
                <a:solidFill>
                  <a:schemeClr val="tx1"/>
                </a:solidFill>
                <a:latin typeface="Arial" panose="020B0604020202020204" pitchFamily="34" charset="0"/>
                <a:cs typeface="Arial" panose="020B0604020202020204" pitchFamily="34" charset="0"/>
              </a:rPr>
              <a:t>сар бүрийн 20-ноор Эрдэнэт хотын Захирагчийн албанд сар бүр  мэдээг хүргүүлж</a:t>
            </a:r>
            <a:r>
              <a:rPr lang="mn-MN" sz="1900" dirty="0">
                <a:solidFill>
                  <a:schemeClr val="tx1"/>
                </a:solidFill>
                <a:latin typeface="Arial" panose="020B0604020202020204" pitchFamily="34" charset="0"/>
                <a:cs typeface="Arial" panose="020B0604020202020204" pitchFamily="34" charset="0"/>
              </a:rPr>
              <a:t> </a:t>
            </a:r>
            <a:r>
              <a:rPr lang="mn-MN" sz="1900" dirty="0" smtClean="0">
                <a:solidFill>
                  <a:schemeClr val="tx1"/>
                </a:solidFill>
                <a:latin typeface="Arial" panose="020B0604020202020204" pitchFamily="34" charset="0"/>
                <a:cs typeface="Arial" panose="020B0604020202020204" pitchFamily="34" charset="0"/>
              </a:rPr>
              <a:t>ажилласан.</a:t>
            </a:r>
            <a:endParaRPr lang="en-US" sz="1900" dirty="0">
              <a:solidFill>
                <a:schemeClr val="tx1"/>
              </a:solidFill>
              <a:latin typeface="Arial" panose="020B0604020202020204" pitchFamily="34" charset="0"/>
              <a:cs typeface="Arial" panose="020B0604020202020204" pitchFamily="34" charset="0"/>
            </a:endParaRPr>
          </a:p>
          <a:p>
            <a:pPr marL="0" indent="0">
              <a:buNone/>
            </a:pPr>
            <a:endParaRPr lang="en-US"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52078479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838200" y="1219200"/>
            <a:ext cx="7670800" cy="4297363"/>
          </a:xfrm>
        </p:spPr>
        <p:txBody>
          <a:bodyPr>
            <a:normAutofit fontScale="25000" lnSpcReduction="20000"/>
          </a:bodyPr>
          <a:lstStyle/>
          <a:p>
            <a:pPr marL="0" indent="0" algn="just">
              <a:lnSpc>
                <a:spcPct val="120000"/>
              </a:lnSpc>
              <a:buNone/>
            </a:pPr>
            <a:r>
              <a:rPr lang="mn-MN" sz="7200" dirty="0" smtClean="0">
                <a:solidFill>
                  <a:schemeClr val="tx1"/>
                </a:solidFill>
                <a:latin typeface="Arial" panose="020B0604020202020204" pitchFamily="34" charset="0"/>
                <a:cs typeface="Arial" panose="020B0604020202020204" pitchFamily="34" charset="0"/>
              </a:rPr>
              <a:t>2018-2019 </a:t>
            </a:r>
            <a:r>
              <a:rPr lang="mn-MN" sz="7200" dirty="0">
                <a:solidFill>
                  <a:schemeClr val="tx1"/>
                </a:solidFill>
                <a:latin typeface="Arial" panose="020B0604020202020204" pitchFamily="34" charset="0"/>
                <a:cs typeface="Arial" panose="020B0604020202020204" pitchFamily="34" charset="0"/>
              </a:rPr>
              <a:t>оны өвлийн бэлтгэл хангах ажлаар ш</a:t>
            </a:r>
            <a:r>
              <a:rPr lang="en-US" sz="7200" dirty="0" err="1">
                <a:solidFill>
                  <a:schemeClr val="tx1"/>
                </a:solidFill>
                <a:latin typeface="Arial" panose="020B0604020202020204" pitchFamily="34" charset="0"/>
                <a:cs typeface="Arial" panose="020B0604020202020204" pitchFamily="34" charset="0"/>
              </a:rPr>
              <a:t>инээр</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өргөтгөж</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шинэчлэ</a:t>
            </a:r>
            <a:r>
              <a:rPr lang="mn-MN" sz="7200" dirty="0">
                <a:solidFill>
                  <a:schemeClr val="tx1"/>
                </a:solidFill>
                <a:latin typeface="Arial" panose="020B0604020202020204" pitchFamily="34" charset="0"/>
                <a:cs typeface="Arial" panose="020B0604020202020204" pitchFamily="34" charset="0"/>
              </a:rPr>
              <a:t>сэн</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барилга</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байгууламж</a:t>
            </a:r>
            <a:r>
              <a:rPr lang="en-US" sz="7200" dirty="0">
                <a:solidFill>
                  <a:schemeClr val="tx1"/>
                </a:solidFill>
                <a:latin typeface="Arial" panose="020B0604020202020204" pitchFamily="34" charset="0"/>
                <a:cs typeface="Arial" panose="020B0604020202020204" pitchFamily="34" charset="0"/>
              </a:rPr>
              <a:t>  </a:t>
            </a:r>
            <a:r>
              <a:rPr lang="mn-MN" sz="7200" dirty="0" smtClean="0">
                <a:solidFill>
                  <a:schemeClr val="tx1"/>
                </a:solidFill>
                <a:latin typeface="Arial" panose="020B0604020202020204" pitchFamily="34" charset="0"/>
                <a:cs typeface="Arial" panose="020B0604020202020204" pitchFamily="34" charset="0"/>
              </a:rPr>
              <a:t>1ш,</a:t>
            </a:r>
            <a:r>
              <a:rPr lang="en-US" sz="7200" dirty="0" smtClean="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Засвар</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хий</a:t>
            </a:r>
            <a:r>
              <a:rPr lang="mn-MN" sz="7200" dirty="0" smtClean="0">
                <a:solidFill>
                  <a:schemeClr val="tx1"/>
                </a:solidFill>
                <a:latin typeface="Arial" panose="020B0604020202020204" pitchFamily="34" charset="0"/>
                <a:cs typeface="Arial" panose="020B0604020202020204" pitchFamily="34" charset="0"/>
              </a:rPr>
              <a:t>сэн </a:t>
            </a:r>
            <a:r>
              <a:rPr lang="en-US" sz="7200" dirty="0" err="1" smtClean="0">
                <a:solidFill>
                  <a:schemeClr val="tx1"/>
                </a:solidFill>
                <a:latin typeface="Arial" panose="020B0604020202020204" pitchFamily="34" charset="0"/>
                <a:cs typeface="Arial" panose="020B0604020202020204" pitchFamily="34" charset="0"/>
              </a:rPr>
              <a:t>барилга</a:t>
            </a:r>
            <a:r>
              <a:rPr lang="en-US" sz="7200" dirty="0" smtClean="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байгууламж</a:t>
            </a:r>
            <a:r>
              <a:rPr lang="en-US" sz="7200" dirty="0">
                <a:solidFill>
                  <a:schemeClr val="tx1"/>
                </a:solidFill>
                <a:latin typeface="Arial" panose="020B0604020202020204" pitchFamily="34" charset="0"/>
                <a:cs typeface="Arial" panose="020B0604020202020204" pitchFamily="34" charset="0"/>
              </a:rPr>
              <a:t> </a:t>
            </a:r>
            <a:r>
              <a:rPr lang="mn-MN" sz="7200" dirty="0">
                <a:solidFill>
                  <a:schemeClr val="tx1"/>
                </a:solidFill>
                <a:latin typeface="Arial" panose="020B0604020202020204" pitchFamily="34" charset="0"/>
                <a:cs typeface="Arial" panose="020B0604020202020204" pitchFamily="34" charset="0"/>
              </a:rPr>
              <a:t> </a:t>
            </a:r>
            <a:r>
              <a:rPr lang="mn-MN" sz="7200" dirty="0" smtClean="0">
                <a:solidFill>
                  <a:schemeClr val="tx1"/>
                </a:solidFill>
                <a:latin typeface="Arial" panose="020B0604020202020204" pitchFamily="34" charset="0"/>
                <a:cs typeface="Arial" panose="020B0604020202020204" pitchFamily="34" charset="0"/>
              </a:rPr>
              <a:t>25ш з</a:t>
            </a:r>
            <a:r>
              <a:rPr lang="en-US" sz="7200" dirty="0" err="1" smtClean="0">
                <a:solidFill>
                  <a:schemeClr val="tx1"/>
                </a:solidFill>
                <a:latin typeface="Arial" panose="020B0604020202020204" pitchFamily="34" charset="0"/>
                <a:cs typeface="Arial" panose="020B0604020202020204" pitchFamily="34" charset="0"/>
              </a:rPr>
              <a:t>асвар</a:t>
            </a:r>
            <a:r>
              <a:rPr lang="en-US" sz="7200" dirty="0" smtClean="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хий</a:t>
            </a:r>
            <a:r>
              <a:rPr lang="mn-MN" sz="7200" dirty="0">
                <a:solidFill>
                  <a:schemeClr val="tx1"/>
                </a:solidFill>
                <a:latin typeface="Arial" panose="020B0604020202020204" pitchFamily="34" charset="0"/>
                <a:cs typeface="Arial" panose="020B0604020202020204" pitchFamily="34" charset="0"/>
              </a:rPr>
              <a:t>сэн </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тоног</a:t>
            </a:r>
            <a:r>
              <a:rPr lang="en-US" sz="7200" dirty="0">
                <a:solidFill>
                  <a:schemeClr val="tx1"/>
                </a:solidFill>
                <a:latin typeface="Arial" panose="020B0604020202020204" pitchFamily="34" charset="0"/>
                <a:cs typeface="Arial" panose="020B0604020202020204" pitchFamily="34" charset="0"/>
              </a:rPr>
              <a:t> </a:t>
            </a:r>
            <a:r>
              <a:rPr lang="en-US" sz="7200" dirty="0" err="1">
                <a:solidFill>
                  <a:schemeClr val="tx1"/>
                </a:solidFill>
                <a:latin typeface="Arial" panose="020B0604020202020204" pitchFamily="34" charset="0"/>
                <a:cs typeface="Arial" panose="020B0604020202020204" pitchFamily="34" charset="0"/>
              </a:rPr>
              <a:t>төхөөрөмж</a:t>
            </a:r>
            <a:r>
              <a:rPr lang="en-US" sz="7200" dirty="0">
                <a:solidFill>
                  <a:schemeClr val="tx1"/>
                </a:solidFill>
                <a:latin typeface="Arial" panose="020B0604020202020204" pitchFamily="34" charset="0"/>
                <a:cs typeface="Arial" panose="020B0604020202020204" pitchFamily="34" charset="0"/>
              </a:rPr>
              <a:t> </a:t>
            </a:r>
            <a:r>
              <a:rPr lang="mn-MN" sz="7200" dirty="0">
                <a:solidFill>
                  <a:schemeClr val="tx1"/>
                </a:solidFill>
                <a:latin typeface="Arial" panose="020B0604020202020204" pitchFamily="34" charset="0"/>
                <a:cs typeface="Arial" panose="020B0604020202020204" pitchFamily="34" charset="0"/>
              </a:rPr>
              <a:t>114 ш , шинэчилсэн машин 1 </a:t>
            </a:r>
            <a:r>
              <a:rPr lang="mn-MN" sz="7200" dirty="0" smtClean="0">
                <a:solidFill>
                  <a:schemeClr val="tx1"/>
                </a:solidFill>
                <a:latin typeface="Arial" panose="020B0604020202020204" pitchFamily="34" charset="0"/>
                <a:cs typeface="Arial" panose="020B0604020202020204" pitchFamily="34" charset="0"/>
              </a:rPr>
              <a:t>ш, шугам </a:t>
            </a:r>
            <a:r>
              <a:rPr lang="mn-MN" sz="7200" dirty="0">
                <a:solidFill>
                  <a:schemeClr val="tx1"/>
                </a:solidFill>
                <a:latin typeface="Arial" panose="020B0604020202020204" pitchFamily="34" charset="0"/>
                <a:cs typeface="Arial" panose="020B0604020202020204" pitchFamily="34" charset="0"/>
              </a:rPr>
              <a:t>сүлжээ </a:t>
            </a:r>
            <a:r>
              <a:rPr lang="mn-MN" sz="7200" dirty="0" smtClean="0">
                <a:solidFill>
                  <a:schemeClr val="tx1"/>
                </a:solidFill>
                <a:latin typeface="Arial" panose="020B0604020202020204" pitchFamily="34" charset="0"/>
                <a:cs typeface="Arial" panose="020B0604020202020204" pitchFamily="34" charset="0"/>
              </a:rPr>
              <a:t>410м</a:t>
            </a:r>
            <a:r>
              <a:rPr lang="mn-MN" sz="7200" dirty="0">
                <a:solidFill>
                  <a:schemeClr val="tx1"/>
                </a:solidFill>
                <a:latin typeface="Arial" panose="020B0604020202020204" pitchFamily="34" charset="0"/>
                <a:cs typeface="Arial" panose="020B0604020202020204" pitchFamily="34" charset="0"/>
              </a:rPr>
              <a:t>, засвар хийсэн  шугам сүлжээ 135,0 м байна. Төлөвлөгөөнөөс гадуур  усны алдагдлыг бууруулах ажлын хүрээнд ус дулаан түгээх төвүүдэд орон сууцны байруудын усны баланс тооцоонд  хяналт тавих зорилгоор Ус,дулаан түгээх төвүүдийн  нэгдсэн тоолуураар хяналт тавих боломжтой   31 ш газар тоолуур суурилуулсан байна. </a:t>
            </a:r>
            <a:r>
              <a:rPr lang="mn-MN" sz="7200" dirty="0" smtClean="0">
                <a:solidFill>
                  <a:schemeClr val="tx1"/>
                </a:solidFill>
                <a:latin typeface="Arial" panose="020B0604020202020204" pitchFamily="34" charset="0"/>
                <a:cs typeface="Arial" panose="020B0604020202020204" pitchFamily="34" charset="0"/>
              </a:rPr>
              <a:t>Зуны </a:t>
            </a:r>
            <a:r>
              <a:rPr lang="mn-MN" sz="7200" dirty="0">
                <a:solidFill>
                  <a:schemeClr val="tx1"/>
                </a:solidFill>
                <a:latin typeface="Arial" panose="020B0604020202020204" pitchFamily="34" charset="0"/>
                <a:cs typeface="Arial" panose="020B0604020202020204" pitchFamily="34" charset="0"/>
              </a:rPr>
              <a:t>засварын ажлаар  50 ш УДХТ, 325 ш орон сууцны дулааны узельд  хаалтны  жиирэг шахуургын засвар үйлчилгээ хийсэн. Усан хангамжийн   дамжуулах болон түгээх шугамуудад   12 ш хаалт засварлаж,  хотын усны төв шугамд 2 ш галын гидрант шинэчилж, гэр хорооллын  16  ус түгээх байрны барилгын хана, таац, дээвэрт , 15 байрны довжоог зассан байна. Гэр хорооллын бохир усны өргөх насосны станцыг улирал </a:t>
            </a:r>
            <a:r>
              <a:rPr lang="mn-MN" sz="7200" dirty="0" smtClean="0">
                <a:solidFill>
                  <a:schemeClr val="tx1"/>
                </a:solidFill>
                <a:latin typeface="Arial" panose="020B0604020202020204" pitchFamily="34" charset="0"/>
                <a:cs typeface="Arial" panose="020B0604020202020204" pitchFamily="34" charset="0"/>
              </a:rPr>
              <a:t>тутамд, </a:t>
            </a:r>
            <a:r>
              <a:rPr lang="mn-MN" sz="7200" dirty="0">
                <a:solidFill>
                  <a:schemeClr val="tx1"/>
                </a:solidFill>
                <a:latin typeface="Arial" panose="020B0604020202020204" pitchFamily="34" charset="0"/>
                <a:cs typeface="Arial" panose="020B0604020202020204" pitchFamily="34" charset="0"/>
              </a:rPr>
              <a:t>Жаргалант сумын цэвэрлэх байгууламжийг 1 удаа лайдсан байна.</a:t>
            </a:r>
            <a:endParaRPr lang="en-US" sz="72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4138045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a:xfrm>
            <a:off x="762000" y="685800"/>
            <a:ext cx="7924800" cy="5181600"/>
          </a:xfrm>
        </p:spPr>
        <p:txBody>
          <a:bodyPr>
            <a:normAutofit/>
          </a:bodyPr>
          <a:lstStyle/>
          <a:p>
            <a:endParaRPr lang="en-US" dirty="0">
              <a:latin typeface="Arial" panose="020B0604020202020204" pitchFamily="34" charset="0"/>
              <a:cs typeface="Arial" panose="020B0604020202020204" pitchFamily="34" charset="0"/>
            </a:endParaRPr>
          </a:p>
          <a:p>
            <a:endParaRPr lang="en-US" sz="1600" dirty="0" smtClean="0">
              <a:solidFill>
                <a:schemeClr val="tx1"/>
              </a:solidFill>
              <a:latin typeface="Arial" panose="020B0604020202020204" pitchFamily="34" charset="0"/>
              <a:cs typeface="Arial" panose="020B0604020202020204" pitchFamily="34" charset="0"/>
            </a:endParaRPr>
          </a:p>
          <a:p>
            <a:pPr algn="just"/>
            <a:r>
              <a:rPr lang="mn-MN" sz="1800" dirty="0" smtClean="0">
                <a:solidFill>
                  <a:schemeClr val="tx1"/>
                </a:solidFill>
                <a:latin typeface="Arial" panose="020B0604020202020204" pitchFamily="34" charset="0"/>
                <a:cs typeface="Arial" panose="020B0604020202020204" pitchFamily="34" charset="0"/>
              </a:rPr>
              <a:t>Цахилгаан </a:t>
            </a:r>
            <a:r>
              <a:rPr lang="mn-MN" sz="1800" dirty="0">
                <a:solidFill>
                  <a:schemeClr val="tx1"/>
                </a:solidFill>
                <a:latin typeface="Arial" panose="020B0604020202020204" pitchFamily="34" charset="0"/>
                <a:cs typeface="Arial" panose="020B0604020202020204" pitchFamily="34" charset="0"/>
              </a:rPr>
              <a:t>хангамжийн </a:t>
            </a:r>
            <a:r>
              <a:rPr lang="en-US" sz="1800" dirty="0">
                <a:solidFill>
                  <a:schemeClr val="tx1"/>
                </a:solidFill>
                <a:latin typeface="Arial" panose="020B0604020202020204" pitchFamily="34" charset="0"/>
                <a:cs typeface="Arial" panose="020B0604020202020204" pitchFamily="34" charset="0"/>
              </a:rPr>
              <a:t> ЦРП-2 </a:t>
            </a:r>
            <a:r>
              <a:rPr lang="en-US" sz="1800" dirty="0" err="1">
                <a:solidFill>
                  <a:schemeClr val="tx1"/>
                </a:solidFill>
                <a:latin typeface="Arial" panose="020B0604020202020204" pitchFamily="34" charset="0"/>
                <a:cs typeface="Arial" panose="020B0604020202020204" pitchFamily="34" charset="0"/>
              </a:rPr>
              <a:t>дэд</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станцын</a:t>
            </a:r>
            <a:r>
              <a:rPr lang="en-US" sz="1800" dirty="0">
                <a:solidFill>
                  <a:schemeClr val="tx1"/>
                </a:solidFill>
                <a:latin typeface="Arial" panose="020B0604020202020204" pitchFamily="34" charset="0"/>
                <a:cs typeface="Arial" panose="020B0604020202020204" pitchFamily="34" charset="0"/>
              </a:rPr>
              <a:t> 35 </a:t>
            </a:r>
            <a:r>
              <a:rPr lang="en-US" sz="1800" dirty="0" err="1">
                <a:solidFill>
                  <a:schemeClr val="tx1"/>
                </a:solidFill>
                <a:latin typeface="Arial" panose="020B0604020202020204" pitchFamily="34" charset="0"/>
                <a:cs typeface="Arial" panose="020B0604020202020204" pitchFamily="34" charset="0"/>
              </a:rPr>
              <a:t>кВ-ын</a:t>
            </a:r>
            <a:r>
              <a:rPr lang="en-US" sz="1800" dirty="0">
                <a:solidFill>
                  <a:schemeClr val="tx1"/>
                </a:solidFill>
                <a:latin typeface="Arial" panose="020B0604020202020204" pitchFamily="34" charset="0"/>
                <a:cs typeface="Arial" panose="020B0604020202020204" pitchFamily="34" charset="0"/>
              </a:rPr>
              <a:t> Т-2 </a:t>
            </a:r>
            <a:r>
              <a:rPr lang="en-US" sz="1800" dirty="0" err="1">
                <a:solidFill>
                  <a:schemeClr val="tx1"/>
                </a:solidFill>
                <a:latin typeface="Arial" panose="020B0604020202020204" pitchFamily="34" charset="0"/>
                <a:cs typeface="Arial" panose="020B0604020202020204" pitchFamily="34" charset="0"/>
              </a:rPr>
              <a:t>трансформаторт</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их</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засвар</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хийх</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реле</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хамгаалалт</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автоматикийн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урсгал</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засварын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ажил</a:t>
            </a:r>
            <a:r>
              <a:rPr lang="mn-MN" sz="1800" dirty="0">
                <a:solidFill>
                  <a:schemeClr val="tx1"/>
                </a:solidFill>
                <a:latin typeface="Arial" panose="020B0604020202020204" pitchFamily="34" charset="0"/>
                <a:cs typeface="Arial" panose="020B0604020202020204" pitchFamily="34" charset="0"/>
              </a:rPr>
              <a:t>, </a:t>
            </a:r>
            <a:r>
              <a:rPr lang="en-US" sz="1800" dirty="0">
                <a:solidFill>
                  <a:schemeClr val="tx1"/>
                </a:solidFill>
                <a:latin typeface="Arial" panose="020B0604020202020204" pitchFamily="34" charset="0"/>
                <a:cs typeface="Arial" panose="020B0604020202020204" pitchFamily="34" charset="0"/>
              </a:rPr>
              <a:t>75 </a:t>
            </a:r>
            <a:r>
              <a:rPr lang="en-US" sz="1800" dirty="0" err="1">
                <a:solidFill>
                  <a:schemeClr val="tx1"/>
                </a:solidFill>
                <a:latin typeface="Arial" panose="020B0604020202020204" pitchFamily="34" charset="0"/>
                <a:cs typeface="Arial" panose="020B0604020202020204" pitchFamily="34" charset="0"/>
              </a:rPr>
              <a:t>орон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сууцны</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байруудын</a:t>
            </a:r>
            <a:r>
              <a:rPr lang="en-US" sz="1800" dirty="0">
                <a:solidFill>
                  <a:schemeClr val="tx1"/>
                </a:solidFill>
                <a:latin typeface="Arial" panose="020B0604020202020204" pitchFamily="34" charset="0"/>
                <a:cs typeface="Arial" panose="020B0604020202020204" pitchFamily="34" charset="0"/>
              </a:rPr>
              <a:t> 116 </a:t>
            </a:r>
            <a:r>
              <a:rPr lang="en-US" sz="1800" dirty="0" err="1">
                <a:solidFill>
                  <a:schemeClr val="tx1"/>
                </a:solidFill>
                <a:latin typeface="Arial" panose="020B0604020202020204" pitchFamily="34" charset="0"/>
                <a:cs typeface="Arial" panose="020B0604020202020204" pitchFamily="34" charset="0"/>
              </a:rPr>
              <a:t>щитний</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өрөө</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болон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давхар</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хоорондын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щитний</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урсгал</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засвар</a:t>
            </a:r>
            <a:r>
              <a:rPr lang="en-US" sz="1800" dirty="0">
                <a:solidFill>
                  <a:schemeClr val="tx1"/>
                </a:solidFill>
                <a:latin typeface="Arial" panose="020B0604020202020204" pitchFamily="34" charset="0"/>
                <a:cs typeface="Arial" panose="020B0604020202020204" pitchFamily="34" charset="0"/>
              </a:rPr>
              <a:t>, 60 ш </a:t>
            </a:r>
            <a:r>
              <a:rPr lang="en-US" sz="1800" dirty="0" err="1">
                <a:solidFill>
                  <a:schemeClr val="tx1"/>
                </a:solidFill>
                <a:latin typeface="Arial" panose="020B0604020202020204" pitchFamily="34" charset="0"/>
                <a:cs typeface="Arial" panose="020B0604020202020204" pitchFamily="34" charset="0"/>
              </a:rPr>
              <a:t>дэд</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станцийн</a:t>
            </a:r>
            <a:r>
              <a:rPr lang="en-US" sz="1800" dirty="0">
                <a:solidFill>
                  <a:schemeClr val="tx1"/>
                </a:solidFill>
                <a:latin typeface="Arial" panose="020B0604020202020204" pitchFamily="34" charset="0"/>
                <a:cs typeface="Arial" panose="020B0604020202020204" pitchFamily="34" charset="0"/>
              </a:rPr>
              <a:t> Т-1, Т-2 </a:t>
            </a:r>
            <a:r>
              <a:rPr lang="en-US" sz="1800" dirty="0" err="1">
                <a:solidFill>
                  <a:schemeClr val="tx1"/>
                </a:solidFill>
                <a:latin typeface="Arial" panose="020B0604020202020204" pitchFamily="34" charset="0"/>
                <a:cs typeface="Arial" panose="020B0604020202020204" pitchFamily="34" charset="0"/>
              </a:rPr>
              <a:t>трансформаторын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урсгал</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засварын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ажл</a:t>
            </a:r>
            <a:r>
              <a:rPr lang="mn-MN" sz="1800" dirty="0">
                <a:solidFill>
                  <a:schemeClr val="tx1"/>
                </a:solidFill>
                <a:latin typeface="Arial" panose="020B0604020202020204" pitchFamily="34" charset="0"/>
                <a:cs typeface="Arial" panose="020B0604020202020204" pitchFamily="34" charset="0"/>
              </a:rPr>
              <a:t>ыг, </a:t>
            </a:r>
            <a:r>
              <a:rPr lang="en-US" sz="1800" dirty="0" err="1">
                <a:solidFill>
                  <a:schemeClr val="tx1"/>
                </a:solidFill>
                <a:latin typeface="Arial" panose="020B0604020202020204" pitchFamily="34" charset="0"/>
                <a:cs typeface="Arial" panose="020B0604020202020204" pitchFamily="34" charset="0"/>
              </a:rPr>
              <a:t>Аж</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ахуйн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хашаануудын</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хог</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цэвэрлэх</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хашаа</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засварлах</a:t>
            </a:r>
            <a:r>
              <a:rPr lang="en-US" sz="1800" dirty="0">
                <a:solidFill>
                  <a:schemeClr val="tx1"/>
                </a:solidFill>
                <a:latin typeface="Arial" panose="020B0604020202020204" pitchFamily="34" charset="0"/>
                <a:cs typeface="Arial" panose="020B0604020202020204" pitchFamily="34" charset="0"/>
              </a:rPr>
              <a:t>,</a:t>
            </a:r>
            <a:r>
              <a:rPr lang="mn-MN" sz="1800" dirty="0">
                <a:solidFill>
                  <a:schemeClr val="tx1"/>
                </a:solidFill>
                <a:latin typeface="Arial" panose="020B0604020202020204" pitchFamily="34" charset="0"/>
                <a:cs typeface="Arial" panose="020B0604020202020204" pitchFamily="34" charset="0"/>
              </a:rPr>
              <a:t> 10 машин, 20 машины </a:t>
            </a:r>
            <a:r>
              <a:rPr lang="en-US" sz="1800" dirty="0" err="1">
                <a:solidFill>
                  <a:schemeClr val="tx1"/>
                </a:solidFill>
                <a:latin typeface="Arial" panose="020B0604020202020204" pitchFamily="34" charset="0"/>
                <a:cs typeface="Arial" panose="020B0604020202020204" pitchFamily="34" charset="0"/>
              </a:rPr>
              <a:t>гаражуудын</a:t>
            </a:r>
            <a:r>
              <a:rPr lang="en-US" sz="1800" dirty="0">
                <a:solidFill>
                  <a:schemeClr val="tx1"/>
                </a:solidFill>
                <a:latin typeface="Arial" panose="020B0604020202020204" pitchFamily="34" charset="0"/>
                <a:cs typeface="Arial" panose="020B0604020202020204" pitchFamily="34" charset="0"/>
              </a:rPr>
              <a:t> </a:t>
            </a:r>
            <a:r>
              <a:rPr lang="en-US" sz="1800" dirty="0" err="1" smtClean="0">
                <a:solidFill>
                  <a:schemeClr val="tx1"/>
                </a:solidFill>
                <a:latin typeface="Arial" panose="020B0604020202020204" pitchFamily="34" charset="0"/>
                <a:cs typeface="Arial" panose="020B0604020202020204" pitchFamily="34" charset="0"/>
              </a:rPr>
              <a:t>барилгы</a:t>
            </a:r>
            <a:r>
              <a:rPr lang="mn-MN" sz="1800" dirty="0" smtClean="0">
                <a:solidFill>
                  <a:schemeClr val="tx1"/>
                </a:solidFill>
                <a:latin typeface="Arial" panose="020B0604020202020204" pitchFamily="34" charset="0"/>
                <a:cs typeface="Arial" panose="020B0604020202020204" pitchFamily="34" charset="0"/>
              </a:rPr>
              <a:t>г </a:t>
            </a:r>
            <a:r>
              <a:rPr lang="en-US" sz="1800" dirty="0" err="1" smtClean="0">
                <a:solidFill>
                  <a:schemeClr val="tx1"/>
                </a:solidFill>
                <a:latin typeface="Arial" panose="020B0604020202020204" pitchFamily="34" charset="0"/>
                <a:cs typeface="Arial" panose="020B0604020202020204" pitchFamily="34" charset="0"/>
              </a:rPr>
              <a:t>дээвэрлэх</a:t>
            </a:r>
            <a:r>
              <a:rPr lang="mn-MN" sz="1800" dirty="0">
                <a:solidFill>
                  <a:schemeClr val="tx1"/>
                </a:solidFill>
                <a:latin typeface="Arial" panose="020B0604020202020204" pitchFamily="34" charset="0"/>
                <a:cs typeface="Arial" panose="020B0604020202020204" pitchFamily="34" charset="0"/>
              </a:rPr>
              <a:t>, бетон хашаа барих </a:t>
            </a:r>
            <a:r>
              <a:rPr lang="en-US" sz="1800" dirty="0">
                <a:solidFill>
                  <a:schemeClr val="tx1"/>
                </a:solidFill>
                <a:latin typeface="Arial" panose="020B0604020202020204" pitchFamily="34" charset="0"/>
                <a:cs typeface="Arial" panose="020B0604020202020204" pitchFamily="34" charset="0"/>
              </a:rPr>
              <a:t> </a:t>
            </a:r>
            <a:r>
              <a:rPr lang="en-US" sz="1800" dirty="0" err="1">
                <a:solidFill>
                  <a:schemeClr val="tx1"/>
                </a:solidFill>
                <a:latin typeface="Arial" panose="020B0604020202020204" pitchFamily="34" charset="0"/>
                <a:cs typeface="Arial" panose="020B0604020202020204" pitchFamily="34" charset="0"/>
              </a:rPr>
              <a:t>ажл</a:t>
            </a:r>
            <a:r>
              <a:rPr lang="mn-MN" sz="1800" dirty="0">
                <a:solidFill>
                  <a:schemeClr val="tx1"/>
                </a:solidFill>
                <a:latin typeface="Arial" panose="020B0604020202020204" pitchFamily="34" charset="0"/>
                <a:cs typeface="Arial" panose="020B0604020202020204" pitchFamily="34" charset="0"/>
              </a:rPr>
              <a:t>ыг чанартай хийж гүйцэтгэсэн. Нийт </a:t>
            </a:r>
            <a:r>
              <a:rPr lang="mn-MN" sz="1800" dirty="0" smtClean="0">
                <a:solidFill>
                  <a:schemeClr val="tx1"/>
                </a:solidFill>
                <a:latin typeface="Arial" panose="020B0604020202020204" pitchFamily="34" charset="0"/>
                <a:cs typeface="Arial" panose="020B0604020202020204" pitchFamily="34" charset="0"/>
              </a:rPr>
              <a:t>3</a:t>
            </a:r>
            <a:r>
              <a:rPr lang="en-US" sz="1800" dirty="0" smtClean="0">
                <a:solidFill>
                  <a:schemeClr val="tx1"/>
                </a:solidFill>
                <a:latin typeface="Arial" panose="020B0604020202020204" pitchFamily="34" charset="0"/>
                <a:cs typeface="Arial" panose="020B0604020202020204" pitchFamily="34" charset="0"/>
              </a:rPr>
              <a:t>5</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ш машин механизм байгаагаас 28 машин байнгын ажилагаатай </a:t>
            </a:r>
            <a:r>
              <a:rPr lang="en-US" sz="1800" dirty="0" smtClean="0">
                <a:solidFill>
                  <a:schemeClr val="tx1"/>
                </a:solidFill>
                <a:latin typeface="Arial" panose="020B0604020202020204" pitchFamily="34" charset="0"/>
                <a:cs typeface="Arial" panose="020B0604020202020204" pitchFamily="34" charset="0"/>
              </a:rPr>
              <a:t>7</a:t>
            </a:r>
            <a:r>
              <a:rPr lang="mn-MN" sz="1800" dirty="0" smtClean="0">
                <a:solidFill>
                  <a:schemeClr val="tx1"/>
                </a:solidFill>
                <a:latin typeface="Arial" panose="020B0604020202020204" pitchFamily="34" charset="0"/>
                <a:cs typeface="Arial" panose="020B0604020202020204" pitchFamily="34" charset="0"/>
              </a:rPr>
              <a:t> </a:t>
            </a:r>
            <a:r>
              <a:rPr lang="mn-MN" sz="1800" dirty="0">
                <a:solidFill>
                  <a:schemeClr val="tx1"/>
                </a:solidFill>
                <a:latin typeface="Arial" panose="020B0604020202020204" pitchFamily="34" charset="0"/>
                <a:cs typeface="Arial" panose="020B0604020202020204" pitchFamily="34" charset="0"/>
              </a:rPr>
              <a:t>машин хуучирч ашиглалтын хугацаа дуусч  зогссон байна</a:t>
            </a:r>
            <a:r>
              <a:rPr lang="mn-MN" sz="1800" dirty="0" smtClean="0">
                <a:solidFill>
                  <a:schemeClr val="tx1"/>
                </a:solidFill>
                <a:latin typeface="Arial" panose="020B0604020202020204" pitchFamily="34" charset="0"/>
                <a:cs typeface="Arial" panose="020B0604020202020204" pitchFamily="34" charset="0"/>
              </a:rPr>
              <a:t>.</a:t>
            </a:r>
          </a:p>
          <a:p>
            <a:pPr algn="just"/>
            <a:r>
              <a:rPr lang="mn-MN" sz="1800" dirty="0" smtClean="0">
                <a:solidFill>
                  <a:schemeClr val="tx1"/>
                </a:solidFill>
                <a:latin typeface="Arial" panose="020B0604020202020204" pitchFamily="34" charset="0"/>
                <a:cs typeface="Arial" panose="020B0604020202020204" pitchFamily="34" charset="0"/>
              </a:rPr>
              <a:t>2018 оны 10,11-р сард өвлийн бэлтгэл засварын ажлын төлөвлөөгөөнөөс гадуур аваар саатлын ажлын шаардлагаар Унага цэцэрлэгийн гадна дулаан, цэвэр усны 62.327 сая.төгрөгийн ажил, УДХТ 6-4-ийн хэрэгцээний халуун усны ялтсан бойлер шинэчлэх 50.0 сая.төгрөгийн ажлуудыг хийж гүйцэтгэсэн байна.</a:t>
            </a:r>
            <a:endParaRPr lang="en-US" sz="1800" dirty="0">
              <a:solidFill>
                <a:schemeClr val="tx1"/>
              </a:solidFill>
              <a:latin typeface="Arial" panose="020B0604020202020204" pitchFamily="34" charset="0"/>
              <a:cs typeface="Arial" panose="020B0604020202020204" pitchFamily="34" charset="0"/>
            </a:endParaRPr>
          </a:p>
          <a:p>
            <a:endParaRPr lang="en-US" sz="1600" dirty="0">
              <a:solidFill>
                <a:schemeClr val="tx1"/>
              </a:solidFill>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1665214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NewsPrint">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NewsPrint">
      <a:majorFont>
        <a:latin typeface="Impact"/>
        <a:ea typeface=""/>
        <a:cs typeface=""/>
        <a:font script="Jpan" typeface="HGP創英角ｺﾞｼｯｸUB"/>
        <a:font script="Hang" typeface="HY견고딕"/>
        <a:font script="Hans" typeface="微软雅黑"/>
        <a:font script="Hant" typeface="微軟正黑體"/>
        <a:font script="Arab" typeface="Tahoma"/>
        <a:font script="Hebr" typeface="Tohoma"/>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Times New Roman"/>
        <a:ea typeface=""/>
        <a:cs typeface=""/>
        <a:font script="Jpan" typeface="ＭＳ Ｐ明朝"/>
        <a:font script="Hang" typeface="바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NewsPrint">
      <a:fillStyleLst>
        <a:solidFill>
          <a:schemeClr val="phClr"/>
        </a:solidFill>
        <a:gradFill rotWithShape="1">
          <a:gsLst>
            <a:gs pos="0">
              <a:schemeClr val="phClr">
                <a:tint val="37000"/>
                <a:hueMod val="100000"/>
                <a:satMod val="200000"/>
                <a:lumMod val="88000"/>
              </a:schemeClr>
            </a:gs>
            <a:gs pos="100000">
              <a:schemeClr val="phClr">
                <a:tint val="53000"/>
                <a:shade val="100000"/>
                <a:hueMod val="100000"/>
                <a:satMod val="350000"/>
                <a:lumMod val="79000"/>
              </a:schemeClr>
            </a:gs>
          </a:gsLst>
          <a:lin ang="5400000" scaled="1"/>
        </a:gradFill>
        <a:gradFill rotWithShape="1">
          <a:gsLst>
            <a:gs pos="0">
              <a:schemeClr val="phClr">
                <a:tint val="83000"/>
                <a:shade val="100000"/>
                <a:alpha val="100000"/>
                <a:hueMod val="100000"/>
                <a:satMod val="220000"/>
                <a:lumMod val="90000"/>
              </a:schemeClr>
            </a:gs>
            <a:gs pos="76000">
              <a:schemeClr val="phClr">
                <a:shade val="100000"/>
              </a:schemeClr>
            </a:gs>
            <a:gs pos="100000">
              <a:schemeClr val="phClr">
                <a:shade val="93000"/>
                <a:alpha val="100000"/>
                <a:satMod val="100000"/>
                <a:lumMod val="93000"/>
              </a:schemeClr>
            </a:gs>
          </a:gsLst>
          <a:path path="circle">
            <a:fillToRect l="15000" t="15000" r="100000" b="100000"/>
          </a:path>
        </a:gradFill>
      </a:fillStyleLst>
      <a:lnStyleLst>
        <a:ln w="15875" cap="flat" cmpd="sng" algn="ctr">
          <a:solidFill>
            <a:schemeClr val="phClr"/>
          </a:solidFill>
          <a:prstDash val="solid"/>
        </a:ln>
        <a:ln w="22225" cap="flat" cmpd="sng" algn="ctr">
          <a:solidFill>
            <a:schemeClr val="phClr"/>
          </a:solidFill>
          <a:prstDash val="solid"/>
        </a:ln>
        <a:ln w="34925" cap="flat" cmpd="sng" algn="ctr">
          <a:solidFill>
            <a:schemeClr val="phClr"/>
          </a:solidFill>
          <a:prstDash val="solid"/>
        </a:ln>
      </a:lnStyleLst>
      <a:effectStyleLst>
        <a:effectStyle>
          <a:effectLst>
            <a:outerShdw blurRad="50800" dist="12700" dir="5280000" rotWithShape="0">
              <a:srgbClr val="000000">
                <a:alpha val="40000"/>
              </a:srgbClr>
            </a:outerShdw>
          </a:effectLst>
        </a:effectStyle>
        <a:effectStyle>
          <a:effectLst>
            <a:outerShdw blurRad="38100" dist="38100" dir="5400000" rotWithShape="0">
              <a:srgbClr val="000000">
                <a:alpha val="35000"/>
              </a:srgbClr>
            </a:outerShdw>
          </a:effectLst>
        </a:effectStyle>
        <a:effectStyle>
          <a:effectLst>
            <a:outerShdw blurRad="38100" dist="38100" dir="5400000" rotWithShape="0">
              <a:srgbClr val="000000">
                <a:alpha val="35000"/>
              </a:srgbClr>
            </a:outerShdw>
          </a:effectLst>
          <a:scene3d>
            <a:camera prst="orthographicFront">
              <a:rot lat="0" lon="0" rev="0"/>
            </a:camera>
            <a:lightRig rig="brightRoom" dir="tl"/>
          </a:scene3d>
          <a:sp3d contourW="12700">
            <a:bevelT w="31750" h="12700"/>
            <a:contourClr>
              <a:schemeClr val="phClr"/>
            </a:contourClr>
          </a:sp3d>
        </a:effectStyle>
      </a:effectStyleLst>
      <a:bgFillStyleLst>
        <a:solidFill>
          <a:schemeClr val="phClr"/>
        </a:solidFill>
        <a:gradFill rotWithShape="1">
          <a:gsLst>
            <a:gs pos="0">
              <a:schemeClr val="phClr">
                <a:tint val="93000"/>
              </a:schemeClr>
            </a:gs>
            <a:gs pos="100000">
              <a:schemeClr val="phClr">
                <a:shade val="55000"/>
              </a:schemeClr>
            </a:gs>
          </a:gsLst>
          <a:lin ang="5400000" scaled="1"/>
        </a:gradFill>
        <a:blipFill rotWithShape="1">
          <a:blip xmlns:r="http://schemas.openxmlformats.org/officeDocument/2006/relationships" r:embed="rId1">
            <a:duotone>
              <a:schemeClr val="phClr">
                <a:shade val="20000"/>
                <a:satMod val="350000"/>
                <a:lumMod val="125000"/>
              </a:schemeClr>
              <a:schemeClr val="phClr">
                <a:tint val="90000"/>
                <a:satMod val="250000"/>
              </a:schemeClr>
            </a:duotone>
          </a:blip>
          <a:stretch/>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Newsprint</Template>
  <TotalTime>1949</TotalTime>
  <Words>2389</Words>
  <Application>Microsoft Office PowerPoint</Application>
  <PresentationFormat>On-screen Show (4:3)</PresentationFormat>
  <Paragraphs>204</Paragraphs>
  <Slides>28</Slides>
  <Notes>0</Notes>
  <HiddenSlides>0</HiddenSlides>
  <MMClips>0</MMClips>
  <ScaleCrop>false</ScaleCrop>
  <HeadingPairs>
    <vt:vector size="4" baseType="variant">
      <vt:variant>
        <vt:lpstr>Theme</vt:lpstr>
      </vt:variant>
      <vt:variant>
        <vt:i4>1</vt:i4>
      </vt:variant>
      <vt:variant>
        <vt:lpstr>Slide Titles</vt:lpstr>
      </vt:variant>
      <vt:variant>
        <vt:i4>28</vt:i4>
      </vt:variant>
    </vt:vector>
  </HeadingPairs>
  <TitlesOfParts>
    <vt:vector size="29" baseType="lpstr">
      <vt:lpstr>NewsPrint</vt:lpstr>
      <vt:lpstr>PowerPoint Presentation</vt:lpstr>
      <vt:lpstr>PowerPoint Presentation</vt:lpstr>
      <vt:lpstr>PowerPoint Presentation</vt:lpstr>
      <vt:lpstr>PowerPoint Presentation</vt:lpstr>
      <vt:lpstr>PowerPoint Presentation</vt:lpstr>
      <vt:lpstr>PowerPoint Presentation</vt:lpstr>
      <vt:lpstr>ИНЖЕНЕРИЙН ШУГАМ СҮЛЖЭЭ, ТОНОГ ТӨХӨӨРӨМЖ, БАРИЛГА БАЙГУУЛАМЖИЙН ЗАСВАР  БОЛОН ӨВЛИЙН БЭЛТГЭЛ ХАНГАХ АЖЛУУД</vt:lpstr>
      <vt:lpstr>PowerPoint Presentation</vt:lpstr>
      <vt:lpstr>PowerPoint Presentation</vt:lpstr>
      <vt:lpstr>PowerPoint Presentation</vt:lpstr>
      <vt:lpstr>PowerPoint Presentation</vt:lpstr>
      <vt:lpstr>PowerPoint Presentation</vt:lpstr>
      <vt:lpstr>PowerPoint Presentation</vt:lpstr>
      <vt:lpstr> ГЭР ХОРООЛЛЫН УСНЫ ҮНЭ ТАРИФЫГ БУУРУУЛАХ ТАЛААР ЦААШИД АВАХ АРГА ХЭМЖЭЭНИЙ САНАЛ</vt:lpstr>
      <vt:lpstr> УСНЫ АЛДАГДЛЫГ БУУРУУЛАХ АЖЛЫН ХҮРЭЭНД 2019 ОНД ХИЙХ АЖИЛ</vt:lpstr>
      <vt:lpstr>ГЭРЭЛТҮҮЛГИЙГ САЙЖРУУЛАХ ЧИГЛЭЛЭЭР ХИЙСЭН АЖЛУУД</vt:lpstr>
      <vt:lpstr>PowerPoint Presentation</vt:lpstr>
      <vt:lpstr>МЭДЭЭ ТАЙЛАН</vt:lpstr>
      <vt:lpstr>PowerPoint Presentation</vt:lpstr>
      <vt:lpstr>ЦАЛИН ХӨЛС, ХӨДӨЛМӨРИЙН САХИЛГА ХАРИУЦЛАГА, СУРГАЛТЫН АЖЛААР</vt:lpstr>
      <vt:lpstr>PowerPoint Presentation</vt:lpstr>
      <vt:lpstr>PowerPoint Presentation</vt:lpstr>
      <vt:lpstr>PowerPoint Presentation</vt:lpstr>
      <vt:lpstr>2018 ОНЫ ҮЙЛ АЖИЛЛАГААНЫ   ОЛОЛТТОЙ  ТАЛ, СУЛ ТАЛ </vt:lpstr>
      <vt:lpstr>ОЛОЛТТОЙ ТАЛ</vt:lpstr>
      <vt:lpstr>PowerPoint Presentation</vt:lpstr>
      <vt:lpstr>                    АЛДАА, ДУТАГДАЛ </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Bayantsogt</dc:creator>
  <cp:lastModifiedBy>Munkhzul</cp:lastModifiedBy>
  <cp:revision>410</cp:revision>
  <cp:lastPrinted>2019-04-04T00:40:19Z</cp:lastPrinted>
  <dcterms:created xsi:type="dcterms:W3CDTF">2018-07-24T19:43:50Z</dcterms:created>
  <dcterms:modified xsi:type="dcterms:W3CDTF">2019-04-08T08:13:22Z</dcterms:modified>
</cp:coreProperties>
</file>