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24"/>
  </p:notesMasterIdLst>
  <p:handoutMasterIdLst>
    <p:handoutMasterId r:id="rId25"/>
  </p:handoutMasterIdLst>
  <p:sldIdLst>
    <p:sldId id="257" r:id="rId2"/>
    <p:sldId id="259" r:id="rId3"/>
    <p:sldId id="366" r:id="rId4"/>
    <p:sldId id="301" r:id="rId5"/>
    <p:sldId id="375" r:id="rId6"/>
    <p:sldId id="381" r:id="rId7"/>
    <p:sldId id="383" r:id="rId8"/>
    <p:sldId id="385" r:id="rId9"/>
    <p:sldId id="425" r:id="rId10"/>
    <p:sldId id="426" r:id="rId11"/>
    <p:sldId id="427" r:id="rId12"/>
    <p:sldId id="436" r:id="rId13"/>
    <p:sldId id="437" r:id="rId14"/>
    <p:sldId id="442" r:id="rId15"/>
    <p:sldId id="449" r:id="rId16"/>
    <p:sldId id="458" r:id="rId17"/>
    <p:sldId id="387" r:id="rId18"/>
    <p:sldId id="430" r:id="rId19"/>
    <p:sldId id="431" r:id="rId20"/>
    <p:sldId id="391" r:id="rId21"/>
    <p:sldId id="389" r:id="rId22"/>
    <p:sldId id="30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AF61C1F-031D-4018-9463-68536331DC71}">
          <p14:sldIdLst>
            <p14:sldId id="257"/>
            <p14:sldId id="259"/>
            <p14:sldId id="366"/>
          </p14:sldIdLst>
        </p14:section>
        <p14:section name="Untitled Section" id="{716805C2-0870-4831-B5D2-5A97B8043096}">
          <p14:sldIdLst>
            <p14:sldId id="301"/>
            <p14:sldId id="375"/>
            <p14:sldId id="381"/>
            <p14:sldId id="383"/>
            <p14:sldId id="385"/>
            <p14:sldId id="425"/>
            <p14:sldId id="426"/>
            <p14:sldId id="427"/>
            <p14:sldId id="436"/>
            <p14:sldId id="437"/>
            <p14:sldId id="442"/>
            <p14:sldId id="449"/>
            <p14:sldId id="458"/>
            <p14:sldId id="387"/>
            <p14:sldId id="430"/>
            <p14:sldId id="431"/>
            <p14:sldId id="391"/>
            <p14:sldId id="389"/>
            <p14:sldId id="30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4660"/>
  </p:normalViewPr>
  <p:slideViewPr>
    <p:cSldViewPr>
      <p:cViewPr>
        <p:scale>
          <a:sx n="80" d="100"/>
          <a:sy n="80" d="100"/>
        </p:scale>
        <p:origin x="-1086" y="-2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9" tIns="46590" rIns="93179" bIns="46590" rtlCol="0"/>
          <a:lstStyle>
            <a:lvl1pPr algn="r">
              <a:defRPr sz="1200"/>
            </a:lvl1pPr>
          </a:lstStyle>
          <a:p>
            <a:fld id="{B2043217-62F8-4B36-8624-4ECC2161D089}" type="datetimeFigureOut">
              <a:rPr lang="en-US" smtClean="0"/>
              <a:t>2020/03/27</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9" tIns="46590" rIns="93179" bIns="46590" rtlCol="0" anchor="b"/>
          <a:lstStyle>
            <a:lvl1pPr algn="r">
              <a:defRPr sz="1200"/>
            </a:lvl1pPr>
          </a:lstStyle>
          <a:p>
            <a:fld id="{BEF1A91A-4C48-40B8-B0C9-D9359AEF8171}" type="slidenum">
              <a:rPr lang="en-US" smtClean="0"/>
              <a:t>‹#›</a:t>
            </a:fld>
            <a:endParaRPr lang="en-US"/>
          </a:p>
        </p:txBody>
      </p:sp>
    </p:spTree>
    <p:extLst>
      <p:ext uri="{BB962C8B-B14F-4D97-AF65-F5344CB8AC3E}">
        <p14:creationId xmlns:p14="http://schemas.microsoft.com/office/powerpoint/2010/main" val="3110666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9" tIns="46590" rIns="93179" bIns="4659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9" tIns="46590" rIns="93179" bIns="46590" rtlCol="0"/>
          <a:lstStyle>
            <a:lvl1pPr algn="r">
              <a:defRPr sz="1200"/>
            </a:lvl1pPr>
          </a:lstStyle>
          <a:p>
            <a:fld id="{DF85049B-91D3-458F-B7D8-25D96D552223}" type="datetimeFigureOut">
              <a:rPr lang="en-US" smtClean="0"/>
              <a:t>2020/03/27</a:t>
            </a:fld>
            <a:endParaRPr lang="en-US"/>
          </a:p>
        </p:txBody>
      </p:sp>
      <p:sp>
        <p:nvSpPr>
          <p:cNvPr id="4" name="Slide Image Placeholder 3"/>
          <p:cNvSpPr>
            <a:spLocks noGrp="1" noRot="1" noChangeAspect="1"/>
          </p:cNvSpPr>
          <p:nvPr>
            <p:ph type="sldImg" idx="2"/>
          </p:nvPr>
        </p:nvSpPr>
        <p:spPr>
          <a:xfrm>
            <a:off x="1182688" y="696913"/>
            <a:ext cx="4646612" cy="3486150"/>
          </a:xfrm>
          <a:prstGeom prst="rect">
            <a:avLst/>
          </a:prstGeom>
          <a:noFill/>
          <a:ln w="12700">
            <a:solidFill>
              <a:prstClr val="black"/>
            </a:solidFill>
          </a:ln>
        </p:spPr>
        <p:txBody>
          <a:bodyPr vert="horz" lIns="93179" tIns="46590" rIns="93179" bIns="46590"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9" tIns="46590" rIns="93179" bIns="4659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9" tIns="46590" rIns="93179" bIns="4659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9" tIns="46590" rIns="93179" bIns="46590" rtlCol="0" anchor="b"/>
          <a:lstStyle>
            <a:lvl1pPr algn="r">
              <a:defRPr sz="1200"/>
            </a:lvl1pPr>
          </a:lstStyle>
          <a:p>
            <a:fld id="{387ADE10-10DA-4F9D-9CB3-499F5AC29FFD}" type="slidenum">
              <a:rPr lang="en-US" smtClean="0"/>
              <a:t>‹#›</a:t>
            </a:fld>
            <a:endParaRPr lang="en-US"/>
          </a:p>
        </p:txBody>
      </p:sp>
    </p:spTree>
    <p:extLst>
      <p:ext uri="{BB962C8B-B14F-4D97-AF65-F5344CB8AC3E}">
        <p14:creationId xmlns:p14="http://schemas.microsoft.com/office/powerpoint/2010/main" val="75999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2020/03/27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32108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2020/03/27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4143626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2020/03/27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2793507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2020/03/27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551871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96768B-47FE-4DC3-B7FF-15049326421A}" type="datetimeFigureOut">
              <a:rPr lang="en-US" smtClean="0"/>
              <a:t>2020/03/27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153871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6768B-47FE-4DC3-B7FF-15049326421A}" type="datetimeFigureOut">
              <a:rPr lang="en-US" smtClean="0"/>
              <a:t>2020/03/27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920645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6768B-47FE-4DC3-B7FF-15049326421A}" type="datetimeFigureOut">
              <a:rPr lang="en-US" smtClean="0"/>
              <a:t>2020/03/27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3123657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96768B-47FE-4DC3-B7FF-15049326421A}" type="datetimeFigureOut">
              <a:rPr lang="en-US" smtClean="0"/>
              <a:t>2020/03/27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2818436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6768B-47FE-4DC3-B7FF-15049326421A}" type="datetimeFigureOut">
              <a:rPr lang="en-US" smtClean="0"/>
              <a:t>2020/03/27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2362064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6768B-47FE-4DC3-B7FF-15049326421A}" type="datetimeFigureOut">
              <a:rPr lang="en-US" smtClean="0"/>
              <a:t>2020/03/27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1832260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6768B-47FE-4DC3-B7FF-15049326421A}" type="datetimeFigureOut">
              <a:rPr lang="en-US" smtClean="0"/>
              <a:t>2020/03/27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spTree>
    <p:extLst>
      <p:ext uri="{BB962C8B-B14F-4D97-AF65-F5344CB8AC3E}">
        <p14:creationId xmlns:p14="http://schemas.microsoft.com/office/powerpoint/2010/main" val="1526248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6768B-47FE-4DC3-B7FF-15049326421A}" type="datetimeFigureOut">
              <a:rPr lang="en-US" smtClean="0"/>
              <a:t>2020/03/27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FDF7EF-2EFF-40EA-891E-CADBDCB0A196}" type="slidenum">
              <a:rPr lang="en-US" smtClean="0"/>
              <a:t>‹#›</a:t>
            </a:fld>
            <a:endParaRPr lang="en-US"/>
          </a:p>
        </p:txBody>
      </p:sp>
    </p:spTree>
    <p:extLst>
      <p:ext uri="{BB962C8B-B14F-4D97-AF65-F5344CB8AC3E}">
        <p14:creationId xmlns:p14="http://schemas.microsoft.com/office/powerpoint/2010/main" val="424017435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304800"/>
            <a:ext cx="8763000" cy="6400800"/>
          </a:xfrm>
          <a:prstGeom prst="rect">
            <a:avLst/>
          </a:prstGeom>
        </p:spPr>
        <p:txBody>
          <a:bodyPr>
            <a:normAutofit fontScale="92500" lnSpcReduction="10000"/>
          </a:bodyPr>
          <a:lstStyle/>
          <a:p>
            <a:pPr marL="0" indent="0" algn="ctr">
              <a:buNone/>
            </a:pPr>
            <a:r>
              <a:rPr lang="en-US" sz="3600" dirty="0" smtClean="0">
                <a:latin typeface="Times New Roman" panose="02020603050405020304" pitchFamily="18" charset="0"/>
                <a:cs typeface="Times New Roman" panose="02020603050405020304" pitchFamily="18" charset="0"/>
              </a:rPr>
              <a:t> </a:t>
            </a:r>
          </a:p>
          <a:p>
            <a:pPr marL="0" indent="0" algn="ctr">
              <a:buNone/>
            </a:pPr>
            <a:endParaRPr lang="en-US" sz="3600" dirty="0" smtClean="0">
              <a:latin typeface="Times New Roman" panose="02020603050405020304" pitchFamily="18" charset="0"/>
              <a:cs typeface="Times New Roman" panose="02020603050405020304" pitchFamily="18" charset="0"/>
            </a:endParaRPr>
          </a:p>
          <a:p>
            <a:pPr marL="0" indent="0" algn="ctr">
              <a:buNone/>
            </a:pPr>
            <a:endParaRPr lang="mn-MN" sz="3600" b="1" dirty="0" smtClean="0">
              <a:latin typeface="Arial" panose="020B0604020202020204" pitchFamily="34" charset="0"/>
              <a:cs typeface="Arial" panose="020B0604020202020204" pitchFamily="34" charset="0"/>
            </a:endParaRPr>
          </a:p>
          <a:p>
            <a:pPr marL="0" indent="0" algn="ctr">
              <a:buNone/>
            </a:pPr>
            <a:endParaRPr lang="mn-MN" sz="3600" b="1" dirty="0">
              <a:latin typeface="Arial" panose="020B0604020202020204" pitchFamily="34" charset="0"/>
              <a:cs typeface="Arial" panose="020B0604020202020204" pitchFamily="34" charset="0"/>
            </a:endParaRPr>
          </a:p>
          <a:p>
            <a:pPr marL="0" indent="0" algn="ctr">
              <a:buNone/>
            </a:pPr>
            <a:r>
              <a:rPr lang="mn-MN" sz="3600" b="1" dirty="0" smtClean="0">
                <a:latin typeface="Arial" panose="020B0604020202020204" pitchFamily="34" charset="0"/>
                <a:cs typeface="Arial" panose="020B0604020202020204" pitchFamily="34" charset="0"/>
              </a:rPr>
              <a:t>“ ЭРДЭНЭТ УС, ДУЛААН ТҮГЭЭХ СҮЛЖЭЭ” ОНӨХК-ИЙН 201</a:t>
            </a:r>
            <a:r>
              <a:rPr lang="en-US" sz="3600" b="1" dirty="0" smtClean="0">
                <a:latin typeface="Arial" panose="020B0604020202020204" pitchFamily="34" charset="0"/>
                <a:cs typeface="Arial" panose="020B0604020202020204" pitchFamily="34" charset="0"/>
              </a:rPr>
              <a:t>9</a:t>
            </a:r>
            <a:r>
              <a:rPr lang="mn-MN" sz="3600" b="1" dirty="0" smtClean="0">
                <a:latin typeface="Arial" panose="020B0604020202020204" pitchFamily="34" charset="0"/>
                <a:cs typeface="Arial" panose="020B0604020202020204" pitchFamily="34" charset="0"/>
              </a:rPr>
              <a:t> ОНЫ ЖИЛИЙН</a:t>
            </a:r>
            <a:r>
              <a:rPr lang="en-US" sz="3600" b="1" dirty="0" smtClean="0">
                <a:latin typeface="Arial" panose="020B0604020202020204" pitchFamily="34" charset="0"/>
                <a:cs typeface="Arial" panose="020B0604020202020204" pitchFamily="34" charset="0"/>
              </a:rPr>
              <a:t> </a:t>
            </a:r>
            <a:r>
              <a:rPr lang="mn-MN" sz="3600" b="1" dirty="0" smtClean="0">
                <a:latin typeface="Arial" panose="020B0604020202020204" pitchFamily="34" charset="0"/>
                <a:cs typeface="Arial" panose="020B0604020202020204" pitchFamily="34" charset="0"/>
              </a:rPr>
              <a:t>АЖЛЫН ТАЙЛАН</a:t>
            </a:r>
            <a:endParaRPr lang="en-US" sz="3600" b="1"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mn-MN"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mn-MN" dirty="0" smtClean="0">
                <a:latin typeface="Arial" panose="020B0604020202020204" pitchFamily="34" charset="0"/>
                <a:cs typeface="Arial" panose="020B0604020202020204" pitchFamily="34" charset="0"/>
              </a:rPr>
              <a:t>201</a:t>
            </a:r>
            <a:r>
              <a:rPr lang="en-US" dirty="0" smtClean="0">
                <a:latin typeface="Arial" panose="020B0604020202020204" pitchFamily="34" charset="0"/>
                <a:cs typeface="Arial" panose="020B0604020202020204" pitchFamily="34" charset="0"/>
              </a:rPr>
              <a:t>9</a:t>
            </a:r>
            <a:r>
              <a:rPr lang="mn-MN"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12</a:t>
            </a:r>
            <a:r>
              <a:rPr lang="mn-MN" dirty="0" smtClean="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25</a:t>
            </a:r>
            <a:r>
              <a:rPr lang="mn-MN" dirty="0" smtClean="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lgn="ctr">
              <a:buNone/>
            </a:pPr>
            <a:r>
              <a:rPr lang="mn-MN" dirty="0" smtClean="0">
                <a:latin typeface="Arial" panose="020B0604020202020204" pitchFamily="34" charset="0"/>
                <a:cs typeface="Arial" panose="020B0604020202020204" pitchFamily="34" charset="0"/>
              </a:rPr>
              <a:t>Орхон аймаг</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389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525963"/>
          </a:xfrm>
        </p:spPr>
        <p:txBody>
          <a:bodyPr>
            <a:noAutofit/>
          </a:bodyPr>
          <a:lstStyle/>
          <a:p>
            <a:r>
              <a:rPr lang="mn-MN" sz="1600" dirty="0">
                <a:latin typeface="Arial" panose="020B0604020202020204" pitchFamily="34" charset="0"/>
                <a:cs typeface="Arial" panose="020B0604020202020204" pitchFamily="34" charset="0"/>
              </a:rPr>
              <a:t>2019 оны 01-р сарын 07-ны өдөр Г.Уранцэцэг, Д.Баянцогт, Ц.Мягмарсүрэн, Г.Алтанчимэг, С.Эрдэнэцэцэг, Л.Баатархүү, Д.Алтанзул нар 8 ш УТБ / 2,14,20,23,24,32,39,42/ -ны ухаалаг электрон болон механик тоолуураар тооцоо хэмжүүрийн утга хэрхэн нийлж байгаа,  усны тоолууруудын баталгаажуулалт, хэвийн ажиллагааг шалгаж </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дүгнэлтийг гаргав.</a:t>
            </a:r>
            <a:endParaRPr lang="en-US" sz="1600" dirty="0">
              <a:latin typeface="Arial" panose="020B0604020202020204" pitchFamily="34" charset="0"/>
              <a:cs typeface="Arial" panose="020B0604020202020204" pitchFamily="34" charset="0"/>
            </a:endParaRPr>
          </a:p>
          <a:p>
            <a:r>
              <a:rPr lang="mn-MN" sz="1600" dirty="0">
                <a:latin typeface="Arial" panose="020B0604020202020204" pitchFamily="34" charset="0"/>
                <a:cs typeface="Arial" panose="020B0604020202020204" pitchFamily="34" charset="0"/>
              </a:rPr>
              <a:t>-2019 оны 05-р сарын 20,21 өдрүүдэд Баянцагаан багийн дамжуулах, түгээх шугам, айл өрх, аж ахуй нэгжийн оруулгын шугам, хаалт арматурын хэвийн ажиллагааг шалгах, зүй бус алдагдлыг илрүүлэх, байцаагчийн тоолуурын бичилтэнд хяналт тавих, хэрэглэгчдийг бүрэн тоолууржуулах,  үр дүнг хэлэлцэж холбогдох ажлуудыг зохион байгуулсан.</a:t>
            </a:r>
            <a:endParaRPr lang="en-US" sz="1600" dirty="0">
              <a:latin typeface="Arial" panose="020B0604020202020204" pitchFamily="34" charset="0"/>
              <a:cs typeface="Arial" panose="020B0604020202020204" pitchFamily="34" charset="0"/>
            </a:endParaRPr>
          </a:p>
          <a:p>
            <a:pPr lvl="0"/>
            <a:r>
              <a:rPr lang="mn-MN" sz="1600" dirty="0">
                <a:latin typeface="Arial" panose="020B0604020202020204" pitchFamily="34" charset="0"/>
                <a:cs typeface="Arial" panose="020B0604020202020204" pitchFamily="34" charset="0"/>
              </a:rPr>
              <a:t>2019 оны 12-р сарын 11, 20 ны өдрүүдэд Говил багийн “Пунк-13 а” – аас цэвэр усаар тэжээгдэж байгаа орон сууц, амины сууц, аж ахуй нэгжийн оруулгын шугам, хаалт арматурын хэвийн ажиллагааг шалгах, зүй бус алдагдлыг илрүүлэх,  байцаагчийн тоолуурын бичилтэнд хяналт тавих, хэрэглэгчдийг бүрэн тоолууржуулах, усны хэрэглээг нэгдсэн тоолууртай балансжуулж усны алдагдал бууруулах, цаашид сар тутам балансжуулах ажлыг зохион байгуулж алба хэсгийн гадна шугам засварын ажил, байцаагч нарын үйл ажиллагааг байнгын хянах, төлбөрийн чадваргүй өрхүүдийн судалгааг гаргаж </a:t>
            </a:r>
            <a:r>
              <a:rPr lang="mn-MN" sz="1600" dirty="0" smtClean="0">
                <a:latin typeface="Arial" panose="020B0604020202020204" pitchFamily="34" charset="0"/>
                <a:cs typeface="Arial" panose="020B0604020202020204" pitchFamily="34" charset="0"/>
              </a:rPr>
              <a:t>ажиллсаны дүнд усны зарцуулалтыг хоногт дундажаар 210 шоо метрээр буурсан.</a:t>
            </a: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63800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229600" cy="4525963"/>
          </a:xfrm>
        </p:spPr>
        <p:txBody>
          <a:bodyPr>
            <a:noAutofit/>
          </a:bodyPr>
          <a:lstStyle/>
          <a:p>
            <a:pPr lvl="0"/>
            <a:r>
              <a:rPr lang="mn-MN" sz="1600" dirty="0">
                <a:latin typeface="Arial" panose="020B0604020202020204" pitchFamily="34" charset="0"/>
                <a:cs typeface="Arial" panose="020B0604020202020204" pitchFamily="34" charset="0"/>
              </a:rPr>
              <a:t>Урт булаг багийн нутаг дэвсгэрт байршилтай УДТТ-5-1 –ийн цэвэр усны Ф150 мм голчтой L=72 м урт 8,4 сая төгрөгийн шугмын ажил , Уурхайчин багийн Худалдааны гудамжны Ф90 мм голчтой L=240 м урт 17,6 сая төгрөгийн   шугмын  ажил, Согоот багт байршилтай 6-25-р байрны гадна дулаан, цэвэр усны ф-50,76,89 голчтой  350м урт  17,0 сая төгрөгийн шугмын ажил,11-р хорооллын Унага цэцэрлэгийн урд байрлах УДТТ-4-15 –ийн дулаан, хэрэгцээний халуун, хүйтэн усны ф150,ф100 мм голчтой  100м урт 52,6 сая төгрөгийн шугам шинээр барих, 4-р хорооллын 10-р байрны  халуун, хүйтэн усны шугам ажил нийт 5 байршилд 807 м шугамыг 98,2 сая төгрөгийн  аймгийн аваар засварын хөрөнгөөр шинэчилэн   засварласан. Байгууллагын хөрөнгөөр  орон сууцны хорооллын УДТТ-2-1, 2-2,2-3,2-5, УДТТ-3-1,3-5, УДТТ-6-4  буюу нийт 7 ш ус дулаан түгээх төвийн цэвэр усны d=50-150 мм голчтой L=316м оруулга шугамыг эмх цэгцийг сайжруулж  шинээр татах ажлыг 30,4  сая.төгрөгөөр хийж 2133 өрх, 5740 хүн ам,  6 сургууль, 5ш цэцэрлэг, томоохон 5ш аж ахуй нэгж байгууллагыг цэвэр усаар хангаж түгээсэн усны баланс тооцоонд  хяналт тавьж ажиллаж байна. </a:t>
            </a:r>
            <a:r>
              <a:rPr lang="mn-MN" sz="1600" dirty="0" smtClean="0">
                <a:latin typeface="Arial" panose="020B0604020202020204" pitchFamily="34" charset="0"/>
                <a:cs typeface="Arial" panose="020B0604020202020204" pitchFamily="34" charset="0"/>
              </a:rPr>
              <a:t>Нийт </a:t>
            </a:r>
            <a:r>
              <a:rPr lang="mn-MN" sz="1600" dirty="0">
                <a:latin typeface="Arial" panose="020B0604020202020204" pitchFamily="34" charset="0"/>
                <a:cs typeface="Arial" panose="020B0604020202020204" pitchFamily="34" charset="0"/>
              </a:rPr>
              <a:t>39 </a:t>
            </a:r>
            <a:r>
              <a:rPr lang="mn-MN" sz="1600" dirty="0" smtClean="0">
                <a:latin typeface="Arial" panose="020B0604020202020204" pitchFamily="34" charset="0"/>
                <a:cs typeface="Arial" panose="020B0604020202020204" pitchFamily="34" charset="0"/>
              </a:rPr>
              <a:t>ширхэг  </a:t>
            </a:r>
            <a:r>
              <a:rPr lang="mn-MN" sz="1600" dirty="0">
                <a:latin typeface="Arial" panose="020B0604020202020204" pitchFamily="34" charset="0"/>
                <a:cs typeface="Arial" panose="020B0604020202020204" pitchFamily="34" charset="0"/>
              </a:rPr>
              <a:t>Ус дулаан түгээх </a:t>
            </a:r>
            <a:r>
              <a:rPr lang="mn-MN" sz="1600" dirty="0" smtClean="0">
                <a:latin typeface="Arial" panose="020B0604020202020204" pitchFamily="34" charset="0"/>
                <a:cs typeface="Arial" panose="020B0604020202020204" pitchFamily="34" charset="0"/>
              </a:rPr>
              <a:t>төв болон оруулга шугам нэгтгэсэн барилгуудад </a:t>
            </a:r>
            <a:r>
              <a:rPr lang="mn-MN" sz="1600" dirty="0">
                <a:latin typeface="Arial" panose="020B0604020202020204" pitchFamily="34" charset="0"/>
                <a:cs typeface="Arial" panose="020B0604020202020204" pitchFamily="34" charset="0"/>
              </a:rPr>
              <a:t>суурилуулсан нэгдсэн тоолуураар дамжуулан 5598 өрх, 14414 хүн амыг цэвэр усаар хангаж 60,6 хувийн бичилттэйгээр баланс тооцоо хийж , усны алдагдлыг бууруулах арга хэмжээг авч, орон сууцны айл өрх,аж ахуйн нэгж ,байгууллагуудын  усан хангамжийн найдвартай байдлыг хангасан  байна.  </a:t>
            </a:r>
            <a:endParaRPr lang="en-US" sz="1600" dirty="0">
              <a:latin typeface="Arial" panose="020B0604020202020204" pitchFamily="34" charset="0"/>
              <a:cs typeface="Arial" panose="020B0604020202020204" pitchFamily="34" charset="0"/>
            </a:endParaRP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975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1800" b="1" dirty="0">
                <a:latin typeface="Arial" panose="020B0604020202020204" pitchFamily="34" charset="0"/>
                <a:cs typeface="Arial" panose="020B0604020202020204" pitchFamily="34" charset="0"/>
              </a:rPr>
              <a:t>Гэрэлтүүлгийг сайжруулах чиглэлээр хийсэн ажлууд</a:t>
            </a:r>
            <a:endParaRPr lang="en-US" sz="1800" b="1" dirty="0"/>
          </a:p>
        </p:txBody>
      </p:sp>
      <p:sp>
        <p:nvSpPr>
          <p:cNvPr id="3" name="Content Placeholder 2"/>
          <p:cNvSpPr>
            <a:spLocks noGrp="1"/>
          </p:cNvSpPr>
          <p:nvPr>
            <p:ph idx="1"/>
          </p:nvPr>
        </p:nvSpPr>
        <p:spPr>
          <a:xfrm>
            <a:off x="533400" y="1219200"/>
            <a:ext cx="8229600" cy="4525963"/>
          </a:xfrm>
        </p:spPr>
        <p:txBody>
          <a:bodyPr>
            <a:normAutofit fontScale="25000" lnSpcReduction="20000"/>
          </a:bodyPr>
          <a:lstStyle/>
          <a:p>
            <a:endParaRPr lang="mn-MN" b="1" dirty="0" smtClean="0"/>
          </a:p>
          <a:p>
            <a:r>
              <a:rPr lang="en-US" sz="7200" b="1" dirty="0" err="1" smtClean="0">
                <a:latin typeface="Arial" panose="020B0604020202020204" pitchFamily="34" charset="0"/>
                <a:cs typeface="Arial" panose="020B0604020202020204" pitchFamily="34" charset="0"/>
              </a:rPr>
              <a:t>Гэрэлтүүлгийн</a:t>
            </a:r>
            <a:r>
              <a:rPr lang="en-US" sz="7200" b="1" dirty="0" smtClean="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урсгал</a:t>
            </a:r>
            <a:r>
              <a:rPr lang="en-US" sz="7200" b="1" dirty="0">
                <a:latin typeface="Arial" panose="020B0604020202020204" pitchFamily="34" charset="0"/>
                <a:cs typeface="Arial" panose="020B0604020202020204" pitchFamily="34" charset="0"/>
              </a:rPr>
              <a:t> </a:t>
            </a:r>
            <a:r>
              <a:rPr lang="en-US" sz="7200" b="1" dirty="0" err="1" smtClean="0">
                <a:latin typeface="Arial" panose="020B0604020202020204" pitchFamily="34" charset="0"/>
                <a:cs typeface="Arial" panose="020B0604020202020204" pitchFamily="34" charset="0"/>
              </a:rPr>
              <a:t>засвар</a:t>
            </a:r>
            <a:r>
              <a:rPr lang="mn-MN" sz="7200" b="1" dirty="0" smtClean="0">
                <a:latin typeface="Arial" panose="020B0604020202020204" pitchFamily="34" charset="0"/>
                <a:cs typeface="Arial" panose="020B0604020202020204" pitchFamily="34" charset="0"/>
              </a:rPr>
              <a:t>ыг</a:t>
            </a:r>
            <a:r>
              <a:rPr lang="en-US" sz="7200" b="1"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Булаг</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Баянбулаг</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Цагаанчулуут</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Наран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Рашаант</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Уртын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гол</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багуудад</a:t>
            </a:r>
            <a:r>
              <a:rPr lang="en-US" sz="7200" dirty="0">
                <a:latin typeface="Arial" panose="020B0604020202020204" pitchFamily="34" charset="0"/>
                <a:cs typeface="Arial" panose="020B0604020202020204" pitchFamily="34" charset="0"/>
              </a:rPr>
              <a:t> III-VI </a:t>
            </a:r>
            <a:r>
              <a:rPr lang="en-US" sz="7200" dirty="0" err="1" smtClean="0">
                <a:latin typeface="Arial" panose="020B0604020202020204" pitchFamily="34" charset="0"/>
                <a:cs typeface="Arial" panose="020B0604020202020204" pitchFamily="34" charset="0"/>
              </a:rPr>
              <a:t>сар</a:t>
            </a:r>
            <a:r>
              <a:rPr lang="mn-MN" sz="7200" dirty="0" smtClean="0">
                <a:latin typeface="Arial" panose="020B0604020202020204" pitchFamily="34" charset="0"/>
                <a:cs typeface="Arial" panose="020B0604020202020204" pitchFamily="34" charset="0"/>
              </a:rPr>
              <a:t>д </a:t>
            </a:r>
            <a:r>
              <a:rPr lang="mn-MN" sz="7200" dirty="0">
                <a:latin typeface="Arial" panose="020B0604020202020204" pitchFamily="34" charset="0"/>
                <a:cs typeface="Arial" panose="020B0604020202020204" pitchFamily="34" charset="0"/>
              </a:rPr>
              <a:t>б</a:t>
            </a:r>
            <a:r>
              <a:rPr lang="en-US" sz="7200" dirty="0" err="1" smtClean="0">
                <a:latin typeface="Arial" panose="020B0604020202020204" pitchFamily="34" charset="0"/>
                <a:cs typeface="Arial" panose="020B0604020202020204" pitchFamily="34" charset="0"/>
              </a:rPr>
              <a:t>усад</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багуудад</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дуудлагаар</a:t>
            </a:r>
            <a:r>
              <a:rPr lang="en-US" sz="7200" dirty="0">
                <a:latin typeface="Arial" panose="020B0604020202020204" pitchFamily="34" charset="0"/>
                <a:cs typeface="Arial" panose="020B0604020202020204" pitchFamily="34" charset="0"/>
              </a:rPr>
              <a:t> </a:t>
            </a:r>
            <a:r>
              <a:rPr lang="mn-MN" sz="7200" dirty="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ажиллаж </a:t>
            </a:r>
            <a:r>
              <a:rPr lang="en-US" sz="7200" dirty="0" err="1" smtClean="0">
                <a:latin typeface="Arial" panose="020B0604020202020204" pitchFamily="34" charset="0"/>
                <a:cs typeface="Arial" panose="020B0604020202020204" pitchFamily="34" charset="0"/>
              </a:rPr>
              <a:t>кабель</a:t>
            </a:r>
            <a:r>
              <a:rPr lang="en-US" sz="7200" dirty="0" smtClean="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шиттэй</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холбоотэй</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гэмтсэн</a:t>
            </a:r>
            <a:r>
              <a:rPr lang="en-US" sz="7200" dirty="0">
                <a:latin typeface="Arial" panose="020B0604020202020204" pitchFamily="34" charset="0"/>
                <a:cs typeface="Arial" panose="020B0604020202020204" pitchFamily="34" charset="0"/>
              </a:rPr>
              <a:t> </a:t>
            </a:r>
            <a:r>
              <a:rPr lang="mn-MN" sz="7200" dirty="0">
                <a:latin typeface="Arial" panose="020B0604020202020204" pitchFamily="34" charset="0"/>
                <a:cs typeface="Arial" panose="020B0604020202020204" pitchFamily="34" charset="0"/>
              </a:rPr>
              <a:t>1142 ш </a:t>
            </a:r>
            <a:r>
              <a:rPr lang="en-US" sz="7200" dirty="0" err="1">
                <a:latin typeface="Arial" panose="020B0604020202020204" pitchFamily="34" charset="0"/>
                <a:cs typeface="Arial" panose="020B0604020202020204" pitchFamily="34" charset="0"/>
              </a:rPr>
              <a:t>гэрэлтүүлгүүдийг</a:t>
            </a:r>
            <a:r>
              <a:rPr lang="en-US" sz="7200" dirty="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засварласан</a:t>
            </a:r>
            <a:r>
              <a:rPr lang="mn-MN"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Автозамын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Лед</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гэрэлтүүлгийн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засвар</a:t>
            </a:r>
            <a:r>
              <a:rPr lang="mn-MN" sz="7200" dirty="0">
                <a:latin typeface="Arial" panose="020B0604020202020204" pitchFamily="34" charset="0"/>
                <a:cs typeface="Arial" panose="020B0604020202020204" pitchFamily="34" charset="0"/>
              </a:rPr>
              <a:t> 226ш , </a:t>
            </a:r>
            <a:r>
              <a:rPr lang="en-US" sz="7200" dirty="0" err="1">
                <a:latin typeface="Arial" panose="020B0604020202020204" pitchFamily="34" charset="0"/>
                <a:cs typeface="Arial" panose="020B0604020202020204" pitchFamily="34" charset="0"/>
              </a:rPr>
              <a:t>Автозамын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Натрийн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гэрэлтүүлгийн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засвар</a:t>
            </a:r>
            <a:r>
              <a:rPr lang="mn-MN" sz="7200" dirty="0">
                <a:latin typeface="Arial" panose="020B0604020202020204" pitchFamily="34" charset="0"/>
                <a:cs typeface="Arial" panose="020B0604020202020204" pitchFamily="34" charset="0"/>
              </a:rPr>
              <a:t> 339ш , орон сууцны байр хоорондын </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гэрэлтүүлгийн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засвар</a:t>
            </a:r>
            <a:r>
              <a:rPr lang="mn-MN" sz="7200" dirty="0">
                <a:latin typeface="Arial" panose="020B0604020202020204" pitchFamily="34" charset="0"/>
                <a:cs typeface="Arial" panose="020B0604020202020204" pitchFamily="34" charset="0"/>
              </a:rPr>
              <a:t>139ш, </a:t>
            </a:r>
            <a:r>
              <a:rPr lang="mn-MN" sz="7200" dirty="0" smtClean="0">
                <a:latin typeface="Arial" panose="020B0604020202020204" pitchFamily="34" charset="0"/>
                <a:cs typeface="Arial" panose="020B0604020202020204" pitchFamily="34" charset="0"/>
              </a:rPr>
              <a:t>10ш 3 фазын </a:t>
            </a:r>
            <a:r>
              <a:rPr lang="mn-MN" sz="7200" dirty="0">
                <a:latin typeface="Arial" panose="020B0604020202020204" pitchFamily="34" charset="0"/>
                <a:cs typeface="Arial" panose="020B0604020202020204" pitchFamily="34" charset="0"/>
              </a:rPr>
              <a:t>э</a:t>
            </a:r>
            <a:r>
              <a:rPr lang="en-US" sz="7200" dirty="0" err="1" smtClean="0">
                <a:latin typeface="Arial" panose="020B0604020202020204" pitchFamily="34" charset="0"/>
                <a:cs typeface="Arial" panose="020B0604020202020204" pitchFamily="34" charset="0"/>
              </a:rPr>
              <a:t>нгийн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тоолуурыг</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тарифт</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тоолуураар</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солисон</a:t>
            </a:r>
            <a:r>
              <a:rPr lang="mn-MN" sz="7200" dirty="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 </a:t>
            </a:r>
            <a:r>
              <a:rPr lang="mn-MN" sz="7200" dirty="0">
                <a:latin typeface="Arial" panose="020B0604020202020204" pitchFamily="34" charset="0"/>
                <a:cs typeface="Arial" panose="020B0604020202020204" pitchFamily="34" charset="0"/>
              </a:rPr>
              <a:t>г</a:t>
            </a:r>
            <a:r>
              <a:rPr lang="en-US" sz="7200" dirty="0" err="1" smtClean="0">
                <a:latin typeface="Arial" panose="020B0604020202020204" pitchFamily="34" charset="0"/>
                <a:cs typeface="Arial" panose="020B0604020202020204" pitchFamily="34" charset="0"/>
              </a:rPr>
              <a:t>эрэлтүүлгийн</a:t>
            </a:r>
            <a:r>
              <a:rPr lang="en-US" sz="7200" dirty="0" smtClean="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46ш </a:t>
            </a:r>
            <a:r>
              <a:rPr lang="mn-MN" sz="7200" dirty="0" err="1">
                <a:latin typeface="Arial" panose="020B0604020202020204" pitchFamily="34" charset="0"/>
                <a:cs typeface="Arial" panose="020B0604020202020204" pitchFamily="34" charset="0"/>
              </a:rPr>
              <a:t>у</a:t>
            </a:r>
            <a:r>
              <a:rPr lang="en-US" sz="7200" dirty="0" err="1" smtClean="0">
                <a:latin typeface="Arial" panose="020B0604020202020204" pitchFamily="34" charset="0"/>
                <a:cs typeface="Arial" panose="020B0604020202020204" pitchFamily="34" charset="0"/>
              </a:rPr>
              <a:t>дирдлагын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шитэнд</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урсгал</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засвар</a:t>
            </a:r>
            <a:r>
              <a:rPr lang="en-US"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хийсэн</a:t>
            </a:r>
            <a:r>
              <a:rPr lang="mn-MN" sz="7200" dirty="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ПП-218 </a:t>
            </a:r>
            <a:r>
              <a:rPr lang="en-US" sz="7200" dirty="0" err="1">
                <a:latin typeface="Arial" panose="020B0604020202020204" pitchFamily="34" charset="0"/>
                <a:cs typeface="Arial" panose="020B0604020202020204" pitchFamily="34" charset="0"/>
              </a:rPr>
              <a:t>Цагаанхаалга</a:t>
            </a:r>
            <a:r>
              <a:rPr lang="en-US" sz="7200" dirty="0">
                <a:latin typeface="Arial" panose="020B0604020202020204" pitchFamily="34" charset="0"/>
                <a:cs typeface="Arial" panose="020B0604020202020204" pitchFamily="34" charset="0"/>
              </a:rPr>
              <a:t> ПП-268</a:t>
            </a:r>
            <a:r>
              <a:rPr lang="mn-MN" sz="7200" dirty="0">
                <a:latin typeface="Arial" panose="020B0604020202020204" pitchFamily="34" charset="0"/>
                <a:cs typeface="Arial" panose="020B0604020202020204" pitchFamily="34" charset="0"/>
              </a:rPr>
              <a:t>-д </a:t>
            </a:r>
            <a:r>
              <a:rPr lang="en-US" sz="7200" dirty="0" err="1">
                <a:latin typeface="Arial" panose="020B0604020202020204" pitchFamily="34" charset="0"/>
                <a:cs typeface="Arial" panose="020B0604020202020204" pitchFamily="34" charset="0"/>
              </a:rPr>
              <a:t>Удирдлагын</a:t>
            </a:r>
            <a:r>
              <a:rPr lang="en-US" sz="7200" dirty="0">
                <a:latin typeface="Arial" panose="020B0604020202020204" pitchFamily="34" charset="0"/>
                <a:cs typeface="Arial" panose="020B0604020202020204" pitchFamily="34" charset="0"/>
              </a:rPr>
              <a:t> </a:t>
            </a:r>
            <a:r>
              <a:rPr lang="en-US" sz="7200" dirty="0" smtClean="0">
                <a:latin typeface="Arial" panose="020B0604020202020204" pitchFamily="34" charset="0"/>
                <a:cs typeface="Arial" panose="020B0604020202020204" pitchFamily="34" charset="0"/>
              </a:rPr>
              <a:t>3</a:t>
            </a:r>
            <a:r>
              <a:rPr lang="mn-MN"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шитийг</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шинэчлэн</a:t>
            </a:r>
            <a:r>
              <a:rPr lang="en-US"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засварласан</a:t>
            </a:r>
            <a:r>
              <a:rPr lang="mn-MN" sz="7200" dirty="0">
                <a:latin typeface="Arial" panose="020B0604020202020204" pitchFamily="34" charset="0"/>
                <a:cs typeface="Arial" panose="020B0604020202020204" pitchFamily="34" charset="0"/>
              </a:rPr>
              <a:t>.</a:t>
            </a:r>
            <a:endParaRPr lang="mn-MN" sz="7200" dirty="0" smtClean="0">
              <a:latin typeface="Arial" panose="020B0604020202020204" pitchFamily="34" charset="0"/>
              <a:cs typeface="Arial" panose="020B0604020202020204" pitchFamily="34" charset="0"/>
            </a:endParaRPr>
          </a:p>
          <a:p>
            <a:r>
              <a:rPr lang="mn-MN" sz="7200" b="1" dirty="0" smtClean="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Кабелийн</a:t>
            </a:r>
            <a:r>
              <a:rPr lang="en-US" sz="7200" b="1" dirty="0">
                <a:latin typeface="Arial" panose="020B0604020202020204" pitchFamily="34" charset="0"/>
                <a:cs typeface="Arial" panose="020B0604020202020204" pitchFamily="34" charset="0"/>
              </a:rPr>
              <a:t> </a:t>
            </a:r>
            <a:r>
              <a:rPr lang="en-US" sz="7200" b="1" dirty="0" err="1" smtClean="0">
                <a:latin typeface="Arial" panose="020B0604020202020204" pitchFamily="34" charset="0"/>
                <a:cs typeface="Arial" panose="020B0604020202020204" pitchFamily="34" charset="0"/>
              </a:rPr>
              <a:t>засвар</a:t>
            </a:r>
            <a:r>
              <a:rPr lang="mn-MN" sz="7200" b="1" dirty="0" smtClean="0">
                <a:latin typeface="Arial" panose="020B0604020202020204" pitchFamily="34" charset="0"/>
                <a:cs typeface="Arial" panose="020B0604020202020204" pitchFamily="34" charset="0"/>
              </a:rPr>
              <a:t>ыг </a:t>
            </a:r>
            <a:r>
              <a:rPr lang="en-US" sz="7200" dirty="0" err="1" smtClean="0">
                <a:latin typeface="Arial" panose="020B0604020202020204" pitchFamily="34" charset="0"/>
                <a:cs typeface="Arial" panose="020B0604020202020204" pitchFamily="34" charset="0"/>
              </a:rPr>
              <a:t>Их</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залуу</a:t>
            </a:r>
            <a:r>
              <a:rPr lang="en-US" sz="7200" dirty="0">
                <a:latin typeface="Arial" panose="020B0604020202020204" pitchFamily="34" charset="0"/>
                <a:cs typeface="Arial" panose="020B0604020202020204" pitchFamily="34" charset="0"/>
              </a:rPr>
              <a:t> багт-50м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Бараан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захын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урд</a:t>
            </a:r>
            <a:r>
              <a:rPr lang="en-US" sz="7200" dirty="0">
                <a:latin typeface="Arial" panose="020B0604020202020204" pitchFamily="34" charset="0"/>
                <a:cs typeface="Arial" panose="020B0604020202020204" pitchFamily="34" charset="0"/>
              </a:rPr>
              <a:t> 90м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Булганы</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пост</a:t>
            </a:r>
            <a:r>
              <a:rPr lang="en-US" sz="7200" dirty="0">
                <a:latin typeface="Arial" panose="020B0604020202020204" pitchFamily="34" charset="0"/>
                <a:cs typeface="Arial" panose="020B0604020202020204" pitchFamily="34" charset="0"/>
              </a:rPr>
              <a:t> 100м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Станц</a:t>
            </a:r>
            <a:r>
              <a:rPr lang="en-US" sz="7200" dirty="0" smtClean="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-50м </a:t>
            </a:r>
            <a:r>
              <a:rPr lang="mn-MN" sz="7200" dirty="0" smtClean="0">
                <a:latin typeface="Arial" panose="020B0604020202020204" pitchFamily="34" charset="0"/>
                <a:cs typeface="Arial" panose="020B0604020202020204" pitchFamily="34" charset="0"/>
              </a:rPr>
              <a:t>,</a:t>
            </a:r>
            <a:r>
              <a:rPr lang="en-US" sz="7200" dirty="0" smtClean="0">
                <a:latin typeface="Arial" panose="020B0604020202020204" pitchFamily="34" charset="0"/>
                <a:cs typeface="Arial" panose="020B0604020202020204" pitchFamily="34" charset="0"/>
              </a:rPr>
              <a:t>Вокзал-50м</a:t>
            </a:r>
            <a:r>
              <a:rPr lang="mn-MN" sz="7200" dirty="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15-р </a:t>
            </a:r>
            <a:r>
              <a:rPr lang="en-US" sz="7200" dirty="0" err="1">
                <a:latin typeface="Arial" panose="020B0604020202020204" pitchFamily="34" charset="0"/>
                <a:cs typeface="Arial" panose="020B0604020202020204" pitchFamily="34" charset="0"/>
              </a:rPr>
              <a:t>сургуулийн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урд</a:t>
            </a:r>
            <a:r>
              <a:rPr lang="en-US" sz="7200" dirty="0">
                <a:latin typeface="Arial" panose="020B0604020202020204" pitchFamily="34" charset="0"/>
                <a:cs typeface="Arial" panose="020B0604020202020204" pitchFamily="34" charset="0"/>
              </a:rPr>
              <a:t> 605м </a:t>
            </a:r>
            <a:r>
              <a:rPr lang="mn-MN"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Ахмадын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тойрог</a:t>
            </a:r>
            <a:r>
              <a:rPr lang="en-US" sz="7200" dirty="0">
                <a:latin typeface="Arial" panose="020B0604020202020204" pitchFamily="34" charset="0"/>
                <a:cs typeface="Arial" panose="020B0604020202020204" pitchFamily="34" charset="0"/>
              </a:rPr>
              <a:t> 750м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Эрдэнэ</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баг</a:t>
            </a:r>
            <a:r>
              <a:rPr lang="en-US" sz="7200" dirty="0">
                <a:latin typeface="Arial" panose="020B0604020202020204" pitchFamily="34" charset="0"/>
                <a:cs typeface="Arial" panose="020B0604020202020204" pitchFamily="34" charset="0"/>
              </a:rPr>
              <a:t> 280м </a:t>
            </a:r>
            <a:r>
              <a:rPr lang="mn-MN" sz="7200" dirty="0" smtClean="0">
                <a:latin typeface="Arial" panose="020B0604020202020204" pitchFamily="34" charset="0"/>
                <a:cs typeface="Arial" panose="020B0604020202020204" pitchFamily="34" charset="0"/>
              </a:rPr>
              <a:t>,</a:t>
            </a:r>
            <a:r>
              <a:rPr lang="en-US" sz="7200" dirty="0" smtClean="0">
                <a:latin typeface="Arial" panose="020B0604020202020204" pitchFamily="34" charset="0"/>
                <a:cs typeface="Arial" panose="020B0604020202020204" pitchFamily="34" charset="0"/>
              </a:rPr>
              <a:t>АТП-403 </a:t>
            </a:r>
            <a:r>
              <a:rPr lang="mn-MN" sz="7200" dirty="0" smtClean="0">
                <a:latin typeface="Arial" panose="020B0604020202020204" pitchFamily="34" charset="0"/>
                <a:cs typeface="Arial" panose="020B0604020202020204" pitchFamily="34" charset="0"/>
              </a:rPr>
              <a:t> -д </a:t>
            </a:r>
            <a:r>
              <a:rPr lang="en-US" sz="7200" dirty="0" smtClean="0">
                <a:latin typeface="Arial" panose="020B0604020202020204" pitchFamily="34" charset="0"/>
                <a:cs typeface="Arial" panose="020B0604020202020204" pitchFamily="34" charset="0"/>
              </a:rPr>
              <a:t>70м </a:t>
            </a:r>
            <a:r>
              <a:rPr lang="mn-MN" sz="7200" dirty="0" smtClean="0">
                <a:latin typeface="Arial" panose="020B0604020202020204" pitchFamily="34" charset="0"/>
                <a:cs typeface="Arial" panose="020B0604020202020204" pitchFamily="34" charset="0"/>
              </a:rPr>
              <a:t>,</a:t>
            </a:r>
            <a:r>
              <a:rPr lang="en-US" sz="7200" dirty="0" err="1" smtClean="0">
                <a:latin typeface="Arial" panose="020B0604020202020204" pitchFamily="34" charset="0"/>
                <a:cs typeface="Arial" panose="020B0604020202020204" pitchFamily="34" charset="0"/>
              </a:rPr>
              <a:t>Бараан</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зах</a:t>
            </a:r>
            <a:r>
              <a:rPr lang="en-US" sz="7200" dirty="0">
                <a:latin typeface="Arial" panose="020B0604020202020204" pitchFamily="34" charset="0"/>
                <a:cs typeface="Arial" panose="020B0604020202020204" pitchFamily="34" charset="0"/>
              </a:rPr>
              <a:t> 140м </a:t>
            </a:r>
            <a:r>
              <a:rPr lang="mn-MN"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Вокзал</a:t>
            </a:r>
            <a:r>
              <a:rPr lang="en-US" sz="7200" dirty="0" smtClean="0">
                <a:latin typeface="Arial" panose="020B0604020202020204" pitchFamily="34" charset="0"/>
                <a:cs typeface="Arial" panose="020B0604020202020204" pitchFamily="34" charset="0"/>
              </a:rPr>
              <a:t> </a:t>
            </a:r>
            <a:r>
              <a:rPr lang="en-US" sz="7200" dirty="0">
                <a:latin typeface="Arial" panose="020B0604020202020204" pitchFamily="34" charset="0"/>
                <a:cs typeface="Arial" panose="020B0604020202020204" pitchFamily="34" charset="0"/>
              </a:rPr>
              <a:t>100м</a:t>
            </a:r>
            <a:r>
              <a:rPr lang="mn-MN"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Була</a:t>
            </a:r>
            <a:r>
              <a:rPr lang="mn-MN" sz="7200" dirty="0" smtClean="0">
                <a:latin typeface="Arial" panose="020B0604020202020204" pitchFamily="34" charset="0"/>
                <a:cs typeface="Arial" panose="020B0604020202020204" pitchFamily="34" charset="0"/>
              </a:rPr>
              <a:t>г</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Баянбулаг</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Рашаант</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Цагаанчулуут</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баг</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Их</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залуу</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багийн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гудамжны</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гэрэлтүүлгийн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нөхөлт</a:t>
            </a:r>
            <a:r>
              <a:rPr lang="mn-MN"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болон</a:t>
            </a:r>
            <a:r>
              <a:rPr lang="en-US" sz="7200" dirty="0" smtClean="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орон суцны </a:t>
            </a:r>
            <a:r>
              <a:rPr lang="mn-MN" sz="7200" dirty="0">
                <a:latin typeface="Arial" panose="020B0604020202020204" pitchFamily="34" charset="0"/>
                <a:cs typeface="Arial" panose="020B0604020202020204" pitchFamily="34" charset="0"/>
              </a:rPr>
              <a:t>б</a:t>
            </a:r>
            <a:r>
              <a:rPr lang="en-US" sz="7200" dirty="0" err="1" smtClean="0">
                <a:latin typeface="Arial" panose="020B0604020202020204" pitchFamily="34" charset="0"/>
                <a:cs typeface="Arial" panose="020B0604020202020204" pitchFamily="34" charset="0"/>
              </a:rPr>
              <a:t>айр</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хооронд</a:t>
            </a:r>
            <a:r>
              <a:rPr lang="en-US" sz="7200" dirty="0">
                <a:latin typeface="Arial" panose="020B0604020202020204" pitchFamily="34" charset="0"/>
                <a:cs typeface="Arial" panose="020B0604020202020204" pitchFamily="34" charset="0"/>
              </a:rPr>
              <a:t> </a:t>
            </a:r>
            <a:r>
              <a:rPr lang="mn-MN" sz="7200" dirty="0" err="1">
                <a:latin typeface="Arial" panose="020B0604020202020204" pitchFamily="34" charset="0"/>
                <a:cs typeface="Arial" panose="020B0604020202020204" pitchFamily="34" charset="0"/>
              </a:rPr>
              <a:t>с</a:t>
            </a:r>
            <a:r>
              <a:rPr lang="en-US" sz="7200" dirty="0" err="1" smtClean="0">
                <a:latin typeface="Arial" panose="020B0604020202020204" pitchFamily="34" charset="0"/>
                <a:cs typeface="Arial" panose="020B0604020202020204" pitchFamily="34" charset="0"/>
              </a:rPr>
              <a:t>үвэлгээ</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болон</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кабель</a:t>
            </a:r>
            <a:r>
              <a:rPr lang="en-US" sz="7200" dirty="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гэмтсэн</a:t>
            </a:r>
            <a:r>
              <a:rPr lang="en-US" sz="7200" dirty="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газар</a:t>
            </a:r>
            <a:r>
              <a:rPr lang="mn-MN" sz="7200" dirty="0" smtClean="0">
                <a:latin typeface="Arial" panose="020B0604020202020204" pitchFamily="34" charset="0"/>
                <a:cs typeface="Arial" panose="020B0604020202020204" pitchFamily="34" charset="0"/>
              </a:rPr>
              <a:t>т </a:t>
            </a:r>
            <a:r>
              <a:rPr lang="en-US" sz="7200" dirty="0" smtClean="0">
                <a:latin typeface="Arial" panose="020B0604020202020204" pitchFamily="34" charset="0"/>
                <a:cs typeface="Arial" panose="020B0604020202020204" pitchFamily="34" charset="0"/>
              </a:rPr>
              <a:t> </a:t>
            </a:r>
            <a:r>
              <a:rPr lang="mn-MN" sz="7200" b="1"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агаараар</a:t>
            </a:r>
            <a:r>
              <a:rPr lang="mn-MN" sz="7200" dirty="0">
                <a:latin typeface="Arial" panose="020B0604020202020204" pitchFamily="34" charset="0"/>
                <a:cs typeface="Arial" panose="020B0604020202020204" pitchFamily="34" charset="0"/>
              </a:rPr>
              <a:t> </a:t>
            </a:r>
            <a:r>
              <a:rPr lang="mn-MN" sz="7200" dirty="0" smtClean="0">
                <a:latin typeface="Arial" panose="020B0604020202020204" pitchFamily="34" charset="0"/>
                <a:cs typeface="Arial" panose="020B0604020202020204" pitchFamily="34" charset="0"/>
              </a:rPr>
              <a:t>1600м кабель </a:t>
            </a:r>
            <a:r>
              <a:rPr lang="en-US" sz="7200" dirty="0" err="1" smtClean="0">
                <a:latin typeface="Arial" panose="020B0604020202020204" pitchFamily="34" charset="0"/>
                <a:cs typeface="Arial" panose="020B0604020202020204" pitchFamily="34" charset="0"/>
              </a:rPr>
              <a:t>тат</a:t>
            </a:r>
            <a:r>
              <a:rPr lang="mn-MN" sz="7200" dirty="0" smtClean="0">
                <a:latin typeface="Arial" panose="020B0604020202020204" pitchFamily="34" charset="0"/>
                <a:cs typeface="Arial" panose="020B0604020202020204" pitchFamily="34" charset="0"/>
              </a:rPr>
              <a:t>аж, удирдлагын шитны монтаж болон гэрэлтүүлгийн сүвэлгээнд  1100м ПВ1*4  нийт 4935м кабель  татсан.</a:t>
            </a:r>
          </a:p>
          <a:p>
            <a:r>
              <a:rPr lang="en-US" sz="7200" dirty="0" err="1" smtClean="0">
                <a:latin typeface="Arial" panose="020B0604020202020204" pitchFamily="34" charset="0"/>
                <a:cs typeface="Arial" panose="020B0604020202020204" pitchFamily="34" charset="0"/>
              </a:rPr>
              <a:t>Нэрэмжит</a:t>
            </a:r>
            <a:r>
              <a:rPr lang="en-US" sz="7200" dirty="0" smtClean="0">
                <a:latin typeface="Arial" panose="020B0604020202020204" pitchFamily="34" charset="0"/>
                <a:cs typeface="Arial" panose="020B0604020202020204" pitchFamily="34" charset="0"/>
              </a:rPr>
              <a:t> </a:t>
            </a:r>
            <a:r>
              <a:rPr lang="en-US" sz="7200" dirty="0" err="1">
                <a:latin typeface="Arial" panose="020B0604020202020204" pitchFamily="34" charset="0"/>
                <a:cs typeface="Arial" panose="020B0604020202020204" pitchFamily="34" charset="0"/>
              </a:rPr>
              <a:t>гудамжуудын</a:t>
            </a:r>
            <a:r>
              <a:rPr lang="en-US" sz="7200"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Натрийн</a:t>
            </a:r>
            <a:r>
              <a:rPr lang="en-US" sz="7200" b="1" dirty="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гэрэлтүүлгийг</a:t>
            </a:r>
            <a:r>
              <a:rPr lang="en-US" sz="7200" b="1" dirty="0">
                <a:latin typeface="Arial" panose="020B0604020202020204" pitchFamily="34" charset="0"/>
                <a:cs typeface="Arial" panose="020B0604020202020204" pitchFamily="34" charset="0"/>
              </a:rPr>
              <a:t> </a:t>
            </a:r>
            <a:r>
              <a:rPr lang="mn-MN" sz="7200" dirty="0">
                <a:latin typeface="Arial" panose="020B0604020202020204" pitchFamily="34" charset="0"/>
                <a:cs typeface="Arial" panose="020B0604020202020204" pitchFamily="34" charset="0"/>
              </a:rPr>
              <a:t>76ш </a:t>
            </a:r>
            <a:r>
              <a:rPr lang="mn-MN" sz="7200" dirty="0" smtClean="0">
                <a:latin typeface="Arial" panose="020B0604020202020204" pitchFamily="34" charset="0"/>
                <a:cs typeface="Arial" panose="020B0604020202020204" pitchFamily="34" charset="0"/>
              </a:rPr>
              <a:t>84Вт, 98 Вт,126 Вт, 150 Вт-ын </a:t>
            </a:r>
            <a:r>
              <a:rPr lang="en-US" sz="7200" b="1" dirty="0" err="1" smtClean="0">
                <a:latin typeface="Arial" panose="020B0604020202020204" pitchFamily="34" charset="0"/>
                <a:cs typeface="Arial" panose="020B0604020202020204" pitchFamily="34" charset="0"/>
              </a:rPr>
              <a:t>Лед</a:t>
            </a:r>
            <a:r>
              <a:rPr lang="en-US" sz="7200" b="1" dirty="0" smtClean="0">
                <a:latin typeface="Arial" panose="020B0604020202020204" pitchFamily="34" charset="0"/>
                <a:cs typeface="Arial" panose="020B0604020202020204" pitchFamily="34" charset="0"/>
              </a:rPr>
              <a:t> </a:t>
            </a:r>
            <a:r>
              <a:rPr lang="en-US" sz="7200" b="1" dirty="0" err="1">
                <a:latin typeface="Arial" panose="020B0604020202020204" pitchFamily="34" charset="0"/>
                <a:cs typeface="Arial" panose="020B0604020202020204" pitchFamily="34" charset="0"/>
              </a:rPr>
              <a:t>гэрэлтүүлгээр</a:t>
            </a:r>
            <a:r>
              <a:rPr lang="en-US" sz="7200" b="1" dirty="0">
                <a:latin typeface="Arial" panose="020B0604020202020204" pitchFamily="34" charset="0"/>
                <a:cs typeface="Arial" panose="020B0604020202020204" pitchFamily="34" charset="0"/>
              </a:rPr>
              <a:t> </a:t>
            </a:r>
            <a:r>
              <a:rPr lang="en-US" sz="7200" b="1" dirty="0" err="1" smtClean="0">
                <a:latin typeface="Arial" panose="020B0604020202020204" pitchFamily="34" charset="0"/>
                <a:cs typeface="Arial" panose="020B0604020202020204" pitchFamily="34" charset="0"/>
              </a:rPr>
              <a:t>сол</a:t>
            </a:r>
            <a:r>
              <a:rPr lang="mn-MN" sz="7200" b="1" dirty="0" smtClean="0">
                <a:latin typeface="Arial" panose="020B0604020202020204" pitchFamily="34" charset="0"/>
                <a:cs typeface="Arial" panose="020B0604020202020204" pitchFamily="34" charset="0"/>
              </a:rPr>
              <a:t>ьж</a:t>
            </a:r>
            <a:r>
              <a:rPr lang="en-US" sz="7200" dirty="0" smtClean="0">
                <a:latin typeface="Arial" panose="020B0604020202020204" pitchFamily="34" charset="0"/>
                <a:cs typeface="Arial" panose="020B0604020202020204" pitchFamily="34" charset="0"/>
              </a:rPr>
              <a:t> </a:t>
            </a:r>
            <a:r>
              <a:rPr lang="en-US" sz="7200" dirty="0" err="1" smtClean="0">
                <a:latin typeface="Arial" panose="020B0604020202020204" pitchFamily="34" charset="0"/>
                <a:cs typeface="Arial" panose="020B0604020202020204" pitchFamily="34" charset="0"/>
              </a:rPr>
              <a:t>шинэчлэ</a:t>
            </a:r>
            <a:r>
              <a:rPr lang="mn-MN" sz="7200" dirty="0" smtClean="0">
                <a:latin typeface="Arial" panose="020B0604020202020204" pitchFamily="34" charset="0"/>
                <a:cs typeface="Arial" panose="020B0604020202020204" pitchFamily="34" charset="0"/>
              </a:rPr>
              <a:t>сэн.</a:t>
            </a:r>
            <a:endParaRPr lang="en-US" sz="7200" dirty="0">
              <a:latin typeface="Arial" panose="020B0604020202020204" pitchFamily="34" charset="0"/>
              <a:cs typeface="Arial" panose="020B0604020202020204" pitchFamily="34" charset="0"/>
            </a:endParaRPr>
          </a:p>
          <a:p>
            <a:pPr marL="0" indent="0">
              <a:buNone/>
            </a:pPr>
            <a:r>
              <a:rPr lang="mn-MN" sz="7200" dirty="0">
                <a:latin typeface="Arial" panose="020B0604020202020204" pitchFamily="34" charset="0"/>
                <a:cs typeface="Arial" panose="020B0604020202020204" pitchFamily="34" charset="0"/>
              </a:rPr>
              <a:t> </a:t>
            </a:r>
            <a:endParaRPr lang="en-US" sz="7200" dirty="0">
              <a:latin typeface="Arial" panose="020B0604020202020204" pitchFamily="34" charset="0"/>
              <a:cs typeface="Arial" panose="020B0604020202020204" pitchFamily="34" charset="0"/>
            </a:endParaRPr>
          </a:p>
          <a:p>
            <a:pPr marL="0" indent="0">
              <a:buNone/>
            </a:pPr>
            <a:r>
              <a:rPr lang="mn-MN" sz="7200" dirty="0">
                <a:latin typeface="Arial" panose="020B0604020202020204" pitchFamily="34" charset="0"/>
                <a:cs typeface="Arial" panose="020B0604020202020204" pitchFamily="34" charset="0"/>
              </a:rPr>
              <a:t>  </a:t>
            </a:r>
            <a:endParaRPr lang="en-US" sz="7200" dirty="0">
              <a:latin typeface="Arial" panose="020B0604020202020204" pitchFamily="34" charset="0"/>
              <a:cs typeface="Arial" panose="020B0604020202020204" pitchFamily="34" charset="0"/>
            </a:endParaRPr>
          </a:p>
          <a:p>
            <a:endParaRPr lang="en-US" sz="7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42920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marR="0" indent="457200">
              <a:lnSpc>
                <a:spcPct val="115000"/>
              </a:lnSpc>
              <a:spcBef>
                <a:spcPts val="0"/>
              </a:spcBef>
              <a:spcAft>
                <a:spcPts val="1000"/>
              </a:spcAft>
            </a:pPr>
            <a:r>
              <a:rPr lang="mn-MN" sz="1600" dirty="0" smtClean="0">
                <a:solidFill>
                  <a:schemeClr val="tx1"/>
                </a:solidFill>
                <a:latin typeface="Arial" panose="020B0604020202020204" pitchFamily="34" charset="0"/>
                <a:ea typeface="Calibri"/>
                <a:cs typeface="Arial" panose="020B0604020202020204" pitchFamily="34" charset="0"/>
              </a:rPr>
              <a:t>Гэрэлтүүлэгийн </a:t>
            </a:r>
            <a:r>
              <a:rPr lang="mn-MN" sz="1600" dirty="0">
                <a:solidFill>
                  <a:schemeClr val="tx1"/>
                </a:solidFill>
                <a:latin typeface="Arial" panose="020B0604020202020204" pitchFamily="34" charset="0"/>
                <a:ea typeface="Calibri"/>
                <a:cs typeface="Arial" panose="020B0604020202020204" pitchFamily="34" charset="0"/>
              </a:rPr>
              <a:t>асаалт</a:t>
            </a:r>
            <a:r>
              <a:rPr lang="en-US" sz="1600" dirty="0">
                <a:solidFill>
                  <a:schemeClr val="tx1"/>
                </a:solidFill>
                <a:latin typeface="Arial" panose="020B0604020202020204" pitchFamily="34" charset="0"/>
                <a:ea typeface="Calibri"/>
                <a:cs typeface="Arial" panose="020B0604020202020204" pitchFamily="34" charset="0"/>
              </a:rPr>
              <a:t> 2017 </a:t>
            </a:r>
            <a:r>
              <a:rPr lang="mn-MN" sz="1600" dirty="0">
                <a:solidFill>
                  <a:schemeClr val="tx1"/>
                </a:solidFill>
                <a:latin typeface="Arial" panose="020B0604020202020204" pitchFamily="34" charset="0"/>
                <a:ea typeface="Calibri"/>
                <a:cs typeface="Arial" panose="020B0604020202020204" pitchFamily="34" charset="0"/>
              </a:rPr>
              <a:t>онд 82,3 </a:t>
            </a:r>
            <a:r>
              <a:rPr lang="mn-MN" sz="1600" dirty="0" smtClean="0">
                <a:solidFill>
                  <a:schemeClr val="tx1"/>
                </a:solidFill>
                <a:latin typeface="Arial" panose="020B0604020202020204" pitchFamily="34" charset="0"/>
                <a:ea typeface="Calibri"/>
                <a:cs typeface="Arial" panose="020B0604020202020204" pitchFamily="34" charset="0"/>
              </a:rPr>
              <a:t>хувьтай, </a:t>
            </a:r>
            <a:r>
              <a:rPr lang="mn-MN" sz="1600" dirty="0">
                <a:solidFill>
                  <a:schemeClr val="tx1"/>
                </a:solidFill>
                <a:latin typeface="Arial" panose="020B0604020202020204" pitchFamily="34" charset="0"/>
                <a:ea typeface="Calibri"/>
                <a:cs typeface="Arial" panose="020B0604020202020204" pitchFamily="34" charset="0"/>
              </a:rPr>
              <a:t>2018 онд 92,7 </a:t>
            </a:r>
            <a:r>
              <a:rPr lang="mn-MN" sz="1600" dirty="0" smtClean="0">
                <a:solidFill>
                  <a:schemeClr val="tx1"/>
                </a:solidFill>
                <a:latin typeface="Arial" panose="020B0604020202020204" pitchFamily="34" charset="0"/>
                <a:ea typeface="Calibri"/>
                <a:cs typeface="Arial" panose="020B0604020202020204" pitchFamily="34" charset="0"/>
              </a:rPr>
              <a:t>хувьтай 2019 онд 95,6 хувьтай   </a:t>
            </a:r>
            <a:r>
              <a:rPr lang="mn-MN" sz="1600" dirty="0">
                <a:solidFill>
                  <a:schemeClr val="tx1"/>
                </a:solidFill>
                <a:latin typeface="Arial" panose="020B0604020202020204" pitchFamily="34" charset="0"/>
                <a:ea typeface="Calibri"/>
                <a:cs typeface="Arial" panose="020B0604020202020204" pitchFamily="34" charset="0"/>
              </a:rPr>
              <a:t>болж </a:t>
            </a:r>
            <a:r>
              <a:rPr lang="mn-MN" sz="1600" dirty="0" smtClean="0">
                <a:solidFill>
                  <a:schemeClr val="tx1"/>
                </a:solidFill>
                <a:latin typeface="Arial" panose="020B0604020202020204" pitchFamily="34" charset="0"/>
                <a:ea typeface="Calibri"/>
                <a:cs typeface="Arial" panose="020B0604020202020204" pitchFamily="34" charset="0"/>
              </a:rPr>
              <a:t>өмнөх оноос </a:t>
            </a:r>
            <a:r>
              <a:rPr lang="mn-MN" sz="1600" dirty="0" smtClean="0">
                <a:latin typeface="Arial" panose="020B0604020202020204" pitchFamily="34" charset="0"/>
                <a:ea typeface="Calibri"/>
                <a:cs typeface="Arial" panose="020B0604020202020204" pitchFamily="34" charset="0"/>
              </a:rPr>
              <a:t>2,9</a:t>
            </a:r>
            <a:r>
              <a:rPr lang="mn-MN" sz="1600" dirty="0" smtClean="0">
                <a:solidFill>
                  <a:srgbClr val="FF0000"/>
                </a:solidFill>
                <a:latin typeface="Arial" panose="020B0604020202020204" pitchFamily="34" charset="0"/>
                <a:ea typeface="Calibri"/>
                <a:cs typeface="Arial" panose="020B0604020202020204" pitchFamily="34" charset="0"/>
              </a:rPr>
              <a:t> </a:t>
            </a:r>
            <a:r>
              <a:rPr lang="mn-MN" sz="1600" dirty="0">
                <a:solidFill>
                  <a:schemeClr val="tx1"/>
                </a:solidFill>
                <a:latin typeface="Arial" panose="020B0604020202020204" pitchFamily="34" charset="0"/>
                <a:ea typeface="Calibri"/>
                <a:cs typeface="Arial" panose="020B0604020202020204" pitchFamily="34" charset="0"/>
              </a:rPr>
              <a:t>хувиар өссөн  байна. </a:t>
            </a:r>
            <a:r>
              <a:rPr lang="mn-MN" sz="1600" dirty="0" smtClean="0">
                <a:solidFill>
                  <a:schemeClr val="tx1"/>
                </a:solidFill>
                <a:latin typeface="Arial" panose="020B0604020202020204" pitchFamily="34" charset="0"/>
                <a:ea typeface="Calibri"/>
                <a:cs typeface="Arial" panose="020B0604020202020204" pitchFamily="34" charset="0"/>
              </a:rPr>
              <a:t>Мөн </a:t>
            </a:r>
            <a:r>
              <a:rPr lang="mn-MN" sz="1600" dirty="0">
                <a:solidFill>
                  <a:schemeClr val="tx1"/>
                </a:solidFill>
                <a:latin typeface="Arial" panose="020B0604020202020204" pitchFamily="34" charset="0"/>
                <a:ea typeface="Calibri"/>
                <a:cs typeface="Arial" panose="020B0604020202020204" pitchFamily="34" charset="0"/>
              </a:rPr>
              <a:t>асаалтын зардал ихтэй натрийн гэрэл  2017 онд 1976ш байсан 2018 онд </a:t>
            </a:r>
            <a:r>
              <a:rPr lang="mn-MN" sz="1600" dirty="0" smtClean="0">
                <a:solidFill>
                  <a:schemeClr val="tx1"/>
                </a:solidFill>
                <a:latin typeface="Arial" panose="020B0604020202020204" pitchFamily="34" charset="0"/>
                <a:ea typeface="Calibri"/>
                <a:cs typeface="Arial" panose="020B0604020202020204" pitchFamily="34" charset="0"/>
              </a:rPr>
              <a:t>1713 ш, 2019 онд 1637  </a:t>
            </a:r>
            <a:r>
              <a:rPr lang="mn-MN" sz="1600" dirty="0">
                <a:solidFill>
                  <a:schemeClr val="tx1"/>
                </a:solidFill>
                <a:latin typeface="Arial" panose="020B0604020202020204" pitchFamily="34" charset="0"/>
                <a:ea typeface="Calibri"/>
                <a:cs typeface="Arial" panose="020B0604020202020204" pitchFamily="34" charset="0"/>
              </a:rPr>
              <a:t>болж </a:t>
            </a:r>
            <a:r>
              <a:rPr lang="mn-MN" sz="1600" dirty="0" smtClean="0">
                <a:latin typeface="Arial" panose="020B0604020202020204" pitchFamily="34" charset="0"/>
                <a:ea typeface="Calibri"/>
                <a:cs typeface="Arial" panose="020B0604020202020204" pitchFamily="34" charset="0"/>
              </a:rPr>
              <a:t>270ш </a:t>
            </a:r>
            <a:r>
              <a:rPr lang="mn-MN" sz="1600" dirty="0" smtClean="0">
                <a:solidFill>
                  <a:schemeClr val="tx1"/>
                </a:solidFill>
                <a:latin typeface="Arial" panose="020B0604020202020204" pitchFamily="34" charset="0"/>
                <a:ea typeface="Calibri"/>
                <a:cs typeface="Arial" panose="020B0604020202020204" pitchFamily="34" charset="0"/>
              </a:rPr>
              <a:t> </a:t>
            </a:r>
            <a:r>
              <a:rPr lang="mn-MN" sz="1600" dirty="0">
                <a:solidFill>
                  <a:schemeClr val="tx1"/>
                </a:solidFill>
                <a:latin typeface="Arial" panose="020B0604020202020204" pitchFamily="34" charset="0"/>
                <a:ea typeface="Calibri"/>
                <a:cs typeface="Arial" panose="020B0604020202020204" pitchFamily="34" charset="0"/>
              </a:rPr>
              <a:t>ЛЕД гэрэлээр солигдсон байна.</a:t>
            </a:r>
            <a:endParaRPr lang="en-US" sz="1600" dirty="0">
              <a:solidFill>
                <a:schemeClr val="tx1"/>
              </a:solidFill>
              <a:latin typeface="Arial" panose="020B0604020202020204" pitchFamily="34" charset="0"/>
              <a:ea typeface="Calibri"/>
              <a:cs typeface="Arial" panose="020B0604020202020204" pitchFamily="34" charset="0"/>
            </a:endParaRPr>
          </a:p>
          <a:p>
            <a:endParaRPr lang="en-US" dirty="0">
              <a:solidFill>
                <a:schemeClr val="tx1"/>
              </a:solidFill>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3020291"/>
            <a:ext cx="7931150" cy="2249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23496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1800" b="1" dirty="0" smtClean="0">
                <a:latin typeface="Arial" panose="020B0604020202020204" pitchFamily="34" charset="0"/>
                <a:cs typeface="Arial" panose="020B0604020202020204" pitchFamily="34" charset="0"/>
              </a:rPr>
              <a:t>Мэдээ тайлан, сургалтын ажлууд</a:t>
            </a:r>
            <a:endParaRPr lang="en-US" sz="1800" b="1" dirty="0">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p:txBody>
          <a:bodyPr>
            <a:normAutofit fontScale="92500" lnSpcReduction="10000"/>
          </a:bodyPr>
          <a:lstStyle/>
          <a:p>
            <a:r>
              <a:rPr lang="mn-MN" sz="1600" dirty="0">
                <a:solidFill>
                  <a:schemeClr val="tx1"/>
                </a:solidFill>
                <a:latin typeface="Arial" panose="020B0604020202020204" pitchFamily="34" charset="0"/>
                <a:cs typeface="Arial" panose="020B0604020202020204" pitchFamily="34" charset="0"/>
              </a:rPr>
              <a:t>Аймгийн статистикийн хэлтэст сар бүрийн 05-ны дотор орлого үйлчилгээний мэдээ тайланг </a:t>
            </a:r>
            <a:r>
              <a:rPr lang="mn-MN" sz="1600" dirty="0" smtClean="0">
                <a:solidFill>
                  <a:schemeClr val="tx1"/>
                </a:solidFill>
                <a:latin typeface="Arial" panose="020B0604020202020204" pitchFamily="34" charset="0"/>
                <a:cs typeface="Arial" panose="020B0604020202020204" pitchFamily="34" charset="0"/>
              </a:rPr>
              <a:t>,БОАЖГ,азарт ундны усны эх үүсвэрийн,ЭМГазарт усны аюулгүй байдлын  жилийн эцсийн,  </a:t>
            </a:r>
            <a:r>
              <a:rPr lang="mn-MN" sz="1600" dirty="0">
                <a:solidFill>
                  <a:schemeClr val="tx1"/>
                </a:solidFill>
                <a:latin typeface="Arial" panose="020B0604020202020204" pitchFamily="34" charset="0"/>
                <a:cs typeface="Arial" panose="020B0604020202020204" pitchFamily="34" charset="0"/>
              </a:rPr>
              <a:t>ЭХЗХороо, ХСУХАТАҮЗЗөвлөл, БХТөвд тусгай зөвшөөрлийн үйл ажиллагааны улирлын мэдээ тайланг хугацаанд нь хүргүүлж ажиллаа</a:t>
            </a:r>
            <a:r>
              <a:rPr lang="mn-MN" sz="1600" dirty="0" smtClean="0">
                <a:solidFill>
                  <a:schemeClr val="tx1"/>
                </a:solidFill>
                <a:latin typeface="Arial" panose="020B0604020202020204" pitchFamily="34" charset="0"/>
                <a:cs typeface="Arial" panose="020B0604020202020204" pitchFamily="34" charset="0"/>
              </a:rPr>
              <a:t>.</a:t>
            </a:r>
            <a:r>
              <a:rPr lang="ru-RU" sz="1600" dirty="0">
                <a:solidFill>
                  <a:schemeClr val="tx1"/>
                </a:solidFill>
                <a:latin typeface="Arial" panose="020B0604020202020204" pitchFamily="34" charset="0"/>
                <a:cs typeface="Arial" panose="020B0604020202020204" pitchFamily="34" charset="0"/>
              </a:rPr>
              <a:t> </a:t>
            </a:r>
            <a:endParaRPr lang="mn-MN" sz="1600" dirty="0" smtClean="0">
              <a:solidFill>
                <a:schemeClr val="tx1"/>
              </a:solidFill>
              <a:latin typeface="Arial" panose="020B0604020202020204" pitchFamily="34" charset="0"/>
              <a:cs typeface="Arial" panose="020B0604020202020204" pitchFamily="34" charset="0"/>
            </a:endParaRPr>
          </a:p>
          <a:p>
            <a:r>
              <a:rPr lang="mn-MN" sz="1600" dirty="0">
                <a:latin typeface="Arial" panose="020B0604020202020204" pitchFamily="34" charset="0"/>
                <a:cs typeface="Arial" panose="020B0604020202020204" pitchFamily="34" charset="0"/>
              </a:rPr>
              <a:t>ХАСХОМ-г байгууллагын гүйцэтгэх захирал, ерөнхий инженер, ерөнхий нягтлан бодогч нар тус тус </a:t>
            </a:r>
            <a:r>
              <a:rPr lang="en-US" sz="1600" dirty="0">
                <a:latin typeface="Arial" panose="020B0604020202020204" pitchFamily="34" charset="0"/>
                <a:cs typeface="Arial" panose="020B0604020202020204" pitchFamily="34" charset="0"/>
              </a:rPr>
              <a:t>www.meduuleg.com </a:t>
            </a:r>
            <a:r>
              <a:rPr lang="mn-MN" sz="1600" dirty="0">
                <a:latin typeface="Arial" panose="020B0604020202020204" pitchFamily="34" charset="0"/>
                <a:cs typeface="Arial" panose="020B0604020202020204" pitchFamily="34" charset="0"/>
              </a:rPr>
              <a:t>сайтад жил бүрийн 2 сарын 15-ны </a:t>
            </a:r>
            <a:r>
              <a:rPr lang="mn-MN" sz="1600" dirty="0" smtClean="0">
                <a:latin typeface="Arial" panose="020B0604020202020204" pitchFamily="34" charset="0"/>
                <a:cs typeface="Arial" panose="020B0604020202020204" pitchFamily="34" charset="0"/>
              </a:rPr>
              <a:t>дотор, </a:t>
            </a:r>
            <a:r>
              <a:rPr lang="mn-MN" sz="1600" dirty="0">
                <a:latin typeface="Arial" panose="020B0604020202020204" pitchFamily="34" charset="0"/>
                <a:cs typeface="Arial" panose="020B0604020202020204" pitchFamily="34" charset="0"/>
              </a:rPr>
              <a:t>Шилэн дансны мэдээллийг тухай бүрд нь тушаал шийдвэрийг бичиг хэргийн ажилтан, худалдан авах ажиллагааг материал хангамжийн инженер гарган </a:t>
            </a:r>
            <a:r>
              <a:rPr lang="en-US" sz="1600" dirty="0">
                <a:latin typeface="Arial" panose="020B0604020202020204" pitchFamily="34" charset="0"/>
                <a:cs typeface="Arial" panose="020B0604020202020204" pitchFamily="34" charset="0"/>
              </a:rPr>
              <a:t>www.shilen dans.com </a:t>
            </a:r>
            <a:r>
              <a:rPr lang="mn-MN" sz="1600" dirty="0">
                <a:latin typeface="Arial" panose="020B0604020202020204" pitchFamily="34" charset="0"/>
                <a:cs typeface="Arial" panose="020B0604020202020204" pitchFamily="34" charset="0"/>
              </a:rPr>
              <a:t>цахим сайтад сар бүрийн 06-ны дотор байршуулан мэдээлдэг. </a:t>
            </a:r>
            <a:endParaRPr lang="mn-MN" sz="1600" dirty="0" smtClean="0">
              <a:latin typeface="Arial" panose="020B0604020202020204" pitchFamily="34" charset="0"/>
              <a:cs typeface="Arial" panose="020B0604020202020204" pitchFamily="34" charset="0"/>
            </a:endParaRPr>
          </a:p>
          <a:p>
            <a:r>
              <a:rPr lang="mn-MN" sz="1600" dirty="0" smtClean="0">
                <a:latin typeface="Arial" panose="020B0604020202020204" pitchFamily="34" charset="0"/>
                <a:cs typeface="Arial" panose="020B0604020202020204" pitchFamily="34" charset="0"/>
              </a:rPr>
              <a:t>Жил </a:t>
            </a:r>
            <a:r>
              <a:rPr lang="mn-MN" sz="1600" dirty="0">
                <a:latin typeface="Arial" panose="020B0604020202020204" pitchFamily="34" charset="0"/>
                <a:cs typeface="Arial" panose="020B0604020202020204" pitchFamily="34" charset="0"/>
              </a:rPr>
              <a:t>бүр салбараас гаргасан болон дотоод хэрэгцээний дагуу сургалтын төлөвлөгөөг боловсруулан бизнес төлөвлөгөөнд тусган ажиллаж байна. "Зөрчлийн тухай хууль" "Замын хөдөлгөөний аулгүй байдлын тухай хууль", "Архидан согтуурахтай тэмцэх тухай хууль",  "Тамхины хяналтын тухай хууль",  "Нийгмийн даатгалын тухай хууль", "Эрүүл мэндийн тухай хууль",  "Байгууллагын хөдөлмөрийн дотоод журам",  "Хувь хүний нууцын тухай хууль",  "Байгууллагын нууцын тухай хууль",  "Авлигын эсрэг хууль", "Жендерийн эрх, тэгш байдлын тухай хууль"  "Хүний эрхийн түгээмэл тунхаглал"  гэх мэтчилэн  сэдвийн хүрээнд ажилтан албан хаагчдын эрх зүйн мэдлэг,  мэдээлэл олгох зорилгоор 22 удаагийн сургалт мэдээлэл хийж, давхардсан тоогоор 1031 хүн хамрагдсан байна.</a:t>
            </a:r>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73672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mn-MN" sz="1800" dirty="0">
                <a:latin typeface="Arial" panose="020B0604020202020204" pitchFamily="34" charset="0"/>
                <a:cs typeface="Arial" panose="020B0604020202020204" pitchFamily="34" charset="0"/>
              </a:rPr>
              <a:t>Худалдан авах ажиллагааны тайланг сар бүр шилэн дансны </a:t>
            </a:r>
            <a:r>
              <a:rPr lang="en-US" sz="1800" dirty="0">
                <a:latin typeface="Arial" panose="020B0604020202020204" pitchFamily="34" charset="0"/>
                <a:cs typeface="Arial" panose="020B0604020202020204" pitchFamily="34" charset="0"/>
              </a:rPr>
              <a:t>www.shilen dans.gov.mn </a:t>
            </a:r>
            <a:r>
              <a:rPr lang="mn-MN" sz="1800" dirty="0">
                <a:latin typeface="Arial" panose="020B0604020202020204" pitchFamily="34" charset="0"/>
                <a:cs typeface="Arial" panose="020B0604020202020204" pitchFamily="34" charset="0"/>
              </a:rPr>
              <a:t>цахим сайт, тухай бүр худалдан авах ажиллагааны </a:t>
            </a:r>
            <a:r>
              <a:rPr lang="en-US" sz="1800" dirty="0">
                <a:latin typeface="Arial" panose="020B0604020202020204" pitchFamily="34" charset="0"/>
                <a:cs typeface="Arial" panose="020B0604020202020204" pitchFamily="34" charset="0"/>
              </a:rPr>
              <a:t>www.tender.gov.mn </a:t>
            </a:r>
            <a:r>
              <a:rPr lang="mn-MN" sz="1800" dirty="0">
                <a:latin typeface="Arial" panose="020B0604020202020204" pitchFamily="34" charset="0"/>
                <a:cs typeface="Arial" panose="020B0604020202020204" pitchFamily="34" charset="0"/>
              </a:rPr>
              <a:t>цахим сайт, Ашиг сонирхлын зөрчилгүй гэдгээ илэрхийлэх, зөрчил үүссэн тухай мэдэгдэлийг  худалдан авах ажиллагаа хийгдсэн тухай бүрт авлигатай тэмцэх газрын </a:t>
            </a:r>
            <a:r>
              <a:rPr lang="en-US" sz="1800" dirty="0">
                <a:latin typeface="Arial" panose="020B0604020202020204" pitchFamily="34" charset="0"/>
                <a:cs typeface="Arial" panose="020B0604020202020204" pitchFamily="34" charset="0"/>
              </a:rPr>
              <a:t>www.meduuleg.com </a:t>
            </a:r>
            <a:r>
              <a:rPr lang="mn-MN" sz="1800" dirty="0">
                <a:latin typeface="Arial" panose="020B0604020202020204" pitchFamily="34" charset="0"/>
                <a:cs typeface="Arial" panose="020B0604020202020204" pitchFamily="34" charset="0"/>
              </a:rPr>
              <a:t>цахим сайтад байршуулдаг</a:t>
            </a:r>
            <a:r>
              <a:rPr lang="mn-MN" sz="1800" dirty="0" smtClean="0">
                <a:latin typeface="Arial" panose="020B0604020202020204" pitchFamily="34" charset="0"/>
                <a:cs typeface="Arial" panose="020B0604020202020204" pitchFamily="34" charset="0"/>
              </a:rPr>
              <a:t>.</a:t>
            </a:r>
            <a:endParaRPr lang="en-US" sz="1800" dirty="0">
              <a:latin typeface="Arial" panose="020B0604020202020204" pitchFamily="34" charset="0"/>
              <a:cs typeface="Arial" panose="020B0604020202020204" pitchFamily="34" charset="0"/>
            </a:endParaRPr>
          </a:p>
          <a:p>
            <a:r>
              <a:rPr lang="mn-MN" sz="1800" dirty="0">
                <a:latin typeface="Arial" panose="020B0604020202020204" pitchFamily="34" charset="0"/>
                <a:cs typeface="Arial" panose="020B0604020202020204" pitchFamily="34" charset="0"/>
              </a:rPr>
              <a:t>Диспетчерийн шуурхай үйлчилгээгээр</a:t>
            </a:r>
            <a:r>
              <a:rPr lang="en-US" sz="1800" dirty="0">
                <a:latin typeface="Arial" panose="020B0604020202020204" pitchFamily="34" charset="0"/>
                <a:cs typeface="Arial" panose="020B0604020202020204" pitchFamily="34" charset="0"/>
              </a:rPr>
              <a:t> </a:t>
            </a:r>
            <a:r>
              <a:rPr lang="mn-MN" sz="1800" dirty="0">
                <a:latin typeface="Arial" panose="020B0604020202020204" pitchFamily="34" charset="0"/>
                <a:cs typeface="Arial" panose="020B0604020202020204" pitchFamily="34" charset="0"/>
              </a:rPr>
              <a:t> жилд цахилгаан, ус, дулаан, ариутгах татуурга, тоолуур, цахилгаан шатны 3</a:t>
            </a:r>
            <a:r>
              <a:rPr lang="en-US" sz="1800" dirty="0">
                <a:latin typeface="Arial" panose="020B0604020202020204" pitchFamily="34" charset="0"/>
                <a:cs typeface="Arial" panose="020B0604020202020204" pitchFamily="34" charset="0"/>
              </a:rPr>
              <a:t>8276</a:t>
            </a:r>
            <a:r>
              <a:rPr lang="mn-MN" sz="1800" dirty="0">
                <a:latin typeface="Arial" panose="020B0604020202020204" pitchFamily="34" charset="0"/>
                <a:cs typeface="Arial" panose="020B0604020202020204" pitchFamily="34" charset="0"/>
              </a:rPr>
              <a:t> удаагийн дуудлага хүлээн авч хэрэглэгчидэд үйлчилгээ үзүүлсэн </a:t>
            </a:r>
            <a:r>
              <a:rPr lang="mn-MN" sz="1800" dirty="0" smtClean="0">
                <a:latin typeface="Arial" panose="020B0604020202020204" pitchFamily="34" charset="0"/>
                <a:cs typeface="Arial" panose="020B0604020202020204" pitchFamily="34" charset="0"/>
              </a:rPr>
              <a:t>байна.</a:t>
            </a:r>
          </a:p>
          <a:p>
            <a:endParaRPr lang="mn-M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5501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mn-MN" sz="1800" dirty="0">
                <a:latin typeface="Arial" panose="020B0604020202020204" pitchFamily="34" charset="0"/>
                <a:cs typeface="Arial" panose="020B0604020202020204" pitchFamily="34" charset="0"/>
              </a:rPr>
              <a:t>Ажилчдын хөдөлмөр хамгааллын хувцас хэрэглэл, багаж,  яаралтай үед хэрэглэх эмийн сангийн бүрдэл, галын хор зэрэг хөдөлмөр хамгаалалын хэрэгсэлийн ашиглалт, олголтонд Эрүүл ахуйн ажилтан тогтмол хяналт тавин ажиллаж байна. Ажлын байрны эрсдэлийн үнэлгээг хагас жил тутам мэргэжил тус бүрээр хийж, эрсдэлийг бууруулах талаар алба бүрт шаардлага тавьж ажилладаг. 2019 онд шинэчилсэн байдлаар ажлын байрны эрсдэлийн үнэлгээг 41 ажлын байранд 109 эрсдэлийн үнэлгээ хийгдсэн байна</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5644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mn-MN" sz="2000" b="1" dirty="0">
                <a:latin typeface="Arial" panose="020B0604020202020204" pitchFamily="34" charset="0"/>
                <a:cs typeface="Arial" panose="020B0604020202020204" pitchFamily="34" charset="0"/>
              </a:rPr>
              <a:t>201</a:t>
            </a:r>
            <a:r>
              <a:rPr lang="en-US" sz="2000" b="1" dirty="0">
                <a:latin typeface="Arial" panose="020B0604020202020204" pitchFamily="34" charset="0"/>
                <a:cs typeface="Arial" panose="020B0604020202020204" pitchFamily="34" charset="0"/>
              </a:rPr>
              <a:t>9 </a:t>
            </a:r>
            <a:r>
              <a:rPr lang="mn-MN" sz="2000" b="1" dirty="0">
                <a:latin typeface="Arial" panose="020B0604020202020204" pitchFamily="34" charset="0"/>
                <a:cs typeface="Arial" panose="020B0604020202020204" pitchFamily="34" charset="0"/>
              </a:rPr>
              <a:t>ОНЫ </a:t>
            </a:r>
            <a:r>
              <a:rPr lang="mn-MN" sz="2000" b="1" dirty="0" smtClean="0">
                <a:latin typeface="Arial" panose="020B0604020202020204" pitchFamily="34" charset="0"/>
                <a:cs typeface="Arial" panose="020B0604020202020204" pitchFamily="34" charset="0"/>
              </a:rPr>
              <a:t>АЖИЛ ҮЙЛЧИЛГЭЭНИЙ   </a:t>
            </a:r>
            <a:r>
              <a:rPr lang="mn-MN" sz="2000" b="1" dirty="0">
                <a:latin typeface="Arial" panose="020B0604020202020204" pitchFamily="34" charset="0"/>
                <a:cs typeface="Arial" panose="020B0604020202020204" pitchFamily="34" charset="0"/>
              </a:rPr>
              <a:t>ОЛОЛТТОЙ </a:t>
            </a:r>
            <a:r>
              <a:rPr lang="mn-MN" sz="2000" b="1" dirty="0" smtClean="0">
                <a:latin typeface="Arial" panose="020B0604020202020204" pitchFamily="34" charset="0"/>
                <a:cs typeface="Arial" panose="020B0604020202020204" pitchFamily="34" charset="0"/>
              </a:rPr>
              <a:t>ШИНЭ АЖИЛ ба </a:t>
            </a:r>
            <a:r>
              <a:rPr lang="mn-MN" sz="2000" b="1" dirty="0">
                <a:latin typeface="Arial" panose="020B0604020202020204" pitchFamily="34" charset="0"/>
                <a:cs typeface="Arial" panose="020B0604020202020204" pitchFamily="34" charset="0"/>
              </a:rPr>
              <a:t>СУЛ ТАЛ</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r>
              <a:rPr lang="en-US" sz="2000" b="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mn-MN" sz="1600" dirty="0" smtClean="0">
                <a:latin typeface="Arial" panose="020B0604020202020204" pitchFamily="34" charset="0"/>
                <a:cs typeface="Arial" panose="020B0604020202020204" pitchFamily="34" charset="0"/>
              </a:rPr>
              <a:t>1. 201</a:t>
            </a:r>
            <a:r>
              <a:rPr lang="en-US" sz="1600" dirty="0">
                <a:latin typeface="Arial" panose="020B0604020202020204" pitchFamily="34" charset="0"/>
                <a:cs typeface="Arial" panose="020B0604020202020204" pitchFamily="34" charset="0"/>
              </a:rPr>
              <a:t>9</a:t>
            </a:r>
            <a:r>
              <a:rPr lang="mn-MN" sz="1600" dirty="0">
                <a:latin typeface="Arial" panose="020B0604020202020204" pitchFamily="34" charset="0"/>
                <a:cs typeface="Arial" panose="020B0604020202020204" pitchFamily="34" charset="0"/>
              </a:rPr>
              <a:t> онд борлуулалтын албыг хэрэглэгчид үйлчлэх алба болгон зохион байгуулж  ажиллуулсанаар зөвхөн борлуулалтыг хөөцөлдөхгүй хэрэглэгч хангагчийн  ажлын уялдаа холбоо, хэрэглэгчдэд хүрэх үйлчилгээг сайжруулж, бүтээгдэхүүний зүй бус алдагдал, гэрээ, бичилтийн зөрчилийг илэрүүлэн арилгах  үзлэг шалгалтыг эрчимжүүлэх, хууль дүрэм зөрчсөн этгээдийн хэрэглээг түр хязгаарлах зэрэг   зөв арга хэмжээг шуурхай авч хэрэгжүүлж байна</a:t>
            </a:r>
            <a:r>
              <a:rPr lang="mn-MN" sz="1600" dirty="0" smtClean="0">
                <a:latin typeface="Arial" panose="020B0604020202020204" pitchFamily="34" charset="0"/>
                <a:cs typeface="Arial" panose="020B0604020202020204" pitchFamily="34" charset="0"/>
              </a:rPr>
              <a:t>.</a:t>
            </a:r>
          </a:p>
          <a:p>
            <a:pPr marL="0" indent="0">
              <a:buNone/>
            </a:pPr>
            <a:r>
              <a:rPr lang="mn-MN" sz="1600" dirty="0" smtClean="0">
                <a:latin typeface="Arial" panose="020B0604020202020204" pitchFamily="34" charset="0"/>
                <a:cs typeface="Arial" panose="020B0604020202020204" pitchFamily="34" charset="0"/>
              </a:rPr>
              <a:t>2.  201</a:t>
            </a:r>
            <a:r>
              <a:rPr lang="en-US" sz="1600" dirty="0">
                <a:latin typeface="Arial" panose="020B0604020202020204" pitchFamily="34" charset="0"/>
                <a:cs typeface="Arial" panose="020B0604020202020204" pitchFamily="34" charset="0"/>
              </a:rPr>
              <a:t>9</a:t>
            </a:r>
            <a:r>
              <a:rPr lang="mn-MN" sz="1600" dirty="0">
                <a:latin typeface="Arial" panose="020B0604020202020204" pitchFamily="34" charset="0"/>
                <a:cs typeface="Arial" panose="020B0604020202020204" pitchFamily="34" charset="0"/>
              </a:rPr>
              <a:t> онд Дотоод хяналт шалгалтын хэлтсийг </a:t>
            </a:r>
            <a:r>
              <a:rPr lang="mn-MN" sz="1600" dirty="0" smtClean="0">
                <a:latin typeface="Arial" panose="020B0604020202020204" pitchFamily="34" charset="0"/>
                <a:cs typeface="Arial" panose="020B0604020202020204" pitchFamily="34" charset="0"/>
              </a:rPr>
              <a:t>3 </a:t>
            </a:r>
            <a:r>
              <a:rPr lang="mn-MN" sz="1600" dirty="0">
                <a:latin typeface="Arial" panose="020B0604020202020204" pitchFamily="34" charset="0"/>
                <a:cs typeface="Arial" panose="020B0604020202020204" pitchFamily="34" charset="0"/>
              </a:rPr>
              <a:t>ажилтантай хэлтэс байгуулан  </a:t>
            </a:r>
            <a:r>
              <a:rPr lang="en-US" sz="1600" dirty="0" err="1">
                <a:latin typeface="Arial" panose="020B0604020202020204" pitchFamily="34" charset="0"/>
                <a:cs typeface="Arial" panose="020B0604020202020204" pitchFamily="34" charset="0"/>
              </a:rPr>
              <a:t>Монгол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Улсын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Засгийн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газрын</a:t>
            </a:r>
            <a:r>
              <a:rPr lang="en-US" sz="1600" dirty="0">
                <a:latin typeface="Arial" panose="020B0604020202020204" pitchFamily="34" charset="0"/>
                <a:cs typeface="Arial" panose="020B0604020202020204" pitchFamily="34" charset="0"/>
              </a:rPr>
              <a:t> 2011 </a:t>
            </a:r>
            <a:r>
              <a:rPr lang="en-US" sz="1600" dirty="0" err="1">
                <a:latin typeface="Arial" panose="020B0604020202020204" pitchFamily="34" charset="0"/>
                <a:cs typeface="Arial" panose="020B0604020202020204" pitchFamily="34" charset="0"/>
              </a:rPr>
              <a:t>оны</a:t>
            </a:r>
            <a:r>
              <a:rPr lang="en-US" sz="1600" dirty="0">
                <a:latin typeface="Arial" panose="020B0604020202020204" pitchFamily="34" charset="0"/>
                <a:cs typeface="Arial" panose="020B0604020202020204" pitchFamily="34" charset="0"/>
              </a:rPr>
              <a:t> 311 </a:t>
            </a:r>
            <a:r>
              <a:rPr lang="en-US" sz="1600" dirty="0" err="1">
                <a:latin typeface="Arial" panose="020B0604020202020204" pitchFamily="34" charset="0"/>
                <a:cs typeface="Arial" panose="020B0604020202020204" pitchFamily="34" charset="0"/>
              </a:rPr>
              <a:t>дүгээр</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тогтоол</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“А</a:t>
            </a:r>
            <a:r>
              <a:rPr lang="en-US" sz="1600" dirty="0">
                <a:latin typeface="Arial" panose="020B0604020202020204" pitchFamily="34" charset="0"/>
                <a:cs typeface="Arial" panose="020B0604020202020204" pitchFamily="34" charset="0"/>
              </a:rPr>
              <a:t>ж </a:t>
            </a:r>
            <a:r>
              <a:rPr lang="en-US" sz="1600" dirty="0" err="1">
                <a:latin typeface="Arial" panose="020B0604020202020204" pitchFamily="34" charset="0"/>
                <a:cs typeface="Arial" panose="020B0604020202020204" pitchFamily="34" charset="0"/>
              </a:rPr>
              <a:t>ахуйн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нэгж</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байгууллагын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үйл</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ажиллагаанд</a:t>
            </a:r>
            <a:r>
              <a:rPr lang="mn-MN"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дотоод</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хяналт</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шалгалтыг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зохион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байгуулах</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нийтлэг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журам</a:t>
            </a:r>
            <a:r>
              <a:rPr lang="mn-MN" sz="1600" dirty="0">
                <a:latin typeface="Arial" panose="020B0604020202020204" pitchFamily="34" charset="0"/>
                <a:cs typeface="Arial" panose="020B0604020202020204" pitchFamily="34" charset="0"/>
              </a:rPr>
              <a:t>”-ыг үндэслэн </a:t>
            </a:r>
            <a:r>
              <a:rPr lang="mn-MN" sz="1600" dirty="0" smtClean="0">
                <a:latin typeface="Arial" panose="020B0604020202020204" pitchFamily="34" charset="0"/>
                <a:cs typeface="Arial" panose="020B0604020202020204" pitchFamily="34" charset="0"/>
              </a:rPr>
              <a:t>тайлангийн </a:t>
            </a:r>
            <a:r>
              <a:rPr lang="mn-MN" sz="1600" dirty="0">
                <a:latin typeface="Arial" panose="020B0604020202020204" pitchFamily="34" charset="0"/>
                <a:cs typeface="Arial" panose="020B0604020202020204" pitchFamily="34" charset="0"/>
              </a:rPr>
              <a:t>хугацаанд </a:t>
            </a:r>
            <a:r>
              <a:rPr lang="mn-MN" sz="1600" dirty="0" smtClean="0">
                <a:latin typeface="Arial" panose="020B0604020202020204" pitchFamily="34" charset="0"/>
                <a:cs typeface="Arial" panose="020B0604020202020204" pitchFamily="34" charset="0"/>
              </a:rPr>
              <a:t>ажлын </a:t>
            </a:r>
            <a:r>
              <a:rPr lang="mn-MN" sz="1600" dirty="0">
                <a:latin typeface="Arial" panose="020B0604020202020204" pitchFamily="34" charset="0"/>
                <a:cs typeface="Arial" panose="020B0604020202020204" pitchFamily="34" charset="0"/>
              </a:rPr>
              <a:t>төлөвлөгөө батлуулж  </a:t>
            </a:r>
            <a:r>
              <a:rPr lang="mn-MN" sz="1600" dirty="0" smtClean="0">
                <a:latin typeface="Arial" panose="020B0604020202020204" pitchFamily="34" charset="0"/>
                <a:cs typeface="Arial" panose="020B0604020202020204" pitchFamily="34" charset="0"/>
              </a:rPr>
              <a:t>жилийн эцсийн  </a:t>
            </a:r>
            <a:r>
              <a:rPr lang="mn-MN" sz="1600" dirty="0">
                <a:latin typeface="Arial" panose="020B0604020202020204" pitchFamily="34" charset="0"/>
                <a:cs typeface="Arial" panose="020B0604020202020204" pitchFamily="34" charset="0"/>
              </a:rPr>
              <a:t>байдлаар </a:t>
            </a:r>
            <a:r>
              <a:rPr lang="mn-MN" sz="1600" b="1" dirty="0">
                <a:latin typeface="Arial" panose="020B0604020202020204" pitchFamily="34" charset="0"/>
                <a:cs typeface="Arial" panose="020B0604020202020204" pitchFamily="34" charset="0"/>
              </a:rPr>
              <a:t>36</a:t>
            </a:r>
            <a:r>
              <a:rPr lang="mn-MN" sz="1600" dirty="0">
                <a:latin typeface="Arial" panose="020B0604020202020204" pitchFamily="34" charset="0"/>
                <a:cs typeface="Arial" panose="020B0604020202020204" pitchFamily="34" charset="0"/>
              </a:rPr>
              <a:t> хяналт шалгалт хийж   илэрсэн зөрчлийг арилгах зөвлөмжийг холбогдох алба, хэлтэст хүргүүлэн ажиллаж  </a:t>
            </a:r>
            <a:r>
              <a:rPr lang="mn-MN" sz="1600" dirty="0" smtClean="0">
                <a:latin typeface="Arial" panose="020B0604020202020204" pitchFamily="34" charset="0"/>
                <a:cs typeface="Arial" panose="020B0604020202020204" pitchFamily="34" charset="0"/>
              </a:rPr>
              <a:t>байна. их </a:t>
            </a:r>
            <a:r>
              <a:rPr lang="mn-MN" sz="1600" dirty="0">
                <a:latin typeface="Arial" panose="020B0604020202020204" pitchFamily="34" charset="0"/>
                <a:cs typeface="Arial" panose="020B0604020202020204" pitchFamily="34" charset="0"/>
              </a:rPr>
              <a:t>ба урсгал засварын материал зарцуулалт, хуучин сэлбэгийн тооцоо, машин техникийн шатахуун, ажлын гүйцэтгэл  бүтээмж цаг ашиглалт ,сахилга дэг журам эрс сайжирсан байна. Тухайлбал  Баянцаган багийн гэр хорооллын иргэдэд ус түгээх ухаалаг байрны программын алдааг илэрүүлж гйүцэтгэгч Эйч-Ти-Эль ХХК-д нөхөн төлбөр тавьж хохирлыг барагдуулж байна.Мөн Жаргалант сумын усны хэсгийн ахлагчийн ажлын алдаа хэрэглэгчидтэй байгуулсан гэрээг заларуулсан байна</a:t>
            </a:r>
            <a:r>
              <a:rPr lang="mn-MN" sz="1600" dirty="0" smtClean="0">
                <a:latin typeface="Arial" panose="020B0604020202020204" pitchFamily="34" charset="0"/>
                <a:cs typeface="Arial" panose="020B0604020202020204" pitchFamily="34" charset="0"/>
              </a:rPr>
              <a:t>.</a:t>
            </a:r>
            <a:r>
              <a:rPr lang="en-US" sz="1600" dirty="0"/>
              <a:t> </a:t>
            </a:r>
            <a:endParaRPr lang="en-US" sz="1600" dirty="0">
              <a:latin typeface="Arial" panose="020B0604020202020204" pitchFamily="34" charset="0"/>
              <a:cs typeface="Arial" panose="020B0604020202020204" pitchFamily="34" charset="0"/>
            </a:endParaRPr>
          </a:p>
          <a:p>
            <a:pPr lvl="0"/>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2272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mn-MN" sz="1600" dirty="0" smtClean="0">
                <a:latin typeface="Arial" panose="020B0604020202020204" pitchFamily="34" charset="0"/>
                <a:cs typeface="Arial" panose="020B0604020202020204" pitchFamily="34" charset="0"/>
              </a:rPr>
              <a:t>3. ХСУХАТАҮЗЗөвлөлийн 2019 оны 94 </a:t>
            </a:r>
            <a:r>
              <a:rPr lang="mn-MN" sz="1600" dirty="0">
                <a:latin typeface="Arial" panose="020B0604020202020204" pitchFamily="34" charset="0"/>
                <a:cs typeface="Arial" panose="020B0604020202020204" pitchFamily="34" charset="0"/>
              </a:rPr>
              <a:t>тоот тогтоолоор цэвэр усны 25 хувийн хорогдол, бохир усны 10 хувийн шингээлт тооцож 2019 оны 1-р сарын 1-ний өдрөөс гэрээ байгуулж ажиллах,  2 байгууллагын хооронд үүссэн 5,67 тэрбум төгрөгийн усны төлбөрийг хүчингүй болгох, дээрхи ажлын хэсгийн дүгнэлт, зөвлөмжийг хэрэгжүүлж ажиллах, тайлагнах талаар шийдвэр гарсан. </a:t>
            </a:r>
            <a:r>
              <a:rPr lang="mn-MN" sz="1600" dirty="0" smtClean="0">
                <a:latin typeface="Arial" panose="020B0604020202020204" pitchFamily="34" charset="0"/>
                <a:cs typeface="Arial" panose="020B0604020202020204" pitchFamily="34" charset="0"/>
              </a:rPr>
              <a:t>ХСУХАТАҮЗЗөвлөлийн тогтоол шийдвэрийн хэрэгжилтийн асуудлаар тус зөвлөлийн дарга </a:t>
            </a:r>
            <a:r>
              <a:rPr lang="mn-MN" sz="1600" dirty="0">
                <a:latin typeface="Arial" panose="020B0604020202020204" pitchFamily="34" charset="0"/>
                <a:cs typeface="Arial" panose="020B0604020202020204" pitchFamily="34" charset="0"/>
              </a:rPr>
              <a:t>Ж.Батсуурь, ЭУДТС” ОНӨХК-н гүйцэтгэх захирал Д.Бүүвэйбаатар нарын хүмүүс  2020 оны 01-р сарын 05-ны өдөр “Эрдэнэт үйлдвэр” ТӨҮГ-ийн Ерөнхий захирлын нэгдүгээр орлогч бөгөөд Ерөнхий инженер, холбогдох ажилтнуудтай   уулзалт </a:t>
            </a:r>
            <a:r>
              <a:rPr lang="mn-MN" sz="1600" dirty="0" smtClean="0">
                <a:latin typeface="Arial" panose="020B0604020202020204" pitchFamily="34" charset="0"/>
                <a:cs typeface="Arial" panose="020B0604020202020204" pitchFamily="34" charset="0"/>
              </a:rPr>
              <a:t>хийсэн</a:t>
            </a:r>
            <a:r>
              <a:rPr lang="mn-MN" sz="1600" dirty="0">
                <a:latin typeface="Arial" panose="020B0604020202020204" pitchFamily="34" charset="0"/>
                <a:cs typeface="Arial" panose="020B0604020202020204" pitchFamily="34" charset="0"/>
              </a:rPr>
              <a:t>. </a:t>
            </a:r>
            <a:endParaRPr lang="mn-MN" sz="1600" dirty="0" smtClean="0">
              <a:latin typeface="Arial" panose="020B0604020202020204" pitchFamily="34" charset="0"/>
              <a:cs typeface="Arial" panose="020B0604020202020204" pitchFamily="34" charset="0"/>
            </a:endParaRPr>
          </a:p>
          <a:p>
            <a:pPr marL="0" indent="0">
              <a:buNone/>
            </a:pPr>
            <a:r>
              <a:rPr lang="mn-MN" sz="1600" dirty="0" smtClean="0">
                <a:latin typeface="Arial" panose="020B0604020202020204" pitchFamily="34" charset="0"/>
                <a:cs typeface="Arial" panose="020B0604020202020204" pitchFamily="34" charset="0"/>
              </a:rPr>
              <a:t>4.Орхон </a:t>
            </a:r>
            <a:r>
              <a:rPr lang="mn-MN" sz="1600" dirty="0">
                <a:latin typeface="Arial" panose="020B0604020202020204" pitchFamily="34" charset="0"/>
                <a:cs typeface="Arial" panose="020B0604020202020204" pitchFamily="34" charset="0"/>
              </a:rPr>
              <a:t>аймгийн төв, суурин газрын ундны усны чанарын судалгаа, дүгнэлт зөвлөмжийг ШУА-н Хими технологийн хүрээлэн, Газарзүй,геоэкологийн хүрээлэнгийн судалгааны тайланг гаргуулж авсан.</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3150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mn-MN" sz="1600" dirty="0" smtClean="0">
                <a:latin typeface="Arial" panose="020B0604020202020204" pitchFamily="34" charset="0"/>
                <a:cs typeface="Arial" panose="020B0604020202020204" pitchFamily="34" charset="0"/>
              </a:rPr>
              <a:t>5. Ус</a:t>
            </a:r>
            <a:r>
              <a:rPr lang="mn-MN" sz="1600" dirty="0">
                <a:latin typeface="Arial" panose="020B0604020202020204" pitchFamily="34" charset="0"/>
                <a:cs typeface="Arial" panose="020B0604020202020204" pitchFamily="34" charset="0"/>
              </a:rPr>
              <a:t>, цахилгаан, дулааны үйлчилгээ авч байгаа хэрэглэгчид хэрэглээгээ хянах, төлбөр тооцоо,засвар үйлчилгээний  дуудлага өгөх боломжтой болгон төлбөр төлөх, гэрээ сунгах хугацаа зэрэг бусад дэлгэрэнгүй мэдээллийг авах боломжтой болгон шинэчилэн сайжруулан Хэрэглэгчийн цахим программыг ажиллуулаж байна. Уг программ хангамжид Эрдэнэт хотын 1822 хэрэглэгч шинээр бүртгүүлж 11421 хуудас дуудагдаж мэдээлэл авсан байна. </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Шуурхай үйлчилгээний диспетчерийн  дуудлагын 7035-2106, 7035-7374 дугаарын утсанд дуудлага бүртгэх, хянах, бичих, хадгалах боломжтой IP PBX буюу дотуур холбооны станц суурилуулан хяналт тавьж иргэд, хэрэглэгчидэд  үйлчилгээний шуурхай байдал,чанарыг сайжруулан ажиллаж байна</a:t>
            </a:r>
            <a:r>
              <a:rPr lang="mn-MN" sz="1600" dirty="0" smtClean="0">
                <a:latin typeface="Arial" panose="020B0604020202020204" pitchFamily="34" charset="0"/>
                <a:cs typeface="Arial" panose="020B0604020202020204" pitchFamily="34" charset="0"/>
              </a:rPr>
              <a:t>.</a:t>
            </a:r>
          </a:p>
          <a:p>
            <a:pPr marL="0" indent="0" algn="just">
              <a:buNone/>
            </a:pPr>
            <a:r>
              <a:rPr lang="mn-MN" sz="1600" dirty="0" smtClean="0">
                <a:latin typeface="Arial" panose="020B0604020202020204" pitchFamily="34" charset="0"/>
                <a:cs typeface="Arial" panose="020B0604020202020204" pitchFamily="34" charset="0"/>
              </a:rPr>
              <a:t>6. Хотын </a:t>
            </a:r>
            <a:r>
              <a:rPr lang="mn-MN" sz="1600" dirty="0">
                <a:latin typeface="Arial" panose="020B0604020202020204" pitchFamily="34" charset="0"/>
                <a:cs typeface="Arial" panose="020B0604020202020204" pitchFamily="34" charset="0"/>
              </a:rPr>
              <a:t>цахилгаан эрчим хүчний өвлийн оргил ачааллыг амжилттай давах зорилгоор ЭБЦТС”ТӨХК-ийн харъяа ЦРП-8 дэд станцын 2018 оны 12-р сарын 01-нээс 2019 оны 3-р сарын 01 хүртэл” ЭБЦТС” ТӨХК-н </a:t>
            </a:r>
            <a:r>
              <a:rPr lang="en-US" sz="1600" dirty="0">
                <a:latin typeface="Arial" panose="020B0604020202020204" pitchFamily="34" charset="0"/>
                <a:cs typeface="Arial" panose="020B0604020202020204" pitchFamily="34" charset="0"/>
              </a:rPr>
              <a:t>3.5</a:t>
            </a:r>
            <a:r>
              <a:rPr lang="mn-MN" sz="1600" dirty="0">
                <a:latin typeface="Arial" panose="020B0604020202020204" pitchFamily="34" charset="0"/>
                <a:cs typeface="Arial" panose="020B0604020202020204" pitchFamily="34" charset="0"/>
              </a:rPr>
              <a:t> Мвт /ц ачааллыг нэмэж авч өвлийн их ачааллын горимоор ажилласан.2019 оны 12-р сарын 01-нээс 2020 оны 3-р сарын 01 хүртэл 2,3 Мвт /ц ачааллыг авч ажиллаж байгаа давуу талтай.</a:t>
            </a:r>
            <a:endParaRPr lang="en-US" sz="1600" dirty="0">
              <a:latin typeface="Arial" panose="020B0604020202020204" pitchFamily="34" charset="0"/>
              <a:cs typeface="Arial" panose="020B0604020202020204" pitchFamily="34" charset="0"/>
            </a:endParaRPr>
          </a:p>
          <a:p>
            <a:pPr marL="0" indent="0" algn="just">
              <a:buNone/>
            </a:pPr>
            <a:endParaRPr lang="en-US" sz="1600" dirty="0">
              <a:latin typeface="Arial" panose="020B0604020202020204" pitchFamily="34" charset="0"/>
              <a:cs typeface="Arial" panose="020B0604020202020204" pitchFamily="34" charset="0"/>
            </a:endParaRPr>
          </a:p>
          <a:p>
            <a:pPr marL="0" indent="0">
              <a:buNone/>
            </a:pPr>
            <a:r>
              <a:rPr lang="mn-MN" sz="1600" dirty="0" smtClean="0">
                <a:latin typeface="Arial" panose="020B0604020202020204" pitchFamily="34" charset="0"/>
                <a:cs typeface="Arial" panose="020B0604020202020204" pitchFamily="34" charset="0"/>
              </a:rPr>
              <a:t>7. 8 </a:t>
            </a:r>
            <a:r>
              <a:rPr lang="mn-MN" sz="1600" dirty="0">
                <a:latin typeface="Arial" panose="020B0604020202020204" pitchFamily="34" charset="0"/>
                <a:cs typeface="Arial" panose="020B0604020202020204" pitchFamily="34" charset="0"/>
              </a:rPr>
              <a:t>ш УДХТөвүүдэд усны  оруулга шугмын цэгцэлж нэгдсэн тоолуур суурилуулж  хэрэглэгчдийн орлого болоогүй усны хэмжээг тогтоох нөхцөл бүрдсэн  . Нэгдсэн оруулга шугам, усны тоолууртай усны баланс тооцоо хийх хяналт тавих боломжтой УДТТ, хэрэглэгчдийн барилгын  тоо  өссөн дүнгээрээ  39 болсон байна.</a:t>
            </a:r>
          </a:p>
          <a:p>
            <a:endParaRPr lang="en-US" sz="1600" dirty="0">
              <a:latin typeface="Arial" panose="020B0604020202020204" pitchFamily="34" charset="0"/>
              <a:cs typeface="Arial" panose="020B0604020202020204" pitchFamily="34" charset="0"/>
            </a:endParaRPr>
          </a:p>
          <a:p>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791451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30491" cy="5957455"/>
          </a:xfrm>
          <a:prstGeom prst="rect">
            <a:avLst/>
          </a:prstGeom>
        </p:spPr>
        <p:txBody>
          <a:bodyPr>
            <a:normAutofit/>
          </a:bodyPr>
          <a:lstStyle/>
          <a:p>
            <a:pPr marL="0" indent="0" algn="ctr">
              <a:buNone/>
            </a:pPr>
            <a:endParaRPr lang="mn-MN" b="1" dirty="0" smtClean="0">
              <a:solidFill>
                <a:srgbClr val="FF0000"/>
              </a:solidFill>
              <a:latin typeface="Arial" panose="020B0604020202020204" pitchFamily="34" charset="0"/>
              <a:cs typeface="Arial" panose="020B0604020202020204" pitchFamily="34" charset="0"/>
            </a:endParaRPr>
          </a:p>
          <a:p>
            <a:pPr marL="0" indent="0" algn="ctr">
              <a:buNone/>
            </a:pPr>
            <a:endParaRPr lang="mn-MN" sz="1600" b="1" dirty="0" smtClean="0">
              <a:solidFill>
                <a:srgbClr val="FF0000"/>
              </a:solidFill>
              <a:latin typeface="Arial" panose="020B0604020202020204" pitchFamily="34" charset="0"/>
              <a:cs typeface="Arial" panose="020B0604020202020204" pitchFamily="34" charset="0"/>
            </a:endParaRPr>
          </a:p>
          <a:p>
            <a:pPr marL="0" indent="0" algn="ctr">
              <a:buNone/>
            </a:pPr>
            <a:r>
              <a:rPr lang="mn-MN" sz="1600" dirty="0" smtClean="0">
                <a:latin typeface="Arial" panose="020B0604020202020204" pitchFamily="34" charset="0"/>
                <a:cs typeface="Arial" panose="020B0604020202020204" pitchFamily="34" charset="0"/>
              </a:rPr>
              <a:t>.</a:t>
            </a:r>
            <a:endParaRPr lang="mn-MN" sz="1600" b="1" dirty="0">
              <a:latin typeface="Arial" panose="020B0604020202020204" pitchFamily="34" charset="0"/>
              <a:cs typeface="Arial" panose="020B0604020202020204" pitchFamily="34" charset="0"/>
            </a:endParaRPr>
          </a:p>
          <a:p>
            <a:pPr marL="0" indent="0" algn="ctr">
              <a:buNone/>
            </a:pPr>
            <a:r>
              <a:rPr lang="mn-MN" sz="1800" b="1" dirty="0" smtClean="0">
                <a:latin typeface="Arial" panose="020B0604020202020204" pitchFamily="34" charset="0"/>
                <a:cs typeface="Arial" panose="020B0604020202020204" pitchFamily="34" charset="0"/>
              </a:rPr>
              <a:t>НЭГ. САНХҮҮ-ЭДИЙН ЗАСАГ,  ҮЙЛ АЖИЛЛАГАА.</a:t>
            </a:r>
            <a:endParaRPr lang="en-US" sz="1800" b="1" dirty="0" smtClean="0">
              <a:latin typeface="Arial" panose="020B0604020202020204" pitchFamily="34" charset="0"/>
              <a:cs typeface="Arial" panose="020B0604020202020204" pitchFamily="34" charset="0"/>
            </a:endParaRPr>
          </a:p>
          <a:p>
            <a:pPr marL="0" indent="0" algn="just">
              <a:buNone/>
            </a:pPr>
            <a:r>
              <a:rPr lang="mn-MN" sz="180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p>
            <a:pPr marL="0" indent="0" algn="just">
              <a:buNone/>
            </a:pPr>
            <a:r>
              <a:rPr lang="en-US" sz="1800" dirty="0">
                <a:latin typeface="Arial" panose="020B0604020202020204" pitchFamily="34" charset="0"/>
                <a:cs typeface="Arial" panose="020B0604020202020204" pitchFamily="34" charset="0"/>
              </a:rPr>
              <a:t>	</a:t>
            </a:r>
            <a:endParaRPr lang="mn-MN" sz="1800" dirty="0" smtClean="0">
              <a:solidFill>
                <a:schemeClr val="tx1"/>
              </a:solidFill>
              <a:latin typeface="Arial" panose="020B0604020202020204" pitchFamily="34" charset="0"/>
              <a:cs typeface="Arial" panose="020B0604020202020204" pitchFamily="34" charset="0"/>
            </a:endParaRPr>
          </a:p>
          <a:p>
            <a:pPr marL="0" indent="0" algn="just">
              <a:buNone/>
            </a:pPr>
            <a:r>
              <a:rPr lang="mn-MN" sz="1800" dirty="0">
                <a:solidFill>
                  <a:schemeClr val="tx1"/>
                </a:solidFill>
                <a:latin typeface="Arial" panose="020B0604020202020204" pitchFamily="34" charset="0"/>
                <a:cs typeface="Arial" panose="020B0604020202020204" pitchFamily="34" charset="0"/>
              </a:rPr>
              <a:t>	</a:t>
            </a:r>
            <a:r>
              <a:rPr lang="mn-MN" sz="1800" dirty="0">
                <a:latin typeface="Arial" panose="020B0604020202020204" pitchFamily="34" charset="0"/>
                <a:cs typeface="Arial" panose="020B0604020202020204" pitchFamily="34" charset="0"/>
              </a:rPr>
              <a:t> 201</a:t>
            </a:r>
            <a:r>
              <a:rPr lang="en-US" sz="1800" dirty="0">
                <a:latin typeface="Arial" panose="020B0604020202020204" pitchFamily="34" charset="0"/>
                <a:cs typeface="Arial" panose="020B0604020202020204" pitchFamily="34" charset="0"/>
              </a:rPr>
              <a:t>9 </a:t>
            </a:r>
            <a:r>
              <a:rPr lang="mn-MN" sz="1800" dirty="0">
                <a:latin typeface="Arial" panose="020B0604020202020204" pitchFamily="34" charset="0"/>
                <a:cs typeface="Arial" panose="020B0604020202020204" pitchFamily="34" charset="0"/>
              </a:rPr>
              <a:t>оны аймгийн  эдийн засаг, нийгмийг хөгжүүлэх үндсэн чиглэл, Засаг даргын үйл ажиллагааны хөтөлбөр болон компанийн бизнес төлөвлөгөө, Өвлийн бэлтгэл ажлын төлөвлөгөө, байгууллагын үйл ажиллагааны төлөвлөгөөг үндэслэн </a:t>
            </a:r>
            <a:r>
              <a:rPr lang="mn-MN" sz="1800" dirty="0" smtClean="0">
                <a:latin typeface="Arial" panose="020B0604020202020204" pitchFamily="34" charset="0"/>
                <a:cs typeface="Arial" panose="020B0604020202020204" pitchFamily="34" charset="0"/>
              </a:rPr>
              <a:t>төвлөрсөн </a:t>
            </a:r>
            <a:r>
              <a:rPr lang="mn-MN" sz="1800" dirty="0">
                <a:latin typeface="Arial" panose="020B0604020202020204" pitchFamily="34" charset="0"/>
                <a:cs typeface="Arial" panose="020B0604020202020204" pitchFamily="34" charset="0"/>
              </a:rPr>
              <a:t>дулаан, цахилгаан, усан </a:t>
            </a:r>
            <a:r>
              <a:rPr lang="mn-MN" sz="1800" dirty="0" smtClean="0">
                <a:latin typeface="Arial" panose="020B0604020202020204" pitchFamily="34" charset="0"/>
                <a:cs typeface="Arial" panose="020B0604020202020204" pitchFamily="34" charset="0"/>
              </a:rPr>
              <a:t>хангамж</a:t>
            </a:r>
            <a:r>
              <a:rPr lang="mn-MN" sz="1800" dirty="0">
                <a:latin typeface="Arial" panose="020B0604020202020204" pitchFamily="34" charset="0"/>
                <a:cs typeface="Arial" panose="020B0604020202020204" pitchFamily="34" charset="0"/>
              </a:rPr>
              <a:t>, ариутгах татуургын шугам сүлжээ, барилга байгууламж, орон сууцны цахилгаан шатны ашиглалт,засвар үйлчилгээг хариуцан </a:t>
            </a:r>
            <a:r>
              <a:rPr lang="mn-MN" sz="1800" dirty="0" smtClean="0">
                <a:latin typeface="Arial" panose="020B0604020202020204" pitchFamily="34" charset="0"/>
                <a:cs typeface="Arial" panose="020B0604020202020204" pitchFamily="34" charset="0"/>
              </a:rPr>
              <a:t>ажиллаа. </a:t>
            </a:r>
            <a:r>
              <a:rPr lang="en-US" sz="1800" dirty="0" smtClean="0">
                <a:solidFill>
                  <a:schemeClr val="tx1"/>
                </a:solidFill>
                <a:latin typeface="Arial" panose="020B0604020202020204" pitchFamily="34" charset="0"/>
                <a:cs typeface="Arial" panose="020B0604020202020204" pitchFamily="34" charset="0"/>
              </a:rPr>
              <a:t>201</a:t>
            </a:r>
            <a:r>
              <a:rPr lang="en-US" sz="1800" dirty="0" smtClean="0">
                <a:latin typeface="Arial" panose="020B0604020202020204" pitchFamily="34" charset="0"/>
                <a:cs typeface="Arial" panose="020B0604020202020204" pitchFamily="34" charset="0"/>
              </a:rPr>
              <a:t>9</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онд 3 хэлтэс, 7 албатай  нийт </a:t>
            </a:r>
            <a:r>
              <a:rPr lang="mn-MN" sz="1800" dirty="0">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323</a:t>
            </a:r>
            <a:r>
              <a:rPr lang="mn-MN" sz="1800" dirty="0" smtClean="0">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ажилтантай ажилласан. </a:t>
            </a:r>
            <a:r>
              <a:rPr lang="mn-MN" sz="1800" dirty="0">
                <a:latin typeface="Arial" panose="020B0604020202020204" pitchFamily="34" charset="0"/>
                <a:cs typeface="Arial" panose="020B0604020202020204" pitchFamily="34" charset="0"/>
              </a:rPr>
              <a:t>Борлуулалтын орлогыг 150</a:t>
            </a:r>
            <a:r>
              <a:rPr lang="en-US" sz="1800" dirty="0">
                <a:latin typeface="Arial" panose="020B0604020202020204" pitchFamily="34" charset="0"/>
                <a:cs typeface="Arial" panose="020B0604020202020204" pitchFamily="34" charset="0"/>
              </a:rPr>
              <a:t>26403.5 </a:t>
            </a:r>
            <a:r>
              <a:rPr lang="mn-MN" sz="1800" dirty="0">
                <a:latin typeface="Arial" panose="020B0604020202020204" pitchFamily="34" charset="0"/>
                <a:cs typeface="Arial" panose="020B0604020202020204" pitchFamily="34" charset="0"/>
              </a:rPr>
              <a:t>мян.төгрөгөөр төлөвлөж, гүйцэтгэл </a:t>
            </a:r>
            <a:r>
              <a:rPr lang="en-US" sz="1800" dirty="0">
                <a:latin typeface="Arial" panose="020B0604020202020204" pitchFamily="34" charset="0"/>
                <a:cs typeface="Arial" panose="020B0604020202020204" pitchFamily="34" charset="0"/>
              </a:rPr>
              <a:t>16,544429.4</a:t>
            </a:r>
            <a:r>
              <a:rPr lang="mn-MN" sz="1800" dirty="0">
                <a:latin typeface="Arial" panose="020B0604020202020204" pitchFamily="34" charset="0"/>
                <a:cs typeface="Arial" panose="020B0604020202020204" pitchFamily="34" charset="0"/>
              </a:rPr>
              <a:t> мян. төгрөг болж  төлөвлөгөө 1518025,9 мян.төгрөгөөр давж  110,1 хувиар биелэсэн байна. </a:t>
            </a:r>
            <a:endParaRPr lang="en-US" sz="1800" dirty="0">
              <a:latin typeface="Arial" panose="020B0604020202020204" pitchFamily="34" charset="0"/>
              <a:cs typeface="Arial" panose="020B0604020202020204" pitchFamily="34" charset="0"/>
            </a:endParaRPr>
          </a:p>
          <a:p>
            <a:pPr marL="0" indent="0" algn="just">
              <a:buNone/>
            </a:pPr>
            <a:endParaRPr lang="en-US" sz="1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1931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mn-MN" sz="1800" dirty="0" smtClean="0">
                <a:latin typeface="Arial" panose="020B0604020202020204" pitchFamily="34" charset="0"/>
                <a:cs typeface="Arial" panose="020B0604020202020204" pitchFamily="34" charset="0"/>
              </a:rPr>
              <a:t> </a:t>
            </a:r>
          </a:p>
          <a:p>
            <a:pPr marL="0" indent="0">
              <a:buNone/>
            </a:pPr>
            <a:endParaRPr lang="mn-MN" sz="1800" dirty="0">
              <a:latin typeface="Arial" panose="020B0604020202020204" pitchFamily="34" charset="0"/>
              <a:cs typeface="Arial" panose="020B0604020202020204" pitchFamily="34" charset="0"/>
            </a:endParaRPr>
          </a:p>
          <a:p>
            <a:pPr marL="0" indent="0">
              <a:buNone/>
            </a:pPr>
            <a:r>
              <a:rPr lang="mn-MN" sz="1800" dirty="0" smtClean="0">
                <a:latin typeface="Arial" panose="020B0604020202020204" pitchFamily="34" charset="0"/>
                <a:cs typeface="Arial" panose="020B0604020202020204" pitchFamily="34" charset="0"/>
              </a:rPr>
              <a:t>8.Аймгийн </a:t>
            </a:r>
            <a:r>
              <a:rPr lang="mn-MN" sz="1800" dirty="0">
                <a:latin typeface="Arial" panose="020B0604020202020204" pitchFamily="34" charset="0"/>
                <a:cs typeface="Arial" panose="020B0604020202020204" pitchFamily="34" charset="0"/>
              </a:rPr>
              <a:t>Засаг даргын зөвлөлийн </a:t>
            </a:r>
            <a:r>
              <a:rPr lang="mn-MN" sz="1800" dirty="0" smtClean="0">
                <a:latin typeface="Arial" panose="020B0604020202020204" pitchFamily="34" charset="0"/>
                <a:cs typeface="Arial" panose="020B0604020202020204" pitchFamily="34" charset="0"/>
              </a:rPr>
              <a:t>хурлаар хэлэлцүүлэн  </a:t>
            </a:r>
            <a:r>
              <a:rPr lang="mn-MN" sz="1800" dirty="0">
                <a:latin typeface="Arial" panose="020B0604020202020204" pitchFamily="34" charset="0"/>
                <a:cs typeface="Arial" panose="020B0604020202020204" pitchFamily="34" charset="0"/>
              </a:rPr>
              <a:t>2019 оны 05-р сарын 28-ны өдрийн А/382 тоот захирамжаар Хүн амыг цэвэр аюулгүй ундны усаар хангах 2019-2020 </a:t>
            </a:r>
            <a:r>
              <a:rPr lang="mn-MN" sz="1800" dirty="0" smtClean="0">
                <a:latin typeface="Arial" panose="020B0604020202020204" pitchFamily="34" charset="0"/>
                <a:cs typeface="Arial" panose="020B0604020202020204" pitchFamily="34" charset="0"/>
              </a:rPr>
              <a:t>оны </a:t>
            </a:r>
            <a:r>
              <a:rPr lang="mn-MN" sz="1800" dirty="0">
                <a:latin typeface="Arial" panose="020B0604020202020204" pitchFamily="34" charset="0"/>
                <a:cs typeface="Arial" panose="020B0604020202020204" pitchFamily="34" charset="0"/>
              </a:rPr>
              <a:t>ажлын төлөвлөгөөг батлуулж </a:t>
            </a:r>
            <a:r>
              <a:rPr lang="mn-MN" sz="1800" dirty="0" smtClean="0">
                <a:latin typeface="Arial" panose="020B0604020202020204" pitchFamily="34" charset="0"/>
                <a:cs typeface="Arial" panose="020B0604020202020204" pitchFamily="34" charset="0"/>
              </a:rPr>
              <a:t>хэрэгжүүлж  </a:t>
            </a:r>
            <a:r>
              <a:rPr lang="mn-MN" sz="1800" dirty="0">
                <a:latin typeface="Arial" panose="020B0604020202020204" pitchFamily="34" charset="0"/>
                <a:cs typeface="Arial" panose="020B0604020202020204" pitchFamily="34" charset="0"/>
              </a:rPr>
              <a:t>байна</a:t>
            </a:r>
            <a:r>
              <a:rPr lang="mn-MN" sz="1800" dirty="0" smtClean="0">
                <a:latin typeface="Arial" panose="020B0604020202020204" pitchFamily="34" charset="0"/>
                <a:cs typeface="Arial" panose="020B0604020202020204" pitchFamily="34" charset="0"/>
              </a:rPr>
              <a:t>.</a:t>
            </a:r>
          </a:p>
          <a:p>
            <a:pPr marL="0" indent="0">
              <a:buNone/>
            </a:pPr>
            <a:r>
              <a:rPr lang="mn-MN" sz="1800" dirty="0" smtClean="0">
                <a:latin typeface="Arial" panose="020B0604020202020204" pitchFamily="34" charset="0"/>
                <a:cs typeface="Arial" panose="020B0604020202020204" pitchFamily="34" charset="0"/>
              </a:rPr>
              <a:t>9.Аймгийн </a:t>
            </a:r>
            <a:r>
              <a:rPr lang="mn-MN" sz="1800" dirty="0">
                <a:latin typeface="Arial" panose="020B0604020202020204" pitchFamily="34" charset="0"/>
                <a:cs typeface="Arial" panose="020B0604020202020204" pitchFamily="34" charset="0"/>
              </a:rPr>
              <a:t>Засаг </a:t>
            </a:r>
            <a:r>
              <a:rPr lang="mn-MN" sz="1800" dirty="0" smtClean="0">
                <a:latin typeface="Arial" panose="020B0604020202020204" pitchFamily="34" charset="0"/>
                <a:cs typeface="Arial" panose="020B0604020202020204" pitchFamily="34" charset="0"/>
              </a:rPr>
              <a:t>даргын иргэдтэй уулзсан шийдвэрээр 2016 оноос хойш ашиглалтгүй байсан Баянцагаан багийн ПДУ-ийн УДТТөвийг ашиглалтад оруулж холбох нөхцөл бүрдсэн 7 айлыг төвлөрсөн дулаанаар хангаж байна.</a:t>
            </a:r>
          </a:p>
          <a:p>
            <a:pPr marL="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55446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mn-MN" sz="2100" b="1" dirty="0" smtClean="0">
                <a:latin typeface="Arial" panose="020B0604020202020204" pitchFamily="34" charset="0"/>
                <a:cs typeface="Arial" panose="020B0604020202020204" pitchFamily="34" charset="0"/>
              </a:rPr>
              <a:t>    АЛДАА</a:t>
            </a:r>
            <a:r>
              <a:rPr lang="mn-MN" sz="2100" b="1" dirty="0">
                <a:latin typeface="Arial" panose="020B0604020202020204" pitchFamily="34" charset="0"/>
                <a:cs typeface="Arial" panose="020B0604020202020204" pitchFamily="34" charset="0"/>
              </a:rPr>
              <a:t>, ДУТАГДАЛ</a:t>
            </a:r>
            <a:endParaRPr lang="en-US" sz="2100" dirty="0">
              <a:latin typeface="Arial" panose="020B0604020202020204" pitchFamily="34" charset="0"/>
              <a:cs typeface="Arial" panose="020B0604020202020204" pitchFamily="34" charset="0"/>
            </a:endParaRPr>
          </a:p>
          <a:p>
            <a:pPr lvl="0"/>
            <a:endParaRPr lang="mn-MN" sz="1800" dirty="0" smtClean="0">
              <a:latin typeface="Arial" panose="020B0604020202020204" pitchFamily="34" charset="0"/>
              <a:cs typeface="Arial" panose="020B0604020202020204" pitchFamily="34" charset="0"/>
            </a:endParaRPr>
          </a:p>
          <a:p>
            <a:pPr lvl="0"/>
            <a:r>
              <a:rPr lang="mn-MN" sz="1700" dirty="0" smtClean="0">
                <a:latin typeface="Arial" panose="020B0604020202020204" pitchFamily="34" charset="0"/>
                <a:cs typeface="Arial" panose="020B0604020202020204" pitchFamily="34" charset="0"/>
              </a:rPr>
              <a:t>Гүйцэтгэгч </a:t>
            </a:r>
            <a:r>
              <a:rPr lang="mn-MN" sz="1700" dirty="0">
                <a:latin typeface="Arial" panose="020B0604020202020204" pitchFamily="34" charset="0"/>
                <a:cs typeface="Arial" panose="020B0604020202020204" pitchFamily="34" charset="0"/>
              </a:rPr>
              <a:t>байгууллагуудын барилга угсралтын ажлын чанар муу газар шорооны ажил хийх явцад хяналт муу тавьсанаас 11-р хорооллын бохир усны шугмыг зориулалтын бус хоолойгоор хийсэнээс бохир хальсан, Эко хорооллын УДХТөвийн  дулааны гадна шугмын дулаалга борооны усанд муудаж ихээхэн зэврэлтэд орж хагарсанаас усны алдагдал үүссэн өөрөөр хэлбэл урьдчилсан үзлэг шалгалтыг хийгээгүйгээс  хэрэглэгчидэд халаалтыг хугацаанд нь өгч чадалгүй ажлын хариуцлага алдсан дутагдал гаргасан. </a:t>
            </a:r>
            <a:endParaRPr lang="en-US" sz="1700" dirty="0">
              <a:latin typeface="Arial" panose="020B0604020202020204" pitchFamily="34" charset="0"/>
              <a:cs typeface="Arial" panose="020B0604020202020204" pitchFamily="34" charset="0"/>
            </a:endParaRPr>
          </a:p>
          <a:p>
            <a:pPr lvl="0"/>
            <a:r>
              <a:rPr lang="mn-MN" sz="1700" dirty="0">
                <a:latin typeface="Arial" panose="020B0604020202020204" pitchFamily="34" charset="0"/>
                <a:cs typeface="Arial" panose="020B0604020202020204" pitchFamily="34" charset="0"/>
              </a:rPr>
              <a:t>Хуванцар хоолойн усны алдагдлыг илэрүүлэх багаж байхгүйгээс Бүрэнбүстийн усны эх үүсвэрийн дамжуулах нөөц шугмын цоорхойг 200 м газар ухаж түлш шатахууны үргүй зардал гаргасан </a:t>
            </a:r>
          </a:p>
          <a:p>
            <a:r>
              <a:rPr lang="mn-MN" sz="1700" dirty="0">
                <a:latin typeface="Arial" panose="020B0604020202020204" pitchFamily="34" charset="0"/>
                <a:cs typeface="Arial" panose="020B0604020202020204" pitchFamily="34" charset="0"/>
              </a:rPr>
              <a:t>ЭДЦС” ТӨХК-тай хамтын ажиллагааны уялдаа муугаас   2019-2020 оны  халаалтын улирал эхлэх мөчид хотын орон сууцны 1,4,5-р хорооллуудын халаалтыг 2-3 хоног өгч чадалгүй саатал </a:t>
            </a:r>
            <a:r>
              <a:rPr lang="mn-MN" sz="1700" dirty="0" smtClean="0">
                <a:latin typeface="Arial" panose="020B0604020202020204" pitchFamily="34" charset="0"/>
                <a:cs typeface="Arial" panose="020B0604020202020204" pitchFamily="34" charset="0"/>
              </a:rPr>
              <a:t>гаргасан.</a:t>
            </a:r>
            <a:endParaRPr lang="en-US" sz="17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963075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600"/>
            <a:ext cx="7408333" cy="3450696"/>
          </a:xfrm>
        </p:spPr>
        <p:txBody>
          <a:bodyPr/>
          <a:lstStyle/>
          <a:p>
            <a:pPr marL="0" indent="0" algn="ctr">
              <a:buNone/>
            </a:pPr>
            <a:r>
              <a:rPr lang="mn-MN" sz="4000" dirty="0" smtClean="0">
                <a:solidFill>
                  <a:schemeClr val="tx1"/>
                </a:solidFill>
                <a:latin typeface="Arial" panose="020B0604020202020204" pitchFamily="34" charset="0"/>
                <a:cs typeface="Arial" panose="020B0604020202020204" pitchFamily="34" charset="0"/>
              </a:rPr>
              <a:t>АНХААРАЛ ХАНДУУЛСАНД БАЯРЛАЛАА</a:t>
            </a:r>
            <a:endParaRPr lang="en-US"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5656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1022200" y="423818"/>
            <a:ext cx="7359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mn-MN" altLang="en-US" sz="2000" b="1" i="0" u="none" strike="noStrike" cap="none" normalizeH="0" baseline="0" dirty="0" smtClean="0">
                <a:ln>
                  <a:noFill/>
                </a:ln>
                <a:solidFill>
                  <a:schemeClr val="tx1"/>
                </a:solidFill>
                <a:effectLst/>
                <a:ea typeface="Calibri" pitchFamily="34" charset="0"/>
              </a:rPr>
              <a:t>САНХҮҮ ЭДИЙН ЗАСГИЙН ҮНДСЭН ҮЗҮҮЛЭЛТ</a:t>
            </a:r>
            <a:endParaRPr kumimoji="0" lang="en-US" altLang="en-US" sz="2000" b="1" i="0" u="none" strike="noStrike" cap="none" normalizeH="0" baseline="0" dirty="0" smtClean="0">
              <a:ln>
                <a:noFill/>
              </a:ln>
              <a:solidFill>
                <a:schemeClr val="tx1"/>
              </a:solidFill>
              <a:effectLst/>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3874093"/>
              </p:ext>
            </p:extLst>
          </p:nvPr>
        </p:nvGraphicFramePr>
        <p:xfrm>
          <a:off x="533402" y="1295400"/>
          <a:ext cx="8381998" cy="4648200"/>
        </p:xfrm>
        <a:graphic>
          <a:graphicData uri="http://schemas.openxmlformats.org/drawingml/2006/table">
            <a:tbl>
              <a:tblPr firstRow="1" firstCol="1" bandRow="1">
                <a:tableStyleId>{5C22544A-7EE6-4342-B048-85BDC9FD1C3A}</a:tableStyleId>
              </a:tblPr>
              <a:tblGrid>
                <a:gridCol w="425268"/>
                <a:gridCol w="1555930"/>
                <a:gridCol w="990600"/>
                <a:gridCol w="1352550"/>
                <a:gridCol w="1352550"/>
                <a:gridCol w="1352550"/>
                <a:gridCol w="1352550"/>
              </a:tblGrid>
              <a:tr h="1286089">
                <a:tc>
                  <a:txBody>
                    <a:bodyPr/>
                    <a:lstStyle/>
                    <a:p>
                      <a:pPr algn="ctr" rtl="0" fontAlgn="ctr"/>
                      <a:r>
                        <a:rPr lang="en-US" sz="1600" u="none" strike="noStrike" dirty="0">
                          <a:effectLst/>
                          <a:latin typeface="Arial" panose="020B0604020202020204" pitchFamily="34" charset="0"/>
                          <a:cs typeface="Arial" panose="020B0604020202020204" pitchFamily="34" charset="0"/>
                        </a:rPr>
                        <a:t>№</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Үзүүлэлтүүд</a:t>
                      </a:r>
                      <a:endParaRPr lang="mn-MN"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dirty="0">
                          <a:effectLst/>
                          <a:latin typeface="Arial" panose="020B0604020202020204" pitchFamily="34" charset="0"/>
                          <a:cs typeface="Arial" panose="020B0604020202020204" pitchFamily="34" charset="0"/>
                        </a:rPr>
                        <a:t>Хэмжих нэгж</a:t>
                      </a:r>
                      <a:endParaRPr lang="mn-MN"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dirty="0">
                          <a:effectLst/>
                          <a:latin typeface="Arial" panose="020B0604020202020204" pitchFamily="34" charset="0"/>
                          <a:cs typeface="Arial" panose="020B0604020202020204" pitchFamily="34" charset="0"/>
                        </a:rPr>
                        <a:t>2017 оны гүйцэтгэл</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dirty="0">
                          <a:effectLst/>
                          <a:latin typeface="Arial" panose="020B0604020202020204" pitchFamily="34" charset="0"/>
                          <a:cs typeface="Arial" panose="020B0604020202020204" pitchFamily="34" charset="0"/>
                        </a:rPr>
                        <a:t>2018 оны Гүйцэтгэл</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b="1" i="0" u="none" strike="noStrike" dirty="0">
                          <a:solidFill>
                            <a:srgbClr val="FFFFFF"/>
                          </a:solidFill>
                          <a:effectLst/>
                          <a:latin typeface="Arial"/>
                        </a:rPr>
                        <a:t>2019 оны Гүйцэтгэл</a:t>
                      </a:r>
                    </a:p>
                  </a:txBody>
                  <a:tcPr marL="9525" marR="9525" marT="9525" marB="0" anchor="ctr"/>
                </a:tc>
                <a:tc>
                  <a:txBody>
                    <a:bodyPr/>
                    <a:lstStyle/>
                    <a:p>
                      <a:pPr algn="ctr" rtl="0" fontAlgn="ctr"/>
                      <a:r>
                        <a:rPr lang="mn-MN" sz="1600" u="none" strike="noStrike" dirty="0">
                          <a:effectLst/>
                          <a:latin typeface="Arial" panose="020B0604020202020204" pitchFamily="34" charset="0"/>
                          <a:cs typeface="Arial" panose="020B0604020202020204" pitchFamily="34" charset="0"/>
                        </a:rPr>
                        <a:t>Зөрүү</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r h="685479">
                <a:tc>
                  <a:txBody>
                    <a:bodyPr/>
                    <a:lstStyle/>
                    <a:p>
                      <a:pPr algn="ctr" rtl="0" fontAlgn="ctr"/>
                      <a:r>
                        <a:rPr lang="en-US" sz="1600" u="none" strike="noStrike">
                          <a:effectLst/>
                          <a:latin typeface="Arial" panose="020B0604020202020204" pitchFamily="34" charset="0"/>
                          <a:cs typeface="Arial" panose="020B0604020202020204" pitchFamily="34" charset="0"/>
                        </a:rPr>
                        <a:t>1</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Нийт орлого</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Мян.төг</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b="0" i="0" u="none" strike="noStrike">
                          <a:solidFill>
                            <a:schemeClr val="tx1"/>
                          </a:solidFill>
                          <a:effectLst/>
                          <a:latin typeface="Arial"/>
                        </a:rPr>
                        <a:t>14,682,873.0</a:t>
                      </a:r>
                    </a:p>
                  </a:txBody>
                  <a:tcPr marL="9525" marR="9525" marT="9525" marB="0" anchor="ctr"/>
                </a:tc>
                <a:tc>
                  <a:txBody>
                    <a:bodyPr/>
                    <a:lstStyle/>
                    <a:p>
                      <a:pPr algn="ctr" rtl="0" fontAlgn="ctr"/>
                      <a:r>
                        <a:rPr lang="en-US" sz="1600" b="0" i="0" u="none" strike="noStrike">
                          <a:solidFill>
                            <a:schemeClr val="tx1"/>
                          </a:solidFill>
                          <a:effectLst/>
                          <a:latin typeface="Arial"/>
                        </a:rPr>
                        <a:t>15,172,993.7</a:t>
                      </a:r>
                    </a:p>
                  </a:txBody>
                  <a:tcPr marL="9525" marR="9525" marT="9525" marB="0" anchor="ctr"/>
                </a:tc>
                <a:tc>
                  <a:txBody>
                    <a:bodyPr/>
                    <a:lstStyle/>
                    <a:p>
                      <a:pPr algn="ctr" rtl="0" fontAlgn="ctr"/>
                      <a:r>
                        <a:rPr lang="en-US" sz="1600" b="0" i="0" u="none" strike="noStrike" dirty="0">
                          <a:solidFill>
                            <a:schemeClr val="tx1"/>
                          </a:solidFill>
                          <a:effectLst/>
                          <a:latin typeface="Arial"/>
                        </a:rPr>
                        <a:t>16,865,076.8</a:t>
                      </a:r>
                    </a:p>
                  </a:txBody>
                  <a:tcPr marL="9525" marR="9525" marT="9525" marB="0" anchor="ctr"/>
                </a:tc>
                <a:tc>
                  <a:txBody>
                    <a:bodyPr/>
                    <a:lstStyle/>
                    <a:p>
                      <a:pPr algn="ctr" rtl="0" fontAlgn="ctr"/>
                      <a:r>
                        <a:rPr lang="en-US" sz="1600" b="0" i="0" u="none" strike="noStrike">
                          <a:solidFill>
                            <a:schemeClr val="tx1"/>
                          </a:solidFill>
                          <a:effectLst/>
                          <a:latin typeface="Arial"/>
                        </a:rPr>
                        <a:t>490,120.7</a:t>
                      </a:r>
                    </a:p>
                  </a:txBody>
                  <a:tcPr marL="9525" marR="9525" marT="9525" marB="0" anchor="ctr"/>
                </a:tc>
              </a:tr>
              <a:tr h="685479">
                <a:tc>
                  <a:txBody>
                    <a:bodyPr/>
                    <a:lstStyle/>
                    <a:p>
                      <a:pPr algn="ctr" rtl="0" fontAlgn="ctr"/>
                      <a:r>
                        <a:rPr lang="en-US" sz="1600" u="none" strike="noStrike">
                          <a:effectLst/>
                          <a:latin typeface="Arial" panose="020B0604020202020204" pitchFamily="34" charset="0"/>
                          <a:cs typeface="Arial" panose="020B0604020202020204" pitchFamily="34" charset="0"/>
                        </a:rPr>
                        <a:t>2</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Нийт зардал</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Мян.төг</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b="0" i="0" u="none" strike="noStrike">
                          <a:solidFill>
                            <a:schemeClr val="tx1"/>
                          </a:solidFill>
                          <a:effectLst/>
                          <a:latin typeface="Arial"/>
                        </a:rPr>
                        <a:t>15,417,466.9</a:t>
                      </a:r>
                    </a:p>
                  </a:txBody>
                  <a:tcPr marL="9525" marR="9525" marT="9525" marB="0" anchor="ctr"/>
                </a:tc>
                <a:tc>
                  <a:txBody>
                    <a:bodyPr/>
                    <a:lstStyle/>
                    <a:p>
                      <a:pPr algn="ctr" rtl="0" fontAlgn="ctr"/>
                      <a:r>
                        <a:rPr lang="en-US" sz="1600" b="0" i="0" u="none" strike="noStrike">
                          <a:solidFill>
                            <a:schemeClr val="tx1"/>
                          </a:solidFill>
                          <a:effectLst/>
                          <a:latin typeface="Arial"/>
                        </a:rPr>
                        <a:t>15,923,098.2</a:t>
                      </a:r>
                    </a:p>
                  </a:txBody>
                  <a:tcPr marL="9525" marR="9525" marT="9525" marB="0" anchor="ctr"/>
                </a:tc>
                <a:tc>
                  <a:txBody>
                    <a:bodyPr/>
                    <a:lstStyle/>
                    <a:p>
                      <a:pPr algn="ctr" rtl="0" fontAlgn="ctr"/>
                      <a:r>
                        <a:rPr lang="en-US" sz="1600" b="0" i="0" u="none" strike="noStrike">
                          <a:solidFill>
                            <a:schemeClr val="tx1"/>
                          </a:solidFill>
                          <a:effectLst/>
                          <a:latin typeface="Arial"/>
                        </a:rPr>
                        <a:t>17,450,999.6</a:t>
                      </a:r>
                    </a:p>
                  </a:txBody>
                  <a:tcPr marL="9525" marR="9525" marT="9525" marB="0" anchor="ctr"/>
                </a:tc>
                <a:tc>
                  <a:txBody>
                    <a:bodyPr/>
                    <a:lstStyle/>
                    <a:p>
                      <a:pPr algn="ctr" rtl="0" fontAlgn="ctr"/>
                      <a:r>
                        <a:rPr lang="en-US" sz="1600" b="0" i="0" u="none" strike="noStrike">
                          <a:solidFill>
                            <a:schemeClr val="tx1"/>
                          </a:solidFill>
                          <a:effectLst/>
                          <a:latin typeface="Arial"/>
                        </a:rPr>
                        <a:t>505,631.3</a:t>
                      </a:r>
                    </a:p>
                  </a:txBody>
                  <a:tcPr marL="9525" marR="9525" marT="9525" marB="0" anchor="ctr"/>
                </a:tc>
              </a:tr>
              <a:tr h="685479">
                <a:tc>
                  <a:txBody>
                    <a:bodyPr/>
                    <a:lstStyle/>
                    <a:p>
                      <a:pPr algn="ctr" rtl="0" fontAlgn="ctr"/>
                      <a:r>
                        <a:rPr lang="en-US" sz="1600" u="none" strike="noStrike">
                          <a:effectLst/>
                          <a:latin typeface="Arial" panose="020B0604020202020204" pitchFamily="34" charset="0"/>
                          <a:cs typeface="Arial" panose="020B0604020202020204" pitchFamily="34" charset="0"/>
                        </a:rPr>
                        <a:t>3</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Ашиг алдагдал</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Мян.төг</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b="0" i="0" u="none" strike="noStrike">
                          <a:solidFill>
                            <a:schemeClr val="tx1"/>
                          </a:solidFill>
                          <a:effectLst/>
                          <a:latin typeface="Arial"/>
                        </a:rPr>
                        <a:t>-734,593.9</a:t>
                      </a:r>
                    </a:p>
                  </a:txBody>
                  <a:tcPr marL="9525" marR="9525" marT="9525" marB="0" anchor="ctr"/>
                </a:tc>
                <a:tc>
                  <a:txBody>
                    <a:bodyPr/>
                    <a:lstStyle/>
                    <a:p>
                      <a:pPr algn="ctr" rtl="0" fontAlgn="ctr"/>
                      <a:r>
                        <a:rPr lang="en-US" sz="1600" b="0" i="0" u="none" strike="noStrike">
                          <a:solidFill>
                            <a:schemeClr val="tx1"/>
                          </a:solidFill>
                          <a:effectLst/>
                          <a:latin typeface="Arial"/>
                        </a:rPr>
                        <a:t>-750,104.5</a:t>
                      </a:r>
                    </a:p>
                  </a:txBody>
                  <a:tcPr marL="9525" marR="9525" marT="9525" marB="0" anchor="ctr"/>
                </a:tc>
                <a:tc>
                  <a:txBody>
                    <a:bodyPr/>
                    <a:lstStyle/>
                    <a:p>
                      <a:pPr algn="ctr" rtl="0" fontAlgn="ctr"/>
                      <a:r>
                        <a:rPr lang="en-US" sz="1600" b="0" i="0" u="none" strike="noStrike">
                          <a:solidFill>
                            <a:schemeClr val="tx1"/>
                          </a:solidFill>
                          <a:effectLst/>
                          <a:latin typeface="Arial"/>
                        </a:rPr>
                        <a:t>-585,922.8</a:t>
                      </a:r>
                    </a:p>
                  </a:txBody>
                  <a:tcPr marL="9525" marR="9525" marT="9525" marB="0" anchor="ctr"/>
                </a:tc>
                <a:tc>
                  <a:txBody>
                    <a:bodyPr/>
                    <a:lstStyle/>
                    <a:p>
                      <a:pPr algn="ctr" rtl="0" fontAlgn="ctr"/>
                      <a:r>
                        <a:rPr lang="en-US" sz="1600" b="0" i="0" u="none" strike="noStrike" dirty="0">
                          <a:solidFill>
                            <a:schemeClr val="tx1"/>
                          </a:solidFill>
                          <a:effectLst/>
                          <a:latin typeface="Arial"/>
                        </a:rPr>
                        <a:t>-15,510.6</a:t>
                      </a:r>
                    </a:p>
                  </a:txBody>
                  <a:tcPr marL="9525" marR="9525" marT="9525" marB="0" anchor="ctr"/>
                </a:tc>
              </a:tr>
              <a:tr h="1305674">
                <a:tc>
                  <a:txBody>
                    <a:bodyPr/>
                    <a:lstStyle/>
                    <a:p>
                      <a:pPr algn="ctr" rtl="0" fontAlgn="ctr"/>
                      <a:r>
                        <a:rPr lang="en-US" sz="1600" u="none" strike="noStrike">
                          <a:effectLst/>
                          <a:latin typeface="Arial" panose="020B0604020202020204" pitchFamily="34" charset="0"/>
                          <a:cs typeface="Arial" panose="020B0604020202020204" pitchFamily="34" charset="0"/>
                        </a:rPr>
                        <a:t>4</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a:effectLst/>
                          <a:latin typeface="Arial" panose="020B0604020202020204" pitchFamily="34" charset="0"/>
                          <a:cs typeface="Arial" panose="020B0604020202020204" pitchFamily="34" charset="0"/>
                        </a:rPr>
                        <a:t>Нийт ажиллагсадын тоо</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mn-MN" sz="1600" u="none" strike="noStrike" dirty="0">
                          <a:effectLst/>
                          <a:latin typeface="Arial" panose="020B0604020202020204" pitchFamily="34" charset="0"/>
                          <a:cs typeface="Arial" panose="020B0604020202020204" pitchFamily="34" charset="0"/>
                        </a:rPr>
                        <a:t>хүн</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u="none" strike="noStrike">
                          <a:effectLst/>
                          <a:latin typeface="Arial" panose="020B0604020202020204" pitchFamily="34" charset="0"/>
                          <a:cs typeface="Arial" panose="020B0604020202020204" pitchFamily="34" charset="0"/>
                        </a:rPr>
                        <a:t>324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u="none" strike="noStrike">
                          <a:effectLst/>
                          <a:latin typeface="Arial" panose="020B0604020202020204" pitchFamily="34" charset="0"/>
                          <a:cs typeface="Arial" panose="020B0604020202020204" pitchFamily="34" charset="0"/>
                        </a:rPr>
                        <a:t>321</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rtl="0" fontAlgn="ctr"/>
                      <a:r>
                        <a:rPr lang="en-US" sz="1600" b="0" i="0" u="none" strike="noStrike" dirty="0">
                          <a:solidFill>
                            <a:srgbClr val="000000"/>
                          </a:solidFill>
                          <a:effectLst/>
                          <a:latin typeface="Arial"/>
                        </a:rPr>
                        <a:t>323</a:t>
                      </a:r>
                    </a:p>
                  </a:txBody>
                  <a:tcPr marL="9525" marR="9525" marT="9525" marB="0" anchor="ctr"/>
                </a:tc>
                <a:tc>
                  <a:txBody>
                    <a:bodyPr/>
                    <a:lstStyle/>
                    <a:p>
                      <a:pPr algn="ctr" rtl="0" fontAlgn="ctr"/>
                      <a:r>
                        <a:rPr lang="mn-MN" sz="1600" b="0" i="0" u="none" strike="noStrike" dirty="0" smtClean="0">
                          <a:solidFill>
                            <a:schemeClr val="dk1"/>
                          </a:solidFill>
                          <a:effectLst/>
                          <a:latin typeface="Arial" panose="020B0604020202020204" pitchFamily="34" charset="0"/>
                          <a:cs typeface="Arial" panose="020B0604020202020204" pitchFamily="34" charset="0"/>
                        </a:rPr>
                        <a:t>2</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r>
            </a:tbl>
          </a:graphicData>
        </a:graphic>
      </p:graphicFrame>
    </p:spTree>
    <p:extLst>
      <p:ext uri="{BB962C8B-B14F-4D97-AF65-F5344CB8AC3E}">
        <p14:creationId xmlns:p14="http://schemas.microsoft.com/office/powerpoint/2010/main" val="2777004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mn-MN" sz="2000" dirty="0" smtClean="0">
                <a:solidFill>
                  <a:srgbClr val="FF0000"/>
                </a:solidFill>
                <a:latin typeface="Times New Roman" panose="02020603050405020304" pitchFamily="18" charset="0"/>
                <a:cs typeface="Times New Roman" panose="02020603050405020304" pitchFamily="18" charset="0"/>
              </a:rPr>
              <a:t>ИНЖЕНЕРИЙН ШУГАМ СҮЛЖЭЭ, ТОНОГ ТӨХӨӨРӨМЖ, БАРИЛГА БАЙГУУЛАМЖИЙН ЗАСВАР БОЛОН ӨВЛИЙН БЭЛТГЭЛ ХАНГАХ АЖЛУУД</a:t>
            </a:r>
            <a:endParaRPr lang="en-US" sz="2000" dirty="0">
              <a:solidFill>
                <a:srgbClr val="FF0000"/>
              </a:solidFill>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609601" y="1752600"/>
            <a:ext cx="7619999" cy="4373563"/>
          </a:xfrm>
        </p:spPr>
        <p:txBody>
          <a:bodyPr>
            <a:normAutofit/>
          </a:bodyPr>
          <a:lstStyle/>
          <a:p>
            <a:pPr marL="0" indent="0">
              <a:buNone/>
            </a:pPr>
            <a:r>
              <a:rPr lang="mn-MN" sz="1800" dirty="0" smtClean="0">
                <a:solidFill>
                  <a:schemeClr val="tx1"/>
                </a:solidFill>
                <a:latin typeface="Arial" panose="020B0604020202020204" pitchFamily="34" charset="0"/>
                <a:cs typeface="Arial" panose="020B0604020202020204" pitchFamily="34" charset="0"/>
              </a:rPr>
              <a:t>	</a:t>
            </a:r>
          </a:p>
          <a:p>
            <a:pPr marL="0" indent="0">
              <a:buNone/>
            </a:pPr>
            <a:endParaRPr lang="mn-MN" sz="1800" dirty="0">
              <a:latin typeface="Arial" panose="020B0604020202020204" pitchFamily="34" charset="0"/>
              <a:cs typeface="Arial" panose="020B0604020202020204" pitchFamily="34" charset="0"/>
            </a:endParaRPr>
          </a:p>
          <a:p>
            <a:pPr marL="0" indent="0">
              <a:buNone/>
            </a:pPr>
            <a:r>
              <a:rPr lang="mn-MN" sz="1800" dirty="0" smtClean="0">
                <a:solidFill>
                  <a:schemeClr val="tx1"/>
                </a:solidFill>
                <a:latin typeface="Arial" panose="020B0604020202020204" pitchFamily="34" charset="0"/>
                <a:cs typeface="Arial" panose="020B0604020202020204" pitchFamily="34" charset="0"/>
              </a:rPr>
              <a:t>	Байгууллагын </a:t>
            </a:r>
            <a:r>
              <a:rPr lang="mn-MN" sz="1800" dirty="0">
                <a:solidFill>
                  <a:schemeClr val="tx1"/>
                </a:solidFill>
                <a:latin typeface="Arial" panose="020B0604020202020204" pitchFamily="34" charset="0"/>
                <a:cs typeface="Arial" panose="020B0604020202020204" pitchFamily="34" charset="0"/>
              </a:rPr>
              <a:t>хэмжээнд </a:t>
            </a:r>
            <a:r>
              <a:rPr lang="mn-MN" sz="1800" dirty="0" smtClean="0">
                <a:solidFill>
                  <a:schemeClr val="tx1"/>
                </a:solidFill>
                <a:latin typeface="Arial" panose="020B0604020202020204" pitchFamily="34" charset="0"/>
                <a:cs typeface="Arial" panose="020B0604020202020204" pitchFamily="34" charset="0"/>
              </a:rPr>
              <a:t> 2019 </a:t>
            </a:r>
            <a:r>
              <a:rPr lang="mn-MN" sz="1800" dirty="0">
                <a:solidFill>
                  <a:schemeClr val="tx1"/>
                </a:solidFill>
                <a:latin typeface="Arial" panose="020B0604020202020204" pitchFamily="34" charset="0"/>
                <a:cs typeface="Arial" panose="020B0604020202020204" pitchFamily="34" charset="0"/>
              </a:rPr>
              <a:t>-</a:t>
            </a:r>
            <a:r>
              <a:rPr lang="mn-MN" sz="1800" dirty="0" smtClean="0">
                <a:solidFill>
                  <a:schemeClr val="tx1"/>
                </a:solidFill>
                <a:latin typeface="Arial" panose="020B0604020202020204" pitchFamily="34" charset="0"/>
                <a:cs typeface="Arial" panose="020B0604020202020204" pitchFamily="34" charset="0"/>
              </a:rPr>
              <a:t>2020 </a:t>
            </a:r>
            <a:r>
              <a:rPr lang="mn-MN" sz="1800" dirty="0">
                <a:solidFill>
                  <a:schemeClr val="tx1"/>
                </a:solidFill>
                <a:latin typeface="Arial" panose="020B0604020202020204" pitchFamily="34" charset="0"/>
                <a:cs typeface="Arial" panose="020B0604020202020204" pitchFamily="34" charset="0"/>
              </a:rPr>
              <a:t>өвлийн бэлтгэл хангахад зайлшгүй  шаардлагатай  </a:t>
            </a:r>
            <a:r>
              <a:rPr lang="mn-MN" sz="1800" dirty="0" smtClean="0">
                <a:solidFill>
                  <a:schemeClr val="tx1"/>
                </a:solidFill>
                <a:latin typeface="Arial" panose="020B0604020202020204" pitchFamily="34" charset="0"/>
                <a:cs typeface="Arial" panose="020B0604020202020204" pitchFamily="34" charset="0"/>
              </a:rPr>
              <a:t>47 </a:t>
            </a:r>
            <a:r>
              <a:rPr lang="mn-MN" sz="1800" dirty="0">
                <a:solidFill>
                  <a:schemeClr val="tx1"/>
                </a:solidFill>
                <a:latin typeface="Arial" panose="020B0604020202020204" pitchFamily="34" charset="0"/>
                <a:cs typeface="Arial" panose="020B0604020202020204" pitchFamily="34" charset="0"/>
              </a:rPr>
              <a:t>ажил төлөвлөж </a:t>
            </a:r>
            <a:r>
              <a:rPr lang="mn-MN" sz="1800" dirty="0" smtClean="0">
                <a:solidFill>
                  <a:schemeClr val="tx1"/>
                </a:solidFill>
                <a:latin typeface="Arial" panose="020B0604020202020204" pitchFamily="34" charset="0"/>
                <a:cs typeface="Arial" panose="020B0604020202020204" pitchFamily="34" charset="0"/>
              </a:rPr>
              <a:t>ажилласан. </a:t>
            </a:r>
            <a:r>
              <a:rPr lang="mn-MN" sz="1800" dirty="0" smtClean="0">
                <a:latin typeface="Arial" panose="020B0604020202020204" pitchFamily="34" charset="0"/>
                <a:cs typeface="Arial" panose="020B0604020202020204" pitchFamily="34" charset="0"/>
              </a:rPr>
              <a:t>Төлөвлөгөө 96,0 хувьтай биелэсэн</a:t>
            </a:r>
            <a:r>
              <a:rPr lang="mn-MN" sz="1800" dirty="0" smtClean="0">
                <a:solidFill>
                  <a:schemeClr val="tx1"/>
                </a:solidFill>
                <a:latin typeface="Arial" panose="020B0604020202020204" pitchFamily="34" charset="0"/>
                <a:cs typeface="Arial" panose="020B0604020202020204" pitchFamily="34" charset="0"/>
              </a:rPr>
              <a:t>. Өвлийн бэлтгэл ажлын мэдээг </a:t>
            </a:r>
            <a:r>
              <a:rPr lang="mn-MN" sz="1800" dirty="0" smtClean="0">
                <a:latin typeface="Arial" panose="020B0604020202020204" pitchFamily="34" charset="0"/>
                <a:cs typeface="Arial" panose="020B0604020202020204" pitchFamily="34" charset="0"/>
              </a:rPr>
              <a:t>Барилга хөгжлийн төвд 2018 </a:t>
            </a:r>
            <a:r>
              <a:rPr lang="mn-MN" sz="1800" dirty="0" smtClean="0">
                <a:solidFill>
                  <a:schemeClr val="tx1"/>
                </a:solidFill>
                <a:latin typeface="Arial" panose="020B0604020202020204" pitchFamily="34" charset="0"/>
                <a:cs typeface="Arial" panose="020B0604020202020204" pitchFamily="34" charset="0"/>
              </a:rPr>
              <a:t>оны 6-р </a:t>
            </a:r>
            <a:r>
              <a:rPr lang="mn-MN" sz="1800" dirty="0">
                <a:solidFill>
                  <a:schemeClr val="tx1"/>
                </a:solidFill>
                <a:latin typeface="Arial" panose="020B0604020202020204" pitchFamily="34" charset="0"/>
                <a:cs typeface="Arial" panose="020B0604020202020204" pitchFamily="34" charset="0"/>
              </a:rPr>
              <a:t>сараас  </a:t>
            </a:r>
            <a:r>
              <a:rPr lang="mn-MN" sz="1800" dirty="0" smtClean="0">
                <a:solidFill>
                  <a:schemeClr val="tx1"/>
                </a:solidFill>
                <a:latin typeface="Arial" panose="020B0604020202020204" pitchFamily="34" charset="0"/>
                <a:cs typeface="Arial" panose="020B0604020202020204" pitchFamily="34" charset="0"/>
              </a:rPr>
              <a:t>11-р </a:t>
            </a:r>
            <a:r>
              <a:rPr lang="mn-MN" sz="1800" dirty="0">
                <a:solidFill>
                  <a:schemeClr val="tx1"/>
                </a:solidFill>
                <a:latin typeface="Arial" panose="020B0604020202020204" pitchFamily="34" charset="0"/>
                <a:cs typeface="Arial" panose="020B0604020202020204" pitchFamily="34" charset="0"/>
              </a:rPr>
              <a:t>сарын </a:t>
            </a:r>
            <a:r>
              <a:rPr lang="mn-MN" sz="1800" dirty="0" smtClean="0">
                <a:latin typeface="Arial" panose="020B0604020202020204" pitchFamily="34" charset="0"/>
                <a:cs typeface="Arial" panose="020B0604020202020204" pitchFamily="34" charset="0"/>
              </a:rPr>
              <a:t>01</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хүртэл </a:t>
            </a:r>
            <a:r>
              <a:rPr lang="mn-MN" sz="1800" dirty="0" smtClean="0">
                <a:latin typeface="Arial" panose="020B0604020202020204" pitchFamily="34" charset="0"/>
                <a:cs typeface="Arial" panose="020B0604020202020204" pitchFamily="34" charset="0"/>
              </a:rPr>
              <a:t>сар бүрийн 20-ноор Эрдэнэт хотын Захирагчийн албанд сар бүр </a:t>
            </a:r>
            <a:r>
              <a:rPr lang="mn-MN" sz="1800" dirty="0" smtClean="0">
                <a:solidFill>
                  <a:schemeClr val="tx1"/>
                </a:solidFill>
                <a:latin typeface="Arial" panose="020B0604020202020204" pitchFamily="34" charset="0"/>
                <a:cs typeface="Arial" panose="020B0604020202020204" pitchFamily="34" charset="0"/>
              </a:rPr>
              <a:t> мэдээг хүргүүлж</a:t>
            </a:r>
            <a:r>
              <a:rPr lang="mn-MN" sz="1800" dirty="0">
                <a:latin typeface="Arial" panose="020B0604020202020204" pitchFamily="34" charset="0"/>
                <a:cs typeface="Arial" panose="020B0604020202020204" pitchFamily="34" charset="0"/>
              </a:rPr>
              <a:t> </a:t>
            </a:r>
            <a:r>
              <a:rPr lang="mn-MN" sz="1800" dirty="0" smtClean="0">
                <a:latin typeface="Arial" panose="020B0604020202020204" pitchFamily="34" charset="0"/>
                <a:cs typeface="Arial" panose="020B0604020202020204" pitchFamily="34" charset="0"/>
              </a:rPr>
              <a:t>ажилласан. Өвлийн бэлтгэл хангах ажлаар 2018 онд </a:t>
            </a:r>
            <a:r>
              <a:rPr lang="mn-MN" sz="1800" dirty="0" smtClean="0">
                <a:latin typeface="Times New Roman" panose="02020603050405020304" pitchFamily="18" charset="0"/>
                <a:cs typeface="Times New Roman" panose="02020603050405020304" pitchFamily="18" charset="0"/>
              </a:rPr>
              <a:t> </a:t>
            </a:r>
            <a:r>
              <a:rPr lang="mn-MN" sz="1800" dirty="0">
                <a:latin typeface="Arial" panose="020B0604020202020204" pitchFamily="34" charset="0"/>
                <a:cs typeface="Arial" panose="020B0604020202020204" pitchFamily="34" charset="0"/>
              </a:rPr>
              <a:t>орон нутгийн 506,5 сая төгрөгийн хөрөнгөөр 4 ажил, ,байгууллагын 347,01 сая төгрөгийн хөрөнгөөр 38 </a:t>
            </a:r>
            <a:r>
              <a:rPr lang="mn-MN" sz="1800" dirty="0" smtClean="0">
                <a:latin typeface="Arial" panose="020B0604020202020204" pitchFamily="34" charset="0"/>
                <a:cs typeface="Arial" panose="020B0604020202020204" pitchFamily="34" charset="0"/>
              </a:rPr>
              <a:t>ажил нийт 42 ажил ,2019 онд </a:t>
            </a:r>
            <a:r>
              <a:rPr lang="mn-MN" sz="1800" dirty="0">
                <a:latin typeface="Arial" panose="020B0604020202020204" pitchFamily="34" charset="0"/>
                <a:cs typeface="Arial" panose="020B0604020202020204" pitchFamily="34" charset="0"/>
              </a:rPr>
              <a:t>орон нутгийн </a:t>
            </a:r>
            <a:r>
              <a:rPr lang="mn-MN" sz="1800" dirty="0" smtClean="0">
                <a:latin typeface="Arial" panose="020B0604020202020204" pitchFamily="34" charset="0"/>
                <a:cs typeface="Arial" panose="020B0604020202020204" pitchFamily="34" charset="0"/>
              </a:rPr>
              <a:t>96,0 </a:t>
            </a:r>
            <a:r>
              <a:rPr lang="mn-MN" sz="1800" dirty="0">
                <a:latin typeface="Arial" panose="020B0604020202020204" pitchFamily="34" charset="0"/>
                <a:cs typeface="Arial" panose="020B0604020202020204" pitchFamily="34" charset="0"/>
              </a:rPr>
              <a:t>сая төгрөгийн хөрөнгөөр </a:t>
            </a:r>
            <a:r>
              <a:rPr lang="mn-MN" sz="1800" dirty="0" smtClean="0">
                <a:latin typeface="Arial" panose="020B0604020202020204" pitchFamily="34" charset="0"/>
                <a:cs typeface="Arial" panose="020B0604020202020204" pitchFamily="34" charset="0"/>
              </a:rPr>
              <a:t>1 </a:t>
            </a:r>
            <a:r>
              <a:rPr lang="mn-MN" sz="1800" dirty="0">
                <a:latin typeface="Arial" panose="020B0604020202020204" pitchFamily="34" charset="0"/>
                <a:cs typeface="Arial" panose="020B0604020202020204" pitchFamily="34" charset="0"/>
              </a:rPr>
              <a:t>ажил, ,байгууллагын  </a:t>
            </a:r>
            <a:r>
              <a:rPr lang="mn-MN" sz="1800" dirty="0" smtClean="0">
                <a:latin typeface="Arial" panose="020B0604020202020204" pitchFamily="34" charset="0"/>
                <a:cs typeface="Arial" panose="020B0604020202020204" pitchFamily="34" charset="0"/>
              </a:rPr>
              <a:t>328,0 сая </a:t>
            </a:r>
            <a:r>
              <a:rPr lang="mn-MN" sz="1800" dirty="0">
                <a:latin typeface="Arial" panose="020B0604020202020204" pitchFamily="34" charset="0"/>
                <a:cs typeface="Arial" panose="020B0604020202020204" pitchFamily="34" charset="0"/>
              </a:rPr>
              <a:t>төгрөгийн хөрөнгөөр </a:t>
            </a:r>
            <a:r>
              <a:rPr lang="mn-MN" sz="1800" dirty="0" smtClean="0">
                <a:latin typeface="Arial" panose="020B0604020202020204" pitchFamily="34" charset="0"/>
                <a:cs typeface="Arial" panose="020B0604020202020204" pitchFamily="34" charset="0"/>
              </a:rPr>
              <a:t>44 ажил, нийт 45 ажил хийсэн байна.</a:t>
            </a:r>
            <a:endParaRPr lang="en-US" sz="1800" dirty="0">
              <a:solidFill>
                <a:schemeClr val="tx1"/>
              </a:solidFill>
              <a:latin typeface="Arial" panose="020B0604020202020204" pitchFamily="34" charset="0"/>
              <a:cs typeface="Arial" panose="020B0604020202020204" pitchFamily="34" charset="0"/>
            </a:endParaRPr>
          </a:p>
          <a:p>
            <a:pPr marL="0" indent="0">
              <a:buNone/>
            </a:pPr>
            <a:r>
              <a:rPr lang="mn-MN" dirty="0" smtClean="0">
                <a:solidFill>
                  <a:schemeClr val="tx1"/>
                </a:solidFill>
                <a:latin typeface="Times New Roman" panose="02020603050405020304" pitchFamily="18" charset="0"/>
                <a:cs typeface="Times New Roman" panose="02020603050405020304" pitchFamily="18" charset="0"/>
              </a:rPr>
              <a:t>      </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504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mn-MN" sz="1800" b="1" dirty="0" smtClean="0">
                <a:latin typeface="Arial" panose="020B0604020202020204" pitchFamily="34" charset="0"/>
                <a:cs typeface="Arial" panose="020B0604020202020204" pitchFamily="34" charset="0"/>
              </a:rPr>
              <a:t>Инженерийн шугам сүлжээ,барилга байгууламжид ТЗБАХ, их засвар,хөрөнгө оруулалт,аваарийн зардлаар  хийсэн ажлууд</a:t>
            </a:r>
            <a:endParaRPr lang="en-US" sz="1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mn-MN" sz="1800" dirty="0" smtClean="0">
                <a:latin typeface="Arial Mon" panose="020B0500000000000000" pitchFamily="34" charset="0"/>
                <a:cs typeface="Arial" panose="020B0604020202020204" pitchFamily="34" charset="0"/>
              </a:rPr>
              <a:t>Дулаан хангамжид хөрөнгө оруулалт ,ТЗБАХ –аар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Т-6-2</a:t>
            </a:r>
            <a:r>
              <a:rPr lang="ru-RU" sz="1800" dirty="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Т-6-1</a:t>
            </a:r>
            <a:r>
              <a:rPr lang="ru-RU" sz="1800" dirty="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Т-6-4 </a:t>
            </a:r>
            <a:r>
              <a:rPr lang="mn-MN" sz="1800" dirty="0" smtClean="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 </a:t>
            </a:r>
            <a:r>
              <a:rPr lang="mn-MN" sz="1800" dirty="0" smtClean="0">
                <a:latin typeface="Arial Mon" panose="020B0500000000000000" pitchFamily="34" charset="0"/>
                <a:cs typeface="Arial" panose="020B0604020202020204" pitchFamily="34" charset="0"/>
              </a:rPr>
              <a:t>төвүүдэд </a:t>
            </a:r>
            <a:r>
              <a:rPr lang="ru-RU" sz="1800" dirty="0" smtClean="0">
                <a:latin typeface="Arial Mon" panose="020B0500000000000000" pitchFamily="34" charset="0"/>
                <a:cs typeface="Arial" panose="020B0604020202020204" pitchFamily="34" charset="0"/>
              </a:rPr>
              <a:t>TD50-24-2</a:t>
            </a:r>
            <a:r>
              <a:rPr lang="mn-MN" sz="1800" dirty="0" smtClean="0">
                <a:latin typeface="Arial Mon" panose="020B0500000000000000" pitchFamily="34" charset="0"/>
                <a:cs typeface="Arial" panose="020B0604020202020204" pitchFamily="34" charset="0"/>
              </a:rPr>
              <a:t> маркын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Т-2-2,</a:t>
            </a:r>
            <a:r>
              <a:rPr lang="mn-MN" sz="1800" dirty="0" smtClean="0">
                <a:latin typeface="Arial Mon" panose="020B0500000000000000" pitchFamily="34" charset="0"/>
                <a:cs typeface="Arial" panose="020B0604020202020204" pitchFamily="34" charset="0"/>
              </a:rPr>
              <a:t> УДТТ-2-</a:t>
            </a:r>
            <a:r>
              <a:rPr lang="ru-RU" sz="1800" dirty="0" smtClean="0">
                <a:latin typeface="Arial Mon" panose="020B0500000000000000" pitchFamily="34" charset="0"/>
                <a:cs typeface="Arial" panose="020B0604020202020204" pitchFamily="34" charset="0"/>
              </a:rPr>
              <a:t>3</a:t>
            </a:r>
            <a:r>
              <a:rPr lang="ru-RU" sz="1800" dirty="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Т-1-4</a:t>
            </a:r>
            <a:r>
              <a:rPr lang="ru-RU" sz="1800" dirty="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Т-1-6</a:t>
            </a:r>
            <a:r>
              <a:rPr lang="ru-RU" sz="1800" dirty="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Т-5-5</a:t>
            </a:r>
            <a:r>
              <a:rPr lang="ru-RU" sz="1800" dirty="0">
                <a:latin typeface="Arial Mon" panose="020B0500000000000000" pitchFamily="34" charset="0"/>
                <a:cs typeface="Arial" panose="020B0604020202020204" pitchFamily="34" charset="0"/>
              </a:rPr>
              <a:t>, </a:t>
            </a:r>
            <a:r>
              <a:rPr lang="mn-MN" sz="1800" dirty="0" smtClean="0">
                <a:latin typeface="Arial Mon" panose="020B0500000000000000" pitchFamily="34" charset="0"/>
                <a:cs typeface="Arial" panose="020B0604020202020204" pitchFamily="34" charset="0"/>
              </a:rPr>
              <a:t>Э</a:t>
            </a:r>
            <a:r>
              <a:rPr lang="ru-RU" sz="1800" dirty="0" smtClean="0">
                <a:latin typeface="Arial Mon" panose="020B0500000000000000" pitchFamily="34" charset="0"/>
                <a:cs typeface="Arial" panose="020B0604020202020204" pitchFamily="34" charset="0"/>
              </a:rPr>
              <a:t>ко хороолол</a:t>
            </a:r>
            <a:r>
              <a:rPr lang="mn-MN" sz="1800" dirty="0" smtClean="0">
                <a:latin typeface="Arial Mon" panose="020B0500000000000000" pitchFamily="34" charset="0"/>
                <a:cs typeface="Arial" panose="020B0604020202020204" pitchFamily="34" charset="0"/>
              </a:rPr>
              <a:t> УДТТөв зэрэгт </a:t>
            </a:r>
            <a:r>
              <a:rPr lang="ru-RU" sz="1800" dirty="0" smtClean="0">
                <a:latin typeface="Arial Mon" panose="020B0500000000000000" pitchFamily="34" charset="0"/>
                <a:cs typeface="Arial" panose="020B0604020202020204" pitchFamily="34" charset="0"/>
              </a:rPr>
              <a:t>TD 50-28-2</a:t>
            </a:r>
            <a:r>
              <a:rPr lang="mn-MN" sz="1800" dirty="0">
                <a:latin typeface="Arial Mon" panose="020B0500000000000000" pitchFamily="34" charset="0"/>
                <a:cs typeface="Arial" panose="020B0604020202020204" pitchFamily="34" charset="0"/>
              </a:rPr>
              <a:t> маркын, УДДТ-3-50, 5-7А </a:t>
            </a:r>
            <a:r>
              <a:rPr lang="mn-MN" sz="1800" dirty="0" smtClean="0">
                <a:latin typeface="Arial Mon" panose="020B0500000000000000" pitchFamily="34" charset="0"/>
                <a:cs typeface="Arial" panose="020B0604020202020204" pitchFamily="34" charset="0"/>
              </a:rPr>
              <a:t>–д </a:t>
            </a:r>
            <a:r>
              <a:rPr lang="en-US" sz="1800" dirty="0" smtClean="0">
                <a:latin typeface="Arial Mon" panose="020B0500000000000000" pitchFamily="34" charset="0"/>
                <a:cs typeface="Arial" panose="020B0604020202020204" pitchFamily="34" charset="0"/>
              </a:rPr>
              <a:t>XP50-16F-280</a:t>
            </a:r>
            <a:r>
              <a:rPr lang="mn-MN" sz="1800" dirty="0">
                <a:latin typeface="Arial Mon" panose="020B0500000000000000" pitchFamily="34" charset="0"/>
                <a:cs typeface="Arial" panose="020B0604020202020204" pitchFamily="34" charset="0"/>
              </a:rPr>
              <a:t> маркын, УДДТ-3-5 </a:t>
            </a:r>
            <a:r>
              <a:rPr lang="mn-MN" sz="1800" dirty="0" smtClean="0">
                <a:latin typeface="Arial Mon" panose="020B0500000000000000" pitchFamily="34" charset="0"/>
                <a:cs typeface="Arial" panose="020B0604020202020204" pitchFamily="34" charset="0"/>
              </a:rPr>
              <a:t>–д </a:t>
            </a:r>
            <a:r>
              <a:rPr lang="en-US" sz="1800" dirty="0" smtClean="0">
                <a:latin typeface="Arial Mon" panose="020B0500000000000000" pitchFamily="34" charset="0"/>
                <a:cs typeface="Arial" panose="020B0604020202020204" pitchFamily="34" charset="0"/>
              </a:rPr>
              <a:t>TD40-18-2</a:t>
            </a:r>
            <a:r>
              <a:rPr lang="mn-MN" sz="1800" dirty="0" smtClean="0">
                <a:latin typeface="Arial Mon" panose="020B0500000000000000" pitchFamily="34" charset="0"/>
                <a:cs typeface="Arial" panose="020B0604020202020204" pitchFamily="34" charset="0"/>
              </a:rPr>
              <a:t> маркын ,  </a:t>
            </a:r>
            <a:r>
              <a:rPr lang="mn-MN" sz="1800" dirty="0">
                <a:latin typeface="Arial Mon" panose="020B0500000000000000" pitchFamily="34" charset="0"/>
                <a:cs typeface="Arial" panose="020B0604020202020204" pitchFamily="34" charset="0"/>
              </a:rPr>
              <a:t>УДДТ-1-1,2 </a:t>
            </a:r>
            <a:r>
              <a:rPr lang="mn-MN" sz="1800" dirty="0" smtClean="0">
                <a:latin typeface="Arial Mon" panose="020B0500000000000000" pitchFamily="34" charset="0"/>
                <a:cs typeface="Arial" panose="020B0604020202020204" pitchFamily="34" charset="0"/>
              </a:rPr>
              <a:t>–д </a:t>
            </a:r>
            <a:r>
              <a:rPr lang="en-US" sz="1800" dirty="0" smtClean="0">
                <a:latin typeface="Arial Mon" panose="020B0500000000000000" pitchFamily="34" charset="0"/>
                <a:cs typeface="Arial" panose="020B0604020202020204" pitchFamily="34" charset="0"/>
              </a:rPr>
              <a:t>TD 50-12-2</a:t>
            </a:r>
            <a:r>
              <a:rPr lang="mn-MN" sz="1800" dirty="0" smtClean="0">
                <a:latin typeface="Arial Mon" panose="020B0500000000000000" pitchFamily="34" charset="0"/>
                <a:cs typeface="Arial" panose="020B0604020202020204" pitchFamily="34" charset="0"/>
              </a:rPr>
              <a:t> маркын   х</a:t>
            </a:r>
            <a:r>
              <a:rPr lang="ru-RU" sz="1800" dirty="0" smtClean="0">
                <a:latin typeface="Arial Mon" panose="020B0500000000000000" pitchFamily="34" charset="0"/>
                <a:cs typeface="Arial" panose="020B0604020202020204" pitchFamily="34" charset="0"/>
              </a:rPr>
              <a:t>алуун </a:t>
            </a:r>
            <a:r>
              <a:rPr lang="ru-RU" sz="1800" dirty="0">
                <a:latin typeface="Arial Mon" panose="020B0500000000000000" pitchFamily="34" charset="0"/>
                <a:cs typeface="Arial" panose="020B0604020202020204" pitchFamily="34" charset="0"/>
              </a:rPr>
              <a:t>усны насос </a:t>
            </a:r>
            <a:r>
              <a:rPr lang="mn-MN" sz="1800" dirty="0" smtClean="0">
                <a:latin typeface="Arial Mon" panose="020B0500000000000000" pitchFamily="34" charset="0"/>
                <a:cs typeface="Arial" panose="020B0604020202020204" pitchFamily="34" charset="0"/>
              </a:rPr>
              <a:t>12ш ,</a:t>
            </a:r>
            <a:r>
              <a:rPr lang="ru-RU" sz="1800" dirty="0">
                <a:latin typeface="Arial Mon" panose="020B0500000000000000" pitchFamily="34" charset="0"/>
                <a:cs typeface="Arial" panose="020B0604020202020204" pitchFamily="34" charset="0"/>
              </a:rPr>
              <a:t> </a:t>
            </a:r>
            <a:r>
              <a:rPr lang="mn-MN" sz="1800" dirty="0" smtClean="0">
                <a:latin typeface="Arial Mon" panose="020B0500000000000000" pitchFamily="34" charset="0"/>
                <a:cs typeface="Arial" panose="020B0604020202020204" pitchFamily="34" charset="0"/>
              </a:rPr>
              <a:t>4ш </a:t>
            </a:r>
            <a:r>
              <a:rPr lang="ru-RU" sz="1800" dirty="0" smtClean="0">
                <a:latin typeface="Arial Mon" panose="020B0500000000000000" pitchFamily="34" charset="0"/>
                <a:cs typeface="Arial" panose="020B0604020202020204" pitchFamily="34" charset="0"/>
              </a:rPr>
              <a:t>дренажны насос</a:t>
            </a:r>
            <a:r>
              <a:rPr lang="mn-MN" sz="1800" dirty="0" smtClean="0">
                <a:latin typeface="Arial Mon" panose="020B0500000000000000" pitchFamily="34" charset="0"/>
                <a:cs typeface="Arial" panose="020B0604020202020204" pitchFamily="34" charset="0"/>
              </a:rPr>
              <a:t>ыг </a:t>
            </a:r>
            <a:r>
              <a:rPr lang="ru-RU" sz="1800" dirty="0" smtClean="0">
                <a:latin typeface="Arial Mon" panose="020B0500000000000000" pitchFamily="34" charset="0"/>
                <a:cs typeface="Arial" panose="020B0604020202020204" pitchFamily="34" charset="0"/>
              </a:rPr>
              <a:t> УД</a:t>
            </a:r>
            <a:r>
              <a:rPr lang="mn-MN" sz="1800" dirty="0" smtClean="0">
                <a:latin typeface="Arial Mon" panose="020B0500000000000000" pitchFamily="34" charset="0"/>
                <a:cs typeface="Arial" panose="020B0604020202020204" pitchFamily="34" charset="0"/>
              </a:rPr>
              <a:t>Т</a:t>
            </a:r>
            <a:r>
              <a:rPr lang="ru-RU" sz="1800" dirty="0" smtClean="0">
                <a:latin typeface="Arial Mon" panose="020B0500000000000000" pitchFamily="34" charset="0"/>
                <a:cs typeface="Arial" panose="020B0604020202020204" pitchFamily="34" charset="0"/>
              </a:rPr>
              <a:t>Т-1-4,5-5,2-1 </a:t>
            </a:r>
            <a:r>
              <a:rPr lang="ru-RU" sz="1800" dirty="0">
                <a:latin typeface="Arial Mon" panose="020B0500000000000000" pitchFamily="34" charset="0"/>
                <a:cs typeface="Arial" panose="020B0604020202020204" pitchFamily="34" charset="0"/>
              </a:rPr>
              <a:t>2-2. </a:t>
            </a:r>
            <a:r>
              <a:rPr lang="ru-RU" sz="1800" dirty="0" smtClean="0">
                <a:latin typeface="Arial Mon" panose="020B0500000000000000" pitchFamily="34" charset="0"/>
                <a:cs typeface="Arial" panose="020B0604020202020204" pitchFamily="34" charset="0"/>
              </a:rPr>
              <a:t>1-5</a:t>
            </a:r>
            <a:r>
              <a:rPr lang="mn-MN" sz="1800" dirty="0" smtClean="0">
                <a:latin typeface="Arial Mon" panose="020B0500000000000000" pitchFamily="34" charset="0"/>
                <a:cs typeface="Arial" panose="020B0604020202020204" pitchFamily="34" charset="0"/>
              </a:rPr>
              <a:t> –</a:t>
            </a:r>
            <a:r>
              <a:rPr lang="mn-MN" sz="1800" dirty="0">
                <a:latin typeface="Arial Mon" panose="020B0500000000000000" pitchFamily="34" charset="0"/>
                <a:cs typeface="Arial" panose="020B0604020202020204" pitchFamily="34" charset="0"/>
              </a:rPr>
              <a:t>д , </a:t>
            </a:r>
            <a:r>
              <a:rPr lang="mn-MN" sz="1800" dirty="0" smtClean="0">
                <a:latin typeface="Arial Mon" panose="020B0500000000000000" pitchFamily="34" charset="0"/>
                <a:cs typeface="Arial" panose="020B0604020202020204" pitchFamily="34" charset="0"/>
              </a:rPr>
              <a:t>6ш давтамж хувьсгуурыг  </a:t>
            </a:r>
            <a:r>
              <a:rPr lang="en-US" sz="1800" dirty="0" smtClean="0">
                <a:latin typeface="Arial Mon" panose="020B0500000000000000" pitchFamily="34" charset="0"/>
                <a:cs typeface="Arial" panose="020B0604020202020204" pitchFamily="34" charset="0"/>
              </a:rPr>
              <a:t>ÓÄ</a:t>
            </a:r>
            <a:r>
              <a:rPr lang="mn-MN" sz="1800" dirty="0" smtClean="0">
                <a:latin typeface="Arial Mon" panose="020B0500000000000000" pitchFamily="34" charset="0"/>
                <a:cs typeface="Arial" panose="020B0604020202020204" pitchFamily="34" charset="0"/>
              </a:rPr>
              <a:t>Т</a:t>
            </a:r>
            <a:r>
              <a:rPr lang="en-US" sz="1800" dirty="0" smtClean="0">
                <a:latin typeface="Arial Mon" panose="020B0500000000000000" pitchFamily="34" charset="0"/>
                <a:cs typeface="Arial" panose="020B0604020202020204" pitchFamily="34" charset="0"/>
              </a:rPr>
              <a:t>Ò-</a:t>
            </a:r>
            <a:r>
              <a:rPr lang="mn-MN" sz="1800" dirty="0">
                <a:latin typeface="Arial Mon" panose="020B0500000000000000" pitchFamily="34" charset="0"/>
                <a:cs typeface="Arial" panose="020B0604020202020204" pitchFamily="34" charset="0"/>
              </a:rPr>
              <a:t>ЗАЛУУС, УДДТ-5-3, УДДТ-7-1, УДДТ-5-5. </a:t>
            </a:r>
            <a:r>
              <a:rPr lang="mn-MN" sz="1800" dirty="0" smtClean="0">
                <a:latin typeface="Arial Mon" panose="020B0500000000000000" pitchFamily="34" charset="0"/>
                <a:cs typeface="Arial" panose="020B0604020202020204" pitchFamily="34" charset="0"/>
              </a:rPr>
              <a:t>УДДТ-2-5,6-д тус тус ,8 ш дулааны тоолуурыг </a:t>
            </a:r>
            <a:r>
              <a:rPr lang="ru-RU" sz="1800" dirty="0" smtClean="0">
                <a:latin typeface="Arial Mon" panose="020B0500000000000000" pitchFamily="34" charset="0"/>
                <a:cs typeface="Arial" panose="020B0604020202020204" pitchFamily="34" charset="0"/>
              </a:rPr>
              <a:t>УДДТөв </a:t>
            </a:r>
            <a:r>
              <a:rPr lang="ru-RU" sz="1800" dirty="0">
                <a:latin typeface="Arial Mon" panose="020B0500000000000000" pitchFamily="34" charset="0"/>
                <a:cs typeface="Arial" panose="020B0604020202020204" pitchFamily="34" charset="0"/>
              </a:rPr>
              <a:t>6-3, УДДТөв </a:t>
            </a:r>
            <a:r>
              <a:rPr lang="ru-RU" sz="1800" dirty="0" smtClean="0">
                <a:latin typeface="Arial Mon" panose="020B0500000000000000" pitchFamily="34" charset="0"/>
                <a:cs typeface="Arial" panose="020B0604020202020204" pitchFamily="34" charset="0"/>
              </a:rPr>
              <a:t>1-4</a:t>
            </a:r>
            <a:r>
              <a:rPr lang="mn-MN" sz="1800" dirty="0" smtClean="0">
                <a:latin typeface="Arial Mon" panose="020B0500000000000000" pitchFamily="34" charset="0"/>
                <a:cs typeface="Arial" panose="020B0604020202020204" pitchFamily="34" charset="0"/>
              </a:rPr>
              <a:t>, </a:t>
            </a:r>
            <a:r>
              <a:rPr lang="ru-RU" sz="1800" dirty="0" smtClean="0">
                <a:latin typeface="Arial Mon" panose="020B0500000000000000" pitchFamily="34" charset="0"/>
                <a:cs typeface="Arial" panose="020B0604020202020204" pitchFamily="34" charset="0"/>
              </a:rPr>
              <a:t> УДДТөв      </a:t>
            </a:r>
            <a:r>
              <a:rPr lang="ru-RU" sz="1800" dirty="0">
                <a:latin typeface="Arial Mon" panose="020B0500000000000000" pitchFamily="34" charset="0"/>
                <a:cs typeface="Arial" panose="020B0604020202020204" pitchFamily="34" charset="0"/>
              </a:rPr>
              <a:t>6-1, 3-3 УДДТөв 5-4,      3-5, 2-2, </a:t>
            </a:r>
            <a:r>
              <a:rPr lang="ru-RU" sz="1800" dirty="0" smtClean="0">
                <a:latin typeface="Arial Mon" panose="020B0500000000000000" pitchFamily="34" charset="0"/>
                <a:cs typeface="Arial" panose="020B0604020202020204" pitchFamily="34" charset="0"/>
              </a:rPr>
              <a:t>5-1</a:t>
            </a:r>
            <a:r>
              <a:rPr lang="mn-MN" sz="1800" dirty="0" smtClean="0">
                <a:latin typeface="Arial Mon" panose="020B0500000000000000" pitchFamily="34" charset="0"/>
                <a:cs typeface="Arial" panose="020B0604020202020204" pitchFamily="34" charset="0"/>
              </a:rPr>
              <a:t>-д тус тус </a:t>
            </a:r>
            <a:r>
              <a:rPr lang="en-US" sz="1800" dirty="0">
                <a:latin typeface="Arial Mon" panose="020B0500000000000000" pitchFamily="34" charset="0"/>
                <a:cs typeface="Arial" panose="020B0604020202020204" pitchFamily="34" charset="0"/>
              </a:rPr>
              <a:t>ô100- </a:t>
            </a:r>
            <a:r>
              <a:rPr lang="mn-MN" sz="1800" dirty="0" err="1" smtClean="0">
                <a:latin typeface="Arial Mon" panose="020B0500000000000000" pitchFamily="34" charset="0"/>
                <a:cs typeface="Arial" panose="020B0604020202020204" pitchFamily="34" charset="0"/>
              </a:rPr>
              <a:t>ц</a:t>
            </a:r>
            <a:r>
              <a:rPr lang="en-US" sz="1800" dirty="0" err="1" smtClean="0">
                <a:latin typeface="Arial Mon" panose="020B0500000000000000" pitchFamily="34" charset="0"/>
                <a:cs typeface="Arial" panose="020B0604020202020204" pitchFamily="34" charset="0"/>
              </a:rPr>
              <a:t>àõèëãààí</a:t>
            </a:r>
            <a:r>
              <a:rPr lang="en-US" sz="1800" dirty="0" smtClean="0">
                <a:latin typeface="Arial Mon" panose="020B0500000000000000" pitchFamily="34" charset="0"/>
                <a:cs typeface="Arial" panose="020B0604020202020204" pitchFamily="34" charset="0"/>
              </a:rPr>
              <a:t> </a:t>
            </a:r>
            <a:r>
              <a:rPr lang="en-US" sz="1800" dirty="0" err="1">
                <a:latin typeface="Arial Mon" panose="020B0500000000000000" pitchFamily="34" charset="0"/>
                <a:cs typeface="Arial" panose="020B0604020202020204" pitchFamily="34" charset="0"/>
              </a:rPr>
              <a:t>õààëò</a:t>
            </a:r>
            <a:r>
              <a:rPr lang="en-US" sz="1800" dirty="0">
                <a:latin typeface="Arial Mon" panose="020B0500000000000000" pitchFamily="34" charset="0"/>
                <a:cs typeface="Arial" panose="020B0604020202020204" pitchFamily="34" charset="0"/>
              </a:rPr>
              <a:t> </a:t>
            </a:r>
            <a:r>
              <a:rPr lang="mn-MN" sz="1800" dirty="0" smtClean="0">
                <a:latin typeface="Arial Mon" panose="020B0500000000000000" pitchFamily="34" charset="0"/>
                <a:cs typeface="Arial" panose="020B0604020202020204" pitchFamily="34" charset="0"/>
              </a:rPr>
              <a:t>ф100,ф80 </a:t>
            </a:r>
            <a:r>
              <a:rPr lang="en-US" sz="1800" dirty="0" smtClean="0">
                <a:latin typeface="Arial Mon" panose="020B0500000000000000" pitchFamily="34" charset="0"/>
                <a:cs typeface="Arial" panose="020B0604020202020204" pitchFamily="34" charset="0"/>
              </a:rPr>
              <a:t>ÓÄÄÒºâ-4-11 </a:t>
            </a:r>
            <a:r>
              <a:rPr lang="en-US" sz="1800" dirty="0">
                <a:latin typeface="Arial Mon" panose="020B0500000000000000" pitchFamily="34" charset="0"/>
                <a:cs typeface="Arial" panose="020B0604020202020204" pitchFamily="34" charset="0"/>
              </a:rPr>
              <a:t>/SAX 31.00/ ÓÄÄÒºâ-5-2,5-3 /SAX 31.00/ ÓÄÄÒ-í 6-4,5-2,5-4,5-3,4-14.4-2.5-5. </a:t>
            </a:r>
            <a:r>
              <a:rPr lang="mn-MN" sz="1800" dirty="0">
                <a:latin typeface="Arial Mon" panose="020B0500000000000000" pitchFamily="34" charset="0"/>
                <a:cs typeface="Arial" panose="020B0604020202020204" pitchFamily="34" charset="0"/>
              </a:rPr>
              <a:t>дулааны шугамын дулаалгыг </a:t>
            </a:r>
            <a:r>
              <a:rPr lang="mn-MN" sz="1800" dirty="0" smtClean="0">
                <a:latin typeface="Arial Mon" panose="020B0500000000000000" pitchFamily="34" charset="0"/>
                <a:cs typeface="Arial" panose="020B0604020202020204" pitchFamily="34" charset="0"/>
              </a:rPr>
              <a:t>,УДТТ </a:t>
            </a:r>
            <a:r>
              <a:rPr lang="ru-RU" sz="1800" dirty="0" smtClean="0">
                <a:latin typeface="Arial Mon" panose="020B0500000000000000" pitchFamily="34" charset="0"/>
                <a:cs typeface="Arial" panose="020B0604020202020204" pitchFamily="34" charset="0"/>
              </a:rPr>
              <a:t>2-4</a:t>
            </a:r>
            <a:r>
              <a:rPr lang="ru-RU" sz="1800" dirty="0">
                <a:latin typeface="Arial Mon" panose="020B0500000000000000" pitchFamily="34" charset="0"/>
                <a:cs typeface="Arial" panose="020B0604020202020204" pitchFamily="34" charset="0"/>
              </a:rPr>
              <a:t>, 4-1,5-5,3-2 </a:t>
            </a:r>
            <a:r>
              <a:rPr lang="ru-RU" sz="1800" dirty="0" smtClean="0">
                <a:latin typeface="Arial Mon" panose="020B0500000000000000" pitchFamily="34" charset="0"/>
                <a:cs typeface="Arial" panose="020B0604020202020204" pitchFamily="34" charset="0"/>
              </a:rPr>
              <a:t>-д </a:t>
            </a:r>
            <a:r>
              <a:rPr lang="ru-RU" sz="1800" dirty="0">
                <a:latin typeface="Arial Mon" panose="020B0500000000000000" pitchFamily="34" charset="0"/>
                <a:cs typeface="Arial" panose="020B0604020202020204" pitchFamily="34" charset="0"/>
              </a:rPr>
              <a:t>АВР автомат сэлгэн </a:t>
            </a:r>
            <a:r>
              <a:rPr lang="ru-RU" sz="1800" dirty="0" smtClean="0">
                <a:latin typeface="Arial Mon" panose="020B0500000000000000" pitchFamily="34" charset="0"/>
                <a:cs typeface="Arial" panose="020B0604020202020204" pitchFamily="34" charset="0"/>
              </a:rPr>
              <a:t>залгагч угс</a:t>
            </a:r>
            <a:r>
              <a:rPr lang="mn-MN" sz="1800" dirty="0" smtClean="0">
                <a:latin typeface="Arial Mon" panose="020B0500000000000000" pitchFamily="34" charset="0"/>
                <a:cs typeface="Arial" panose="020B0604020202020204" pitchFamily="34" charset="0"/>
              </a:rPr>
              <a:t>а</a:t>
            </a:r>
            <a:r>
              <a:rPr lang="ru-RU" sz="1800" dirty="0" smtClean="0">
                <a:latin typeface="Arial Mon" panose="020B0500000000000000" pitchFamily="34" charset="0"/>
                <a:cs typeface="Arial" panose="020B0604020202020204" pitchFamily="34" charset="0"/>
              </a:rPr>
              <a:t>р</a:t>
            </a:r>
            <a:r>
              <a:rPr lang="mn-MN" sz="1800" dirty="0" smtClean="0">
                <a:latin typeface="Arial Mon" panose="020B0500000000000000" pitchFamily="34" charset="0"/>
                <a:cs typeface="Arial" panose="020B0604020202020204" pitchFamily="34" charset="0"/>
              </a:rPr>
              <a:t>ч тус </a:t>
            </a:r>
            <a:r>
              <a:rPr lang="mn-MN" sz="1800" dirty="0">
                <a:latin typeface="Arial Mon" panose="020B0500000000000000" pitchFamily="34" charset="0"/>
                <a:cs typeface="Arial" panose="020B0604020202020204" pitchFamily="34" charset="0"/>
              </a:rPr>
              <a:t>тус шинэчилсэн . </a:t>
            </a:r>
            <a:r>
              <a:rPr lang="mn-MN" sz="1800" dirty="0" smtClean="0">
                <a:latin typeface="Arial Mon" panose="020B0500000000000000" pitchFamily="34" charset="0"/>
                <a:cs typeface="Arial" panose="020B0604020202020204" pitchFamily="34" charset="0"/>
              </a:rPr>
              <a:t>Их засварын ажлаар 10 ш Задвижка </a:t>
            </a:r>
            <a:r>
              <a:rPr lang="mn-MN" sz="1800" dirty="0">
                <a:latin typeface="Arial Mon" panose="020B0500000000000000" pitchFamily="34" charset="0"/>
                <a:cs typeface="Arial" panose="020B0604020202020204" pitchFamily="34" charset="0"/>
              </a:rPr>
              <a:t>УДДТ-1-4,2-2,2-3, 3-2,3-5,3-3, </a:t>
            </a:r>
            <a:r>
              <a:rPr lang="mn-MN" sz="1800" dirty="0" smtClean="0">
                <a:latin typeface="Arial Mon" panose="020B0500000000000000" pitchFamily="34" charset="0"/>
                <a:cs typeface="Arial" panose="020B0604020202020204" pitchFamily="34" charset="0"/>
              </a:rPr>
              <a:t>13,1-2,3-3</a:t>
            </a:r>
            <a:r>
              <a:rPr lang="mn-MN" sz="1800" dirty="0">
                <a:latin typeface="Arial Mon" panose="020B0500000000000000" pitchFamily="34" charset="0"/>
                <a:cs typeface="Arial" panose="020B0604020202020204" pitchFamily="34" charset="0"/>
              </a:rPr>
              <a:t>, 4-1-д </a:t>
            </a:r>
            <a:r>
              <a:rPr lang="mn-MN" sz="1800" dirty="0" smtClean="0">
                <a:latin typeface="Arial Mon" panose="020B0500000000000000" pitchFamily="34" charset="0"/>
                <a:cs typeface="Arial" panose="020B0604020202020204" pitchFamily="34" charset="0"/>
              </a:rPr>
              <a:t>,4-10-р </a:t>
            </a:r>
            <a:r>
              <a:rPr lang="mn-MN" sz="1800" dirty="0">
                <a:latin typeface="Arial Mon" panose="020B0500000000000000" pitchFamily="34" charset="0"/>
                <a:cs typeface="Arial" panose="020B0604020202020204" pitchFamily="34" charset="0"/>
              </a:rPr>
              <a:t>байрны халаалтын </a:t>
            </a:r>
            <a:r>
              <a:rPr lang="mn-MN" sz="1800" dirty="0" smtClean="0">
                <a:latin typeface="Arial Mon" panose="020B0500000000000000" pitchFamily="34" charset="0"/>
                <a:cs typeface="Arial" panose="020B0604020202020204" pitchFamily="34" charset="0"/>
              </a:rPr>
              <a:t>64м шугам шинэчлэх,</a:t>
            </a:r>
            <a:r>
              <a:rPr lang="ru-RU" sz="1800" dirty="0">
                <a:latin typeface="Arial Mon" panose="020B0500000000000000" pitchFamily="34" charset="0"/>
                <a:cs typeface="Arial" panose="020B0604020202020204" pitchFamily="34" charset="0"/>
              </a:rPr>
              <a:t> ÓÄÄÒ-6-3,5-2,5-5, 1-4, 4-14 барилгын засварын </a:t>
            </a:r>
            <a:r>
              <a:rPr lang="mn-MN" sz="1800" dirty="0" smtClean="0">
                <a:latin typeface="Arial Mon" panose="020B0500000000000000" pitchFamily="34" charset="0"/>
                <a:cs typeface="Arial" panose="020B0604020202020204" pitchFamily="34" charset="0"/>
              </a:rPr>
              <a:t> нийт 151105,1 мянган төгрөгийн ажлыг тус тус хийсэн байна.</a:t>
            </a:r>
            <a:endParaRPr lang="en-US" sz="1800" dirty="0">
              <a:latin typeface="Arial Mon" panose="020B0500000000000000" pitchFamily="34" charset="0"/>
              <a:cs typeface="Arial" panose="020B0604020202020204" pitchFamily="34" charset="0"/>
            </a:endParaRPr>
          </a:p>
        </p:txBody>
      </p:sp>
    </p:spTree>
    <p:extLst>
      <p:ext uri="{BB962C8B-B14F-4D97-AF65-F5344CB8AC3E}">
        <p14:creationId xmlns:p14="http://schemas.microsoft.com/office/powerpoint/2010/main" val="224681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mn-MN" sz="1800" dirty="0" smtClean="0">
                <a:latin typeface="Arial" panose="020B0604020202020204" pitchFamily="34" charset="0"/>
                <a:cs typeface="Arial" panose="020B0604020202020204" pitchFamily="34" charset="0"/>
              </a:rPr>
              <a:t>Цахилгаан </a:t>
            </a:r>
            <a:r>
              <a:rPr lang="mn-MN" sz="1800" dirty="0">
                <a:latin typeface="Arial" panose="020B0604020202020204" pitchFamily="34" charset="0"/>
                <a:cs typeface="Arial" panose="020B0604020202020204" pitchFamily="34" charset="0"/>
              </a:rPr>
              <a:t>хангамжид хөрөнгө оруулалт ,ТЗБАХ –аар </a:t>
            </a:r>
            <a:r>
              <a:rPr lang="ru-RU" sz="1800" dirty="0" smtClean="0">
                <a:latin typeface="Arial" panose="020B0604020202020204" pitchFamily="34" charset="0"/>
                <a:cs typeface="Arial" panose="020B0604020202020204" pitchFamily="34" charset="0"/>
              </a:rPr>
              <a:t>ТП-234-с </a:t>
            </a:r>
            <a:r>
              <a:rPr lang="ru-RU" sz="1800" dirty="0">
                <a:latin typeface="Arial" panose="020B0604020202020204" pitchFamily="34" charset="0"/>
                <a:cs typeface="Arial" panose="020B0604020202020204" pitchFamily="34" charset="0"/>
              </a:rPr>
              <a:t>ТП232 дэд станцын 6КВ-ын кабель шугам шинээр </a:t>
            </a:r>
            <a:r>
              <a:rPr lang="ru-RU" sz="1800" dirty="0" smtClean="0">
                <a:latin typeface="Arial" panose="020B0604020202020204" pitchFamily="34" charset="0"/>
                <a:cs typeface="Arial" panose="020B0604020202020204" pitchFamily="34" charset="0"/>
              </a:rPr>
              <a:t>татах</a:t>
            </a:r>
            <a:r>
              <a:rPr lang="mn-MN" sz="1800" dirty="0">
                <a:latin typeface="Arial" panose="020B0604020202020204" pitchFamily="34" charset="0"/>
                <a:cs typeface="Arial" panose="020B0604020202020204" pitchFamily="34" charset="0"/>
              </a:rPr>
              <a:t>, ТП-494 дэд станцын хэрэглэгчдэд ухаалаг тоолуур </a:t>
            </a:r>
            <a:r>
              <a:rPr lang="mn-MN" sz="1800" dirty="0" smtClean="0">
                <a:latin typeface="Arial" panose="020B0604020202020204" pitchFamily="34" charset="0"/>
                <a:cs typeface="Arial" panose="020B0604020202020204" pitchFamily="34" charset="0"/>
              </a:rPr>
              <a:t>суурилуулах, </a:t>
            </a:r>
            <a:r>
              <a:rPr lang="mn-MN" sz="1800" dirty="0">
                <a:latin typeface="Arial" panose="020B0604020202020204" pitchFamily="34" charset="0"/>
                <a:cs typeface="Arial" panose="020B0604020202020204" pitchFamily="34" charset="0"/>
              </a:rPr>
              <a:t>ЦРП-2  35/6 тоноглолын </a:t>
            </a:r>
            <a:r>
              <a:rPr lang="mn-MN" sz="1800" dirty="0" smtClean="0">
                <a:latin typeface="Arial" panose="020B0604020202020204" pitchFamily="34" charset="0"/>
                <a:cs typeface="Arial" panose="020B0604020202020204" pitchFamily="34" charset="0"/>
              </a:rPr>
              <a:t>засвар</a:t>
            </a:r>
            <a:r>
              <a:rPr lang="ru-RU" sz="1800" dirty="0">
                <a:latin typeface="Arial" panose="020B0604020202020204" pitchFamily="34" charset="0"/>
                <a:cs typeface="Arial" panose="020B0604020202020204" pitchFamily="34" charset="0"/>
              </a:rPr>
              <a:t> </a:t>
            </a:r>
            <a:r>
              <a:rPr lang="mn-MN" sz="1800" dirty="0" smtClean="0">
                <a:latin typeface="Arial" panose="020B0604020202020204" pitchFamily="34" charset="0"/>
                <a:cs typeface="Arial" panose="020B0604020202020204" pitchFamily="34" charset="0"/>
              </a:rPr>
              <a:t>,</a:t>
            </a:r>
            <a:r>
              <a:rPr lang="ru-RU" sz="1800" dirty="0">
                <a:latin typeface="Arial" panose="020B0604020202020204" pitchFamily="34" charset="0"/>
                <a:cs typeface="Arial" panose="020B0604020202020204" pitchFamily="34" charset="0"/>
              </a:rPr>
              <a:t> Дэд станц тоноглол гүйдлийн трансформатор гүйдлийн </a:t>
            </a:r>
            <a:r>
              <a:rPr lang="ru-RU" sz="1800" dirty="0" smtClean="0">
                <a:latin typeface="Arial" panose="020B0604020202020204" pitchFamily="34" charset="0"/>
                <a:cs typeface="Arial" panose="020B0604020202020204" pitchFamily="34" charset="0"/>
              </a:rPr>
              <a:t>трансформатор</a:t>
            </a:r>
            <a:r>
              <a:rPr lang="mn-MN" sz="1800" dirty="0" smtClean="0">
                <a:latin typeface="Arial" panose="020B0604020202020204" pitchFamily="34" charset="0"/>
                <a:cs typeface="Arial" panose="020B0604020202020204" pitchFamily="34" charset="0"/>
              </a:rPr>
              <a:t>, их засвараар </a:t>
            </a:r>
            <a:r>
              <a:rPr lang="ru-RU" sz="1800" dirty="0" smtClean="0">
                <a:latin typeface="Arial" panose="020B0604020202020204" pitchFamily="34" charset="0"/>
                <a:cs typeface="Arial" panose="020B0604020202020204" pitchFamily="34" charset="0"/>
              </a:rPr>
              <a:t>ТП-236</a:t>
            </a:r>
            <a:r>
              <a:rPr lang="mn-MN" sz="1800" dirty="0" smtClean="0">
                <a:latin typeface="Arial" panose="020B0604020202020204" pitchFamily="34" charset="0"/>
                <a:cs typeface="Arial" panose="020B0604020202020204" pitchFamily="34" charset="0"/>
              </a:rPr>
              <a:t>,</a:t>
            </a:r>
            <a:r>
              <a:rPr lang="ru-RU" sz="1800" dirty="0" smtClean="0">
                <a:latin typeface="Arial" panose="020B0604020202020204" pitchFamily="34" charset="0"/>
                <a:cs typeface="Arial" panose="020B0604020202020204" pitchFamily="34" charset="0"/>
              </a:rPr>
              <a:t> ТП-226</a:t>
            </a:r>
            <a:r>
              <a:rPr lang="mn-MN" sz="1800" dirty="0" smtClean="0">
                <a:latin typeface="Arial" panose="020B0604020202020204" pitchFamily="34" charset="0"/>
                <a:cs typeface="Arial" panose="020B0604020202020204" pitchFamily="34" charset="0"/>
              </a:rPr>
              <a:t> –уудад </a:t>
            </a:r>
            <a:r>
              <a:rPr lang="ru-RU" sz="1800" dirty="0" smtClean="0">
                <a:latin typeface="Arial" panose="020B0604020202020204" pitchFamily="34" charset="0"/>
                <a:cs typeface="Arial" panose="020B0604020202020204" pitchFamily="34" charset="0"/>
              </a:rPr>
              <a:t> </a:t>
            </a:r>
            <a:r>
              <a:rPr lang="ru-RU" sz="1800" dirty="0">
                <a:latin typeface="Arial" panose="020B0604020202020204" pitchFamily="34" charset="0"/>
                <a:cs typeface="Arial" panose="020B0604020202020204" pitchFamily="34" charset="0"/>
              </a:rPr>
              <a:t>трансформаторын болон РУ-6кВ, РУ-0.4кВ-д </a:t>
            </a:r>
            <a:r>
              <a:rPr lang="mn-MN" sz="1800" dirty="0" smtClean="0">
                <a:latin typeface="Arial" panose="020B0604020202020204" pitchFamily="34" charset="0"/>
                <a:cs typeface="Arial" panose="020B0604020202020204" pitchFamily="34" charset="0"/>
              </a:rPr>
              <a:t>,</a:t>
            </a:r>
            <a:r>
              <a:rPr lang="ru-RU" sz="1800" dirty="0" smtClean="0">
                <a:latin typeface="Arial" panose="020B0604020202020204" pitchFamily="34" charset="0"/>
                <a:cs typeface="Arial" panose="020B0604020202020204" pitchFamily="34" charset="0"/>
              </a:rPr>
              <a:t>барилгын </a:t>
            </a:r>
            <a:r>
              <a:rPr lang="ru-RU" sz="1800" dirty="0">
                <a:latin typeface="Arial" panose="020B0604020202020204" pitchFamily="34" charset="0"/>
                <a:cs typeface="Arial" panose="020B0604020202020204" pitchFamily="34" charset="0"/>
              </a:rPr>
              <a:t>их засварын </a:t>
            </a:r>
            <a:r>
              <a:rPr lang="ru-RU" sz="1800" dirty="0" smtClean="0">
                <a:latin typeface="Arial" panose="020B0604020202020204" pitchFamily="34" charset="0"/>
                <a:cs typeface="Arial" panose="020B0604020202020204" pitchFamily="34" charset="0"/>
              </a:rPr>
              <a:t>ажил</a:t>
            </a:r>
            <a:r>
              <a:rPr lang="mn-MN" sz="1800" dirty="0" smtClean="0">
                <a:latin typeface="Arial" panose="020B0604020202020204" pitchFamily="34" charset="0"/>
                <a:cs typeface="Arial" panose="020B0604020202020204" pitchFamily="34" charset="0"/>
              </a:rPr>
              <a:t> </a:t>
            </a:r>
            <a:r>
              <a:rPr lang="ru-RU" sz="1800" dirty="0" smtClean="0">
                <a:latin typeface="Arial" panose="020B0604020202020204" pitchFamily="34" charset="0"/>
                <a:cs typeface="Arial" panose="020B0604020202020204" pitchFamily="34" charset="0"/>
              </a:rPr>
              <a:t>РП-201</a:t>
            </a:r>
            <a:r>
              <a:rPr lang="mn-MN" sz="1800" dirty="0">
                <a:latin typeface="Arial" panose="020B0604020202020204" pitchFamily="34" charset="0"/>
                <a:cs typeface="Arial" panose="020B0604020202020204" pitchFamily="34" charset="0"/>
              </a:rPr>
              <a:t>,</a:t>
            </a:r>
            <a:r>
              <a:rPr lang="ru-RU" sz="1800" dirty="0" smtClean="0">
                <a:latin typeface="Arial" panose="020B0604020202020204" pitchFamily="34" charset="0"/>
                <a:cs typeface="Arial" panose="020B0604020202020204" pitchFamily="34" charset="0"/>
              </a:rPr>
              <a:t> ТП-269</a:t>
            </a:r>
            <a:r>
              <a:rPr lang="mn-MN" sz="1800" dirty="0" smtClean="0">
                <a:latin typeface="Arial" panose="020B0604020202020204" pitchFamily="34" charset="0"/>
                <a:cs typeface="Arial" panose="020B0604020202020204" pitchFamily="34" charset="0"/>
              </a:rPr>
              <a:t>-д,</a:t>
            </a:r>
            <a:r>
              <a:rPr lang="ru-RU" sz="1800" dirty="0">
                <a:latin typeface="Arial" panose="020B0604020202020204" pitchFamily="34" charset="0"/>
                <a:cs typeface="Arial" panose="020B0604020202020204" pitchFamily="34" charset="0"/>
              </a:rPr>
              <a:t> дээвэрийн их </a:t>
            </a:r>
            <a:r>
              <a:rPr lang="ru-RU" sz="1800" dirty="0" smtClean="0">
                <a:latin typeface="Arial" panose="020B0604020202020204" pitchFamily="34" charset="0"/>
                <a:cs typeface="Arial" panose="020B0604020202020204" pitchFamily="34" charset="0"/>
              </a:rPr>
              <a:t>засвар</a:t>
            </a:r>
            <a:r>
              <a:rPr lang="mn-MN" sz="1800" dirty="0" smtClean="0">
                <a:latin typeface="Arial" panose="020B0604020202020204" pitchFamily="34" charset="0"/>
                <a:cs typeface="Arial" panose="020B0604020202020204" pitchFamily="34" charset="0"/>
              </a:rPr>
              <a:t>ыг </a:t>
            </a:r>
            <a:r>
              <a:rPr lang="ru-RU" sz="1800" dirty="0" smtClean="0">
                <a:latin typeface="Arial" panose="020B0604020202020204" pitchFamily="34" charset="0"/>
                <a:cs typeface="Arial" panose="020B0604020202020204" pitchFamily="34" charset="0"/>
              </a:rPr>
              <a:t>ЦРП-2 </a:t>
            </a:r>
            <a:r>
              <a:rPr lang="ru-RU" sz="1800" dirty="0">
                <a:latin typeface="Arial" panose="020B0604020202020204" pitchFamily="34" charset="0"/>
                <a:cs typeface="Arial" panose="020B0604020202020204" pitchFamily="34" charset="0"/>
              </a:rPr>
              <a:t>дэд </a:t>
            </a:r>
            <a:r>
              <a:rPr lang="ru-RU" sz="1800" dirty="0" smtClean="0">
                <a:latin typeface="Arial" panose="020B0604020202020204" pitchFamily="34" charset="0"/>
                <a:cs typeface="Arial" panose="020B0604020202020204" pitchFamily="34" charset="0"/>
              </a:rPr>
              <a:t>станц</a:t>
            </a:r>
            <a:r>
              <a:rPr lang="mn-MN" sz="1800" dirty="0" smtClean="0">
                <a:latin typeface="Arial" panose="020B0604020202020204" pitchFamily="34" charset="0"/>
                <a:cs typeface="Arial" panose="020B0604020202020204" pitchFamily="34" charset="0"/>
              </a:rPr>
              <a:t>д тус тус хийж нийт 80981,0 мянган төгрөгийн ажил хийсэн.</a:t>
            </a:r>
          </a:p>
          <a:p>
            <a:endParaRPr lang="mn-MN" sz="1800" dirty="0" smtClean="0">
              <a:latin typeface="Arial" panose="020B0604020202020204" pitchFamily="34" charset="0"/>
              <a:cs typeface="Arial" panose="020B0604020202020204" pitchFamily="34" charset="0"/>
            </a:endParaRPr>
          </a:p>
          <a:p>
            <a:r>
              <a:rPr lang="mn-MN" sz="1800" dirty="0" smtClean="0">
                <a:latin typeface="Arial" panose="020B0604020202020204" pitchFamily="34" charset="0"/>
                <a:cs typeface="Arial" panose="020B0604020202020204" pitchFamily="34" charset="0"/>
              </a:rPr>
              <a:t>Усан  </a:t>
            </a:r>
            <a:r>
              <a:rPr lang="mn-MN" sz="1800" dirty="0">
                <a:latin typeface="Arial" panose="020B0604020202020204" pitchFamily="34" charset="0"/>
                <a:cs typeface="Arial" panose="020B0604020202020204" pitchFamily="34" charset="0"/>
              </a:rPr>
              <a:t>хангамжид хөрөнгө оруулалт ,ТЗБАХ </a:t>
            </a:r>
            <a:r>
              <a:rPr lang="mn-MN" sz="1800" dirty="0" smtClean="0">
                <a:latin typeface="Arial" panose="020B0604020202020204" pitchFamily="34" charset="0"/>
                <a:cs typeface="Arial" panose="020B0604020202020204" pitchFamily="34" charset="0"/>
              </a:rPr>
              <a:t>, их засварын–ажлаар</a:t>
            </a:r>
            <a:r>
              <a:rPr lang="en-US" sz="1800" dirty="0" smtClean="0">
                <a:latin typeface="Arial" panose="020B0604020202020204" pitchFamily="34" charset="0"/>
                <a:cs typeface="Arial" panose="020B0604020202020204" pitchFamily="34" charset="0"/>
              </a:rPr>
              <a:t> </a:t>
            </a:r>
            <a:r>
              <a:rPr lang="mn-MN" sz="1800" dirty="0" smtClean="0">
                <a:latin typeface="Arial" panose="020B0604020202020204" pitchFamily="34" charset="0"/>
                <a:cs typeface="Arial" panose="020B0604020202020204" pitchFamily="34" charset="0"/>
              </a:rPr>
              <a:t>усны </a:t>
            </a:r>
            <a:r>
              <a:rPr lang="ru-RU" sz="1800" dirty="0" smtClean="0">
                <a:latin typeface="Arial" panose="020B0604020202020204" pitchFamily="34" charset="0"/>
                <a:cs typeface="Arial" panose="020B0604020202020204" pitchFamily="34" charset="0"/>
              </a:rPr>
              <a:t>оруулга</a:t>
            </a:r>
            <a:r>
              <a:rPr lang="mn-MN" sz="1800" dirty="0" smtClean="0">
                <a:latin typeface="Arial" panose="020B0604020202020204" pitchFamily="34" charset="0"/>
                <a:cs typeface="Arial" panose="020B0604020202020204" pitchFamily="34" charset="0"/>
              </a:rPr>
              <a:t> шугамыг нэгдсэн </a:t>
            </a:r>
            <a:r>
              <a:rPr lang="ru-RU" sz="1800" dirty="0" smtClean="0">
                <a:latin typeface="Arial" panose="020B0604020202020204" pitchFamily="34" charset="0"/>
                <a:cs typeface="Arial" panose="020B0604020202020204" pitchFamily="34" charset="0"/>
              </a:rPr>
              <a:t>тоолуурын узел</a:t>
            </a:r>
            <a:r>
              <a:rPr lang="mn-MN" sz="1800" dirty="0" smtClean="0">
                <a:latin typeface="Arial" panose="020B0604020202020204" pitchFamily="34" charset="0"/>
                <a:cs typeface="Arial" panose="020B0604020202020204" pitchFamily="34" charset="0"/>
              </a:rPr>
              <a:t>ь хийж холбох ажлыг </a:t>
            </a:r>
            <a:r>
              <a:rPr lang="ru-RU" sz="1800" dirty="0" smtClean="0">
                <a:latin typeface="Arial" panose="020B0604020202020204" pitchFamily="34" charset="0"/>
                <a:cs typeface="Arial" panose="020B0604020202020204" pitchFamily="34" charset="0"/>
              </a:rPr>
              <a:t> УДТТ3-1</a:t>
            </a:r>
            <a:r>
              <a:rPr lang="mn-MN" sz="1800" dirty="0" smtClean="0">
                <a:latin typeface="Arial" panose="020B0604020202020204" pitchFamily="34" charset="0"/>
                <a:cs typeface="Arial" panose="020B0604020202020204" pitchFamily="34" charset="0"/>
              </a:rPr>
              <a:t>, 3-5,2-1,2-2,2-3,2-5,6-4,1-4 –д , барилгын засварын ажлыг УТБ-33,42,50,57, дээвэр засварыг УТБ- 2,4,72-д, цахилгаан халаагуурыг 7 байранд шинэчилч, 12 байранд засварласан,Эрдэнэ багийн өргөлтийн насос станцад 120м, Их залуу багийн 2-р өргөлтийн насос станцад 320м  хамгаалалтын хашааг шинэчилсэнУТБ –ны ухаалаг тоолуур сольсон, УДШ-5шугам, </a:t>
            </a:r>
            <a:r>
              <a:rPr lang="mn-MN" sz="1800" dirty="0">
                <a:latin typeface="Arial" panose="020B0604020202020204" pitchFamily="34" charset="0"/>
                <a:cs typeface="Arial" panose="020B0604020202020204" pitchFamily="34" charset="0"/>
              </a:rPr>
              <a:t>, МОН23-н УДШ 2,34,5,6 шугамын гаргалаанд </a:t>
            </a:r>
            <a:r>
              <a:rPr lang="mn-MN" sz="1800" dirty="0" smtClean="0">
                <a:latin typeface="Arial" panose="020B0604020202020204" pitchFamily="34" charset="0"/>
                <a:cs typeface="Arial" panose="020B0604020202020204" pitchFamily="34" charset="0"/>
              </a:rPr>
              <a:t>,УТБ-33-д усны балансын тоолуур суурилуулсан, Бүрэн бүстийн усны эх үүсвэрийн хамгаалалтын хашааг будаж засварласан зэрэг ажилд нийт 124097,4 мянган төгрөгийн ажил хийсэн байна.</a:t>
            </a: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754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endParaRPr lang="mn-MN" sz="1800" dirty="0" smtClean="0">
              <a:latin typeface="Arial" panose="020B0604020202020204" pitchFamily="34" charset="0"/>
              <a:cs typeface="Arial" panose="020B0604020202020204" pitchFamily="34" charset="0"/>
            </a:endParaRPr>
          </a:p>
          <a:p>
            <a:r>
              <a:rPr lang="mn-MN" sz="1800" dirty="0" smtClean="0">
                <a:latin typeface="Arial" panose="020B0604020202020204" pitchFamily="34" charset="0"/>
                <a:cs typeface="Arial" panose="020B0604020202020204" pitchFamily="34" charset="0"/>
              </a:rPr>
              <a:t>Говил багийн 48 айлын сууцны орц засвар, оффисын болон албадын ажлын өрөө цахилгаан шатны техникийн өрөөнүүдийн засварыг  19 газарт хийж нийт 31640,3 мянган төгрөгийн ажлыг өөрийн  Барилга засвар үйлчилгээний албаар  гүйцэтгэсэн байна.</a:t>
            </a:r>
          </a:p>
          <a:p>
            <a:r>
              <a:rPr lang="mn-MN" sz="1800" dirty="0" smtClean="0">
                <a:latin typeface="Arial" panose="020B0604020202020204" pitchFamily="34" charset="0"/>
                <a:cs typeface="Arial" panose="020B0604020202020204" pitchFamily="34" charset="0"/>
              </a:rPr>
              <a:t>Тусгай зориулалтын болон засвар шуурхай үйлчилгээний зориулалттай 33 машин техник байгаагаас 27 машин техник ажиллаж 6 машин ашиглалтын хугацаа дууссан актдах шаардлагатай байна.</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3595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4638"/>
            <a:ext cx="7467600" cy="63976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mn-MN" sz="2000" b="1" cap="none"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Аймгийн аваарийн  зардлаар  </a:t>
            </a:r>
            <a:r>
              <a:rPr lang="mn-MN" sz="2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хийж гүйцэтгэсэн ажлууд</a:t>
            </a:r>
            <a:endParaRPr lang="en-US" sz="2000" b="1"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527670067"/>
              </p:ext>
            </p:extLst>
          </p:nvPr>
        </p:nvGraphicFramePr>
        <p:xfrm>
          <a:off x="914399" y="1143001"/>
          <a:ext cx="7391398" cy="4437640"/>
        </p:xfrm>
        <a:graphic>
          <a:graphicData uri="http://schemas.openxmlformats.org/drawingml/2006/table">
            <a:tbl>
              <a:tblPr>
                <a:tableStyleId>{5940675A-B579-460E-94D1-54222C63F5DA}</a:tableStyleId>
              </a:tblPr>
              <a:tblGrid>
                <a:gridCol w="533401"/>
                <a:gridCol w="4372125"/>
                <a:gridCol w="1242936"/>
                <a:gridCol w="1242936"/>
              </a:tblGrid>
              <a:tr h="461633">
                <a:tc>
                  <a:txBody>
                    <a:bodyPr/>
                    <a:lstStyle/>
                    <a:p>
                      <a:pPr algn="ctr" fontAlgn="ctr"/>
                      <a:r>
                        <a:rPr lang="en-US" sz="1200" u="none" strike="noStrike" dirty="0">
                          <a:effectLst/>
                          <a:latin typeface="Arial" panose="020B0604020202020204" pitchFamily="34" charset="0"/>
                          <a:cs typeface="Arial" panose="020B0604020202020204" pitchFamily="34" charset="0"/>
                        </a:rPr>
                        <a:t>№</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Хийгдсэн ажлууд</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2018 онд</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2019 онд</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377155">
                <a:tc>
                  <a:txBody>
                    <a:bodyPr/>
                    <a:lstStyle/>
                    <a:p>
                      <a:pPr algn="ctr" fontAlgn="ctr"/>
                      <a:r>
                        <a:rPr lang="en-US" sz="1200" u="none" strike="noStrike" dirty="0">
                          <a:effectLst/>
                          <a:latin typeface="Arial" panose="020B0604020202020204" pitchFamily="34" charset="0"/>
                          <a:cs typeface="Arial" panose="020B0604020202020204" pitchFamily="34" charset="0"/>
                        </a:rPr>
                        <a:t>1</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dirty="0">
                          <a:effectLst/>
                          <a:latin typeface="Arial" panose="020B0604020202020204" pitchFamily="34" charset="0"/>
                          <a:cs typeface="Arial" panose="020B0604020202020204" pitchFamily="34" charset="0"/>
                        </a:rPr>
                        <a:t>Унага цэцэрлэгийн гаднах халуун хүйтэн усны шугамын засварын ажил</a:t>
                      </a:r>
                      <a:endParaRPr lang="mn-MN"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Arial" panose="020B0604020202020204" pitchFamily="34" charset="0"/>
                          <a:cs typeface="Arial" panose="020B0604020202020204" pitchFamily="34" charset="0"/>
                        </a:rPr>
                        <a:t>47858.7</a:t>
                      </a:r>
                      <a:endParaRPr lang="en-US" sz="1200" b="0" i="0" u="none" strike="noStrike" dirty="0" smtClean="0">
                        <a:solidFill>
                          <a:srgbClr val="000000"/>
                        </a:solidFill>
                        <a:effectLst/>
                        <a:latin typeface="Arial" panose="020B0604020202020204" pitchFamily="34" charset="0"/>
                        <a:cs typeface="Arial" panose="020B0604020202020204" pitchFamily="34" charset="0"/>
                      </a:endParaRPr>
                    </a:p>
                    <a:p>
                      <a:pPr algn="ctr" fontAlgn="ctr"/>
                      <a:r>
                        <a:rPr lang="en-US" sz="1200" u="none" strike="noStrike" dirty="0">
                          <a:effectLst/>
                          <a:latin typeface="Arial" panose="020B0604020202020204" pitchFamily="34" charset="0"/>
                          <a:cs typeface="Arial" panose="020B0604020202020204" pitchFamily="34" charset="0"/>
                        </a:rPr>
                        <a:t> </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r>
              <a:tr h="367422">
                <a:tc>
                  <a:txBody>
                    <a:bodyPr/>
                    <a:lstStyle/>
                    <a:p>
                      <a:pPr algn="ctr" fontAlgn="ctr"/>
                      <a:r>
                        <a:rPr lang="en-US" sz="1200" u="none" strike="noStrike" dirty="0">
                          <a:effectLst/>
                          <a:latin typeface="Arial" panose="020B0604020202020204" pitchFamily="34" charset="0"/>
                          <a:cs typeface="Arial" panose="020B0604020202020204" pitchFamily="34" charset="0"/>
                        </a:rPr>
                        <a:t>2</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ru-RU" sz="1200" u="none" strike="noStrike" dirty="0">
                          <a:effectLst/>
                          <a:latin typeface="Arial" panose="020B0604020202020204" pitchFamily="34" charset="0"/>
                          <a:cs typeface="Arial" panose="020B0604020202020204" pitchFamily="34" charset="0"/>
                        </a:rPr>
                        <a:t>УДХТ 6-4 ийн ялтсан бойлерийн засварын ажил</a:t>
                      </a:r>
                      <a:endParaRPr lang="ru-RU"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dirty="0">
                          <a:effectLst/>
                          <a:latin typeface="Arial" panose="020B0604020202020204" pitchFamily="34" charset="0"/>
                          <a:cs typeface="Arial" panose="020B0604020202020204" pitchFamily="34" charset="0"/>
                        </a:rPr>
                        <a:t> </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dirty="0">
                          <a:effectLst/>
                          <a:latin typeface="Arial" panose="020B0604020202020204" pitchFamily="34" charset="0"/>
                          <a:cs typeface="Arial" panose="020B0604020202020204" pitchFamily="34" charset="0"/>
                        </a:rPr>
                        <a:t>46909.2</a:t>
                      </a:r>
                      <a:endParaRPr lang="en-US" sz="1200" b="0"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r>
              <a:tr h="367422">
                <a:tc>
                  <a:txBody>
                    <a:bodyPr/>
                    <a:lstStyle/>
                    <a:p>
                      <a:pPr algn="ctr" fontAlgn="ctr"/>
                      <a:r>
                        <a:rPr lang="en-US" sz="1200" u="none" strike="noStrike">
                          <a:effectLst/>
                          <a:latin typeface="Arial" panose="020B0604020202020204" pitchFamily="34" charset="0"/>
                          <a:cs typeface="Arial" panose="020B0604020202020204" pitchFamily="34" charset="0"/>
                        </a:rPr>
                        <a:t>3</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ru-RU" sz="1200" u="none" strike="noStrike">
                          <a:effectLst/>
                          <a:latin typeface="Arial" panose="020B0604020202020204" pitchFamily="34" charset="0"/>
                          <a:cs typeface="Arial" panose="020B0604020202020204" pitchFamily="34" charset="0"/>
                        </a:rPr>
                        <a:t>Зэст багийн ОНӨмчийн гражийн дулааны засвар</a:t>
                      </a:r>
                      <a:endParaRPr lang="ru-RU"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1415.0</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518160">
                <a:tc>
                  <a:txBody>
                    <a:bodyPr/>
                    <a:lstStyle/>
                    <a:p>
                      <a:pPr algn="ctr" fontAlgn="ctr"/>
                      <a:r>
                        <a:rPr lang="en-US" sz="1200" u="none" strike="noStrike">
                          <a:effectLst/>
                          <a:latin typeface="Arial" panose="020B0604020202020204" pitchFamily="34" charset="0"/>
                          <a:cs typeface="Arial" panose="020B0604020202020204" pitchFamily="34" charset="0"/>
                        </a:rPr>
                        <a:t>4</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Говил баг Мөнхсүндэрэл өрхийн эмнэлгийн гаднах шугамын засварын ажил</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2242.6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480475">
                <a:tc>
                  <a:txBody>
                    <a:bodyPr/>
                    <a:lstStyle/>
                    <a:p>
                      <a:pPr algn="ctr" fontAlgn="ctr"/>
                      <a:r>
                        <a:rPr lang="en-US" sz="1200" u="none" strike="noStrike">
                          <a:effectLst/>
                          <a:latin typeface="Arial" panose="020B0604020202020204" pitchFamily="34" charset="0"/>
                          <a:cs typeface="Arial" panose="020B0604020202020204" pitchFamily="34" charset="0"/>
                        </a:rPr>
                        <a:t>5</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ТК-1 худгаас УДХТ 5-1ийн оруулга хүртэлх цэвэр усны шугамын засварын ажил</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7582.3</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499317">
                <a:tc>
                  <a:txBody>
                    <a:bodyPr/>
                    <a:lstStyle/>
                    <a:p>
                      <a:pPr algn="ctr" fontAlgn="ctr"/>
                      <a:r>
                        <a:rPr lang="en-US" sz="1200" u="none" strike="noStrike">
                          <a:effectLst/>
                          <a:latin typeface="Arial" panose="020B0604020202020204" pitchFamily="34" charset="0"/>
                          <a:cs typeface="Arial" panose="020B0604020202020204" pitchFamily="34" charset="0"/>
                        </a:rPr>
                        <a:t>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6р хороололын 25р байрны гадна дулаан, цэвэр усны шугамын засварын ажил</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17478.1</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499317">
                <a:tc>
                  <a:txBody>
                    <a:bodyPr/>
                    <a:lstStyle/>
                    <a:p>
                      <a:pPr algn="ctr" fontAlgn="ctr"/>
                      <a:r>
                        <a:rPr lang="en-US" sz="1200" u="none" strike="noStrike">
                          <a:effectLst/>
                          <a:latin typeface="Arial" panose="020B0604020202020204" pitchFamily="34" charset="0"/>
                          <a:cs typeface="Arial" panose="020B0604020202020204" pitchFamily="34" charset="0"/>
                        </a:rPr>
                        <a:t>7</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Худалдааны гудамжны гадна цэвэр усны шугамын засварын ажил</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15384.6</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499317">
                <a:tc>
                  <a:txBody>
                    <a:bodyPr/>
                    <a:lstStyle/>
                    <a:p>
                      <a:pPr algn="ctr" fontAlgn="ctr"/>
                      <a:r>
                        <a:rPr lang="en-US" sz="1200" u="none" strike="noStrike">
                          <a:effectLst/>
                          <a:latin typeface="Arial" panose="020B0604020202020204" pitchFamily="34" charset="0"/>
                          <a:cs typeface="Arial" panose="020B0604020202020204" pitchFamily="34" charset="0"/>
                        </a:rPr>
                        <a:t>8</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u="none" strike="noStrike">
                          <a:effectLst/>
                          <a:latin typeface="Arial" panose="020B0604020202020204" pitchFamily="34" charset="0"/>
                          <a:cs typeface="Arial" panose="020B0604020202020204" pitchFamily="34" charset="0"/>
                        </a:rPr>
                        <a:t>Говилын илгээлтийн дулааны шугамын засвар</a:t>
                      </a:r>
                      <a:endParaRPr lang="mn-MN"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19387.0</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en-US" sz="1200" u="none" strike="noStrike">
                          <a:effectLst/>
                          <a:latin typeface="Arial" panose="020B0604020202020204" pitchFamily="34" charset="0"/>
                          <a:cs typeface="Arial" panose="020B0604020202020204" pitchFamily="34" charset="0"/>
                        </a:rPr>
                        <a:t> </a:t>
                      </a:r>
                      <a:endParaRPr lang="en-US" sz="1200" b="0" i="0" u="none" strike="noStrike">
                        <a:solidFill>
                          <a:srgbClr val="000000"/>
                        </a:solidFill>
                        <a:effectLst/>
                        <a:latin typeface="Arial" panose="020B0604020202020204" pitchFamily="34" charset="0"/>
                        <a:cs typeface="Arial" panose="020B0604020202020204" pitchFamily="34" charset="0"/>
                      </a:endParaRPr>
                    </a:p>
                  </a:txBody>
                  <a:tcPr marL="9371" marR="9371" marT="9371" marB="0" anchor="ctr"/>
                </a:tc>
              </a:tr>
              <a:tr h="367422">
                <a:tc>
                  <a:txBody>
                    <a:bodyPr/>
                    <a:lstStyle/>
                    <a:p>
                      <a:pPr algn="ctr" fontAlgn="ctr"/>
                      <a:r>
                        <a:rPr lang="en-US" sz="1200" b="1" u="none" strike="noStrike" dirty="0">
                          <a:effectLst/>
                          <a:latin typeface="Arial" panose="020B0604020202020204" pitchFamily="34" charset="0"/>
                          <a:cs typeface="Arial" panose="020B0604020202020204" pitchFamily="34" charset="0"/>
                        </a:rPr>
                        <a:t> </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b="1" u="none" strike="noStrike" dirty="0">
                          <a:effectLst/>
                          <a:latin typeface="Arial" panose="020B0604020202020204" pitchFamily="34" charset="0"/>
                          <a:cs typeface="Arial" panose="020B0604020202020204" pitchFamily="34" charset="0"/>
                        </a:rPr>
                        <a:t>Дүн</a:t>
                      </a:r>
                      <a:endParaRPr lang="mn-MN" sz="1200" b="1"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b="1" i="0" u="none" strike="noStrike" dirty="0" smtClean="0">
                          <a:solidFill>
                            <a:srgbClr val="000000"/>
                          </a:solidFill>
                          <a:effectLst/>
                          <a:latin typeface="Arial" panose="020B0604020202020204" pitchFamily="34" charset="0"/>
                          <a:cs typeface="Arial" panose="020B0604020202020204" pitchFamily="34" charset="0"/>
                        </a:rPr>
                        <a:t>67245,7</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c>
                  <a:txBody>
                    <a:bodyPr/>
                    <a:lstStyle/>
                    <a:p>
                      <a:pPr algn="ctr" fontAlgn="ctr"/>
                      <a:r>
                        <a:rPr lang="mn-MN" sz="1200" b="1" i="0" u="none" strike="noStrike" dirty="0" smtClean="0">
                          <a:solidFill>
                            <a:schemeClr val="tx1"/>
                          </a:solidFill>
                          <a:effectLst/>
                          <a:latin typeface="Arial" panose="020B0604020202020204" pitchFamily="34" charset="0"/>
                          <a:cs typeface="Arial" panose="020B0604020202020204" pitchFamily="34" charset="0"/>
                        </a:rPr>
                        <a:t>91011,8</a:t>
                      </a:r>
                      <a:endParaRPr lang="en-US" sz="1200" b="1" i="0" u="none" strike="noStrike" dirty="0">
                        <a:solidFill>
                          <a:srgbClr val="000000"/>
                        </a:solidFill>
                        <a:effectLst/>
                        <a:latin typeface="Arial" panose="020B0604020202020204" pitchFamily="34" charset="0"/>
                        <a:cs typeface="Arial" panose="020B0604020202020204" pitchFamily="34" charset="0"/>
                      </a:endParaRPr>
                    </a:p>
                  </a:txBody>
                  <a:tcPr marL="9371" marR="9371" marT="9371" marB="0" anchor="ctr"/>
                </a:tc>
              </a:tr>
            </a:tbl>
          </a:graphicData>
        </a:graphic>
      </p:graphicFrame>
    </p:spTree>
    <p:extLst>
      <p:ext uri="{BB962C8B-B14F-4D97-AF65-F5344CB8AC3E}">
        <p14:creationId xmlns:p14="http://schemas.microsoft.com/office/powerpoint/2010/main" val="4187910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1447800"/>
            <a:ext cx="7620000" cy="4648200"/>
          </a:xfrm>
        </p:spPr>
        <p:txBody>
          <a:bodyPr>
            <a:normAutofit fontScale="92500"/>
          </a:bodyPr>
          <a:lstStyle/>
          <a:p>
            <a:r>
              <a:rPr lang="mn-MN" sz="1600" dirty="0">
                <a:latin typeface="Arial" panose="020B0604020202020204" pitchFamily="34" charset="0"/>
                <a:cs typeface="Arial" panose="020B0604020202020204" pitchFamily="34" charset="0"/>
              </a:rPr>
              <a:t>2019 оны 01-р сарын 17-19 өдрүүдэд 1-р хорооллын 1-2 ус дулаан түгээх төвөөс цэвэр усаар хангаж байгаа 2 байрны 240 өрх, 8 аж ахуй нэгж байгууллагуудын усны тоолуурын хэвийн ажиллагаа, зүй бус алдагдал, зөрчилд дотоод хяналтын  чиглэлээр байгууллагын 16 ИТА, 2 засварчины бүрэлдэхүүнтэй </a:t>
            </a:r>
            <a:r>
              <a:rPr lang="mn-MN" sz="1600" dirty="0" smtClean="0">
                <a:latin typeface="Arial" panose="020B0604020202020204" pitchFamily="34" charset="0"/>
                <a:cs typeface="Arial" panose="020B0604020202020204" pitchFamily="34" charset="0"/>
              </a:rPr>
              <a:t>ажлын хэсэг 7 </a:t>
            </a:r>
            <a:r>
              <a:rPr lang="mn-MN" sz="1600" dirty="0">
                <a:latin typeface="Arial" panose="020B0604020202020204" pitchFamily="34" charset="0"/>
                <a:cs typeface="Arial" panose="020B0604020202020204" pitchFamily="34" charset="0"/>
              </a:rPr>
              <a:t>хоногийн хугацаанд ажиллаж MINOL, LXSC-13D, ASM маркийн  усны тоолуур нь мэдрэх чадвар муу хэрэглэгчийн бага зарцуулалтыг </a:t>
            </a:r>
            <a:r>
              <a:rPr lang="mn-MN" sz="1600" dirty="0" smtClean="0">
                <a:latin typeface="Arial" panose="020B0604020202020204" pitchFamily="34" charset="0"/>
                <a:cs typeface="Arial" panose="020B0604020202020204" pitchFamily="34" charset="0"/>
              </a:rPr>
              <a:t>тоолохгүй</a:t>
            </a:r>
            <a:r>
              <a:rPr lang="mn-MN" sz="1600" dirty="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шөнийн </a:t>
            </a:r>
            <a:r>
              <a:rPr lang="mn-MN" sz="1600" dirty="0">
                <a:latin typeface="Arial" panose="020B0604020202020204" pitchFamily="34" charset="0"/>
                <a:cs typeface="Arial" panose="020B0604020202020204" pitchFamily="34" charset="0"/>
              </a:rPr>
              <a:t>хэмжилт хийхэд бохир усны шугамаар урсаж байгаа усыг тоолуур мэдрэхгүй </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байгаа  хэмжлийн алдаатай, тоолуурын сэлбэг байхгүй, “Эрдэнэт үйлдвэр”ХХК нь хэт авианы мэдрэх чадвар өндөр тоолууртай учраас </a:t>
            </a:r>
            <a:r>
              <a:rPr lang="mn-MN" sz="1600" dirty="0" smtClean="0">
                <a:latin typeface="Arial" panose="020B0604020202020204" pitchFamily="34" charset="0"/>
                <a:cs typeface="Arial" panose="020B0604020202020204" pitchFamily="34" charset="0"/>
              </a:rPr>
              <a:t>орлого болоогүй усны алдагдалд </a:t>
            </a:r>
            <a:r>
              <a:rPr lang="mn-MN" sz="1600" dirty="0">
                <a:latin typeface="Arial" panose="020B0604020202020204" pitchFamily="34" charset="0"/>
                <a:cs typeface="Arial" panose="020B0604020202020204" pitchFamily="34" charset="0"/>
              </a:rPr>
              <a:t>их </a:t>
            </a:r>
            <a:r>
              <a:rPr lang="mn-MN" sz="1600" dirty="0" smtClean="0">
                <a:latin typeface="Arial" panose="020B0604020202020204" pitchFamily="34" charset="0"/>
                <a:cs typeface="Arial" panose="020B0604020202020204" pitchFamily="34" charset="0"/>
              </a:rPr>
              <a:t>нөлөөтэй  байна гэж үзэж нэн </a:t>
            </a:r>
            <a:r>
              <a:rPr lang="mn-MN" sz="1600" dirty="0">
                <a:latin typeface="Arial" panose="020B0604020202020204" pitchFamily="34" charset="0"/>
                <a:cs typeface="Arial" panose="020B0604020202020204" pitchFamily="34" charset="0"/>
              </a:rPr>
              <a:t>даруй хэрэглэгчдийн усны тоолуурыг өндөр мэдрэх чадвартай ухаалаг тоолуураар шинэчлэх ц</a:t>
            </a:r>
            <a:r>
              <a:rPr lang="mn-MN" sz="1600" dirty="0" smtClean="0">
                <a:latin typeface="Arial" panose="020B0604020202020204" pitchFamily="34" charset="0"/>
                <a:cs typeface="Arial" panose="020B0604020202020204" pitchFamily="34" charset="0"/>
              </a:rPr>
              <a:t>аашид </a:t>
            </a:r>
            <a:r>
              <a:rPr lang="mn-MN" sz="1600" dirty="0">
                <a:latin typeface="Arial" panose="020B0604020202020204" pitchFamily="34" charset="0"/>
                <a:cs typeface="Arial" panose="020B0604020202020204" pitchFamily="34" charset="0"/>
              </a:rPr>
              <a:t>бүх УДТТөвүүдийг </a:t>
            </a:r>
            <a:r>
              <a:rPr lang="mn-MN" sz="1600" dirty="0" smtClean="0">
                <a:latin typeface="Arial" panose="020B0604020202020204" pitchFamily="34" charset="0"/>
                <a:cs typeface="Arial" panose="020B0604020202020204" pitchFamily="34" charset="0"/>
              </a:rPr>
              <a:t>тоолууржуулснаар </a:t>
            </a:r>
            <a:r>
              <a:rPr lang="mn-MN" sz="1600" dirty="0">
                <a:latin typeface="Arial" panose="020B0604020202020204" pitchFamily="34" charset="0"/>
                <a:cs typeface="Arial" panose="020B0604020202020204" pitchFamily="34" charset="0"/>
              </a:rPr>
              <a:t>“Эрдэнэт үйлдвэр”ХХК-ийн тоолуураас УДТТ хүртэл гадна шугамын алдагдал, УДТТ-өөс хэрэглэгч хүртэлх усны алдагдлын эзлэх хувийг тус бүрт нь гарган  зөрчил, гэмтлийг цаг алдалгүй засварлаж хэвийн болгох зэрэг дүгнэлтүүдийг </a:t>
            </a:r>
            <a:r>
              <a:rPr lang="mn-MN" sz="1600" dirty="0" smtClean="0">
                <a:latin typeface="Arial" panose="020B0604020202020204" pitchFamily="34" charset="0"/>
                <a:cs typeface="Arial" panose="020B0604020202020204" pitchFamily="34" charset="0"/>
              </a:rPr>
              <a:t>гаргаж ХСУХАТАҮЗЗөвлөлийн холбогдох мэргэжилтнүүдэд танилцуулсан.</a:t>
            </a:r>
            <a:r>
              <a:rPr lang="en-US" sz="1600" dirty="0" smtClean="0">
                <a:latin typeface="Arial" panose="020B0604020202020204" pitchFamily="34" charset="0"/>
                <a:cs typeface="Arial" panose="020B0604020202020204" pitchFamily="34" charset="0"/>
              </a:rPr>
              <a:t> </a:t>
            </a:r>
            <a:r>
              <a:rPr lang="mn-MN" sz="1600" dirty="0" smtClean="0">
                <a:latin typeface="Arial" panose="020B0604020202020204" pitchFamily="34" charset="0"/>
                <a:cs typeface="Arial" panose="020B0604020202020204" pitchFamily="34" charset="0"/>
              </a:rPr>
              <a:t>Тоолуур гацаасан,эвдсэн, зөвшөөрөлгүй холболт хийсэн,гэрээний зэрчилтэй зэрэг 99  хэрэглэгчидэд  11815,25 шоометр усны  буюу 24285178,51  төгрөгийн нөхөн бичилт хийж барагдуулах ажил зохиож байна.</a:t>
            </a:r>
            <a:endParaRPr lang="en-US" sz="1600" dirty="0">
              <a:latin typeface="Arial" panose="020B0604020202020204" pitchFamily="34" charset="0"/>
              <a:cs typeface="Arial" panose="020B0604020202020204" pitchFamily="34" charset="0"/>
            </a:endParaRPr>
          </a:p>
        </p:txBody>
      </p:sp>
      <p:sp>
        <p:nvSpPr>
          <p:cNvPr id="2" name="Rectangle 1"/>
          <p:cNvSpPr/>
          <p:nvPr/>
        </p:nvSpPr>
        <p:spPr>
          <a:xfrm>
            <a:off x="1447800" y="457200"/>
            <a:ext cx="6096000" cy="646331"/>
          </a:xfrm>
          <a:prstGeom prst="rect">
            <a:avLst/>
          </a:prstGeom>
        </p:spPr>
        <p:txBody>
          <a:bodyPr wrap="square">
            <a:spAutoFit/>
          </a:bodyPr>
          <a:lstStyle/>
          <a:p>
            <a:pPr algn="ctr"/>
            <a:r>
              <a:rPr lang="mn-MN" b="1" dirty="0">
                <a:latin typeface="Arial" panose="020B0604020202020204" pitchFamily="34" charset="0"/>
                <a:cs typeface="Arial" panose="020B0604020202020204" pitchFamily="34" charset="0"/>
              </a:rPr>
              <a:t>Усны алдагдлыг бууруулах чиглэлээр хийсэн ажлууд</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9226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2573</TotalTime>
  <Words>2451</Words>
  <Application>Microsoft Office PowerPoint</Application>
  <PresentationFormat>On-screen Show (4:3)</PresentationFormat>
  <Paragraphs>148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PowerPoint Presentation</vt:lpstr>
      <vt:lpstr>ИНЖЕНЕРИЙН ШУГАМ СҮЛЖЭЭ, ТОНОГ ТӨХӨӨРӨМЖ, БАРИЛГА БАЙГУУЛАМЖИЙН ЗАСВАР БОЛОН ӨВЛИЙН БЭЛТГЭЛ ХАНГАХ АЖЛУУД</vt:lpstr>
      <vt:lpstr>Инженерийн шугам сүлжээ,барилга байгууламжид ТЗБАХ, их засвар,хөрөнгө оруулалт,аваарийн зардлаар  хийсэн ажлууд</vt:lpstr>
      <vt:lpstr>PowerPoint Presentation</vt:lpstr>
      <vt:lpstr>PowerPoint Presentation</vt:lpstr>
      <vt:lpstr>Аймгийн аваарийн  зардлаар  хийж гүйцэтгэсэн ажлууд</vt:lpstr>
      <vt:lpstr>PowerPoint Presentation</vt:lpstr>
      <vt:lpstr>PowerPoint Presentation</vt:lpstr>
      <vt:lpstr>PowerPoint Presentation</vt:lpstr>
      <vt:lpstr>Гэрэлтүүлгийг сайжруулах чиглэлээр хийсэн ажлууд</vt:lpstr>
      <vt:lpstr>PowerPoint Presentation</vt:lpstr>
      <vt:lpstr>Мэдээ тайлан, сургалтын ажлууд</vt:lpstr>
      <vt:lpstr>PowerPoint Presentation</vt:lpstr>
      <vt:lpstr>PowerPoint Presentation</vt:lpstr>
      <vt:lpstr> 2019 ОНЫ АЖИЛ ҮЙЛЧИЛГЭЭНИЙ   ОЛОЛТТОЙ ШИНЭ АЖИЛ ба СУЛ ТАЛ                         </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Bayantsogt</dc:creator>
  <cp:lastModifiedBy>Munkhzul</cp:lastModifiedBy>
  <cp:revision>470</cp:revision>
  <cp:lastPrinted>2020-01-25T11:18:52Z</cp:lastPrinted>
  <dcterms:created xsi:type="dcterms:W3CDTF">2018-07-24T19:43:50Z</dcterms:created>
  <dcterms:modified xsi:type="dcterms:W3CDTF">2020-03-27T07:12:56Z</dcterms:modified>
</cp:coreProperties>
</file>