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6" r:id="rId20"/>
  </p:sldIdLst>
  <p:sldSz cx="18288000" cy="10287000"/>
  <p:notesSz cx="6858000" cy="9144000"/>
  <p:embeddedFontLst>
    <p:embeddedFont>
      <p:font typeface="Fira Sans Medium" panose="020B0604020202020204" charset="0"/>
      <p:regular r:id="rId21"/>
      <p:italic r:id="rId22"/>
    </p:embeddedFont>
    <p:embeddedFont>
      <p:font typeface="Fira Sans Light" panose="020B0604020202020204" charset="0"/>
      <p:regular r:id="rId23"/>
      <p:italic r:id="rId24"/>
    </p:embeddedFont>
    <p:embeddedFont>
      <p:font typeface="Calibri" panose="020F0502020204030204" pitchFamily="34" charset="0"/>
      <p:regular r:id="rId25"/>
      <p:bold r:id="rId26"/>
      <p:italic r:id="rId27"/>
      <p:boldItalic r:id="rId28"/>
    </p:embeddedFont>
    <p:embeddedFont>
      <p:font typeface="Fira Sans Bold" panose="020B0604020202020204" charset="0"/>
      <p:regular r:id="rId29"/>
    </p:embeddedFont>
    <p:embeddedFont>
      <p:font typeface="Fira Sans Bold Bold" panose="020B0604020202020204" charset="0"/>
      <p:regular r:id="rId30"/>
    </p:embeddedFont>
    <p:embeddedFont>
      <p:font typeface="Arimo" panose="020B0604020202020204" charset="0"/>
      <p:regular r:id="rId31"/>
    </p:embeddedFont>
    <p:embeddedFont>
      <p:font typeface="Poppins Medium Bold" panose="020B0604020202020204" charset="0"/>
      <p:regular r:id="rId32"/>
    </p:embeddedFont>
    <p:embeddedFont>
      <p:font typeface="Arimo Bold" panose="020B0604020202020204" charset="0"/>
      <p:regular r:id="rId33"/>
    </p:embeddedFont>
    <p:embeddedFont>
      <p:font typeface="Fira Sans Medium Bold" panose="020B0604020202020204" charset="0"/>
      <p:regular r:id="rId34"/>
    </p:embeddedFont>
    <p:embeddedFont>
      <p:font typeface="Inter" panose="020B0604020202020204" charset="0"/>
      <p:regular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p:scale>
          <a:sx n="49" d="100"/>
          <a:sy n="49" d="100"/>
        </p:scale>
        <p:origin x="-57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font" Target="fonts/font1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11/10/2022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0" y="4266337"/>
            <a:ext cx="9144000" cy="1754326"/>
          </a:xfrm>
          <a:prstGeom prst="rect">
            <a:avLst/>
          </a:prstGeom>
        </p:spPr>
        <p:txBody>
          <a:bodyPr>
            <a:spAutoFit/>
          </a:bodyPr>
          <a:lstStyle/>
          <a:p>
            <a:pPr lvl="0" algn="ctr">
              <a:spcBef>
                <a:spcPct val="20000"/>
              </a:spcBef>
            </a:pPr>
            <a:r>
              <a:rPr lang="mn-MN" sz="3600" b="1" dirty="0">
                <a:solidFill>
                  <a:prstClr val="black"/>
                </a:solidFill>
                <a:latin typeface="Arial" panose="020B0604020202020204" pitchFamily="34" charset="0"/>
                <a:cs typeface="Arial" panose="020B0604020202020204" pitchFamily="34" charset="0"/>
              </a:rPr>
              <a:t>“ ЭРДЭНЭТ УС, ДУЛААН ТҮГЭЭХ СҮЛЖЭЭ” ОНӨХК-ИЙН 2021 ОНЫ ЖИЛИЙН</a:t>
            </a:r>
            <a:r>
              <a:rPr lang="en-US" sz="3600" b="1" dirty="0">
                <a:solidFill>
                  <a:prstClr val="black"/>
                </a:solidFill>
                <a:latin typeface="Arial" panose="020B0604020202020204" pitchFamily="34" charset="0"/>
                <a:cs typeface="Arial" panose="020B0604020202020204" pitchFamily="34" charset="0"/>
              </a:rPr>
              <a:t> </a:t>
            </a:r>
            <a:r>
              <a:rPr lang="mn-MN" sz="3600" b="1" dirty="0">
                <a:solidFill>
                  <a:prstClr val="black"/>
                </a:solidFill>
                <a:latin typeface="Arial" panose="020B0604020202020204" pitchFamily="34" charset="0"/>
                <a:cs typeface="Arial" panose="020B0604020202020204" pitchFamily="34" charset="0"/>
              </a:rPr>
              <a:t>АЖЛЫН ТАЙЛАН</a:t>
            </a:r>
            <a:endParaRPr lang="en-US" sz="3600"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23064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217278" y="-7723902"/>
            <a:ext cx="10491344" cy="9261640"/>
            <a:chOff x="0" y="0"/>
            <a:chExt cx="6085374" cy="5372100"/>
          </a:xfrm>
        </p:grpSpPr>
        <p:sp>
          <p:nvSpPr>
            <p:cNvPr id="3" name="Freeform 3"/>
            <p:cNvSpPr/>
            <p:nvPr/>
          </p:nvSpPr>
          <p:spPr>
            <a:xfrm>
              <a:off x="0" y="0"/>
              <a:ext cx="6085374" cy="5372100"/>
            </a:xfrm>
            <a:custGeom>
              <a:avLst/>
              <a:gdLst/>
              <a:ahLst/>
              <a:cxnLst/>
              <a:rect l="l" t="t" r="r" b="b"/>
              <a:pathLst>
                <a:path w="6085374" h="5372100">
                  <a:moveTo>
                    <a:pt x="4534704" y="0"/>
                  </a:moveTo>
                  <a:lnTo>
                    <a:pt x="1550670" y="0"/>
                  </a:lnTo>
                  <a:lnTo>
                    <a:pt x="0" y="2686050"/>
                  </a:lnTo>
                  <a:lnTo>
                    <a:pt x="1550670" y="5372100"/>
                  </a:lnTo>
                  <a:lnTo>
                    <a:pt x="4534704" y="5372100"/>
                  </a:lnTo>
                  <a:lnTo>
                    <a:pt x="6085374" y="2686050"/>
                  </a:lnTo>
                  <a:lnTo>
                    <a:pt x="4534704" y="0"/>
                  </a:lnTo>
                  <a:close/>
                </a:path>
              </a:pathLst>
            </a:custGeom>
            <a:solidFill>
              <a:srgbClr val="FFE60A"/>
            </a:solidFill>
          </p:spPr>
        </p:sp>
      </p:grpSp>
      <p:pic>
        <p:nvPicPr>
          <p:cNvPr id="4" name="Picture 4"/>
          <p:cNvPicPr>
            <a:picLocks noChangeAspect="1"/>
          </p:cNvPicPr>
          <p:nvPr/>
        </p:nvPicPr>
        <p:blipFill>
          <a:blip r:embed="rId2"/>
          <a:srcRect/>
          <a:stretch>
            <a:fillRect/>
          </a:stretch>
        </p:blipFill>
        <p:spPr>
          <a:xfrm>
            <a:off x="13857286" y="126603"/>
            <a:ext cx="1281390" cy="1281390"/>
          </a:xfrm>
          <a:prstGeom prst="rect">
            <a:avLst/>
          </a:prstGeom>
        </p:spPr>
      </p:pic>
      <p:pic>
        <p:nvPicPr>
          <p:cNvPr id="5" name="Picture 5"/>
          <p:cNvPicPr>
            <a:picLocks noChangeAspect="1"/>
          </p:cNvPicPr>
          <p:nvPr/>
        </p:nvPicPr>
        <p:blipFill>
          <a:blip r:embed="rId3"/>
          <a:srcRect/>
          <a:stretch>
            <a:fillRect/>
          </a:stretch>
        </p:blipFill>
        <p:spPr>
          <a:xfrm>
            <a:off x="563917" y="2178050"/>
            <a:ext cx="16695383" cy="7472530"/>
          </a:xfrm>
          <a:prstGeom prst="rect">
            <a:avLst/>
          </a:prstGeom>
        </p:spPr>
      </p:pic>
      <p:sp>
        <p:nvSpPr>
          <p:cNvPr id="6" name="TextBox 6"/>
          <p:cNvSpPr txBox="1"/>
          <p:nvPr/>
        </p:nvSpPr>
        <p:spPr>
          <a:xfrm>
            <a:off x="391341" y="952500"/>
            <a:ext cx="9153302" cy="1225550"/>
          </a:xfrm>
          <a:prstGeom prst="rect">
            <a:avLst/>
          </a:prstGeom>
        </p:spPr>
        <p:txBody>
          <a:bodyPr lIns="0" tIns="0" rIns="0" bIns="0" rtlCol="0" anchor="t">
            <a:spAutoFit/>
          </a:bodyPr>
          <a:lstStyle/>
          <a:p>
            <a:pPr algn="ctr">
              <a:lnSpc>
                <a:spcPts val="4900"/>
              </a:lnSpc>
            </a:pPr>
            <a:r>
              <a:rPr lang="en-US" sz="3500" spc="-70">
                <a:solidFill>
                  <a:srgbClr val="191919"/>
                </a:solidFill>
                <a:latin typeface="Fira Sans Medium"/>
              </a:rPr>
              <a:t>Ажил үйлчилгээ, бүтээгдэхүүний үзүүлэлтүүд:</a:t>
            </a:r>
          </a:p>
          <a:p>
            <a:pPr algn="ctr">
              <a:lnSpc>
                <a:spcPts val="4900"/>
              </a:lnSpc>
              <a:spcBef>
                <a:spcPct val="0"/>
              </a:spcBef>
            </a:pPr>
            <a:endParaRPr lang="en-US" sz="3500" spc="-70">
              <a:solidFill>
                <a:srgbClr val="191919"/>
              </a:solidFill>
              <a:latin typeface="Fira Sans Medium"/>
            </a:endParaRPr>
          </a:p>
        </p:txBody>
      </p:sp>
      <p:sp>
        <p:nvSpPr>
          <p:cNvPr id="7" name="TextBox 7"/>
          <p:cNvSpPr txBox="1"/>
          <p:nvPr/>
        </p:nvSpPr>
        <p:spPr>
          <a:xfrm>
            <a:off x="15292363" y="69453"/>
            <a:ext cx="2828821" cy="905301"/>
          </a:xfrm>
          <a:prstGeom prst="rect">
            <a:avLst/>
          </a:prstGeom>
        </p:spPr>
        <p:txBody>
          <a:bodyPr lIns="0" tIns="0" rIns="0" bIns="0" rtlCol="0" anchor="t">
            <a:spAutoFit/>
          </a:bodyPr>
          <a:lstStyle/>
          <a:p>
            <a:pPr algn="ctr">
              <a:lnSpc>
                <a:spcPts val="3639"/>
              </a:lnSpc>
              <a:spcBef>
                <a:spcPct val="0"/>
              </a:spcBef>
            </a:pPr>
            <a:r>
              <a:rPr lang="en-US" sz="2599">
                <a:solidFill>
                  <a:srgbClr val="191919"/>
                </a:solidFill>
                <a:latin typeface="Fira Sans Bold Bold"/>
              </a:rPr>
              <a:t>ЭДИЙН ЗАСГИЙН ҮЗҮҮЛЭЛТ</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 name="TextBox 2"/>
          <p:cNvSpPr txBox="1"/>
          <p:nvPr/>
        </p:nvSpPr>
        <p:spPr>
          <a:xfrm>
            <a:off x="642610" y="469686"/>
            <a:ext cx="12216832" cy="1819463"/>
          </a:xfrm>
          <a:prstGeom prst="rect">
            <a:avLst/>
          </a:prstGeom>
        </p:spPr>
        <p:txBody>
          <a:bodyPr lIns="0" tIns="0" rIns="0" bIns="0" rtlCol="0" anchor="t">
            <a:spAutoFit/>
          </a:bodyPr>
          <a:lstStyle/>
          <a:p>
            <a:pPr algn="just">
              <a:lnSpc>
                <a:spcPts val="3640"/>
              </a:lnSpc>
              <a:spcBef>
                <a:spcPct val="0"/>
              </a:spcBef>
            </a:pPr>
            <a:r>
              <a:rPr lang="en-US" sz="2600" spc="-52">
                <a:solidFill>
                  <a:srgbClr val="000000"/>
                </a:solidFill>
                <a:latin typeface="Fira Sans Medium"/>
              </a:rPr>
              <a:t>ТЕЛЕФОНОГРАМ: 2021 онд захиалгат болон аваарийн үед гэмтэл устгах зорилгоор нийт 379 телофонограм бүртгэгдсэнээс шуурхай ажиллагааны журмаар харьцдаг мэргэжлийн байгууллагуудаас 317 хүлээн авч 62 дамжуулан шийдвэрлэн ажилласан.</a:t>
            </a:r>
          </a:p>
        </p:txBody>
      </p:sp>
      <p:grpSp>
        <p:nvGrpSpPr>
          <p:cNvPr id="3" name="Group 3"/>
          <p:cNvGrpSpPr/>
          <p:nvPr/>
        </p:nvGrpSpPr>
        <p:grpSpPr>
          <a:xfrm>
            <a:off x="11217278" y="-7723902"/>
            <a:ext cx="10491344" cy="9261640"/>
            <a:chOff x="0" y="0"/>
            <a:chExt cx="6085374" cy="5372100"/>
          </a:xfrm>
        </p:grpSpPr>
        <p:sp>
          <p:nvSpPr>
            <p:cNvPr id="4" name="Freeform 4"/>
            <p:cNvSpPr/>
            <p:nvPr/>
          </p:nvSpPr>
          <p:spPr>
            <a:xfrm>
              <a:off x="0" y="0"/>
              <a:ext cx="6085374" cy="5372100"/>
            </a:xfrm>
            <a:custGeom>
              <a:avLst/>
              <a:gdLst/>
              <a:ahLst/>
              <a:cxnLst/>
              <a:rect l="l" t="t" r="r" b="b"/>
              <a:pathLst>
                <a:path w="6085374" h="5372100">
                  <a:moveTo>
                    <a:pt x="4534704" y="0"/>
                  </a:moveTo>
                  <a:lnTo>
                    <a:pt x="1550670" y="0"/>
                  </a:lnTo>
                  <a:lnTo>
                    <a:pt x="0" y="2686050"/>
                  </a:lnTo>
                  <a:lnTo>
                    <a:pt x="1550670" y="5372100"/>
                  </a:lnTo>
                  <a:lnTo>
                    <a:pt x="4534704" y="5372100"/>
                  </a:lnTo>
                  <a:lnTo>
                    <a:pt x="6085374" y="2686050"/>
                  </a:lnTo>
                  <a:lnTo>
                    <a:pt x="4534704" y="0"/>
                  </a:lnTo>
                  <a:close/>
                </a:path>
              </a:pathLst>
            </a:custGeom>
            <a:solidFill>
              <a:srgbClr val="FFE60A"/>
            </a:solidFill>
          </p:spPr>
        </p:sp>
      </p:grpSp>
      <p:pic>
        <p:nvPicPr>
          <p:cNvPr id="5" name="Picture 5"/>
          <p:cNvPicPr>
            <a:picLocks noChangeAspect="1"/>
          </p:cNvPicPr>
          <p:nvPr/>
        </p:nvPicPr>
        <p:blipFill>
          <a:blip r:embed="rId2"/>
          <a:srcRect/>
          <a:stretch>
            <a:fillRect/>
          </a:stretch>
        </p:blipFill>
        <p:spPr>
          <a:xfrm>
            <a:off x="13857286" y="126603"/>
            <a:ext cx="1281390" cy="1281390"/>
          </a:xfrm>
          <a:prstGeom prst="rect">
            <a:avLst/>
          </a:prstGeom>
        </p:spPr>
      </p:pic>
      <p:pic>
        <p:nvPicPr>
          <p:cNvPr id="6" name="Picture 6"/>
          <p:cNvPicPr>
            <a:picLocks noChangeAspect="1"/>
          </p:cNvPicPr>
          <p:nvPr/>
        </p:nvPicPr>
        <p:blipFill>
          <a:blip r:embed="rId3"/>
          <a:srcRect/>
          <a:stretch>
            <a:fillRect/>
          </a:stretch>
        </p:blipFill>
        <p:spPr>
          <a:xfrm>
            <a:off x="642610" y="2227889"/>
            <a:ext cx="9706042" cy="4702177"/>
          </a:xfrm>
          <a:prstGeom prst="rect">
            <a:avLst/>
          </a:prstGeom>
        </p:spPr>
      </p:pic>
      <p:pic>
        <p:nvPicPr>
          <p:cNvPr id="7" name="Picture 7"/>
          <p:cNvPicPr>
            <a:picLocks noChangeAspect="1"/>
          </p:cNvPicPr>
          <p:nvPr/>
        </p:nvPicPr>
        <p:blipFill>
          <a:blip r:embed="rId4"/>
          <a:srcRect/>
          <a:stretch>
            <a:fillRect/>
          </a:stretch>
        </p:blipFill>
        <p:spPr>
          <a:xfrm>
            <a:off x="660165" y="7081591"/>
            <a:ext cx="10557113" cy="2834124"/>
          </a:xfrm>
          <a:prstGeom prst="rect">
            <a:avLst/>
          </a:prstGeom>
        </p:spPr>
      </p:pic>
      <p:sp>
        <p:nvSpPr>
          <p:cNvPr id="8" name="TextBox 8"/>
          <p:cNvSpPr txBox="1"/>
          <p:nvPr/>
        </p:nvSpPr>
        <p:spPr>
          <a:xfrm>
            <a:off x="109149" y="-66675"/>
            <a:ext cx="6785446" cy="580278"/>
          </a:xfrm>
          <a:prstGeom prst="rect">
            <a:avLst/>
          </a:prstGeom>
        </p:spPr>
        <p:txBody>
          <a:bodyPr lIns="0" tIns="0" rIns="0" bIns="0" rtlCol="0" anchor="t">
            <a:spAutoFit/>
          </a:bodyPr>
          <a:lstStyle/>
          <a:p>
            <a:pPr algn="ctr">
              <a:lnSpc>
                <a:spcPts val="4760"/>
              </a:lnSpc>
              <a:spcBef>
                <a:spcPct val="0"/>
              </a:spcBef>
            </a:pPr>
            <a:r>
              <a:rPr lang="en-US" sz="3400" spc="-68">
                <a:solidFill>
                  <a:srgbClr val="000000"/>
                </a:solidFill>
                <a:latin typeface="Fira Sans Medium"/>
              </a:rPr>
              <a:t>Диспетчерийн шуурхай үйлчилгээ:</a:t>
            </a:r>
          </a:p>
        </p:txBody>
      </p:sp>
      <p:sp>
        <p:nvSpPr>
          <p:cNvPr id="9" name="TextBox 9"/>
          <p:cNvSpPr txBox="1"/>
          <p:nvPr/>
        </p:nvSpPr>
        <p:spPr>
          <a:xfrm>
            <a:off x="10591636" y="1893675"/>
            <a:ext cx="7140872" cy="5313454"/>
          </a:xfrm>
          <a:prstGeom prst="rect">
            <a:avLst/>
          </a:prstGeom>
        </p:spPr>
        <p:txBody>
          <a:bodyPr lIns="0" tIns="0" rIns="0" bIns="0" rtlCol="0" anchor="t">
            <a:spAutoFit/>
          </a:bodyPr>
          <a:lstStyle/>
          <a:p>
            <a:pPr algn="just">
              <a:lnSpc>
                <a:spcPts val="3855"/>
              </a:lnSpc>
              <a:spcBef>
                <a:spcPct val="0"/>
              </a:spcBef>
            </a:pPr>
            <a:r>
              <a:rPr lang="en-US" sz="2754" spc="-55">
                <a:solidFill>
                  <a:srgbClr val="000000"/>
                </a:solidFill>
                <a:latin typeface="Fira Sans Medium"/>
              </a:rPr>
              <a:t>Шинээр 1100 нэмэгдсэн хэрэглэгч болон сантехникийн тоноглолын насжилт, сэлбэг материалын ёанар байдалтай холбоотой дуудлагын тоо ихэссэн байна.  2021 онд төрийн хөнгөлөлт үзүүлсэнтэй холбогдон  айл өрхүүд засвар оншилгооны дуудлага өмнөх онтой харьцуулахад ихэссэн. Хэрэглэгчийн дуудлагын үйлчилгээнд чанар хяналтын хуудсыг  нэвтрүүлж ажилласанаар  давтан дуудлага 5 дахин багассан  үр дүнтэй байна  .</a:t>
            </a:r>
          </a:p>
        </p:txBody>
      </p:sp>
      <p:sp>
        <p:nvSpPr>
          <p:cNvPr id="10" name="TextBox 10"/>
          <p:cNvSpPr txBox="1"/>
          <p:nvPr/>
        </p:nvSpPr>
        <p:spPr>
          <a:xfrm>
            <a:off x="14884590" y="285960"/>
            <a:ext cx="3403410" cy="905525"/>
          </a:xfrm>
          <a:prstGeom prst="rect">
            <a:avLst/>
          </a:prstGeom>
        </p:spPr>
        <p:txBody>
          <a:bodyPr lIns="0" tIns="0" rIns="0" bIns="0" rtlCol="0" anchor="t">
            <a:spAutoFit/>
          </a:bodyPr>
          <a:lstStyle/>
          <a:p>
            <a:pPr algn="ctr">
              <a:lnSpc>
                <a:spcPts val="3639"/>
              </a:lnSpc>
              <a:spcBef>
                <a:spcPct val="0"/>
              </a:spcBef>
            </a:pPr>
            <a:r>
              <a:rPr lang="en-US" sz="2599">
                <a:solidFill>
                  <a:srgbClr val="191919"/>
                </a:solidFill>
                <a:latin typeface="Fira Sans Bold Bold"/>
              </a:rPr>
              <a:t>ШУУРХАЙ ҮЙЛЧИЛГЭЭ:</a:t>
            </a:r>
            <a:r>
              <a:rPr lang="en-US" sz="2599">
                <a:solidFill>
                  <a:srgbClr val="191919"/>
                </a:solidFill>
                <a:latin typeface="Arimo Bold"/>
              </a:rPr>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 name="TextBox 2"/>
          <p:cNvSpPr txBox="1"/>
          <p:nvPr/>
        </p:nvSpPr>
        <p:spPr>
          <a:xfrm>
            <a:off x="663445" y="50403"/>
            <a:ext cx="15240000" cy="606425"/>
          </a:xfrm>
          <a:prstGeom prst="rect">
            <a:avLst/>
          </a:prstGeom>
        </p:spPr>
        <p:txBody>
          <a:bodyPr lIns="0" tIns="0" rIns="0" bIns="0" rtlCol="0" anchor="t">
            <a:spAutoFit/>
          </a:bodyPr>
          <a:lstStyle/>
          <a:p>
            <a:pPr algn="ctr">
              <a:lnSpc>
                <a:spcPts val="4900"/>
              </a:lnSpc>
              <a:spcBef>
                <a:spcPct val="0"/>
              </a:spcBef>
            </a:pPr>
            <a:r>
              <a:rPr lang="en-US" sz="3500" spc="-70">
                <a:solidFill>
                  <a:srgbClr val="000000"/>
                </a:solidFill>
                <a:latin typeface="Fira Sans Medium"/>
              </a:rPr>
              <a:t>2021 оны үндсэн тоноглолд гарсан аваар сааталын тоо                                                                              </a:t>
            </a:r>
          </a:p>
        </p:txBody>
      </p:sp>
      <p:grpSp>
        <p:nvGrpSpPr>
          <p:cNvPr id="3" name="Group 3"/>
          <p:cNvGrpSpPr/>
          <p:nvPr/>
        </p:nvGrpSpPr>
        <p:grpSpPr>
          <a:xfrm>
            <a:off x="11217278" y="-7723902"/>
            <a:ext cx="10491344" cy="9261640"/>
            <a:chOff x="0" y="0"/>
            <a:chExt cx="6085374" cy="5372100"/>
          </a:xfrm>
        </p:grpSpPr>
        <p:sp>
          <p:nvSpPr>
            <p:cNvPr id="4" name="Freeform 4"/>
            <p:cNvSpPr/>
            <p:nvPr/>
          </p:nvSpPr>
          <p:spPr>
            <a:xfrm>
              <a:off x="0" y="0"/>
              <a:ext cx="6085374" cy="5372100"/>
            </a:xfrm>
            <a:custGeom>
              <a:avLst/>
              <a:gdLst/>
              <a:ahLst/>
              <a:cxnLst/>
              <a:rect l="l" t="t" r="r" b="b"/>
              <a:pathLst>
                <a:path w="6085374" h="5372100">
                  <a:moveTo>
                    <a:pt x="4534704" y="0"/>
                  </a:moveTo>
                  <a:lnTo>
                    <a:pt x="1550670" y="0"/>
                  </a:lnTo>
                  <a:lnTo>
                    <a:pt x="0" y="2686050"/>
                  </a:lnTo>
                  <a:lnTo>
                    <a:pt x="1550670" y="5372100"/>
                  </a:lnTo>
                  <a:lnTo>
                    <a:pt x="4534704" y="5372100"/>
                  </a:lnTo>
                  <a:lnTo>
                    <a:pt x="6085374" y="2686050"/>
                  </a:lnTo>
                  <a:lnTo>
                    <a:pt x="4534704" y="0"/>
                  </a:lnTo>
                  <a:close/>
                </a:path>
              </a:pathLst>
            </a:custGeom>
            <a:solidFill>
              <a:srgbClr val="FFE60A"/>
            </a:solidFill>
          </p:spPr>
        </p:sp>
      </p:grpSp>
      <p:pic>
        <p:nvPicPr>
          <p:cNvPr id="5" name="Picture 5"/>
          <p:cNvPicPr>
            <a:picLocks noChangeAspect="1"/>
          </p:cNvPicPr>
          <p:nvPr/>
        </p:nvPicPr>
        <p:blipFill>
          <a:blip r:embed="rId2"/>
          <a:srcRect/>
          <a:stretch>
            <a:fillRect/>
          </a:stretch>
        </p:blipFill>
        <p:spPr>
          <a:xfrm>
            <a:off x="13857286" y="126603"/>
            <a:ext cx="1281390" cy="1281390"/>
          </a:xfrm>
          <a:prstGeom prst="rect">
            <a:avLst/>
          </a:prstGeom>
        </p:spPr>
      </p:pic>
      <p:pic>
        <p:nvPicPr>
          <p:cNvPr id="6" name="Picture 6"/>
          <p:cNvPicPr>
            <a:picLocks noChangeAspect="1"/>
          </p:cNvPicPr>
          <p:nvPr/>
        </p:nvPicPr>
        <p:blipFill>
          <a:blip r:embed="rId3"/>
          <a:srcRect/>
          <a:stretch>
            <a:fillRect/>
          </a:stretch>
        </p:blipFill>
        <p:spPr>
          <a:xfrm>
            <a:off x="663445" y="1028700"/>
            <a:ext cx="8480555" cy="5097355"/>
          </a:xfrm>
          <a:prstGeom prst="rect">
            <a:avLst/>
          </a:prstGeom>
        </p:spPr>
      </p:pic>
      <p:pic>
        <p:nvPicPr>
          <p:cNvPr id="7" name="Picture 7"/>
          <p:cNvPicPr>
            <a:picLocks noChangeAspect="1"/>
          </p:cNvPicPr>
          <p:nvPr/>
        </p:nvPicPr>
        <p:blipFill>
          <a:blip r:embed="rId4"/>
          <a:srcRect/>
          <a:stretch>
            <a:fillRect/>
          </a:stretch>
        </p:blipFill>
        <p:spPr>
          <a:xfrm>
            <a:off x="663445" y="6422982"/>
            <a:ext cx="12393128" cy="2258070"/>
          </a:xfrm>
          <a:prstGeom prst="rect">
            <a:avLst/>
          </a:prstGeom>
        </p:spPr>
      </p:pic>
      <p:sp>
        <p:nvSpPr>
          <p:cNvPr id="8" name="TextBox 8"/>
          <p:cNvSpPr txBox="1"/>
          <p:nvPr/>
        </p:nvSpPr>
        <p:spPr>
          <a:xfrm>
            <a:off x="14884590" y="284501"/>
            <a:ext cx="3403410" cy="905525"/>
          </a:xfrm>
          <a:prstGeom prst="rect">
            <a:avLst/>
          </a:prstGeom>
        </p:spPr>
        <p:txBody>
          <a:bodyPr lIns="0" tIns="0" rIns="0" bIns="0" rtlCol="0" anchor="t">
            <a:spAutoFit/>
          </a:bodyPr>
          <a:lstStyle/>
          <a:p>
            <a:pPr algn="ctr">
              <a:lnSpc>
                <a:spcPts val="3639"/>
              </a:lnSpc>
              <a:spcBef>
                <a:spcPct val="0"/>
              </a:spcBef>
            </a:pPr>
            <a:r>
              <a:rPr lang="en-US" sz="2599">
                <a:solidFill>
                  <a:srgbClr val="191919"/>
                </a:solidFill>
                <a:latin typeface="Fira Sans Bold Bold"/>
              </a:rPr>
              <a:t>ШУУРХАЙ ҮЙЛЧИЛГЭЭ:</a:t>
            </a:r>
            <a:r>
              <a:rPr lang="en-US" sz="2599">
                <a:solidFill>
                  <a:srgbClr val="191919"/>
                </a:solidFill>
                <a:latin typeface="Arimo Bold"/>
              </a:rPr>
              <a:t> </a:t>
            </a:r>
          </a:p>
        </p:txBody>
      </p:sp>
      <p:sp>
        <p:nvSpPr>
          <p:cNvPr id="9" name="TextBox 9"/>
          <p:cNvSpPr txBox="1"/>
          <p:nvPr/>
        </p:nvSpPr>
        <p:spPr>
          <a:xfrm>
            <a:off x="8700571" y="9559190"/>
            <a:ext cx="8845972" cy="448213"/>
          </a:xfrm>
          <a:prstGeom prst="rect">
            <a:avLst/>
          </a:prstGeom>
        </p:spPr>
        <p:txBody>
          <a:bodyPr lIns="0" tIns="0" rIns="0" bIns="0" rtlCol="0" anchor="t">
            <a:spAutoFit/>
          </a:bodyPr>
          <a:lstStyle/>
          <a:p>
            <a:pPr algn="ctr">
              <a:lnSpc>
                <a:spcPts val="3639"/>
              </a:lnSpc>
              <a:spcBef>
                <a:spcPct val="0"/>
              </a:spcBef>
            </a:pPr>
            <a:r>
              <a:rPr lang="en-US" sz="2599">
                <a:solidFill>
                  <a:srgbClr val="000000"/>
                </a:solidFill>
                <a:latin typeface="Fira Sans Bold Bold"/>
              </a:rPr>
              <a:t>Нийт аваарын зардалд зарцуулсан хөрөнгө- 41,7 сая.төг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253975"/>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9081247" y="1080247"/>
            <a:ext cx="10287000" cy="8126505"/>
            <a:chOff x="0" y="0"/>
            <a:chExt cx="12769233" cy="10087415"/>
          </a:xfrm>
        </p:grpSpPr>
        <p:sp>
          <p:nvSpPr>
            <p:cNvPr id="3" name="Freeform 3"/>
            <p:cNvSpPr/>
            <p:nvPr/>
          </p:nvSpPr>
          <p:spPr>
            <a:xfrm>
              <a:off x="0" y="0"/>
              <a:ext cx="12769234" cy="10087415"/>
            </a:xfrm>
            <a:custGeom>
              <a:avLst/>
              <a:gdLst/>
              <a:ahLst/>
              <a:cxnLst/>
              <a:rect l="l" t="t" r="r" b="b"/>
              <a:pathLst>
                <a:path w="12769234" h="10087415">
                  <a:moveTo>
                    <a:pt x="12769234" y="10087415"/>
                  </a:moveTo>
                  <a:lnTo>
                    <a:pt x="0" y="10087415"/>
                  </a:lnTo>
                  <a:lnTo>
                    <a:pt x="0" y="0"/>
                  </a:lnTo>
                  <a:lnTo>
                    <a:pt x="12769234" y="10087415"/>
                  </a:lnTo>
                  <a:close/>
                </a:path>
              </a:pathLst>
            </a:custGeom>
            <a:solidFill>
              <a:srgbClr val="EA4B33"/>
            </a:solidFill>
          </p:spPr>
        </p:sp>
      </p:grpSp>
      <p:pic>
        <p:nvPicPr>
          <p:cNvPr id="4" name="Picture 4"/>
          <p:cNvPicPr>
            <a:picLocks noChangeAspect="1"/>
          </p:cNvPicPr>
          <p:nvPr/>
        </p:nvPicPr>
        <p:blipFill>
          <a:blip r:embed="rId2"/>
          <a:srcRect r="16187"/>
          <a:stretch>
            <a:fillRect/>
          </a:stretch>
        </p:blipFill>
        <p:spPr>
          <a:xfrm>
            <a:off x="10161495" y="160870"/>
            <a:ext cx="6248644" cy="9965260"/>
          </a:xfrm>
          <a:prstGeom prst="rect">
            <a:avLst/>
          </a:prstGeom>
        </p:spPr>
      </p:pic>
      <p:sp>
        <p:nvSpPr>
          <p:cNvPr id="5" name="TextBox 5"/>
          <p:cNvSpPr txBox="1"/>
          <p:nvPr/>
        </p:nvSpPr>
        <p:spPr>
          <a:xfrm>
            <a:off x="433296" y="4008774"/>
            <a:ext cx="9375119" cy="4170139"/>
          </a:xfrm>
          <a:prstGeom prst="rect">
            <a:avLst/>
          </a:prstGeom>
        </p:spPr>
        <p:txBody>
          <a:bodyPr lIns="0" tIns="0" rIns="0" bIns="0" rtlCol="0" anchor="t">
            <a:spAutoFit/>
          </a:bodyPr>
          <a:lstStyle/>
          <a:p>
            <a:pPr marL="869153" lvl="1" indent="-434577">
              <a:lnSpc>
                <a:spcPts val="4025"/>
              </a:lnSpc>
              <a:buFont typeface="Arial"/>
              <a:buChar char="•"/>
            </a:pPr>
            <a:r>
              <a:rPr lang="en-US" sz="4025">
                <a:solidFill>
                  <a:srgbClr val="FFFFFF"/>
                </a:solidFill>
                <a:latin typeface="Fira Sans Light"/>
              </a:rPr>
              <a:t>Эрдэнэ баг, Их залуу, Яргуйт баг</a:t>
            </a:r>
          </a:p>
          <a:p>
            <a:pPr>
              <a:lnSpc>
                <a:spcPts val="4025"/>
              </a:lnSpc>
            </a:pPr>
            <a:endParaRPr lang="en-US" sz="4025">
              <a:solidFill>
                <a:srgbClr val="FFFFFF"/>
              </a:solidFill>
              <a:latin typeface="Fira Sans Light"/>
            </a:endParaRPr>
          </a:p>
          <a:p>
            <a:pPr marL="869153" lvl="1" indent="-434577">
              <a:lnSpc>
                <a:spcPts val="4025"/>
              </a:lnSpc>
              <a:buFont typeface="Arial"/>
              <a:buChar char="•"/>
            </a:pPr>
            <a:r>
              <a:rPr lang="en-US" sz="4025">
                <a:solidFill>
                  <a:srgbClr val="FFFFFF"/>
                </a:solidFill>
                <a:latin typeface="Fira Sans Light"/>
              </a:rPr>
              <a:t>224 айл өрхүүдэд 2 тарифт ухаалаг тоолуур суурилуулсан</a:t>
            </a:r>
          </a:p>
          <a:p>
            <a:pPr>
              <a:lnSpc>
                <a:spcPts val="4025"/>
              </a:lnSpc>
            </a:pPr>
            <a:endParaRPr lang="en-US" sz="4025">
              <a:solidFill>
                <a:srgbClr val="FFFFFF"/>
              </a:solidFill>
              <a:latin typeface="Fira Sans Light"/>
            </a:endParaRPr>
          </a:p>
          <a:p>
            <a:pPr marL="869153" lvl="1" indent="-434577">
              <a:lnSpc>
                <a:spcPts val="4025"/>
              </a:lnSpc>
              <a:buFont typeface="Arial"/>
              <a:buChar char="•"/>
            </a:pPr>
            <a:r>
              <a:rPr lang="en-US" sz="4025">
                <a:solidFill>
                  <a:srgbClr val="FFFFFF"/>
                </a:solidFill>
                <a:latin typeface="Fira Sans Light"/>
              </a:rPr>
              <a:t>Алсын зайнаас мэдээллийг цуглуулан, таслалт</a:t>
            </a:r>
            <a:r>
              <a:rPr lang="en-US" sz="4025" u="none">
                <a:solidFill>
                  <a:srgbClr val="FFFFFF"/>
                </a:solidFill>
                <a:latin typeface="Fira Sans Light"/>
              </a:rPr>
              <a:t> залгалтыг удирдаж байна.</a:t>
            </a:r>
          </a:p>
          <a:p>
            <a:pPr marL="233530" lvl="1" indent="-116765">
              <a:lnSpc>
                <a:spcPts val="1081"/>
              </a:lnSpc>
              <a:buFont typeface="Arial"/>
              <a:buChar char="•"/>
            </a:pPr>
            <a:endParaRPr lang="en-US" sz="4025" u="none">
              <a:solidFill>
                <a:srgbClr val="FFFFFF"/>
              </a:solidFill>
              <a:latin typeface="Fira Sans Light"/>
            </a:endParaRPr>
          </a:p>
        </p:txBody>
      </p:sp>
      <p:sp>
        <p:nvSpPr>
          <p:cNvPr id="6" name="TextBox 6"/>
          <p:cNvSpPr txBox="1"/>
          <p:nvPr/>
        </p:nvSpPr>
        <p:spPr>
          <a:xfrm>
            <a:off x="1063206" y="533502"/>
            <a:ext cx="8745210" cy="1313882"/>
          </a:xfrm>
          <a:prstGeom prst="rect">
            <a:avLst/>
          </a:prstGeom>
        </p:spPr>
        <p:txBody>
          <a:bodyPr lIns="0" tIns="0" rIns="0" bIns="0" rtlCol="0" anchor="t">
            <a:spAutoFit/>
          </a:bodyPr>
          <a:lstStyle/>
          <a:p>
            <a:pPr algn="ctr">
              <a:lnSpc>
                <a:spcPts val="5281"/>
              </a:lnSpc>
              <a:spcBef>
                <a:spcPct val="0"/>
              </a:spcBef>
            </a:pPr>
            <a:r>
              <a:rPr lang="en-US" sz="3772">
                <a:solidFill>
                  <a:srgbClr val="FFFFFF"/>
                </a:solidFill>
                <a:latin typeface="Fira Sans Medium Bold"/>
              </a:rPr>
              <a:t>ЦАХИЛГААНЫ УХААЛАГ ТООЛУУР НЭВТРҮҮЛЭХ АЖИЛ</a:t>
            </a:r>
          </a:p>
        </p:txBody>
      </p:sp>
      <p:grpSp>
        <p:nvGrpSpPr>
          <p:cNvPr id="7" name="Group 7"/>
          <p:cNvGrpSpPr/>
          <p:nvPr/>
        </p:nvGrpSpPr>
        <p:grpSpPr>
          <a:xfrm>
            <a:off x="11217278" y="-7723902"/>
            <a:ext cx="10491344" cy="9261640"/>
            <a:chOff x="0" y="0"/>
            <a:chExt cx="6085374" cy="5372100"/>
          </a:xfrm>
        </p:grpSpPr>
        <p:sp>
          <p:nvSpPr>
            <p:cNvPr id="8" name="Freeform 8"/>
            <p:cNvSpPr/>
            <p:nvPr/>
          </p:nvSpPr>
          <p:spPr>
            <a:xfrm>
              <a:off x="0" y="0"/>
              <a:ext cx="6085374" cy="5372100"/>
            </a:xfrm>
            <a:custGeom>
              <a:avLst/>
              <a:gdLst/>
              <a:ahLst/>
              <a:cxnLst/>
              <a:rect l="l" t="t" r="r" b="b"/>
              <a:pathLst>
                <a:path w="6085374" h="5372100">
                  <a:moveTo>
                    <a:pt x="4534704" y="0"/>
                  </a:moveTo>
                  <a:lnTo>
                    <a:pt x="1550670" y="0"/>
                  </a:lnTo>
                  <a:lnTo>
                    <a:pt x="0" y="2686050"/>
                  </a:lnTo>
                  <a:lnTo>
                    <a:pt x="1550670" y="5372100"/>
                  </a:lnTo>
                  <a:lnTo>
                    <a:pt x="4534704" y="5372100"/>
                  </a:lnTo>
                  <a:lnTo>
                    <a:pt x="6085374" y="2686050"/>
                  </a:lnTo>
                  <a:lnTo>
                    <a:pt x="4534704" y="0"/>
                  </a:lnTo>
                  <a:close/>
                </a:path>
              </a:pathLst>
            </a:custGeom>
            <a:solidFill>
              <a:srgbClr val="FFE60A"/>
            </a:solidFill>
          </p:spPr>
        </p:sp>
      </p:grpSp>
      <p:pic>
        <p:nvPicPr>
          <p:cNvPr id="9" name="Picture 9"/>
          <p:cNvPicPr>
            <a:picLocks noChangeAspect="1"/>
          </p:cNvPicPr>
          <p:nvPr/>
        </p:nvPicPr>
        <p:blipFill>
          <a:blip r:embed="rId3"/>
          <a:srcRect/>
          <a:stretch>
            <a:fillRect/>
          </a:stretch>
        </p:blipFill>
        <p:spPr>
          <a:xfrm>
            <a:off x="13857286" y="126603"/>
            <a:ext cx="1281390" cy="1281390"/>
          </a:xfrm>
          <a:prstGeom prst="rect">
            <a:avLst/>
          </a:prstGeom>
        </p:spPr>
      </p:pic>
      <p:sp>
        <p:nvSpPr>
          <p:cNvPr id="10" name="TextBox 10"/>
          <p:cNvSpPr txBox="1"/>
          <p:nvPr/>
        </p:nvSpPr>
        <p:spPr>
          <a:xfrm>
            <a:off x="15292363" y="285960"/>
            <a:ext cx="2828821" cy="905301"/>
          </a:xfrm>
          <a:prstGeom prst="rect">
            <a:avLst/>
          </a:prstGeom>
        </p:spPr>
        <p:txBody>
          <a:bodyPr lIns="0" tIns="0" rIns="0" bIns="0" rtlCol="0" anchor="t">
            <a:spAutoFit/>
          </a:bodyPr>
          <a:lstStyle/>
          <a:p>
            <a:pPr algn="ctr">
              <a:lnSpc>
                <a:spcPts val="3639"/>
              </a:lnSpc>
              <a:spcBef>
                <a:spcPct val="0"/>
              </a:spcBef>
            </a:pPr>
            <a:r>
              <a:rPr lang="en-US" sz="2599">
                <a:solidFill>
                  <a:srgbClr val="191919"/>
                </a:solidFill>
                <a:latin typeface="Fira Sans Bold Bold"/>
              </a:rPr>
              <a:t>ШИНЭ ТЕХНИК, ТЕХНОЛОГИ</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25397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028700" y="3620536"/>
            <a:ext cx="7857945" cy="5637764"/>
          </a:xfrm>
          <a:prstGeom prst="rect">
            <a:avLst/>
          </a:prstGeom>
        </p:spPr>
      </p:pic>
      <p:pic>
        <p:nvPicPr>
          <p:cNvPr id="3" name="Picture 3"/>
          <p:cNvPicPr>
            <a:picLocks noChangeAspect="1"/>
          </p:cNvPicPr>
          <p:nvPr/>
        </p:nvPicPr>
        <p:blipFill>
          <a:blip r:embed="rId3"/>
          <a:srcRect/>
          <a:stretch>
            <a:fillRect/>
          </a:stretch>
        </p:blipFill>
        <p:spPr>
          <a:xfrm>
            <a:off x="9476192" y="3620536"/>
            <a:ext cx="7783108" cy="5637764"/>
          </a:xfrm>
          <a:prstGeom prst="rect">
            <a:avLst/>
          </a:prstGeom>
        </p:spPr>
      </p:pic>
      <p:sp>
        <p:nvSpPr>
          <p:cNvPr id="4" name="TextBox 4"/>
          <p:cNvSpPr txBox="1"/>
          <p:nvPr/>
        </p:nvSpPr>
        <p:spPr>
          <a:xfrm>
            <a:off x="856609" y="1821952"/>
            <a:ext cx="16060072" cy="1038926"/>
          </a:xfrm>
          <a:prstGeom prst="rect">
            <a:avLst/>
          </a:prstGeom>
        </p:spPr>
        <p:txBody>
          <a:bodyPr lIns="0" tIns="0" rIns="0" bIns="0" rtlCol="0" anchor="t">
            <a:spAutoFit/>
          </a:bodyPr>
          <a:lstStyle/>
          <a:p>
            <a:pPr algn="ctr">
              <a:lnSpc>
                <a:spcPts val="4161"/>
              </a:lnSpc>
              <a:spcBef>
                <a:spcPct val="0"/>
              </a:spcBef>
            </a:pPr>
            <a:r>
              <a:rPr lang="en-US" sz="2972">
                <a:solidFill>
                  <a:srgbClr val="FFFFFF"/>
                </a:solidFill>
                <a:latin typeface="Fira Sans Medium Bold"/>
              </a:rPr>
              <a:t>ЦАХИЛГААН ЭРЧИМ ХҮЧНИЙ АЛДАГДАЛ БУУРУУЛАХ АЖЛЫН ХҮРЭЭНД УХААЛАГ ТООЛУУР СУУРИЛУУЛСАНААР ГАРСАН ҮР ДҮН</a:t>
            </a:r>
          </a:p>
        </p:txBody>
      </p:sp>
      <p:grpSp>
        <p:nvGrpSpPr>
          <p:cNvPr id="5" name="Group 5"/>
          <p:cNvGrpSpPr/>
          <p:nvPr/>
        </p:nvGrpSpPr>
        <p:grpSpPr>
          <a:xfrm>
            <a:off x="11217278" y="-7723902"/>
            <a:ext cx="10491344" cy="9261640"/>
            <a:chOff x="0" y="0"/>
            <a:chExt cx="6085374" cy="5372100"/>
          </a:xfrm>
        </p:grpSpPr>
        <p:sp>
          <p:nvSpPr>
            <p:cNvPr id="6" name="Freeform 6"/>
            <p:cNvSpPr/>
            <p:nvPr/>
          </p:nvSpPr>
          <p:spPr>
            <a:xfrm>
              <a:off x="0" y="0"/>
              <a:ext cx="6085374" cy="5372100"/>
            </a:xfrm>
            <a:custGeom>
              <a:avLst/>
              <a:gdLst/>
              <a:ahLst/>
              <a:cxnLst/>
              <a:rect l="l" t="t" r="r" b="b"/>
              <a:pathLst>
                <a:path w="6085374" h="5372100">
                  <a:moveTo>
                    <a:pt x="4534704" y="0"/>
                  </a:moveTo>
                  <a:lnTo>
                    <a:pt x="1550670" y="0"/>
                  </a:lnTo>
                  <a:lnTo>
                    <a:pt x="0" y="2686050"/>
                  </a:lnTo>
                  <a:lnTo>
                    <a:pt x="1550670" y="5372100"/>
                  </a:lnTo>
                  <a:lnTo>
                    <a:pt x="4534704" y="5372100"/>
                  </a:lnTo>
                  <a:lnTo>
                    <a:pt x="6085374" y="2686050"/>
                  </a:lnTo>
                  <a:lnTo>
                    <a:pt x="4534704" y="0"/>
                  </a:lnTo>
                  <a:close/>
                </a:path>
              </a:pathLst>
            </a:custGeom>
            <a:solidFill>
              <a:srgbClr val="FFE60A"/>
            </a:solidFill>
          </p:spPr>
        </p:sp>
      </p:grpSp>
      <p:pic>
        <p:nvPicPr>
          <p:cNvPr id="7" name="Picture 7"/>
          <p:cNvPicPr>
            <a:picLocks noChangeAspect="1"/>
          </p:cNvPicPr>
          <p:nvPr/>
        </p:nvPicPr>
        <p:blipFill>
          <a:blip r:embed="rId4"/>
          <a:srcRect/>
          <a:stretch>
            <a:fillRect/>
          </a:stretch>
        </p:blipFill>
        <p:spPr>
          <a:xfrm>
            <a:off x="13857286" y="126603"/>
            <a:ext cx="1281390" cy="1281390"/>
          </a:xfrm>
          <a:prstGeom prst="rect">
            <a:avLst/>
          </a:prstGeom>
        </p:spPr>
      </p:pic>
      <p:sp>
        <p:nvSpPr>
          <p:cNvPr id="8" name="TextBox 8"/>
          <p:cNvSpPr txBox="1"/>
          <p:nvPr/>
        </p:nvSpPr>
        <p:spPr>
          <a:xfrm>
            <a:off x="15292363" y="285960"/>
            <a:ext cx="2828821" cy="905301"/>
          </a:xfrm>
          <a:prstGeom prst="rect">
            <a:avLst/>
          </a:prstGeom>
        </p:spPr>
        <p:txBody>
          <a:bodyPr lIns="0" tIns="0" rIns="0" bIns="0" rtlCol="0" anchor="t">
            <a:spAutoFit/>
          </a:bodyPr>
          <a:lstStyle/>
          <a:p>
            <a:pPr algn="ctr">
              <a:lnSpc>
                <a:spcPts val="3639"/>
              </a:lnSpc>
              <a:spcBef>
                <a:spcPct val="0"/>
              </a:spcBef>
            </a:pPr>
            <a:r>
              <a:rPr lang="en-US" sz="2599">
                <a:solidFill>
                  <a:srgbClr val="191919"/>
                </a:solidFill>
                <a:latin typeface="Fira Sans Bold Bold"/>
              </a:rPr>
              <a:t>ШИНЭ ТЕХНИК, ТЕХНОЛОГИ</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7319" t="2601" r="1691" b="6279"/>
          <a:stretch>
            <a:fillRect/>
          </a:stretch>
        </p:blipFill>
        <p:spPr>
          <a:xfrm>
            <a:off x="0" y="0"/>
            <a:ext cx="18288000" cy="10287000"/>
          </a:xfrm>
          <a:prstGeom prst="rect">
            <a:avLst/>
          </a:prstGeom>
        </p:spPr>
      </p:pic>
      <p:sp>
        <p:nvSpPr>
          <p:cNvPr id="3" name="TextBox 3"/>
          <p:cNvSpPr txBox="1"/>
          <p:nvPr/>
        </p:nvSpPr>
        <p:spPr>
          <a:xfrm>
            <a:off x="6710127" y="6857027"/>
            <a:ext cx="5535419" cy="1543050"/>
          </a:xfrm>
          <a:prstGeom prst="rect">
            <a:avLst/>
          </a:prstGeom>
        </p:spPr>
        <p:txBody>
          <a:bodyPr lIns="0" tIns="0" rIns="0" bIns="0" rtlCol="0" anchor="t">
            <a:spAutoFit/>
          </a:bodyPr>
          <a:lstStyle/>
          <a:p>
            <a:pPr algn="ctr">
              <a:lnSpc>
                <a:spcPts val="4080"/>
              </a:lnSpc>
            </a:pPr>
            <a:r>
              <a:rPr lang="en-US" sz="3400" spc="-68">
                <a:solidFill>
                  <a:srgbClr val="191919"/>
                </a:solidFill>
                <a:latin typeface="Fira Sans Bold Bold"/>
              </a:rPr>
              <a:t>УС ДУЛААН ХУВИАРЛАХ ТӨВ</a:t>
            </a:r>
          </a:p>
          <a:p>
            <a:pPr algn="ctr">
              <a:lnSpc>
                <a:spcPts val="4080"/>
              </a:lnSpc>
            </a:pPr>
            <a:r>
              <a:rPr lang="en-US" sz="3400" spc="-68">
                <a:solidFill>
                  <a:srgbClr val="191919"/>
                </a:solidFill>
                <a:latin typeface="Fira Sans Bold Bold"/>
              </a:rPr>
              <a:t>4-15 ХИЙЖ БАЙГАА ХЯНАЛТ УДИРДЛАГЫН СИСТЕМ</a:t>
            </a:r>
          </a:p>
        </p:txBody>
      </p:sp>
      <p:grpSp>
        <p:nvGrpSpPr>
          <p:cNvPr id="4" name="Group 4"/>
          <p:cNvGrpSpPr/>
          <p:nvPr/>
        </p:nvGrpSpPr>
        <p:grpSpPr>
          <a:xfrm>
            <a:off x="11217278" y="-7723902"/>
            <a:ext cx="10491344" cy="9261640"/>
            <a:chOff x="0" y="0"/>
            <a:chExt cx="6085374" cy="5372100"/>
          </a:xfrm>
        </p:grpSpPr>
        <p:sp>
          <p:nvSpPr>
            <p:cNvPr id="5" name="Freeform 5"/>
            <p:cNvSpPr/>
            <p:nvPr/>
          </p:nvSpPr>
          <p:spPr>
            <a:xfrm>
              <a:off x="0" y="0"/>
              <a:ext cx="6085374" cy="5372100"/>
            </a:xfrm>
            <a:custGeom>
              <a:avLst/>
              <a:gdLst/>
              <a:ahLst/>
              <a:cxnLst/>
              <a:rect l="l" t="t" r="r" b="b"/>
              <a:pathLst>
                <a:path w="6085374" h="5372100">
                  <a:moveTo>
                    <a:pt x="4534704" y="0"/>
                  </a:moveTo>
                  <a:lnTo>
                    <a:pt x="1550670" y="0"/>
                  </a:lnTo>
                  <a:lnTo>
                    <a:pt x="0" y="2686050"/>
                  </a:lnTo>
                  <a:lnTo>
                    <a:pt x="1550670" y="5372100"/>
                  </a:lnTo>
                  <a:lnTo>
                    <a:pt x="4534704" y="5372100"/>
                  </a:lnTo>
                  <a:lnTo>
                    <a:pt x="6085374" y="2686050"/>
                  </a:lnTo>
                  <a:lnTo>
                    <a:pt x="4534704" y="0"/>
                  </a:lnTo>
                  <a:close/>
                </a:path>
              </a:pathLst>
            </a:custGeom>
            <a:solidFill>
              <a:srgbClr val="FFE60A"/>
            </a:solidFill>
          </p:spPr>
        </p:sp>
      </p:grpSp>
      <p:pic>
        <p:nvPicPr>
          <p:cNvPr id="6" name="Picture 6"/>
          <p:cNvPicPr>
            <a:picLocks noChangeAspect="1"/>
          </p:cNvPicPr>
          <p:nvPr/>
        </p:nvPicPr>
        <p:blipFill>
          <a:blip r:embed="rId3"/>
          <a:srcRect/>
          <a:stretch>
            <a:fillRect/>
          </a:stretch>
        </p:blipFill>
        <p:spPr>
          <a:xfrm>
            <a:off x="13857286" y="126603"/>
            <a:ext cx="1281390" cy="1281390"/>
          </a:xfrm>
          <a:prstGeom prst="rect">
            <a:avLst/>
          </a:prstGeom>
        </p:spPr>
      </p:pic>
      <p:sp>
        <p:nvSpPr>
          <p:cNvPr id="7" name="TextBox 7"/>
          <p:cNvSpPr txBox="1"/>
          <p:nvPr/>
        </p:nvSpPr>
        <p:spPr>
          <a:xfrm>
            <a:off x="15292363" y="285960"/>
            <a:ext cx="2828821" cy="905301"/>
          </a:xfrm>
          <a:prstGeom prst="rect">
            <a:avLst/>
          </a:prstGeom>
        </p:spPr>
        <p:txBody>
          <a:bodyPr lIns="0" tIns="0" rIns="0" bIns="0" rtlCol="0" anchor="t">
            <a:spAutoFit/>
          </a:bodyPr>
          <a:lstStyle/>
          <a:p>
            <a:pPr algn="ctr">
              <a:lnSpc>
                <a:spcPts val="3639"/>
              </a:lnSpc>
              <a:spcBef>
                <a:spcPct val="0"/>
              </a:spcBef>
            </a:pPr>
            <a:r>
              <a:rPr lang="en-US" sz="2599">
                <a:solidFill>
                  <a:srgbClr val="191919"/>
                </a:solidFill>
                <a:latin typeface="Fira Sans Bold Bold"/>
              </a:rPr>
              <a:t>ШИНЭ ТЕХНИК, ТЕХНОЛОГИ</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38B6F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824814" y="1548970"/>
            <a:ext cx="9597660" cy="4805458"/>
          </a:xfrm>
          <a:prstGeom prst="rect">
            <a:avLst/>
          </a:prstGeom>
        </p:spPr>
      </p:pic>
      <p:sp>
        <p:nvSpPr>
          <p:cNvPr id="3" name="TextBox 3"/>
          <p:cNvSpPr txBox="1"/>
          <p:nvPr/>
        </p:nvSpPr>
        <p:spPr>
          <a:xfrm>
            <a:off x="273142" y="431800"/>
            <a:ext cx="13119007" cy="580390"/>
          </a:xfrm>
          <a:prstGeom prst="rect">
            <a:avLst/>
          </a:prstGeom>
        </p:spPr>
        <p:txBody>
          <a:bodyPr lIns="0" tIns="0" rIns="0" bIns="0" rtlCol="0" anchor="t">
            <a:spAutoFit/>
          </a:bodyPr>
          <a:lstStyle/>
          <a:p>
            <a:pPr algn="ctr">
              <a:lnSpc>
                <a:spcPts val="4760"/>
              </a:lnSpc>
              <a:spcBef>
                <a:spcPct val="0"/>
              </a:spcBef>
            </a:pPr>
            <a:r>
              <a:rPr lang="en-US" sz="3400" spc="-68">
                <a:solidFill>
                  <a:srgbClr val="000000"/>
                </a:solidFill>
                <a:latin typeface="Fira Sans Medium"/>
              </a:rPr>
              <a:t>"Эрдэнэт ус, ДТС" ОНӨХК  УДДТ-4-15-г Хяналт удирдлагын систем </a:t>
            </a:r>
          </a:p>
        </p:txBody>
      </p:sp>
      <p:pic>
        <p:nvPicPr>
          <p:cNvPr id="4" name="Picture 4"/>
          <p:cNvPicPr>
            <a:picLocks noChangeAspect="1"/>
          </p:cNvPicPr>
          <p:nvPr/>
        </p:nvPicPr>
        <p:blipFill>
          <a:blip r:embed="rId3"/>
          <a:srcRect/>
          <a:stretch>
            <a:fillRect/>
          </a:stretch>
        </p:blipFill>
        <p:spPr>
          <a:xfrm>
            <a:off x="7740347" y="4977970"/>
            <a:ext cx="9857863" cy="4805458"/>
          </a:xfrm>
          <a:prstGeom prst="rect">
            <a:avLst/>
          </a:prstGeom>
        </p:spPr>
      </p:pic>
      <p:sp>
        <p:nvSpPr>
          <p:cNvPr id="5" name="TextBox 5"/>
          <p:cNvSpPr txBox="1"/>
          <p:nvPr/>
        </p:nvSpPr>
        <p:spPr>
          <a:xfrm>
            <a:off x="1028700" y="7471315"/>
            <a:ext cx="6509764" cy="573405"/>
          </a:xfrm>
          <a:prstGeom prst="rect">
            <a:avLst/>
          </a:prstGeom>
        </p:spPr>
        <p:txBody>
          <a:bodyPr lIns="0" tIns="0" rIns="0" bIns="0" rtlCol="0" anchor="t">
            <a:spAutoFit/>
          </a:bodyPr>
          <a:lstStyle/>
          <a:p>
            <a:pPr algn="ctr">
              <a:lnSpc>
                <a:spcPts val="4620"/>
              </a:lnSpc>
              <a:spcBef>
                <a:spcPct val="0"/>
              </a:spcBef>
            </a:pPr>
            <a:r>
              <a:rPr lang="en-US" sz="3300" spc="-66">
                <a:solidFill>
                  <a:srgbClr val="000000"/>
                </a:solidFill>
                <a:latin typeface="Fira Sans Medium"/>
              </a:rPr>
              <a:t>операторт харагдах байдал</a:t>
            </a:r>
          </a:p>
        </p:txBody>
      </p:sp>
      <p:sp>
        <p:nvSpPr>
          <p:cNvPr id="6" name="TextBox 6"/>
          <p:cNvSpPr txBox="1"/>
          <p:nvPr/>
        </p:nvSpPr>
        <p:spPr>
          <a:xfrm>
            <a:off x="10843151" y="2257253"/>
            <a:ext cx="6106330" cy="1735343"/>
          </a:xfrm>
          <a:prstGeom prst="rect">
            <a:avLst/>
          </a:prstGeom>
        </p:spPr>
        <p:txBody>
          <a:bodyPr lIns="0" tIns="0" rIns="0" bIns="0" rtlCol="0" anchor="t">
            <a:spAutoFit/>
          </a:bodyPr>
          <a:lstStyle/>
          <a:p>
            <a:pPr algn="ctr">
              <a:lnSpc>
                <a:spcPts val="4620"/>
              </a:lnSpc>
              <a:spcBef>
                <a:spcPct val="0"/>
              </a:spcBef>
            </a:pPr>
            <a:r>
              <a:rPr lang="en-US" sz="3300" spc="-66">
                <a:solidFill>
                  <a:srgbClr val="000000"/>
                </a:solidFill>
                <a:latin typeface="Fira Sans Medium"/>
              </a:rPr>
              <a:t>Холбох, автоматжуулах туршилтын ажил хийгдэж байна.</a:t>
            </a:r>
          </a:p>
        </p:txBody>
      </p:sp>
      <p:grpSp>
        <p:nvGrpSpPr>
          <p:cNvPr id="7" name="Group 7"/>
          <p:cNvGrpSpPr/>
          <p:nvPr/>
        </p:nvGrpSpPr>
        <p:grpSpPr>
          <a:xfrm>
            <a:off x="11217278" y="-7723902"/>
            <a:ext cx="10491344" cy="9261640"/>
            <a:chOff x="0" y="0"/>
            <a:chExt cx="6085374" cy="5372100"/>
          </a:xfrm>
        </p:grpSpPr>
        <p:sp>
          <p:nvSpPr>
            <p:cNvPr id="8" name="Freeform 8"/>
            <p:cNvSpPr/>
            <p:nvPr/>
          </p:nvSpPr>
          <p:spPr>
            <a:xfrm>
              <a:off x="0" y="0"/>
              <a:ext cx="6085374" cy="5372100"/>
            </a:xfrm>
            <a:custGeom>
              <a:avLst/>
              <a:gdLst/>
              <a:ahLst/>
              <a:cxnLst/>
              <a:rect l="l" t="t" r="r" b="b"/>
              <a:pathLst>
                <a:path w="6085374" h="5372100">
                  <a:moveTo>
                    <a:pt x="4534704" y="0"/>
                  </a:moveTo>
                  <a:lnTo>
                    <a:pt x="1550670" y="0"/>
                  </a:lnTo>
                  <a:lnTo>
                    <a:pt x="0" y="2686050"/>
                  </a:lnTo>
                  <a:lnTo>
                    <a:pt x="1550670" y="5372100"/>
                  </a:lnTo>
                  <a:lnTo>
                    <a:pt x="4534704" y="5372100"/>
                  </a:lnTo>
                  <a:lnTo>
                    <a:pt x="6085374" y="2686050"/>
                  </a:lnTo>
                  <a:lnTo>
                    <a:pt x="4534704" y="0"/>
                  </a:lnTo>
                  <a:close/>
                </a:path>
              </a:pathLst>
            </a:custGeom>
            <a:solidFill>
              <a:srgbClr val="FFE60A"/>
            </a:solidFill>
          </p:spPr>
        </p:sp>
      </p:grpSp>
      <p:pic>
        <p:nvPicPr>
          <p:cNvPr id="9" name="Picture 9"/>
          <p:cNvPicPr>
            <a:picLocks noChangeAspect="1"/>
          </p:cNvPicPr>
          <p:nvPr/>
        </p:nvPicPr>
        <p:blipFill>
          <a:blip r:embed="rId4"/>
          <a:srcRect/>
          <a:stretch>
            <a:fillRect/>
          </a:stretch>
        </p:blipFill>
        <p:spPr>
          <a:xfrm>
            <a:off x="13857286" y="126603"/>
            <a:ext cx="1281390" cy="1281390"/>
          </a:xfrm>
          <a:prstGeom prst="rect">
            <a:avLst/>
          </a:prstGeom>
        </p:spPr>
      </p:pic>
      <p:sp>
        <p:nvSpPr>
          <p:cNvPr id="10" name="TextBox 10"/>
          <p:cNvSpPr txBox="1"/>
          <p:nvPr/>
        </p:nvSpPr>
        <p:spPr>
          <a:xfrm>
            <a:off x="15292363" y="285960"/>
            <a:ext cx="2828821" cy="905301"/>
          </a:xfrm>
          <a:prstGeom prst="rect">
            <a:avLst/>
          </a:prstGeom>
        </p:spPr>
        <p:txBody>
          <a:bodyPr lIns="0" tIns="0" rIns="0" bIns="0" rtlCol="0" anchor="t">
            <a:spAutoFit/>
          </a:bodyPr>
          <a:lstStyle/>
          <a:p>
            <a:pPr algn="ctr">
              <a:lnSpc>
                <a:spcPts val="3639"/>
              </a:lnSpc>
              <a:spcBef>
                <a:spcPct val="0"/>
              </a:spcBef>
            </a:pPr>
            <a:r>
              <a:rPr lang="en-US" sz="2599">
                <a:solidFill>
                  <a:srgbClr val="191919"/>
                </a:solidFill>
                <a:latin typeface="Fira Sans Bold Bold"/>
              </a:rPr>
              <a:t>ШИНЭ ТЕХНИК, ТЕХНОЛОГИ</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DFA0"/>
        </a:solidFill>
        <a:effectLst/>
      </p:bgPr>
    </p:bg>
    <p:spTree>
      <p:nvGrpSpPr>
        <p:cNvPr id="1" name=""/>
        <p:cNvGrpSpPr/>
        <p:nvPr/>
      </p:nvGrpSpPr>
      <p:grpSpPr>
        <a:xfrm>
          <a:off x="0" y="0"/>
          <a:ext cx="0" cy="0"/>
          <a:chOff x="0" y="0"/>
          <a:chExt cx="0" cy="0"/>
        </a:xfrm>
      </p:grpSpPr>
      <p:sp>
        <p:nvSpPr>
          <p:cNvPr id="2" name="TextBox 2"/>
          <p:cNvSpPr txBox="1"/>
          <p:nvPr/>
        </p:nvSpPr>
        <p:spPr>
          <a:xfrm>
            <a:off x="371340" y="678627"/>
            <a:ext cx="12341130" cy="1519135"/>
          </a:xfrm>
          <a:prstGeom prst="rect">
            <a:avLst/>
          </a:prstGeom>
        </p:spPr>
        <p:txBody>
          <a:bodyPr lIns="0" tIns="0" rIns="0" bIns="0" rtlCol="0" anchor="t">
            <a:spAutoFit/>
          </a:bodyPr>
          <a:lstStyle/>
          <a:p>
            <a:pPr marL="649688" lvl="1" indent="-324844" algn="just">
              <a:lnSpc>
                <a:spcPts val="4212"/>
              </a:lnSpc>
              <a:spcBef>
                <a:spcPct val="0"/>
              </a:spcBef>
              <a:buFont typeface="Arial"/>
              <a:buChar char="•"/>
            </a:pPr>
            <a:r>
              <a:rPr lang="en-US" sz="3009" spc="-60">
                <a:solidFill>
                  <a:srgbClr val="000000"/>
                </a:solidFill>
                <a:latin typeface="Fira Sans Medium"/>
              </a:rPr>
              <a:t> Бүтээгдэхүүний биет үзүүлэлтүүд</a:t>
            </a:r>
          </a:p>
          <a:p>
            <a:pPr algn="just">
              <a:lnSpc>
                <a:spcPts val="4212"/>
              </a:lnSpc>
              <a:spcBef>
                <a:spcPct val="0"/>
              </a:spcBef>
            </a:pPr>
            <a:r>
              <a:rPr lang="en-US" sz="3009" spc="-60">
                <a:solidFill>
                  <a:srgbClr val="000000"/>
                </a:solidFill>
                <a:latin typeface="Fira Sans Medium"/>
              </a:rPr>
              <a:t>Түгээсэн цахилгаан,  дулааны эрчим хүч,  усны тоо хэмжээ,үзүүлэлтүүд:</a:t>
            </a:r>
          </a:p>
          <a:p>
            <a:pPr algn="just">
              <a:lnSpc>
                <a:spcPts val="3652"/>
              </a:lnSpc>
              <a:spcBef>
                <a:spcPct val="0"/>
              </a:spcBef>
            </a:pPr>
            <a:endParaRPr lang="en-US" sz="3009" spc="-60">
              <a:solidFill>
                <a:srgbClr val="000000"/>
              </a:solidFill>
              <a:latin typeface="Fira Sans Medium"/>
            </a:endParaRPr>
          </a:p>
        </p:txBody>
      </p:sp>
      <p:pic>
        <p:nvPicPr>
          <p:cNvPr id="3" name="Picture 3"/>
          <p:cNvPicPr>
            <a:picLocks noChangeAspect="1"/>
          </p:cNvPicPr>
          <p:nvPr/>
        </p:nvPicPr>
        <p:blipFill>
          <a:blip r:embed="rId2"/>
          <a:srcRect/>
          <a:stretch>
            <a:fillRect/>
          </a:stretch>
        </p:blipFill>
        <p:spPr>
          <a:xfrm>
            <a:off x="707391" y="4422700"/>
            <a:ext cx="7022898" cy="5424583"/>
          </a:xfrm>
          <a:prstGeom prst="rect">
            <a:avLst/>
          </a:prstGeom>
        </p:spPr>
      </p:pic>
      <p:pic>
        <p:nvPicPr>
          <p:cNvPr id="4" name="Picture 4"/>
          <p:cNvPicPr>
            <a:picLocks noChangeAspect="1"/>
          </p:cNvPicPr>
          <p:nvPr/>
        </p:nvPicPr>
        <p:blipFill>
          <a:blip r:embed="rId3"/>
          <a:srcRect l="417" t="11096" r="1628"/>
          <a:stretch>
            <a:fillRect/>
          </a:stretch>
        </p:blipFill>
        <p:spPr>
          <a:xfrm>
            <a:off x="8117986" y="4462476"/>
            <a:ext cx="9771814" cy="5345031"/>
          </a:xfrm>
          <a:prstGeom prst="rect">
            <a:avLst/>
          </a:prstGeom>
        </p:spPr>
      </p:pic>
      <p:sp>
        <p:nvSpPr>
          <p:cNvPr id="5" name="TextBox 5"/>
          <p:cNvSpPr txBox="1"/>
          <p:nvPr/>
        </p:nvSpPr>
        <p:spPr>
          <a:xfrm>
            <a:off x="707391" y="3761477"/>
            <a:ext cx="6844792" cy="431762"/>
          </a:xfrm>
          <a:prstGeom prst="rect">
            <a:avLst/>
          </a:prstGeom>
        </p:spPr>
        <p:txBody>
          <a:bodyPr lIns="0" tIns="0" rIns="0" bIns="0" rtlCol="0" anchor="t">
            <a:spAutoFit/>
          </a:bodyPr>
          <a:lstStyle/>
          <a:p>
            <a:pPr algn="ctr">
              <a:lnSpc>
                <a:spcPts val="3500"/>
              </a:lnSpc>
              <a:spcBef>
                <a:spcPct val="0"/>
              </a:spcBef>
            </a:pPr>
            <a:r>
              <a:rPr lang="en-US" sz="2500" spc="-50">
                <a:solidFill>
                  <a:srgbClr val="000000"/>
                </a:solidFill>
                <a:latin typeface="Fira Sans Medium"/>
              </a:rPr>
              <a:t>Нийт худалдан авч борлуулсан ЦЭХ /мян.кВт.ц/</a:t>
            </a:r>
          </a:p>
        </p:txBody>
      </p:sp>
      <p:sp>
        <p:nvSpPr>
          <p:cNvPr id="6" name="TextBox 6"/>
          <p:cNvSpPr txBox="1"/>
          <p:nvPr/>
        </p:nvSpPr>
        <p:spPr>
          <a:xfrm>
            <a:off x="8385020" y="3761477"/>
            <a:ext cx="8362752" cy="431799"/>
          </a:xfrm>
          <a:prstGeom prst="rect">
            <a:avLst/>
          </a:prstGeom>
        </p:spPr>
        <p:txBody>
          <a:bodyPr lIns="0" tIns="0" rIns="0" bIns="0" rtlCol="0" anchor="t">
            <a:spAutoFit/>
          </a:bodyPr>
          <a:lstStyle/>
          <a:p>
            <a:pPr algn="ctr">
              <a:lnSpc>
                <a:spcPts val="3500"/>
              </a:lnSpc>
              <a:spcBef>
                <a:spcPct val="0"/>
              </a:spcBef>
            </a:pPr>
            <a:r>
              <a:rPr lang="en-US" sz="2500" spc="-50">
                <a:solidFill>
                  <a:srgbClr val="000000"/>
                </a:solidFill>
                <a:latin typeface="Fira Sans Medium"/>
              </a:rPr>
              <a:t>Цахилгааны дамжуулалт түгээлтийн алдагдал /хувиар %/</a:t>
            </a:r>
          </a:p>
        </p:txBody>
      </p:sp>
      <p:grpSp>
        <p:nvGrpSpPr>
          <p:cNvPr id="7" name="Group 7"/>
          <p:cNvGrpSpPr/>
          <p:nvPr/>
        </p:nvGrpSpPr>
        <p:grpSpPr>
          <a:xfrm>
            <a:off x="11217278" y="-7723902"/>
            <a:ext cx="10491344" cy="9261640"/>
            <a:chOff x="0" y="0"/>
            <a:chExt cx="6085374" cy="5372100"/>
          </a:xfrm>
        </p:grpSpPr>
        <p:sp>
          <p:nvSpPr>
            <p:cNvPr id="8" name="Freeform 8"/>
            <p:cNvSpPr/>
            <p:nvPr/>
          </p:nvSpPr>
          <p:spPr>
            <a:xfrm>
              <a:off x="0" y="0"/>
              <a:ext cx="6085374" cy="5372100"/>
            </a:xfrm>
            <a:custGeom>
              <a:avLst/>
              <a:gdLst/>
              <a:ahLst/>
              <a:cxnLst/>
              <a:rect l="l" t="t" r="r" b="b"/>
              <a:pathLst>
                <a:path w="6085374" h="5372100">
                  <a:moveTo>
                    <a:pt x="4534704" y="0"/>
                  </a:moveTo>
                  <a:lnTo>
                    <a:pt x="1550670" y="0"/>
                  </a:lnTo>
                  <a:lnTo>
                    <a:pt x="0" y="2686050"/>
                  </a:lnTo>
                  <a:lnTo>
                    <a:pt x="1550670" y="5372100"/>
                  </a:lnTo>
                  <a:lnTo>
                    <a:pt x="4534704" y="5372100"/>
                  </a:lnTo>
                  <a:lnTo>
                    <a:pt x="6085374" y="2686050"/>
                  </a:lnTo>
                  <a:lnTo>
                    <a:pt x="4534704" y="0"/>
                  </a:lnTo>
                  <a:close/>
                </a:path>
              </a:pathLst>
            </a:custGeom>
            <a:solidFill>
              <a:srgbClr val="FFE60A"/>
            </a:solidFill>
          </p:spPr>
        </p:sp>
      </p:grpSp>
      <p:pic>
        <p:nvPicPr>
          <p:cNvPr id="9" name="Picture 9"/>
          <p:cNvPicPr>
            <a:picLocks noChangeAspect="1"/>
          </p:cNvPicPr>
          <p:nvPr/>
        </p:nvPicPr>
        <p:blipFill>
          <a:blip r:embed="rId4"/>
          <a:srcRect/>
          <a:stretch>
            <a:fillRect/>
          </a:stretch>
        </p:blipFill>
        <p:spPr>
          <a:xfrm>
            <a:off x="13857286" y="126603"/>
            <a:ext cx="1281390" cy="1281390"/>
          </a:xfrm>
          <a:prstGeom prst="rect">
            <a:avLst/>
          </a:prstGeom>
        </p:spPr>
      </p:pic>
      <p:sp>
        <p:nvSpPr>
          <p:cNvPr id="10" name="TextBox 10"/>
          <p:cNvSpPr txBox="1"/>
          <p:nvPr/>
        </p:nvSpPr>
        <p:spPr>
          <a:xfrm>
            <a:off x="15292363" y="69453"/>
            <a:ext cx="2828821" cy="1362725"/>
          </a:xfrm>
          <a:prstGeom prst="rect">
            <a:avLst/>
          </a:prstGeom>
        </p:spPr>
        <p:txBody>
          <a:bodyPr lIns="0" tIns="0" rIns="0" bIns="0" rtlCol="0" anchor="t">
            <a:spAutoFit/>
          </a:bodyPr>
          <a:lstStyle/>
          <a:p>
            <a:pPr algn="ctr">
              <a:lnSpc>
                <a:spcPts val="3639"/>
              </a:lnSpc>
              <a:spcBef>
                <a:spcPct val="0"/>
              </a:spcBef>
            </a:pPr>
            <a:r>
              <a:rPr lang="en-US" sz="2599">
                <a:solidFill>
                  <a:srgbClr val="191919"/>
                </a:solidFill>
                <a:latin typeface="Fira Sans Bold Bold"/>
              </a:rPr>
              <a:t>ЦАХИЛГААН ЭРЧИМ ХҮЧНИЙ БИЕТ  ҮЗҮҮЛЭЛТ</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DFA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218126" y="7302064"/>
            <a:ext cx="8481706" cy="2560515"/>
          </a:xfrm>
          <a:prstGeom prst="rect">
            <a:avLst/>
          </a:prstGeom>
        </p:spPr>
      </p:pic>
      <p:pic>
        <p:nvPicPr>
          <p:cNvPr id="3" name="Picture 3"/>
          <p:cNvPicPr>
            <a:picLocks noChangeAspect="1"/>
          </p:cNvPicPr>
          <p:nvPr/>
        </p:nvPicPr>
        <p:blipFill>
          <a:blip r:embed="rId3"/>
          <a:srcRect/>
          <a:stretch>
            <a:fillRect/>
          </a:stretch>
        </p:blipFill>
        <p:spPr>
          <a:xfrm>
            <a:off x="8841327" y="7505568"/>
            <a:ext cx="8720985" cy="2153508"/>
          </a:xfrm>
          <a:prstGeom prst="rect">
            <a:avLst/>
          </a:prstGeom>
        </p:spPr>
      </p:pic>
      <p:grpSp>
        <p:nvGrpSpPr>
          <p:cNvPr id="4" name="Group 4"/>
          <p:cNvGrpSpPr/>
          <p:nvPr/>
        </p:nvGrpSpPr>
        <p:grpSpPr>
          <a:xfrm>
            <a:off x="11217278" y="-7723902"/>
            <a:ext cx="10491344" cy="9261640"/>
            <a:chOff x="0" y="0"/>
            <a:chExt cx="6085374" cy="5372100"/>
          </a:xfrm>
        </p:grpSpPr>
        <p:sp>
          <p:nvSpPr>
            <p:cNvPr id="5" name="Freeform 5"/>
            <p:cNvSpPr/>
            <p:nvPr/>
          </p:nvSpPr>
          <p:spPr>
            <a:xfrm>
              <a:off x="0" y="0"/>
              <a:ext cx="6085374" cy="5372100"/>
            </a:xfrm>
            <a:custGeom>
              <a:avLst/>
              <a:gdLst/>
              <a:ahLst/>
              <a:cxnLst/>
              <a:rect l="l" t="t" r="r" b="b"/>
              <a:pathLst>
                <a:path w="6085374" h="5372100">
                  <a:moveTo>
                    <a:pt x="4534704" y="0"/>
                  </a:moveTo>
                  <a:lnTo>
                    <a:pt x="1550670" y="0"/>
                  </a:lnTo>
                  <a:lnTo>
                    <a:pt x="0" y="2686050"/>
                  </a:lnTo>
                  <a:lnTo>
                    <a:pt x="1550670" y="5372100"/>
                  </a:lnTo>
                  <a:lnTo>
                    <a:pt x="4534704" y="5372100"/>
                  </a:lnTo>
                  <a:lnTo>
                    <a:pt x="6085374" y="2686050"/>
                  </a:lnTo>
                  <a:lnTo>
                    <a:pt x="4534704" y="0"/>
                  </a:lnTo>
                  <a:close/>
                </a:path>
              </a:pathLst>
            </a:custGeom>
            <a:solidFill>
              <a:srgbClr val="FFE60A"/>
            </a:solidFill>
          </p:spPr>
        </p:sp>
      </p:grpSp>
      <p:pic>
        <p:nvPicPr>
          <p:cNvPr id="6" name="Picture 6"/>
          <p:cNvPicPr>
            <a:picLocks noChangeAspect="1"/>
          </p:cNvPicPr>
          <p:nvPr/>
        </p:nvPicPr>
        <p:blipFill>
          <a:blip r:embed="rId4"/>
          <a:srcRect/>
          <a:stretch>
            <a:fillRect/>
          </a:stretch>
        </p:blipFill>
        <p:spPr>
          <a:xfrm>
            <a:off x="13857286" y="126603"/>
            <a:ext cx="1281390" cy="1281390"/>
          </a:xfrm>
          <a:prstGeom prst="rect">
            <a:avLst/>
          </a:prstGeom>
        </p:spPr>
      </p:pic>
      <p:pic>
        <p:nvPicPr>
          <p:cNvPr id="7" name="Picture 7"/>
          <p:cNvPicPr>
            <a:picLocks noChangeAspect="1"/>
          </p:cNvPicPr>
          <p:nvPr/>
        </p:nvPicPr>
        <p:blipFill>
          <a:blip r:embed="rId5"/>
          <a:srcRect t="16750" r="2215" b="5368"/>
          <a:stretch>
            <a:fillRect/>
          </a:stretch>
        </p:blipFill>
        <p:spPr>
          <a:xfrm>
            <a:off x="656437" y="2506939"/>
            <a:ext cx="8184890" cy="3992657"/>
          </a:xfrm>
          <a:prstGeom prst="rect">
            <a:avLst/>
          </a:prstGeom>
        </p:spPr>
      </p:pic>
      <p:pic>
        <p:nvPicPr>
          <p:cNvPr id="8" name="Picture 8"/>
          <p:cNvPicPr>
            <a:picLocks noChangeAspect="1"/>
          </p:cNvPicPr>
          <p:nvPr/>
        </p:nvPicPr>
        <p:blipFill>
          <a:blip r:embed="rId6"/>
          <a:srcRect t="15241"/>
          <a:stretch>
            <a:fillRect/>
          </a:stretch>
        </p:blipFill>
        <p:spPr>
          <a:xfrm>
            <a:off x="9807354" y="2506939"/>
            <a:ext cx="6655596" cy="4424147"/>
          </a:xfrm>
          <a:prstGeom prst="rect">
            <a:avLst/>
          </a:prstGeom>
        </p:spPr>
      </p:pic>
      <p:sp>
        <p:nvSpPr>
          <p:cNvPr id="9" name="TextBox 9"/>
          <p:cNvSpPr txBox="1"/>
          <p:nvPr/>
        </p:nvSpPr>
        <p:spPr>
          <a:xfrm>
            <a:off x="400572" y="1011589"/>
            <a:ext cx="8299260" cy="1308099"/>
          </a:xfrm>
          <a:prstGeom prst="rect">
            <a:avLst/>
          </a:prstGeom>
        </p:spPr>
        <p:txBody>
          <a:bodyPr lIns="0" tIns="0" rIns="0" bIns="0" rtlCol="0" anchor="t">
            <a:spAutoFit/>
          </a:bodyPr>
          <a:lstStyle/>
          <a:p>
            <a:pPr algn="ctr">
              <a:lnSpc>
                <a:spcPts val="3500"/>
              </a:lnSpc>
            </a:pPr>
            <a:r>
              <a:rPr lang="en-US" sz="2500" spc="-50">
                <a:solidFill>
                  <a:srgbClr val="191919"/>
                </a:solidFill>
                <a:latin typeface="Fira Sans Medium"/>
              </a:rPr>
              <a:t>Төвлөрсөн ус хангамжийн системээр түгээсэн усны баланс тооцоо 2020, 2021 он </a:t>
            </a:r>
          </a:p>
          <a:p>
            <a:pPr algn="ctr">
              <a:lnSpc>
                <a:spcPts val="3500"/>
              </a:lnSpc>
              <a:spcBef>
                <a:spcPct val="0"/>
              </a:spcBef>
            </a:pPr>
            <a:r>
              <a:rPr lang="en-US" sz="2500" spc="-50">
                <a:solidFill>
                  <a:srgbClr val="191919"/>
                </a:solidFill>
                <a:latin typeface="Fira Sans Medium"/>
              </a:rPr>
              <a:t>/график %-иар/</a:t>
            </a:r>
          </a:p>
        </p:txBody>
      </p:sp>
      <p:sp>
        <p:nvSpPr>
          <p:cNvPr id="10" name="TextBox 10"/>
          <p:cNvSpPr txBox="1"/>
          <p:nvPr/>
        </p:nvSpPr>
        <p:spPr>
          <a:xfrm>
            <a:off x="9499343" y="1637064"/>
            <a:ext cx="8239310" cy="869875"/>
          </a:xfrm>
          <a:prstGeom prst="rect">
            <a:avLst/>
          </a:prstGeom>
        </p:spPr>
        <p:txBody>
          <a:bodyPr lIns="0" tIns="0" rIns="0" bIns="0" rtlCol="0" anchor="t">
            <a:spAutoFit/>
          </a:bodyPr>
          <a:lstStyle/>
          <a:p>
            <a:pPr algn="ctr">
              <a:lnSpc>
                <a:spcPts val="3500"/>
              </a:lnSpc>
            </a:pPr>
            <a:r>
              <a:rPr lang="en-US" sz="2500" spc="-50">
                <a:solidFill>
                  <a:srgbClr val="191919"/>
                </a:solidFill>
                <a:latin typeface="Fira Sans Medium"/>
              </a:rPr>
              <a:t>Өөрийн эх үүсвэрийн усны баланс тооцоо 2020, 2021 он </a:t>
            </a:r>
          </a:p>
          <a:p>
            <a:pPr algn="ctr">
              <a:lnSpc>
                <a:spcPts val="3500"/>
              </a:lnSpc>
              <a:spcBef>
                <a:spcPct val="0"/>
              </a:spcBef>
            </a:pPr>
            <a:r>
              <a:rPr lang="en-US" sz="2500" spc="-50">
                <a:solidFill>
                  <a:srgbClr val="191919"/>
                </a:solidFill>
                <a:latin typeface="Fira Sans Medium"/>
              </a:rPr>
              <a:t>/график %-иар/</a:t>
            </a:r>
          </a:p>
        </p:txBody>
      </p:sp>
      <p:sp>
        <p:nvSpPr>
          <p:cNvPr id="11" name="TextBox 11"/>
          <p:cNvSpPr txBox="1"/>
          <p:nvPr/>
        </p:nvSpPr>
        <p:spPr>
          <a:xfrm>
            <a:off x="15138676" y="285960"/>
            <a:ext cx="2828821" cy="905525"/>
          </a:xfrm>
          <a:prstGeom prst="rect">
            <a:avLst/>
          </a:prstGeom>
        </p:spPr>
        <p:txBody>
          <a:bodyPr lIns="0" tIns="0" rIns="0" bIns="0" rtlCol="0" anchor="t">
            <a:spAutoFit/>
          </a:bodyPr>
          <a:lstStyle/>
          <a:p>
            <a:pPr algn="ctr">
              <a:lnSpc>
                <a:spcPts val="3639"/>
              </a:lnSpc>
            </a:pPr>
            <a:r>
              <a:rPr lang="en-US" sz="2599">
                <a:solidFill>
                  <a:srgbClr val="191919"/>
                </a:solidFill>
                <a:latin typeface="Fira Sans Bold Bold"/>
              </a:rPr>
              <a:t>ЦЭВЭР УСНЫ</a:t>
            </a:r>
          </a:p>
          <a:p>
            <a:pPr algn="ctr">
              <a:lnSpc>
                <a:spcPts val="3639"/>
              </a:lnSpc>
              <a:spcBef>
                <a:spcPct val="0"/>
              </a:spcBef>
            </a:pPr>
            <a:r>
              <a:rPr lang="en-US" sz="2599">
                <a:solidFill>
                  <a:srgbClr val="191919"/>
                </a:solidFill>
                <a:latin typeface="Fira Sans Bold Bold"/>
              </a:rPr>
              <a:t> БИЕТ ҮЗҮҮЛЭЛТ</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682481" y="67566"/>
            <a:ext cx="12055001" cy="504840"/>
          </a:xfrm>
          <a:prstGeom prst="rect">
            <a:avLst/>
          </a:prstGeom>
        </p:spPr>
        <p:txBody>
          <a:bodyPr lIns="0" tIns="0" rIns="0" bIns="0" rtlCol="0" anchor="t">
            <a:spAutoFit/>
          </a:bodyPr>
          <a:lstStyle/>
          <a:p>
            <a:pPr algn="ctr">
              <a:lnSpc>
                <a:spcPts val="4199"/>
              </a:lnSpc>
              <a:spcBef>
                <a:spcPct val="0"/>
              </a:spcBef>
            </a:pPr>
            <a:r>
              <a:rPr lang="en-US" sz="2999">
                <a:solidFill>
                  <a:srgbClr val="191919"/>
                </a:solidFill>
                <a:latin typeface="Fira Sans Bold"/>
              </a:rPr>
              <a:t>Цаашид үйл ажиллагааг сайжруулахад авах шинэлэг арга хэмжээ</a:t>
            </a:r>
          </a:p>
        </p:txBody>
      </p:sp>
      <p:sp>
        <p:nvSpPr>
          <p:cNvPr id="3" name="TextBox 3"/>
          <p:cNvSpPr txBox="1"/>
          <p:nvPr/>
        </p:nvSpPr>
        <p:spPr>
          <a:xfrm>
            <a:off x="464054" y="971550"/>
            <a:ext cx="17359891" cy="6267465"/>
          </a:xfrm>
          <a:prstGeom prst="rect">
            <a:avLst/>
          </a:prstGeom>
        </p:spPr>
        <p:txBody>
          <a:bodyPr lIns="0" tIns="0" rIns="0" bIns="0" rtlCol="0" anchor="t">
            <a:spAutoFit/>
          </a:bodyPr>
          <a:lstStyle/>
          <a:p>
            <a:pPr algn="just">
              <a:lnSpc>
                <a:spcPts val="4199"/>
              </a:lnSpc>
            </a:pPr>
            <a:endParaRPr/>
          </a:p>
          <a:p>
            <a:pPr algn="just">
              <a:lnSpc>
                <a:spcPts val="4199"/>
              </a:lnSpc>
            </a:pPr>
            <a:r>
              <a:rPr lang="en-US" sz="2999">
                <a:solidFill>
                  <a:srgbClr val="191919"/>
                </a:solidFill>
                <a:latin typeface="Fira Sans Bold"/>
              </a:rPr>
              <a:t>      Орлого болоогүй усны хэмжээг бууруулах ажлын хүрээнд айл өрхүүдэд усны ухаалаг тоолуур суурилуулах төсөл боловсруулж байгаа ажлын явц 94% -тай байна. </a:t>
            </a:r>
          </a:p>
          <a:p>
            <a:pPr algn="just">
              <a:lnSpc>
                <a:spcPts val="4199"/>
              </a:lnSpc>
            </a:pPr>
            <a:r>
              <a:rPr lang="en-US" sz="2999">
                <a:solidFill>
                  <a:srgbClr val="191919"/>
                </a:solidFill>
                <a:latin typeface="Fira Sans Bold"/>
              </a:rPr>
              <a:t>          Тоног төхөөрөмжийн аваар саатлаас урьдчилан сэргийлэх, сэлгэн залгалтыг шуурхай хийх, хөдөлмөрийг хөнгөвчлөх зэрэг дэвшилтэд техник технологи  автомат хяналт удирдлагын СКАДА систем 2 ш УДХТөвд нэвтрүүлнэ. </a:t>
            </a:r>
          </a:p>
          <a:p>
            <a:pPr algn="just">
              <a:lnSpc>
                <a:spcPts val="4199"/>
              </a:lnSpc>
            </a:pPr>
            <a:r>
              <a:rPr lang="en-US" sz="2999">
                <a:solidFill>
                  <a:srgbClr val="191919"/>
                </a:solidFill>
                <a:latin typeface="Fira Sans Bold"/>
              </a:rPr>
              <a:t>       Цахилгаан эрчим хүчний алдагдлыг бууруулах ажлын хүрээнд  АТП- 411-ыг бүрэн дуусгаж АТП-361 хэрэглэгчдэд ухаалаг тоолуурт суурилуулах ажлуудыг төлөвлөн ажиллаж байна. </a:t>
            </a:r>
          </a:p>
          <a:p>
            <a:pPr algn="just">
              <a:lnSpc>
                <a:spcPts val="4199"/>
              </a:lnSpc>
            </a:pPr>
            <a:r>
              <a:rPr lang="en-US" sz="2999">
                <a:solidFill>
                  <a:srgbClr val="191919"/>
                </a:solidFill>
                <a:latin typeface="Fira Sans Bold"/>
              </a:rPr>
              <a:t>E Mongolia дулаан, цахилгаан, цэвэр бохир усны техникийн нөхцөлийн хүсэлтийг авч хариу өгөх боломжтой  болсон.</a:t>
            </a:r>
          </a:p>
          <a:p>
            <a:pPr algn="just">
              <a:lnSpc>
                <a:spcPts val="4199"/>
              </a:lnSpc>
            </a:pPr>
            <a:endParaRPr lang="en-US" sz="2999">
              <a:solidFill>
                <a:srgbClr val="191919"/>
              </a:solidFill>
              <a:latin typeface="Fira Sans Bold"/>
            </a:endParaRPr>
          </a:p>
          <a:p>
            <a:pPr algn="just">
              <a:lnSpc>
                <a:spcPts val="4199"/>
              </a:lnSpc>
              <a:spcBef>
                <a:spcPct val="0"/>
              </a:spcBef>
            </a:pPr>
            <a:r>
              <a:rPr lang="en-US" sz="2999">
                <a:solidFill>
                  <a:srgbClr val="191919"/>
                </a:solidFill>
                <a:latin typeface="Arimo"/>
              </a:rPr>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A6A6A6"/>
        </a:solidFill>
        <a:effectLst/>
      </p:bgPr>
    </p:bg>
    <p:spTree>
      <p:nvGrpSpPr>
        <p:cNvPr id="1" name=""/>
        <p:cNvGrpSpPr/>
        <p:nvPr/>
      </p:nvGrpSpPr>
      <p:grpSpPr>
        <a:xfrm>
          <a:off x="0" y="0"/>
          <a:ext cx="0" cy="0"/>
          <a:chOff x="0" y="0"/>
          <a:chExt cx="0" cy="0"/>
        </a:xfrm>
      </p:grpSpPr>
      <p:grpSp>
        <p:nvGrpSpPr>
          <p:cNvPr id="2" name="Group 2"/>
          <p:cNvGrpSpPr/>
          <p:nvPr/>
        </p:nvGrpSpPr>
        <p:grpSpPr>
          <a:xfrm>
            <a:off x="10399382" y="-8207496"/>
            <a:ext cx="10811520" cy="9544289"/>
            <a:chOff x="0" y="0"/>
            <a:chExt cx="6085374" cy="5372100"/>
          </a:xfrm>
        </p:grpSpPr>
        <p:sp>
          <p:nvSpPr>
            <p:cNvPr id="3" name="Freeform 3"/>
            <p:cNvSpPr/>
            <p:nvPr/>
          </p:nvSpPr>
          <p:spPr>
            <a:xfrm>
              <a:off x="0" y="0"/>
              <a:ext cx="6085374" cy="5372100"/>
            </a:xfrm>
            <a:custGeom>
              <a:avLst/>
              <a:gdLst/>
              <a:ahLst/>
              <a:cxnLst/>
              <a:rect l="l" t="t" r="r" b="b"/>
              <a:pathLst>
                <a:path w="6085374" h="5372100">
                  <a:moveTo>
                    <a:pt x="4534704" y="0"/>
                  </a:moveTo>
                  <a:lnTo>
                    <a:pt x="1550670" y="0"/>
                  </a:lnTo>
                  <a:lnTo>
                    <a:pt x="0" y="2686050"/>
                  </a:lnTo>
                  <a:lnTo>
                    <a:pt x="1550670" y="5372100"/>
                  </a:lnTo>
                  <a:lnTo>
                    <a:pt x="4534704" y="5372100"/>
                  </a:lnTo>
                  <a:lnTo>
                    <a:pt x="6085374" y="2686050"/>
                  </a:lnTo>
                  <a:lnTo>
                    <a:pt x="4534704" y="0"/>
                  </a:lnTo>
                  <a:close/>
                </a:path>
              </a:pathLst>
            </a:custGeom>
            <a:solidFill>
              <a:srgbClr val="FFE60A"/>
            </a:solidFill>
          </p:spPr>
        </p:sp>
      </p:grpSp>
      <p:sp>
        <p:nvSpPr>
          <p:cNvPr id="4" name="TextBox 4"/>
          <p:cNvSpPr txBox="1"/>
          <p:nvPr/>
        </p:nvSpPr>
        <p:spPr>
          <a:xfrm>
            <a:off x="14712368" y="214761"/>
            <a:ext cx="3403410" cy="905525"/>
          </a:xfrm>
          <a:prstGeom prst="rect">
            <a:avLst/>
          </a:prstGeom>
        </p:spPr>
        <p:txBody>
          <a:bodyPr lIns="0" tIns="0" rIns="0" bIns="0" rtlCol="0" anchor="t">
            <a:spAutoFit/>
          </a:bodyPr>
          <a:lstStyle/>
          <a:p>
            <a:pPr algn="ctr">
              <a:lnSpc>
                <a:spcPts val="3639"/>
              </a:lnSpc>
            </a:pPr>
            <a:r>
              <a:rPr lang="en-US" sz="2599">
                <a:solidFill>
                  <a:srgbClr val="191919"/>
                </a:solidFill>
                <a:latin typeface="Fira Sans Bold Bold"/>
              </a:rPr>
              <a:t>ДУЛААН </a:t>
            </a:r>
          </a:p>
          <a:p>
            <a:pPr algn="ctr">
              <a:lnSpc>
                <a:spcPts val="3639"/>
              </a:lnSpc>
              <a:spcBef>
                <a:spcPct val="0"/>
              </a:spcBef>
            </a:pPr>
            <a:r>
              <a:rPr lang="en-US" sz="2599">
                <a:solidFill>
                  <a:srgbClr val="191919"/>
                </a:solidFill>
                <a:latin typeface="Fira Sans Bold Bold"/>
              </a:rPr>
              <a:t>ХАНГАМЖ:</a:t>
            </a:r>
            <a:r>
              <a:rPr lang="en-US" sz="2599">
                <a:solidFill>
                  <a:srgbClr val="191919"/>
                </a:solidFill>
                <a:latin typeface="Arimo Bold"/>
              </a:rPr>
              <a:t> </a:t>
            </a:r>
          </a:p>
        </p:txBody>
      </p:sp>
      <p:pic>
        <p:nvPicPr>
          <p:cNvPr id="5" name="Picture 5"/>
          <p:cNvPicPr>
            <a:picLocks noChangeAspect="1"/>
          </p:cNvPicPr>
          <p:nvPr/>
        </p:nvPicPr>
        <p:blipFill>
          <a:blip r:embed="rId2"/>
          <a:srcRect/>
          <a:stretch>
            <a:fillRect/>
          </a:stretch>
        </p:blipFill>
        <p:spPr>
          <a:xfrm>
            <a:off x="13430978" y="55403"/>
            <a:ext cx="1281390" cy="1281390"/>
          </a:xfrm>
          <a:prstGeom prst="rect">
            <a:avLst/>
          </a:prstGeom>
        </p:spPr>
      </p:pic>
      <p:pic>
        <p:nvPicPr>
          <p:cNvPr id="6" name="Picture 6"/>
          <p:cNvPicPr>
            <a:picLocks noChangeAspect="1"/>
          </p:cNvPicPr>
          <p:nvPr/>
        </p:nvPicPr>
        <p:blipFill>
          <a:blip r:embed="rId3"/>
          <a:srcRect/>
          <a:stretch>
            <a:fillRect/>
          </a:stretch>
        </p:blipFill>
        <p:spPr>
          <a:xfrm>
            <a:off x="173155" y="8005226"/>
            <a:ext cx="2261829" cy="2261829"/>
          </a:xfrm>
          <a:prstGeom prst="rect">
            <a:avLst/>
          </a:prstGeom>
        </p:spPr>
      </p:pic>
      <p:pic>
        <p:nvPicPr>
          <p:cNvPr id="7" name="Picture 7"/>
          <p:cNvPicPr>
            <a:picLocks noChangeAspect="1"/>
          </p:cNvPicPr>
          <p:nvPr/>
        </p:nvPicPr>
        <p:blipFill>
          <a:blip r:embed="rId4"/>
          <a:srcRect/>
          <a:stretch>
            <a:fillRect/>
          </a:stretch>
        </p:blipFill>
        <p:spPr>
          <a:xfrm>
            <a:off x="2474495" y="1313446"/>
            <a:ext cx="11597177" cy="8973554"/>
          </a:xfrm>
          <a:prstGeom prst="rect">
            <a:avLst/>
          </a:prstGeom>
        </p:spPr>
      </p:pic>
      <p:sp>
        <p:nvSpPr>
          <p:cNvPr id="8" name="TextBox 8"/>
          <p:cNvSpPr txBox="1"/>
          <p:nvPr/>
        </p:nvSpPr>
        <p:spPr>
          <a:xfrm>
            <a:off x="-337663" y="386929"/>
            <a:ext cx="14194949" cy="503141"/>
          </a:xfrm>
          <a:prstGeom prst="rect">
            <a:avLst/>
          </a:prstGeom>
        </p:spPr>
        <p:txBody>
          <a:bodyPr lIns="0" tIns="0" rIns="0" bIns="0" rtlCol="0" anchor="t">
            <a:spAutoFit/>
          </a:bodyPr>
          <a:lstStyle/>
          <a:p>
            <a:pPr algn="ctr">
              <a:lnSpc>
                <a:spcPts val="4072"/>
              </a:lnSpc>
            </a:pPr>
            <a:r>
              <a:rPr lang="en-US" sz="3132">
                <a:solidFill>
                  <a:srgbClr val="191919"/>
                </a:solidFill>
                <a:latin typeface="Poppins Medium Bold"/>
              </a:rPr>
              <a:t>ДУЛААН ХАНГАМЖИЙН СИСТЕМД ХИЙГДСЭН АЖИЛ</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A6A6A6"/>
        </a:solidFill>
        <a:effectLst/>
      </p:bgPr>
    </p:bg>
    <p:spTree>
      <p:nvGrpSpPr>
        <p:cNvPr id="1" name=""/>
        <p:cNvGrpSpPr/>
        <p:nvPr/>
      </p:nvGrpSpPr>
      <p:grpSpPr>
        <a:xfrm>
          <a:off x="0" y="0"/>
          <a:ext cx="0" cy="0"/>
          <a:chOff x="0" y="0"/>
          <a:chExt cx="0" cy="0"/>
        </a:xfrm>
      </p:grpSpPr>
      <p:grpSp>
        <p:nvGrpSpPr>
          <p:cNvPr id="2" name="Group 2"/>
          <p:cNvGrpSpPr/>
          <p:nvPr/>
        </p:nvGrpSpPr>
        <p:grpSpPr>
          <a:xfrm>
            <a:off x="6398523" y="5895742"/>
            <a:ext cx="5331993" cy="3682965"/>
            <a:chOff x="0" y="0"/>
            <a:chExt cx="2387199" cy="1648909"/>
          </a:xfrm>
        </p:grpSpPr>
        <p:sp>
          <p:nvSpPr>
            <p:cNvPr id="3" name="Freeform 3"/>
            <p:cNvSpPr/>
            <p:nvPr/>
          </p:nvSpPr>
          <p:spPr>
            <a:xfrm>
              <a:off x="0" y="0"/>
              <a:ext cx="2387199" cy="1648909"/>
            </a:xfrm>
            <a:custGeom>
              <a:avLst/>
              <a:gdLst/>
              <a:ahLst/>
              <a:cxnLst/>
              <a:rect l="l" t="t" r="r" b="b"/>
              <a:pathLst>
                <a:path w="2387199" h="1648909">
                  <a:moveTo>
                    <a:pt x="0" y="0"/>
                  </a:moveTo>
                  <a:lnTo>
                    <a:pt x="2387199" y="0"/>
                  </a:lnTo>
                  <a:lnTo>
                    <a:pt x="2387199" y="1648909"/>
                  </a:lnTo>
                  <a:lnTo>
                    <a:pt x="0" y="1648909"/>
                  </a:lnTo>
                  <a:close/>
                </a:path>
              </a:pathLst>
            </a:custGeom>
            <a:solidFill>
              <a:srgbClr val="E5FFE5"/>
            </a:solidFill>
          </p:spPr>
        </p:sp>
      </p:grpSp>
      <p:grpSp>
        <p:nvGrpSpPr>
          <p:cNvPr id="4" name="Group 4"/>
          <p:cNvGrpSpPr/>
          <p:nvPr/>
        </p:nvGrpSpPr>
        <p:grpSpPr>
          <a:xfrm>
            <a:off x="12131077" y="5895742"/>
            <a:ext cx="5331993" cy="3682965"/>
            <a:chOff x="0" y="0"/>
            <a:chExt cx="2387199" cy="1648909"/>
          </a:xfrm>
        </p:grpSpPr>
        <p:sp>
          <p:nvSpPr>
            <p:cNvPr id="5" name="Freeform 5"/>
            <p:cNvSpPr/>
            <p:nvPr/>
          </p:nvSpPr>
          <p:spPr>
            <a:xfrm>
              <a:off x="0" y="0"/>
              <a:ext cx="2387199" cy="1648909"/>
            </a:xfrm>
            <a:custGeom>
              <a:avLst/>
              <a:gdLst/>
              <a:ahLst/>
              <a:cxnLst/>
              <a:rect l="l" t="t" r="r" b="b"/>
              <a:pathLst>
                <a:path w="2387199" h="1648909">
                  <a:moveTo>
                    <a:pt x="0" y="0"/>
                  </a:moveTo>
                  <a:lnTo>
                    <a:pt x="2387199" y="0"/>
                  </a:lnTo>
                  <a:lnTo>
                    <a:pt x="2387199" y="1648909"/>
                  </a:lnTo>
                  <a:lnTo>
                    <a:pt x="0" y="1648909"/>
                  </a:lnTo>
                  <a:close/>
                </a:path>
              </a:pathLst>
            </a:custGeom>
            <a:solidFill>
              <a:srgbClr val="F9DEFF"/>
            </a:solidFill>
          </p:spPr>
        </p:sp>
      </p:grpSp>
      <p:grpSp>
        <p:nvGrpSpPr>
          <p:cNvPr id="6" name="Group 6"/>
          <p:cNvGrpSpPr/>
          <p:nvPr/>
        </p:nvGrpSpPr>
        <p:grpSpPr>
          <a:xfrm>
            <a:off x="675493" y="1865700"/>
            <a:ext cx="5331993" cy="3657545"/>
            <a:chOff x="0" y="0"/>
            <a:chExt cx="2387199" cy="1637528"/>
          </a:xfrm>
        </p:grpSpPr>
        <p:sp>
          <p:nvSpPr>
            <p:cNvPr id="7" name="Freeform 7"/>
            <p:cNvSpPr/>
            <p:nvPr/>
          </p:nvSpPr>
          <p:spPr>
            <a:xfrm>
              <a:off x="0" y="0"/>
              <a:ext cx="2387199" cy="1637528"/>
            </a:xfrm>
            <a:custGeom>
              <a:avLst/>
              <a:gdLst/>
              <a:ahLst/>
              <a:cxnLst/>
              <a:rect l="l" t="t" r="r" b="b"/>
              <a:pathLst>
                <a:path w="2387199" h="1637528">
                  <a:moveTo>
                    <a:pt x="0" y="0"/>
                  </a:moveTo>
                  <a:lnTo>
                    <a:pt x="2387199" y="0"/>
                  </a:lnTo>
                  <a:lnTo>
                    <a:pt x="2387199" y="1637528"/>
                  </a:lnTo>
                  <a:lnTo>
                    <a:pt x="0" y="1637528"/>
                  </a:lnTo>
                  <a:close/>
                </a:path>
              </a:pathLst>
            </a:custGeom>
            <a:solidFill>
              <a:srgbClr val="D6E8FF"/>
            </a:solidFill>
          </p:spPr>
        </p:sp>
      </p:grpSp>
      <p:grpSp>
        <p:nvGrpSpPr>
          <p:cNvPr id="8" name="Group 8"/>
          <p:cNvGrpSpPr/>
          <p:nvPr/>
        </p:nvGrpSpPr>
        <p:grpSpPr>
          <a:xfrm>
            <a:off x="12121552" y="1840280"/>
            <a:ext cx="5331993" cy="3682965"/>
            <a:chOff x="0" y="0"/>
            <a:chExt cx="2387199" cy="1648909"/>
          </a:xfrm>
        </p:grpSpPr>
        <p:sp>
          <p:nvSpPr>
            <p:cNvPr id="9" name="Freeform 9"/>
            <p:cNvSpPr/>
            <p:nvPr/>
          </p:nvSpPr>
          <p:spPr>
            <a:xfrm>
              <a:off x="0" y="0"/>
              <a:ext cx="2387199" cy="1648909"/>
            </a:xfrm>
            <a:custGeom>
              <a:avLst/>
              <a:gdLst/>
              <a:ahLst/>
              <a:cxnLst/>
              <a:rect l="l" t="t" r="r" b="b"/>
              <a:pathLst>
                <a:path w="2387199" h="1648909">
                  <a:moveTo>
                    <a:pt x="0" y="0"/>
                  </a:moveTo>
                  <a:lnTo>
                    <a:pt x="2387199" y="0"/>
                  </a:lnTo>
                  <a:lnTo>
                    <a:pt x="2387199" y="1648909"/>
                  </a:lnTo>
                  <a:lnTo>
                    <a:pt x="0" y="1648909"/>
                  </a:lnTo>
                  <a:close/>
                </a:path>
              </a:pathLst>
            </a:custGeom>
            <a:solidFill>
              <a:srgbClr val="FFF5B6"/>
            </a:solidFill>
          </p:spPr>
        </p:sp>
      </p:grpSp>
      <p:grpSp>
        <p:nvGrpSpPr>
          <p:cNvPr id="10" name="Group 10"/>
          <p:cNvGrpSpPr/>
          <p:nvPr/>
        </p:nvGrpSpPr>
        <p:grpSpPr>
          <a:xfrm>
            <a:off x="675493" y="5895742"/>
            <a:ext cx="5331993" cy="3682965"/>
            <a:chOff x="0" y="0"/>
            <a:chExt cx="2387199" cy="1648909"/>
          </a:xfrm>
        </p:grpSpPr>
        <p:sp>
          <p:nvSpPr>
            <p:cNvPr id="11" name="Freeform 11"/>
            <p:cNvSpPr/>
            <p:nvPr/>
          </p:nvSpPr>
          <p:spPr>
            <a:xfrm>
              <a:off x="0" y="0"/>
              <a:ext cx="2387199" cy="1648909"/>
            </a:xfrm>
            <a:custGeom>
              <a:avLst/>
              <a:gdLst/>
              <a:ahLst/>
              <a:cxnLst/>
              <a:rect l="l" t="t" r="r" b="b"/>
              <a:pathLst>
                <a:path w="2387199" h="1648909">
                  <a:moveTo>
                    <a:pt x="0" y="0"/>
                  </a:moveTo>
                  <a:lnTo>
                    <a:pt x="2387199" y="0"/>
                  </a:lnTo>
                  <a:lnTo>
                    <a:pt x="2387199" y="1648909"/>
                  </a:lnTo>
                  <a:lnTo>
                    <a:pt x="0" y="1648909"/>
                  </a:lnTo>
                  <a:close/>
                </a:path>
              </a:pathLst>
            </a:custGeom>
            <a:solidFill>
              <a:srgbClr val="FFDFA0"/>
            </a:solidFill>
          </p:spPr>
        </p:sp>
      </p:grpSp>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1423679" y="9228860"/>
            <a:ext cx="230387" cy="340626"/>
          </a:xfrm>
          <a:prstGeom prst="rect">
            <a:avLst/>
          </a:prstGeom>
        </p:spPr>
      </p:pic>
      <p:sp>
        <p:nvSpPr>
          <p:cNvPr id="13" name="TextBox 13"/>
          <p:cNvSpPr txBox="1"/>
          <p:nvPr/>
        </p:nvSpPr>
        <p:spPr>
          <a:xfrm>
            <a:off x="675493" y="461488"/>
            <a:ext cx="10863379" cy="1076251"/>
          </a:xfrm>
          <a:prstGeom prst="rect">
            <a:avLst/>
          </a:prstGeom>
        </p:spPr>
        <p:txBody>
          <a:bodyPr lIns="0" tIns="0" rIns="0" bIns="0" rtlCol="0" anchor="t">
            <a:spAutoFit/>
          </a:bodyPr>
          <a:lstStyle/>
          <a:p>
            <a:pPr marL="0" lvl="0" indent="0" algn="ctr">
              <a:lnSpc>
                <a:spcPts val="4200"/>
              </a:lnSpc>
            </a:pPr>
            <a:r>
              <a:rPr lang="en-US" sz="3500">
                <a:solidFill>
                  <a:srgbClr val="373737"/>
                </a:solidFill>
                <a:latin typeface="Fira Sans Medium Bold"/>
              </a:rPr>
              <a:t>БАЙГУУЛЛАГЫН АВААР ЗАСВАРЫН ЗАРДЛААР ДУЛААН ХАНГАМЖИЙГ САЙЖРУУЛСАН АЖЛУУД</a:t>
            </a:r>
          </a:p>
        </p:txBody>
      </p:sp>
      <p:sp>
        <p:nvSpPr>
          <p:cNvPr id="14" name="TextBox 14"/>
          <p:cNvSpPr txBox="1"/>
          <p:nvPr/>
        </p:nvSpPr>
        <p:spPr>
          <a:xfrm>
            <a:off x="6822398" y="2825909"/>
            <a:ext cx="4037071" cy="211366"/>
          </a:xfrm>
          <a:prstGeom prst="rect">
            <a:avLst/>
          </a:prstGeom>
        </p:spPr>
        <p:txBody>
          <a:bodyPr lIns="0" tIns="0" rIns="0" bIns="0" rtlCol="0" anchor="t">
            <a:spAutoFit/>
          </a:bodyPr>
          <a:lstStyle/>
          <a:p>
            <a:pPr marL="259080" lvl="1" indent="-129540" algn="l">
              <a:lnSpc>
                <a:spcPts val="1679"/>
              </a:lnSpc>
              <a:spcBef>
                <a:spcPct val="0"/>
              </a:spcBef>
              <a:buFont typeface="Arial"/>
              <a:buChar char="•"/>
            </a:pPr>
            <a:r>
              <a:rPr lang="en-US" sz="1200" u="none">
                <a:solidFill>
                  <a:srgbClr val="373737"/>
                </a:solidFill>
                <a:latin typeface="Inter"/>
              </a:rPr>
              <a:t>Write here</a:t>
            </a:r>
          </a:p>
        </p:txBody>
      </p:sp>
      <p:sp>
        <p:nvSpPr>
          <p:cNvPr id="15" name="TextBox 15"/>
          <p:cNvSpPr txBox="1"/>
          <p:nvPr/>
        </p:nvSpPr>
        <p:spPr>
          <a:xfrm>
            <a:off x="6824423" y="2311556"/>
            <a:ext cx="4035047" cy="321915"/>
          </a:xfrm>
          <a:prstGeom prst="rect">
            <a:avLst/>
          </a:prstGeom>
        </p:spPr>
        <p:txBody>
          <a:bodyPr lIns="0" tIns="0" rIns="0" bIns="0" rtlCol="0" anchor="t">
            <a:spAutoFit/>
          </a:bodyPr>
          <a:lstStyle/>
          <a:p>
            <a:pPr marL="0" lvl="0" indent="0" algn="l">
              <a:lnSpc>
                <a:spcPts val="2160"/>
              </a:lnSpc>
              <a:spcBef>
                <a:spcPct val="0"/>
              </a:spcBef>
            </a:pPr>
            <a:r>
              <a:rPr lang="en-US" sz="1800" u="none">
                <a:solidFill>
                  <a:srgbClr val="373737"/>
                </a:solidFill>
                <a:latin typeface="Heading Now 71-78"/>
              </a:rPr>
              <a:t>Agenda</a:t>
            </a:r>
          </a:p>
        </p:txBody>
      </p:sp>
      <p:grpSp>
        <p:nvGrpSpPr>
          <p:cNvPr id="16" name="Group 16"/>
          <p:cNvGrpSpPr/>
          <p:nvPr/>
        </p:nvGrpSpPr>
        <p:grpSpPr>
          <a:xfrm>
            <a:off x="6322073" y="1820386"/>
            <a:ext cx="5331993" cy="3657545"/>
            <a:chOff x="0" y="0"/>
            <a:chExt cx="2387199" cy="1637528"/>
          </a:xfrm>
        </p:grpSpPr>
        <p:sp>
          <p:nvSpPr>
            <p:cNvPr id="17" name="Freeform 17"/>
            <p:cNvSpPr/>
            <p:nvPr/>
          </p:nvSpPr>
          <p:spPr>
            <a:xfrm>
              <a:off x="0" y="0"/>
              <a:ext cx="2387199" cy="1637528"/>
            </a:xfrm>
            <a:custGeom>
              <a:avLst/>
              <a:gdLst/>
              <a:ahLst/>
              <a:cxnLst/>
              <a:rect l="l" t="t" r="r" b="b"/>
              <a:pathLst>
                <a:path w="2387199" h="1637528">
                  <a:moveTo>
                    <a:pt x="0" y="0"/>
                  </a:moveTo>
                  <a:lnTo>
                    <a:pt x="2387199" y="0"/>
                  </a:lnTo>
                  <a:lnTo>
                    <a:pt x="2387199" y="1637528"/>
                  </a:lnTo>
                  <a:lnTo>
                    <a:pt x="0" y="1637528"/>
                  </a:lnTo>
                  <a:close/>
                </a:path>
              </a:pathLst>
            </a:custGeom>
            <a:solidFill>
              <a:srgbClr val="F4F1E9"/>
            </a:solidFill>
          </p:spPr>
        </p:sp>
      </p:grpSp>
      <p:sp>
        <p:nvSpPr>
          <p:cNvPr id="18" name="TextBox 18"/>
          <p:cNvSpPr txBox="1"/>
          <p:nvPr/>
        </p:nvSpPr>
        <p:spPr>
          <a:xfrm>
            <a:off x="675493" y="1855929"/>
            <a:ext cx="5331993" cy="1307988"/>
          </a:xfrm>
          <a:prstGeom prst="rect">
            <a:avLst/>
          </a:prstGeom>
        </p:spPr>
        <p:txBody>
          <a:bodyPr lIns="0" tIns="0" rIns="0" bIns="0" rtlCol="0" anchor="t">
            <a:spAutoFit/>
          </a:bodyPr>
          <a:lstStyle/>
          <a:p>
            <a:pPr marL="539756" lvl="1" indent="-269878" algn="just">
              <a:lnSpc>
                <a:spcPts val="3500"/>
              </a:lnSpc>
              <a:spcBef>
                <a:spcPct val="0"/>
              </a:spcBef>
              <a:buFont typeface="Arial"/>
              <a:buChar char="•"/>
            </a:pPr>
            <a:r>
              <a:rPr lang="en-US" sz="2500" spc="-50">
                <a:solidFill>
                  <a:srgbClr val="000000"/>
                </a:solidFill>
                <a:latin typeface="Fira Sans Medium"/>
              </a:rPr>
              <a:t>УДХТ-4-14-т нэмэлтээр ялтсан бойлер суурилуулж температур нэмэгдүүлсэн</a:t>
            </a:r>
          </a:p>
        </p:txBody>
      </p:sp>
      <p:sp>
        <p:nvSpPr>
          <p:cNvPr id="19" name="TextBox 19"/>
          <p:cNvSpPr txBox="1"/>
          <p:nvPr/>
        </p:nvSpPr>
        <p:spPr>
          <a:xfrm>
            <a:off x="6619609" y="1855929"/>
            <a:ext cx="4889820" cy="1307988"/>
          </a:xfrm>
          <a:prstGeom prst="rect">
            <a:avLst/>
          </a:prstGeom>
        </p:spPr>
        <p:txBody>
          <a:bodyPr lIns="0" tIns="0" rIns="0" bIns="0" rtlCol="0" anchor="t">
            <a:spAutoFit/>
          </a:bodyPr>
          <a:lstStyle/>
          <a:p>
            <a:pPr algn="just">
              <a:lnSpc>
                <a:spcPts val="3500"/>
              </a:lnSpc>
              <a:spcBef>
                <a:spcPct val="0"/>
              </a:spcBef>
            </a:pPr>
            <a:r>
              <a:rPr lang="en-US" sz="2500" spc="-50">
                <a:solidFill>
                  <a:srgbClr val="000000"/>
                </a:solidFill>
                <a:latin typeface="Fira Sans Medium"/>
              </a:rPr>
              <a:t>2. УДХТ-100-15-д насосны хүчин чадлыг нэмэгдүүлж халаалтыг сайжруулсан</a:t>
            </a:r>
          </a:p>
        </p:txBody>
      </p:sp>
      <p:sp>
        <p:nvSpPr>
          <p:cNvPr id="20" name="TextBox 20"/>
          <p:cNvSpPr txBox="1"/>
          <p:nvPr/>
        </p:nvSpPr>
        <p:spPr>
          <a:xfrm>
            <a:off x="12325323" y="1763236"/>
            <a:ext cx="5137748" cy="1746100"/>
          </a:xfrm>
          <a:prstGeom prst="rect">
            <a:avLst/>
          </a:prstGeom>
        </p:spPr>
        <p:txBody>
          <a:bodyPr lIns="0" tIns="0" rIns="0" bIns="0" rtlCol="0" anchor="t">
            <a:spAutoFit/>
          </a:bodyPr>
          <a:lstStyle/>
          <a:p>
            <a:pPr algn="just">
              <a:lnSpc>
                <a:spcPts val="3500"/>
              </a:lnSpc>
              <a:spcBef>
                <a:spcPct val="0"/>
              </a:spcBef>
            </a:pPr>
            <a:r>
              <a:rPr lang="en-US" sz="2500" spc="-50">
                <a:solidFill>
                  <a:srgbClr val="000000"/>
                </a:solidFill>
                <a:latin typeface="Fira Sans Medium"/>
              </a:rPr>
              <a:t>3. УДХТ-Говил-УДХТ-13-д насосны хүчин чадлыг нэмэгдүүлж хэрэглэгчдийн халаалтыг сайжруулсан</a:t>
            </a:r>
          </a:p>
        </p:txBody>
      </p:sp>
      <p:sp>
        <p:nvSpPr>
          <p:cNvPr id="21" name="TextBox 21"/>
          <p:cNvSpPr txBox="1"/>
          <p:nvPr/>
        </p:nvSpPr>
        <p:spPr>
          <a:xfrm>
            <a:off x="867137" y="5970430"/>
            <a:ext cx="4766011" cy="1746100"/>
          </a:xfrm>
          <a:prstGeom prst="rect">
            <a:avLst/>
          </a:prstGeom>
        </p:spPr>
        <p:txBody>
          <a:bodyPr lIns="0" tIns="0" rIns="0" bIns="0" rtlCol="0" anchor="t">
            <a:spAutoFit/>
          </a:bodyPr>
          <a:lstStyle/>
          <a:p>
            <a:pPr algn="just">
              <a:lnSpc>
                <a:spcPts val="3500"/>
              </a:lnSpc>
              <a:spcBef>
                <a:spcPct val="0"/>
              </a:spcBef>
            </a:pPr>
            <a:r>
              <a:rPr lang="en-US" sz="2500" spc="-50">
                <a:solidFill>
                  <a:srgbClr val="000000"/>
                </a:solidFill>
                <a:latin typeface="Fira Sans Medium"/>
              </a:rPr>
              <a:t>4. Унага ДХТ-ийн гадна шугамын бөглөрөлтийг гаргаж хэрэглэгчдийн халаалтыг сайжруулсан</a:t>
            </a:r>
          </a:p>
        </p:txBody>
      </p:sp>
      <p:sp>
        <p:nvSpPr>
          <p:cNvPr id="22" name="TextBox 22"/>
          <p:cNvSpPr txBox="1"/>
          <p:nvPr/>
        </p:nvSpPr>
        <p:spPr>
          <a:xfrm>
            <a:off x="6460427" y="5979955"/>
            <a:ext cx="5193639" cy="2721403"/>
          </a:xfrm>
          <a:prstGeom prst="rect">
            <a:avLst/>
          </a:prstGeom>
        </p:spPr>
        <p:txBody>
          <a:bodyPr lIns="0" tIns="0" rIns="0" bIns="0" rtlCol="0" anchor="t">
            <a:spAutoFit/>
          </a:bodyPr>
          <a:lstStyle/>
          <a:p>
            <a:pPr algn="just">
              <a:lnSpc>
                <a:spcPts val="3594"/>
              </a:lnSpc>
              <a:spcBef>
                <a:spcPct val="0"/>
              </a:spcBef>
            </a:pPr>
            <a:r>
              <a:rPr lang="en-US" sz="2567" spc="-51">
                <a:solidFill>
                  <a:srgbClr val="000000"/>
                </a:solidFill>
                <a:latin typeface="Fira Sans Medium"/>
              </a:rPr>
              <a:t>5. ДХТ-2а-3, 2а-2 -д хэрэглэгчдийг холбож давтамж хувьсгуур суурилуулсанаар </a:t>
            </a:r>
          </a:p>
          <a:p>
            <a:pPr algn="just">
              <a:lnSpc>
                <a:spcPts val="3594"/>
              </a:lnSpc>
              <a:spcBef>
                <a:spcPct val="0"/>
              </a:spcBef>
            </a:pPr>
            <a:r>
              <a:rPr lang="en-US" sz="2567" spc="-51">
                <a:solidFill>
                  <a:srgbClr val="000000"/>
                </a:solidFill>
                <a:latin typeface="Fira Sans Medium"/>
              </a:rPr>
              <a:t>Хэрэглэгчийн ачаалалд  насосны хүчин чадлыг тохируулж ажилуулж ЦЭХ хэмнэж байна.</a:t>
            </a:r>
          </a:p>
        </p:txBody>
      </p:sp>
      <p:sp>
        <p:nvSpPr>
          <p:cNvPr id="23" name="TextBox 23"/>
          <p:cNvSpPr txBox="1"/>
          <p:nvPr/>
        </p:nvSpPr>
        <p:spPr>
          <a:xfrm>
            <a:off x="12325323" y="6002180"/>
            <a:ext cx="5303677" cy="869875"/>
          </a:xfrm>
          <a:prstGeom prst="rect">
            <a:avLst/>
          </a:prstGeom>
        </p:spPr>
        <p:txBody>
          <a:bodyPr lIns="0" tIns="0" rIns="0" bIns="0" rtlCol="0" anchor="t">
            <a:spAutoFit/>
          </a:bodyPr>
          <a:lstStyle/>
          <a:p>
            <a:pPr algn="just">
              <a:lnSpc>
                <a:spcPts val="3500"/>
              </a:lnSpc>
              <a:spcBef>
                <a:spcPct val="0"/>
              </a:spcBef>
            </a:pPr>
            <a:r>
              <a:rPr lang="en-US" sz="2500" spc="-50">
                <a:solidFill>
                  <a:srgbClr val="000000"/>
                </a:solidFill>
                <a:latin typeface="Fira Sans Medium"/>
              </a:rPr>
              <a:t>6. Баянбулаг, Хонхорын ДХТ-д </a:t>
            </a:r>
          </a:p>
          <a:p>
            <a:pPr algn="just">
              <a:lnSpc>
                <a:spcPts val="3500"/>
              </a:lnSpc>
              <a:spcBef>
                <a:spcPct val="0"/>
              </a:spcBef>
            </a:pPr>
            <a:r>
              <a:rPr lang="en-US" sz="2500" spc="-50">
                <a:solidFill>
                  <a:srgbClr val="000000"/>
                </a:solidFill>
                <a:latin typeface="Fira Sans Medium"/>
              </a:rPr>
              <a:t>ялтас нэмсэн</a:t>
            </a:r>
          </a:p>
        </p:txBody>
      </p:sp>
      <p:grpSp>
        <p:nvGrpSpPr>
          <p:cNvPr id="24" name="Group 24"/>
          <p:cNvGrpSpPr/>
          <p:nvPr/>
        </p:nvGrpSpPr>
        <p:grpSpPr>
          <a:xfrm>
            <a:off x="11217278" y="-7723902"/>
            <a:ext cx="10491344" cy="9261640"/>
            <a:chOff x="0" y="0"/>
            <a:chExt cx="6085374" cy="5372100"/>
          </a:xfrm>
        </p:grpSpPr>
        <p:sp>
          <p:nvSpPr>
            <p:cNvPr id="25" name="Freeform 25"/>
            <p:cNvSpPr/>
            <p:nvPr/>
          </p:nvSpPr>
          <p:spPr>
            <a:xfrm>
              <a:off x="0" y="0"/>
              <a:ext cx="6085374" cy="5372100"/>
            </a:xfrm>
            <a:custGeom>
              <a:avLst/>
              <a:gdLst/>
              <a:ahLst/>
              <a:cxnLst/>
              <a:rect l="l" t="t" r="r" b="b"/>
              <a:pathLst>
                <a:path w="6085374" h="5372100">
                  <a:moveTo>
                    <a:pt x="4534704" y="0"/>
                  </a:moveTo>
                  <a:lnTo>
                    <a:pt x="1550670" y="0"/>
                  </a:lnTo>
                  <a:lnTo>
                    <a:pt x="0" y="2686050"/>
                  </a:lnTo>
                  <a:lnTo>
                    <a:pt x="1550670" y="5372100"/>
                  </a:lnTo>
                  <a:lnTo>
                    <a:pt x="4534704" y="5372100"/>
                  </a:lnTo>
                  <a:lnTo>
                    <a:pt x="6085374" y="2686050"/>
                  </a:lnTo>
                  <a:lnTo>
                    <a:pt x="4534704" y="0"/>
                  </a:lnTo>
                  <a:close/>
                </a:path>
              </a:pathLst>
            </a:custGeom>
            <a:solidFill>
              <a:srgbClr val="FFE60A"/>
            </a:solidFill>
          </p:spPr>
        </p:sp>
      </p:grpSp>
      <p:pic>
        <p:nvPicPr>
          <p:cNvPr id="26" name="Picture 26"/>
          <p:cNvPicPr>
            <a:picLocks noChangeAspect="1"/>
          </p:cNvPicPr>
          <p:nvPr/>
        </p:nvPicPr>
        <p:blipFill>
          <a:blip r:embed="rId4"/>
          <a:srcRect/>
          <a:stretch>
            <a:fillRect/>
          </a:stretch>
        </p:blipFill>
        <p:spPr>
          <a:xfrm>
            <a:off x="13857286" y="126603"/>
            <a:ext cx="1281390" cy="1281390"/>
          </a:xfrm>
          <a:prstGeom prst="rect">
            <a:avLst/>
          </a:prstGeom>
        </p:spPr>
      </p:pic>
      <p:sp>
        <p:nvSpPr>
          <p:cNvPr id="27" name="TextBox 27"/>
          <p:cNvSpPr txBox="1"/>
          <p:nvPr/>
        </p:nvSpPr>
        <p:spPr>
          <a:xfrm>
            <a:off x="14761245" y="285960"/>
            <a:ext cx="3403410" cy="905525"/>
          </a:xfrm>
          <a:prstGeom prst="rect">
            <a:avLst/>
          </a:prstGeom>
        </p:spPr>
        <p:txBody>
          <a:bodyPr lIns="0" tIns="0" rIns="0" bIns="0" rtlCol="0" anchor="t">
            <a:spAutoFit/>
          </a:bodyPr>
          <a:lstStyle/>
          <a:p>
            <a:pPr algn="ctr">
              <a:lnSpc>
                <a:spcPts val="3639"/>
              </a:lnSpc>
            </a:pPr>
            <a:r>
              <a:rPr lang="en-US" sz="2599">
                <a:solidFill>
                  <a:srgbClr val="191919"/>
                </a:solidFill>
                <a:latin typeface="Fira Sans Bold Bold"/>
              </a:rPr>
              <a:t>ДУЛААН </a:t>
            </a:r>
          </a:p>
          <a:p>
            <a:pPr algn="ctr">
              <a:lnSpc>
                <a:spcPts val="3639"/>
              </a:lnSpc>
              <a:spcBef>
                <a:spcPct val="0"/>
              </a:spcBef>
            </a:pPr>
            <a:r>
              <a:rPr lang="en-US" sz="2599">
                <a:solidFill>
                  <a:srgbClr val="191919"/>
                </a:solidFill>
                <a:latin typeface="Fira Sans Bold Bold"/>
              </a:rPr>
              <a:t>ХАНГАМЖ:</a:t>
            </a:r>
            <a:r>
              <a:rPr lang="en-US" sz="2599">
                <a:solidFill>
                  <a:srgbClr val="191919"/>
                </a:solidFill>
                <a:latin typeface="Arimo Bold"/>
              </a:rPr>
              <a:t> </a:t>
            </a:r>
          </a:p>
        </p:txBody>
      </p:sp>
      <p:sp>
        <p:nvSpPr>
          <p:cNvPr id="28" name="TextBox 28"/>
          <p:cNvSpPr txBox="1"/>
          <p:nvPr/>
        </p:nvSpPr>
        <p:spPr>
          <a:xfrm>
            <a:off x="867137" y="3810962"/>
            <a:ext cx="5049002" cy="1590563"/>
          </a:xfrm>
          <a:prstGeom prst="rect">
            <a:avLst/>
          </a:prstGeom>
        </p:spPr>
        <p:txBody>
          <a:bodyPr lIns="0" tIns="0" rIns="0" bIns="0" rtlCol="0" anchor="t">
            <a:spAutoFit/>
          </a:bodyPr>
          <a:lstStyle/>
          <a:p>
            <a:pPr algn="just">
              <a:lnSpc>
                <a:spcPts val="4200"/>
              </a:lnSpc>
              <a:spcBef>
                <a:spcPct val="0"/>
              </a:spcBef>
            </a:pPr>
            <a:r>
              <a:rPr lang="en-US" sz="3000" spc="-60">
                <a:solidFill>
                  <a:srgbClr val="000000"/>
                </a:solidFill>
                <a:latin typeface="Fira Sans Medium"/>
              </a:rPr>
              <a:t>- Хүрэнбулаг багийн 238 айл 15 ААН хэрэглэгчдийн халаалт сайжирсан.</a:t>
            </a:r>
          </a:p>
        </p:txBody>
      </p:sp>
      <p:sp>
        <p:nvSpPr>
          <p:cNvPr id="29" name="TextBox 29"/>
          <p:cNvSpPr txBox="1"/>
          <p:nvPr/>
        </p:nvSpPr>
        <p:spPr>
          <a:xfrm>
            <a:off x="6460427" y="3810962"/>
            <a:ext cx="5049002" cy="1590563"/>
          </a:xfrm>
          <a:prstGeom prst="rect">
            <a:avLst/>
          </a:prstGeom>
        </p:spPr>
        <p:txBody>
          <a:bodyPr lIns="0" tIns="0" rIns="0" bIns="0" rtlCol="0" anchor="t">
            <a:spAutoFit/>
          </a:bodyPr>
          <a:lstStyle/>
          <a:p>
            <a:pPr algn="just">
              <a:lnSpc>
                <a:spcPts val="4200"/>
              </a:lnSpc>
              <a:spcBef>
                <a:spcPct val="0"/>
              </a:spcBef>
            </a:pPr>
            <a:r>
              <a:rPr lang="en-US" sz="3000" spc="-60">
                <a:solidFill>
                  <a:srgbClr val="000000"/>
                </a:solidFill>
                <a:latin typeface="Fira Sans Medium"/>
              </a:rPr>
              <a:t>- Говил 94 айл 9 ААН хэрэглэгчдийн халаалт сайжирсан.</a:t>
            </a:r>
          </a:p>
        </p:txBody>
      </p:sp>
      <p:sp>
        <p:nvSpPr>
          <p:cNvPr id="30" name="TextBox 30"/>
          <p:cNvSpPr txBox="1"/>
          <p:nvPr/>
        </p:nvSpPr>
        <p:spPr>
          <a:xfrm>
            <a:off x="12210298" y="3932682"/>
            <a:ext cx="5049002" cy="1590563"/>
          </a:xfrm>
          <a:prstGeom prst="rect">
            <a:avLst/>
          </a:prstGeom>
        </p:spPr>
        <p:txBody>
          <a:bodyPr lIns="0" tIns="0" rIns="0" bIns="0" rtlCol="0" anchor="t">
            <a:spAutoFit/>
          </a:bodyPr>
          <a:lstStyle/>
          <a:p>
            <a:pPr algn="just">
              <a:lnSpc>
                <a:spcPts val="4200"/>
              </a:lnSpc>
              <a:spcBef>
                <a:spcPct val="0"/>
              </a:spcBef>
            </a:pPr>
            <a:r>
              <a:rPr lang="en-US" sz="3000" spc="-60">
                <a:solidFill>
                  <a:srgbClr val="000000"/>
                </a:solidFill>
                <a:latin typeface="Fira Sans Medium"/>
              </a:rPr>
              <a:t>-  Говилын 170 айл 10 ААН хэрэглэгчдийн халаалт сайжирсан.</a:t>
            </a:r>
          </a:p>
        </p:txBody>
      </p:sp>
      <p:sp>
        <p:nvSpPr>
          <p:cNvPr id="31" name="TextBox 31"/>
          <p:cNvSpPr txBox="1"/>
          <p:nvPr/>
        </p:nvSpPr>
        <p:spPr>
          <a:xfrm>
            <a:off x="826514" y="8018156"/>
            <a:ext cx="4942881" cy="1590563"/>
          </a:xfrm>
          <a:prstGeom prst="rect">
            <a:avLst/>
          </a:prstGeom>
        </p:spPr>
        <p:txBody>
          <a:bodyPr lIns="0" tIns="0" rIns="0" bIns="0" rtlCol="0" anchor="t">
            <a:spAutoFit/>
          </a:bodyPr>
          <a:lstStyle/>
          <a:p>
            <a:pPr algn="just">
              <a:lnSpc>
                <a:spcPts val="4200"/>
              </a:lnSpc>
              <a:spcBef>
                <a:spcPct val="0"/>
              </a:spcBef>
            </a:pPr>
            <a:r>
              <a:rPr lang="en-US" sz="3000" spc="-60">
                <a:solidFill>
                  <a:srgbClr val="000000"/>
                </a:solidFill>
                <a:latin typeface="Fira Sans Medium"/>
              </a:rPr>
              <a:t>-Уртбулаг багийн 162 айл 4 ААН хэрэглэгчдийн халаалт сайжирсан.</a:t>
            </a:r>
          </a:p>
        </p:txBody>
      </p:sp>
      <p:sp>
        <p:nvSpPr>
          <p:cNvPr id="32" name="TextBox 32"/>
          <p:cNvSpPr txBox="1"/>
          <p:nvPr/>
        </p:nvSpPr>
        <p:spPr>
          <a:xfrm>
            <a:off x="12210298" y="7670550"/>
            <a:ext cx="5049002" cy="1590563"/>
          </a:xfrm>
          <a:prstGeom prst="rect">
            <a:avLst/>
          </a:prstGeom>
        </p:spPr>
        <p:txBody>
          <a:bodyPr lIns="0" tIns="0" rIns="0" bIns="0" rtlCol="0" anchor="t">
            <a:spAutoFit/>
          </a:bodyPr>
          <a:lstStyle/>
          <a:p>
            <a:pPr algn="just">
              <a:lnSpc>
                <a:spcPts val="4200"/>
              </a:lnSpc>
              <a:spcBef>
                <a:spcPct val="0"/>
              </a:spcBef>
            </a:pPr>
            <a:r>
              <a:rPr lang="en-US" sz="3000" spc="-60">
                <a:solidFill>
                  <a:srgbClr val="000000"/>
                </a:solidFill>
                <a:latin typeface="Fira Sans Medium"/>
              </a:rPr>
              <a:t>- Баянбулаг баг 385 айл 31 ААН хэрэглэгчдийн дулаан хангамж сайжирсан.</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22313" y="447916"/>
            <a:ext cx="14194949" cy="467581"/>
          </a:xfrm>
          <a:prstGeom prst="rect">
            <a:avLst/>
          </a:prstGeom>
        </p:spPr>
        <p:txBody>
          <a:bodyPr lIns="0" tIns="0" rIns="0" bIns="0" rtlCol="0" anchor="t">
            <a:spAutoFit/>
          </a:bodyPr>
          <a:lstStyle/>
          <a:p>
            <a:pPr algn="ctr">
              <a:lnSpc>
                <a:spcPts val="3812"/>
              </a:lnSpc>
            </a:pPr>
            <a:r>
              <a:rPr lang="en-US" sz="2932">
                <a:solidFill>
                  <a:srgbClr val="191919"/>
                </a:solidFill>
                <a:latin typeface="Poppins Medium Bold"/>
              </a:rPr>
              <a:t>УСАН ХАНГАМЖИЙН СИСТЕМД ХИЙГДСЭН АЖИЛ</a:t>
            </a:r>
          </a:p>
        </p:txBody>
      </p:sp>
      <p:grpSp>
        <p:nvGrpSpPr>
          <p:cNvPr id="3" name="Group 3"/>
          <p:cNvGrpSpPr/>
          <p:nvPr/>
        </p:nvGrpSpPr>
        <p:grpSpPr>
          <a:xfrm>
            <a:off x="11217278" y="-7723902"/>
            <a:ext cx="10491344" cy="9261640"/>
            <a:chOff x="0" y="0"/>
            <a:chExt cx="6085374" cy="5372100"/>
          </a:xfrm>
        </p:grpSpPr>
        <p:sp>
          <p:nvSpPr>
            <p:cNvPr id="4" name="Freeform 4"/>
            <p:cNvSpPr/>
            <p:nvPr/>
          </p:nvSpPr>
          <p:spPr>
            <a:xfrm>
              <a:off x="0" y="0"/>
              <a:ext cx="6085374" cy="5372100"/>
            </a:xfrm>
            <a:custGeom>
              <a:avLst/>
              <a:gdLst/>
              <a:ahLst/>
              <a:cxnLst/>
              <a:rect l="l" t="t" r="r" b="b"/>
              <a:pathLst>
                <a:path w="6085374" h="5372100">
                  <a:moveTo>
                    <a:pt x="4534704" y="0"/>
                  </a:moveTo>
                  <a:lnTo>
                    <a:pt x="1550670" y="0"/>
                  </a:lnTo>
                  <a:lnTo>
                    <a:pt x="0" y="2686050"/>
                  </a:lnTo>
                  <a:lnTo>
                    <a:pt x="1550670" y="5372100"/>
                  </a:lnTo>
                  <a:lnTo>
                    <a:pt x="4534704" y="5372100"/>
                  </a:lnTo>
                  <a:lnTo>
                    <a:pt x="6085374" y="2686050"/>
                  </a:lnTo>
                  <a:lnTo>
                    <a:pt x="4534704" y="0"/>
                  </a:lnTo>
                  <a:close/>
                </a:path>
              </a:pathLst>
            </a:custGeom>
            <a:solidFill>
              <a:srgbClr val="FFE60A"/>
            </a:solidFill>
          </p:spPr>
        </p:sp>
      </p:grpSp>
      <p:pic>
        <p:nvPicPr>
          <p:cNvPr id="5" name="Picture 5"/>
          <p:cNvPicPr>
            <a:picLocks noChangeAspect="1"/>
          </p:cNvPicPr>
          <p:nvPr/>
        </p:nvPicPr>
        <p:blipFill>
          <a:blip r:embed="rId2"/>
          <a:srcRect/>
          <a:stretch>
            <a:fillRect/>
          </a:stretch>
        </p:blipFill>
        <p:spPr>
          <a:xfrm>
            <a:off x="13857286" y="126603"/>
            <a:ext cx="1281390" cy="1281390"/>
          </a:xfrm>
          <a:prstGeom prst="rect">
            <a:avLst/>
          </a:prstGeom>
        </p:spPr>
      </p:pic>
      <p:pic>
        <p:nvPicPr>
          <p:cNvPr id="6" name="Picture 6"/>
          <p:cNvPicPr>
            <a:picLocks noChangeAspect="1"/>
          </p:cNvPicPr>
          <p:nvPr/>
        </p:nvPicPr>
        <p:blipFill>
          <a:blip r:embed="rId3"/>
          <a:srcRect/>
          <a:stretch>
            <a:fillRect/>
          </a:stretch>
        </p:blipFill>
        <p:spPr>
          <a:xfrm>
            <a:off x="106210" y="8083567"/>
            <a:ext cx="2097311" cy="2097311"/>
          </a:xfrm>
          <a:prstGeom prst="rect">
            <a:avLst/>
          </a:prstGeom>
        </p:spPr>
      </p:pic>
      <p:pic>
        <p:nvPicPr>
          <p:cNvPr id="7" name="Picture 7"/>
          <p:cNvPicPr>
            <a:picLocks noChangeAspect="1"/>
          </p:cNvPicPr>
          <p:nvPr/>
        </p:nvPicPr>
        <p:blipFill>
          <a:blip r:embed="rId4"/>
          <a:srcRect/>
          <a:stretch>
            <a:fillRect/>
          </a:stretch>
        </p:blipFill>
        <p:spPr>
          <a:xfrm>
            <a:off x="2203522" y="1231123"/>
            <a:ext cx="11944928" cy="8772886"/>
          </a:xfrm>
          <a:prstGeom prst="rect">
            <a:avLst/>
          </a:prstGeom>
        </p:spPr>
      </p:pic>
      <p:sp>
        <p:nvSpPr>
          <p:cNvPr id="8" name="TextBox 8"/>
          <p:cNvSpPr txBox="1"/>
          <p:nvPr/>
        </p:nvSpPr>
        <p:spPr>
          <a:xfrm>
            <a:off x="14884590" y="467172"/>
            <a:ext cx="3403410" cy="448325"/>
          </a:xfrm>
          <a:prstGeom prst="rect">
            <a:avLst/>
          </a:prstGeom>
        </p:spPr>
        <p:txBody>
          <a:bodyPr lIns="0" tIns="0" rIns="0" bIns="0" rtlCol="0" anchor="t">
            <a:spAutoFit/>
          </a:bodyPr>
          <a:lstStyle/>
          <a:p>
            <a:pPr algn="ctr">
              <a:lnSpc>
                <a:spcPts val="3639"/>
              </a:lnSpc>
              <a:spcBef>
                <a:spcPct val="0"/>
              </a:spcBef>
            </a:pPr>
            <a:r>
              <a:rPr lang="en-US" sz="2599">
                <a:solidFill>
                  <a:srgbClr val="191919"/>
                </a:solidFill>
                <a:latin typeface="Fira Sans Bold Bold"/>
              </a:rPr>
              <a:t>УС ХАНГАМЖ:</a:t>
            </a:r>
            <a:r>
              <a:rPr lang="en-US" sz="2599">
                <a:solidFill>
                  <a:srgbClr val="191919"/>
                </a:solidFill>
                <a:latin typeface="Arimo Bold"/>
              </a:rPr>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5CE1E6"/>
        </a:solidFill>
        <a:effectLst/>
      </p:bgPr>
    </p:bg>
    <p:spTree>
      <p:nvGrpSpPr>
        <p:cNvPr id="1" name=""/>
        <p:cNvGrpSpPr/>
        <p:nvPr/>
      </p:nvGrpSpPr>
      <p:grpSpPr>
        <a:xfrm>
          <a:off x="0" y="0"/>
          <a:ext cx="0" cy="0"/>
          <a:chOff x="0" y="0"/>
          <a:chExt cx="0" cy="0"/>
        </a:xfrm>
      </p:grpSpPr>
      <p:sp>
        <p:nvSpPr>
          <p:cNvPr id="2" name="TextBox 2"/>
          <p:cNvSpPr txBox="1"/>
          <p:nvPr/>
        </p:nvSpPr>
        <p:spPr>
          <a:xfrm>
            <a:off x="871863" y="81661"/>
            <a:ext cx="10966622" cy="876226"/>
          </a:xfrm>
          <a:prstGeom prst="rect">
            <a:avLst/>
          </a:prstGeom>
        </p:spPr>
        <p:txBody>
          <a:bodyPr lIns="0" tIns="0" rIns="0" bIns="0" rtlCol="0" anchor="t">
            <a:spAutoFit/>
          </a:bodyPr>
          <a:lstStyle/>
          <a:p>
            <a:pPr algn="ctr">
              <a:lnSpc>
                <a:spcPts val="3480"/>
              </a:lnSpc>
            </a:pPr>
            <a:r>
              <a:rPr lang="en-US" sz="2900" spc="87">
                <a:solidFill>
                  <a:srgbClr val="1836B2"/>
                </a:solidFill>
                <a:latin typeface="Fira Sans Bold Bold"/>
              </a:rPr>
              <a:t>УСНЫ АЛДАГДАЛ БУУРУУЛАХ АЖЛЫН ХҮРЭЭНД ХИЙСЭН АЖИЛ:</a:t>
            </a:r>
          </a:p>
        </p:txBody>
      </p:sp>
      <p:grpSp>
        <p:nvGrpSpPr>
          <p:cNvPr id="3" name="Group 3"/>
          <p:cNvGrpSpPr/>
          <p:nvPr/>
        </p:nvGrpSpPr>
        <p:grpSpPr>
          <a:xfrm>
            <a:off x="11217278" y="-7723902"/>
            <a:ext cx="10491344" cy="9261640"/>
            <a:chOff x="0" y="0"/>
            <a:chExt cx="6085374" cy="5372100"/>
          </a:xfrm>
        </p:grpSpPr>
        <p:sp>
          <p:nvSpPr>
            <p:cNvPr id="4" name="Freeform 4"/>
            <p:cNvSpPr/>
            <p:nvPr/>
          </p:nvSpPr>
          <p:spPr>
            <a:xfrm>
              <a:off x="0" y="0"/>
              <a:ext cx="6085374" cy="5372100"/>
            </a:xfrm>
            <a:custGeom>
              <a:avLst/>
              <a:gdLst/>
              <a:ahLst/>
              <a:cxnLst/>
              <a:rect l="l" t="t" r="r" b="b"/>
              <a:pathLst>
                <a:path w="6085374" h="5372100">
                  <a:moveTo>
                    <a:pt x="4534704" y="0"/>
                  </a:moveTo>
                  <a:lnTo>
                    <a:pt x="1550670" y="0"/>
                  </a:lnTo>
                  <a:lnTo>
                    <a:pt x="0" y="2686050"/>
                  </a:lnTo>
                  <a:lnTo>
                    <a:pt x="1550670" y="5372100"/>
                  </a:lnTo>
                  <a:lnTo>
                    <a:pt x="4534704" y="5372100"/>
                  </a:lnTo>
                  <a:lnTo>
                    <a:pt x="6085374" y="2686050"/>
                  </a:lnTo>
                  <a:lnTo>
                    <a:pt x="4534704" y="0"/>
                  </a:lnTo>
                  <a:close/>
                </a:path>
              </a:pathLst>
            </a:custGeom>
            <a:solidFill>
              <a:srgbClr val="FFE60A"/>
            </a:solidFill>
          </p:spPr>
        </p:sp>
      </p:grpSp>
      <p:pic>
        <p:nvPicPr>
          <p:cNvPr id="5" name="Picture 5"/>
          <p:cNvPicPr>
            <a:picLocks noChangeAspect="1"/>
          </p:cNvPicPr>
          <p:nvPr/>
        </p:nvPicPr>
        <p:blipFill>
          <a:blip r:embed="rId2"/>
          <a:srcRect/>
          <a:stretch>
            <a:fillRect/>
          </a:stretch>
        </p:blipFill>
        <p:spPr>
          <a:xfrm>
            <a:off x="13857286" y="126603"/>
            <a:ext cx="1281390" cy="1281390"/>
          </a:xfrm>
          <a:prstGeom prst="rect">
            <a:avLst/>
          </a:prstGeom>
        </p:spPr>
      </p:pic>
      <p:pic>
        <p:nvPicPr>
          <p:cNvPr id="6" name="Picture 6"/>
          <p:cNvPicPr>
            <a:picLocks noChangeAspect="1"/>
          </p:cNvPicPr>
          <p:nvPr/>
        </p:nvPicPr>
        <p:blipFill>
          <a:blip r:embed="rId3"/>
          <a:srcRect/>
          <a:stretch>
            <a:fillRect/>
          </a:stretch>
        </p:blipFill>
        <p:spPr>
          <a:xfrm>
            <a:off x="167963" y="1191485"/>
            <a:ext cx="16294987" cy="9095515"/>
          </a:xfrm>
          <a:prstGeom prst="rect">
            <a:avLst/>
          </a:prstGeom>
        </p:spPr>
      </p:pic>
      <p:sp>
        <p:nvSpPr>
          <p:cNvPr id="7" name="TextBox 7"/>
          <p:cNvSpPr txBox="1"/>
          <p:nvPr/>
        </p:nvSpPr>
        <p:spPr>
          <a:xfrm>
            <a:off x="15002202" y="285960"/>
            <a:ext cx="3403410" cy="905525"/>
          </a:xfrm>
          <a:prstGeom prst="rect">
            <a:avLst/>
          </a:prstGeom>
        </p:spPr>
        <p:txBody>
          <a:bodyPr lIns="0" tIns="0" rIns="0" bIns="0" rtlCol="0" anchor="t">
            <a:spAutoFit/>
          </a:bodyPr>
          <a:lstStyle/>
          <a:p>
            <a:pPr algn="ctr">
              <a:lnSpc>
                <a:spcPts val="3639"/>
              </a:lnSpc>
              <a:spcBef>
                <a:spcPct val="0"/>
              </a:spcBef>
            </a:pPr>
            <a:r>
              <a:rPr lang="en-US" sz="2599">
                <a:solidFill>
                  <a:srgbClr val="191919"/>
                </a:solidFill>
                <a:latin typeface="Fira Sans Bold Bold"/>
              </a:rPr>
              <a:t>УСНЫ АЛДАГДАЛ БУУРУУЛАХ АЖИЛ:</a:t>
            </a:r>
            <a:r>
              <a:rPr lang="en-US" sz="2599">
                <a:solidFill>
                  <a:srgbClr val="191919"/>
                </a:solidFill>
                <a:latin typeface="Arimo Bold"/>
              </a:rPr>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5CE1E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9525" y="132588"/>
            <a:ext cx="18288000" cy="1002182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53975"/>
        </a:solidFill>
        <a:effectLst/>
      </p:bgPr>
    </p:bg>
    <p:spTree>
      <p:nvGrpSpPr>
        <p:cNvPr id="1" name=""/>
        <p:cNvGrpSpPr/>
        <p:nvPr/>
      </p:nvGrpSpPr>
      <p:grpSpPr>
        <a:xfrm>
          <a:off x="0" y="0"/>
          <a:ext cx="0" cy="0"/>
          <a:chOff x="0" y="0"/>
          <a:chExt cx="0" cy="0"/>
        </a:xfrm>
      </p:grpSpPr>
      <p:sp>
        <p:nvSpPr>
          <p:cNvPr id="2" name="TextBox 2"/>
          <p:cNvSpPr txBox="1"/>
          <p:nvPr/>
        </p:nvSpPr>
        <p:spPr>
          <a:xfrm>
            <a:off x="-189382" y="264156"/>
            <a:ext cx="14194949" cy="503141"/>
          </a:xfrm>
          <a:prstGeom prst="rect">
            <a:avLst/>
          </a:prstGeom>
        </p:spPr>
        <p:txBody>
          <a:bodyPr lIns="0" tIns="0" rIns="0" bIns="0" rtlCol="0" anchor="t">
            <a:spAutoFit/>
          </a:bodyPr>
          <a:lstStyle/>
          <a:p>
            <a:pPr algn="ctr">
              <a:lnSpc>
                <a:spcPts val="4072"/>
              </a:lnSpc>
            </a:pPr>
            <a:r>
              <a:rPr lang="en-US" sz="3132">
                <a:solidFill>
                  <a:srgbClr val="F4F1E9"/>
                </a:solidFill>
                <a:latin typeface="Poppins Medium Bold"/>
              </a:rPr>
              <a:t>ЦАХИЛГААН ХАНГАМЖИЙН СИСТЕМД ХИЙГДСЭН АЖИЛ</a:t>
            </a:r>
          </a:p>
        </p:txBody>
      </p:sp>
      <p:grpSp>
        <p:nvGrpSpPr>
          <p:cNvPr id="3" name="Group 3"/>
          <p:cNvGrpSpPr/>
          <p:nvPr/>
        </p:nvGrpSpPr>
        <p:grpSpPr>
          <a:xfrm>
            <a:off x="11217278" y="-7723902"/>
            <a:ext cx="10491344" cy="9261640"/>
            <a:chOff x="0" y="0"/>
            <a:chExt cx="6085374" cy="5372100"/>
          </a:xfrm>
        </p:grpSpPr>
        <p:sp>
          <p:nvSpPr>
            <p:cNvPr id="4" name="Freeform 4"/>
            <p:cNvSpPr/>
            <p:nvPr/>
          </p:nvSpPr>
          <p:spPr>
            <a:xfrm>
              <a:off x="0" y="0"/>
              <a:ext cx="6085374" cy="5372100"/>
            </a:xfrm>
            <a:custGeom>
              <a:avLst/>
              <a:gdLst/>
              <a:ahLst/>
              <a:cxnLst/>
              <a:rect l="l" t="t" r="r" b="b"/>
              <a:pathLst>
                <a:path w="6085374" h="5372100">
                  <a:moveTo>
                    <a:pt x="4534704" y="0"/>
                  </a:moveTo>
                  <a:lnTo>
                    <a:pt x="1550670" y="0"/>
                  </a:lnTo>
                  <a:lnTo>
                    <a:pt x="0" y="2686050"/>
                  </a:lnTo>
                  <a:lnTo>
                    <a:pt x="1550670" y="5372100"/>
                  </a:lnTo>
                  <a:lnTo>
                    <a:pt x="4534704" y="5372100"/>
                  </a:lnTo>
                  <a:lnTo>
                    <a:pt x="6085374" y="2686050"/>
                  </a:lnTo>
                  <a:lnTo>
                    <a:pt x="4534704" y="0"/>
                  </a:lnTo>
                  <a:close/>
                </a:path>
              </a:pathLst>
            </a:custGeom>
            <a:solidFill>
              <a:srgbClr val="FFE60A"/>
            </a:solidFill>
          </p:spPr>
        </p:sp>
      </p:grpSp>
      <p:pic>
        <p:nvPicPr>
          <p:cNvPr id="5" name="Picture 5"/>
          <p:cNvPicPr>
            <a:picLocks noChangeAspect="1"/>
          </p:cNvPicPr>
          <p:nvPr/>
        </p:nvPicPr>
        <p:blipFill>
          <a:blip r:embed="rId2"/>
          <a:srcRect/>
          <a:stretch>
            <a:fillRect/>
          </a:stretch>
        </p:blipFill>
        <p:spPr>
          <a:xfrm>
            <a:off x="13857286" y="126603"/>
            <a:ext cx="1281390" cy="1281390"/>
          </a:xfrm>
          <a:prstGeom prst="rect">
            <a:avLst/>
          </a:prstGeom>
        </p:spPr>
      </p:pic>
      <p:pic>
        <p:nvPicPr>
          <p:cNvPr id="6" name="Picture 6"/>
          <p:cNvPicPr>
            <a:picLocks noChangeAspect="1"/>
          </p:cNvPicPr>
          <p:nvPr/>
        </p:nvPicPr>
        <p:blipFill>
          <a:blip r:embed="rId3"/>
          <a:srcRect/>
          <a:stretch>
            <a:fillRect/>
          </a:stretch>
        </p:blipFill>
        <p:spPr>
          <a:xfrm>
            <a:off x="196462" y="7893235"/>
            <a:ext cx="2134513" cy="2134513"/>
          </a:xfrm>
          <a:prstGeom prst="rect">
            <a:avLst/>
          </a:prstGeom>
        </p:spPr>
      </p:pic>
      <p:pic>
        <p:nvPicPr>
          <p:cNvPr id="7" name="Picture 7"/>
          <p:cNvPicPr>
            <a:picLocks noChangeAspect="1"/>
          </p:cNvPicPr>
          <p:nvPr/>
        </p:nvPicPr>
        <p:blipFill>
          <a:blip r:embed="rId4"/>
          <a:srcRect/>
          <a:stretch>
            <a:fillRect/>
          </a:stretch>
        </p:blipFill>
        <p:spPr>
          <a:xfrm>
            <a:off x="2601059" y="1148740"/>
            <a:ext cx="10824894" cy="8879008"/>
          </a:xfrm>
          <a:prstGeom prst="rect">
            <a:avLst/>
          </a:prstGeom>
        </p:spPr>
      </p:pic>
      <p:sp>
        <p:nvSpPr>
          <p:cNvPr id="8" name="TextBox 8"/>
          <p:cNvSpPr txBox="1"/>
          <p:nvPr/>
        </p:nvSpPr>
        <p:spPr>
          <a:xfrm>
            <a:off x="14761245" y="69453"/>
            <a:ext cx="3403410" cy="905525"/>
          </a:xfrm>
          <a:prstGeom prst="rect">
            <a:avLst/>
          </a:prstGeom>
        </p:spPr>
        <p:txBody>
          <a:bodyPr lIns="0" tIns="0" rIns="0" bIns="0" rtlCol="0" anchor="t">
            <a:spAutoFit/>
          </a:bodyPr>
          <a:lstStyle/>
          <a:p>
            <a:pPr algn="ctr">
              <a:lnSpc>
                <a:spcPts val="3639"/>
              </a:lnSpc>
              <a:spcBef>
                <a:spcPct val="0"/>
              </a:spcBef>
            </a:pPr>
            <a:r>
              <a:rPr lang="en-US" sz="2599">
                <a:solidFill>
                  <a:srgbClr val="191919"/>
                </a:solidFill>
                <a:latin typeface="Fira Sans Bold Bold"/>
              </a:rPr>
              <a:t>ЦАХИЛГААН ХАНГАМЖ:</a:t>
            </a:r>
            <a:r>
              <a:rPr lang="en-US" sz="2599">
                <a:solidFill>
                  <a:srgbClr val="191919"/>
                </a:solidFill>
                <a:latin typeface="Arimo Bold"/>
              </a:rPr>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5397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9896857" y="3496152"/>
            <a:ext cx="7544763" cy="6282085"/>
          </a:xfrm>
          <a:prstGeom prst="rect">
            <a:avLst/>
          </a:prstGeom>
        </p:spPr>
      </p:pic>
      <p:pic>
        <p:nvPicPr>
          <p:cNvPr id="3" name="Picture 3"/>
          <p:cNvPicPr>
            <a:picLocks noChangeAspect="1"/>
          </p:cNvPicPr>
          <p:nvPr/>
        </p:nvPicPr>
        <p:blipFill>
          <a:blip r:embed="rId3"/>
          <a:srcRect l="159" t="1274" r="159"/>
          <a:stretch>
            <a:fillRect/>
          </a:stretch>
        </p:blipFill>
        <p:spPr>
          <a:xfrm>
            <a:off x="446391" y="4298915"/>
            <a:ext cx="8697609" cy="5479322"/>
          </a:xfrm>
          <a:prstGeom prst="rect">
            <a:avLst/>
          </a:prstGeom>
        </p:spPr>
      </p:pic>
      <p:sp>
        <p:nvSpPr>
          <p:cNvPr id="4" name="TextBox 4"/>
          <p:cNvSpPr txBox="1"/>
          <p:nvPr/>
        </p:nvSpPr>
        <p:spPr>
          <a:xfrm>
            <a:off x="613906" y="116665"/>
            <a:ext cx="12930121" cy="3082925"/>
          </a:xfrm>
          <a:prstGeom prst="rect">
            <a:avLst/>
          </a:prstGeom>
        </p:spPr>
        <p:txBody>
          <a:bodyPr lIns="0" tIns="0" rIns="0" bIns="0" rtlCol="0" anchor="t">
            <a:spAutoFit/>
          </a:bodyPr>
          <a:lstStyle/>
          <a:p>
            <a:pPr algn="just">
              <a:lnSpc>
                <a:spcPts val="4900"/>
              </a:lnSpc>
              <a:spcBef>
                <a:spcPct val="0"/>
              </a:spcBef>
            </a:pPr>
            <a:r>
              <a:rPr lang="en-US" sz="3500" spc="-70">
                <a:solidFill>
                  <a:srgbClr val="FFFFFF"/>
                </a:solidFill>
                <a:latin typeface="Fira Sans Medium"/>
              </a:rPr>
              <a:t>Гэрэлтүүлгийн хэсэг:</a:t>
            </a:r>
          </a:p>
          <a:p>
            <a:pPr algn="just">
              <a:lnSpc>
                <a:spcPts val="4900"/>
              </a:lnSpc>
              <a:spcBef>
                <a:spcPct val="0"/>
              </a:spcBef>
            </a:pPr>
            <a:r>
              <a:rPr lang="en-US" sz="3500" spc="-70">
                <a:solidFill>
                  <a:srgbClr val="FFFFFF"/>
                </a:solidFill>
                <a:latin typeface="Fira Sans Medium"/>
              </a:rPr>
              <a:t>Орхон аймгийн Баян-Өндөр сумын төв зам, байр хоорондох, гудамжны гэрлийн нийт 7025 шонгийн 9545 гэрэлтүүлэг, 305 км кабель шугамын засвар үйлчилгээ, ашиглалтыг хариуцан ажиллаж байна</a:t>
            </a:r>
          </a:p>
        </p:txBody>
      </p:sp>
      <p:sp>
        <p:nvSpPr>
          <p:cNvPr id="5" name="TextBox 5"/>
          <p:cNvSpPr txBox="1"/>
          <p:nvPr/>
        </p:nvSpPr>
        <p:spPr>
          <a:xfrm>
            <a:off x="4521867" y="2904334"/>
            <a:ext cx="17415624" cy="523837"/>
          </a:xfrm>
          <a:prstGeom prst="rect">
            <a:avLst/>
          </a:prstGeom>
        </p:spPr>
        <p:txBody>
          <a:bodyPr lIns="0" tIns="0" rIns="0" bIns="0" rtlCol="0" anchor="t">
            <a:spAutoFit/>
          </a:bodyPr>
          <a:lstStyle/>
          <a:p>
            <a:pPr algn="ctr">
              <a:lnSpc>
                <a:spcPts val="4200"/>
              </a:lnSpc>
              <a:spcBef>
                <a:spcPct val="0"/>
              </a:spcBef>
            </a:pPr>
            <a:r>
              <a:rPr lang="en-US" sz="3000" spc="-60">
                <a:solidFill>
                  <a:srgbClr val="FFFFFF"/>
                </a:solidFill>
                <a:latin typeface="Fira Sans Medium"/>
              </a:rPr>
              <a:t>Гэрэлтүүлгийн толгойн засвар</a:t>
            </a:r>
          </a:p>
        </p:txBody>
      </p:sp>
      <p:sp>
        <p:nvSpPr>
          <p:cNvPr id="6" name="TextBox 6"/>
          <p:cNvSpPr txBox="1"/>
          <p:nvPr/>
        </p:nvSpPr>
        <p:spPr>
          <a:xfrm>
            <a:off x="-4830937" y="3651899"/>
            <a:ext cx="17415624" cy="523837"/>
          </a:xfrm>
          <a:prstGeom prst="rect">
            <a:avLst/>
          </a:prstGeom>
        </p:spPr>
        <p:txBody>
          <a:bodyPr lIns="0" tIns="0" rIns="0" bIns="0" rtlCol="0" anchor="t">
            <a:spAutoFit/>
          </a:bodyPr>
          <a:lstStyle/>
          <a:p>
            <a:pPr algn="ctr">
              <a:lnSpc>
                <a:spcPts val="4200"/>
              </a:lnSpc>
              <a:spcBef>
                <a:spcPct val="0"/>
              </a:spcBef>
            </a:pPr>
            <a:r>
              <a:rPr lang="en-US" sz="3000" spc="-60">
                <a:solidFill>
                  <a:srgbClr val="FFFFFF"/>
                </a:solidFill>
                <a:latin typeface="Fira Sans Medium"/>
              </a:rPr>
              <a:t>Кабелийн гэмтэл засварласан газрууд</a:t>
            </a:r>
          </a:p>
        </p:txBody>
      </p:sp>
      <p:grpSp>
        <p:nvGrpSpPr>
          <p:cNvPr id="7" name="Group 7"/>
          <p:cNvGrpSpPr/>
          <p:nvPr/>
        </p:nvGrpSpPr>
        <p:grpSpPr>
          <a:xfrm>
            <a:off x="11217278" y="-7723902"/>
            <a:ext cx="10491344" cy="9261640"/>
            <a:chOff x="0" y="0"/>
            <a:chExt cx="6085374" cy="5372100"/>
          </a:xfrm>
        </p:grpSpPr>
        <p:sp>
          <p:nvSpPr>
            <p:cNvPr id="8" name="Freeform 8"/>
            <p:cNvSpPr/>
            <p:nvPr/>
          </p:nvSpPr>
          <p:spPr>
            <a:xfrm>
              <a:off x="0" y="0"/>
              <a:ext cx="6085374" cy="5372100"/>
            </a:xfrm>
            <a:custGeom>
              <a:avLst/>
              <a:gdLst/>
              <a:ahLst/>
              <a:cxnLst/>
              <a:rect l="l" t="t" r="r" b="b"/>
              <a:pathLst>
                <a:path w="6085374" h="5372100">
                  <a:moveTo>
                    <a:pt x="4534704" y="0"/>
                  </a:moveTo>
                  <a:lnTo>
                    <a:pt x="1550670" y="0"/>
                  </a:lnTo>
                  <a:lnTo>
                    <a:pt x="0" y="2686050"/>
                  </a:lnTo>
                  <a:lnTo>
                    <a:pt x="1550670" y="5372100"/>
                  </a:lnTo>
                  <a:lnTo>
                    <a:pt x="4534704" y="5372100"/>
                  </a:lnTo>
                  <a:lnTo>
                    <a:pt x="6085374" y="2686050"/>
                  </a:lnTo>
                  <a:lnTo>
                    <a:pt x="4534704" y="0"/>
                  </a:lnTo>
                  <a:close/>
                </a:path>
              </a:pathLst>
            </a:custGeom>
            <a:solidFill>
              <a:srgbClr val="FFE60A"/>
            </a:solidFill>
          </p:spPr>
        </p:sp>
      </p:grpSp>
      <p:pic>
        <p:nvPicPr>
          <p:cNvPr id="9" name="Picture 9"/>
          <p:cNvPicPr>
            <a:picLocks noChangeAspect="1"/>
          </p:cNvPicPr>
          <p:nvPr/>
        </p:nvPicPr>
        <p:blipFill>
          <a:blip r:embed="rId4"/>
          <a:srcRect/>
          <a:stretch>
            <a:fillRect/>
          </a:stretch>
        </p:blipFill>
        <p:spPr>
          <a:xfrm>
            <a:off x="13857286" y="126603"/>
            <a:ext cx="1281390" cy="1281390"/>
          </a:xfrm>
          <a:prstGeom prst="rect">
            <a:avLst/>
          </a:prstGeom>
        </p:spPr>
      </p:pic>
      <p:sp>
        <p:nvSpPr>
          <p:cNvPr id="10" name="TextBox 10"/>
          <p:cNvSpPr txBox="1"/>
          <p:nvPr/>
        </p:nvSpPr>
        <p:spPr>
          <a:xfrm>
            <a:off x="14761245" y="285960"/>
            <a:ext cx="3403410" cy="905525"/>
          </a:xfrm>
          <a:prstGeom prst="rect">
            <a:avLst/>
          </a:prstGeom>
        </p:spPr>
        <p:txBody>
          <a:bodyPr lIns="0" tIns="0" rIns="0" bIns="0" rtlCol="0" anchor="t">
            <a:spAutoFit/>
          </a:bodyPr>
          <a:lstStyle/>
          <a:p>
            <a:pPr algn="ctr">
              <a:lnSpc>
                <a:spcPts val="3639"/>
              </a:lnSpc>
            </a:pPr>
            <a:r>
              <a:rPr lang="en-US" sz="2599">
                <a:solidFill>
                  <a:srgbClr val="191919"/>
                </a:solidFill>
                <a:latin typeface="Fira Sans Bold Bold"/>
              </a:rPr>
              <a:t>ХОТЫН </a:t>
            </a:r>
          </a:p>
          <a:p>
            <a:pPr algn="ctr">
              <a:lnSpc>
                <a:spcPts val="3639"/>
              </a:lnSpc>
              <a:spcBef>
                <a:spcPct val="0"/>
              </a:spcBef>
            </a:pPr>
            <a:r>
              <a:rPr lang="en-US" sz="2599">
                <a:solidFill>
                  <a:srgbClr val="191919"/>
                </a:solidFill>
                <a:latin typeface="Fira Sans Bold Bold"/>
              </a:rPr>
              <a:t>ГЭРЭЛТҮҮЛЭГ</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E60A"/>
        </a:solidFill>
        <a:effectLst/>
      </p:bgPr>
    </p:bg>
    <p:spTree>
      <p:nvGrpSpPr>
        <p:cNvPr id="1" name=""/>
        <p:cNvGrpSpPr/>
        <p:nvPr/>
      </p:nvGrpSpPr>
      <p:grpSpPr>
        <a:xfrm>
          <a:off x="0" y="0"/>
          <a:ext cx="0" cy="0"/>
          <a:chOff x="0" y="0"/>
          <a:chExt cx="0" cy="0"/>
        </a:xfrm>
      </p:grpSpPr>
      <p:grpSp>
        <p:nvGrpSpPr>
          <p:cNvPr id="2" name="Group 2"/>
          <p:cNvGrpSpPr/>
          <p:nvPr/>
        </p:nvGrpSpPr>
        <p:grpSpPr>
          <a:xfrm>
            <a:off x="11217278" y="-7723902"/>
            <a:ext cx="10491344" cy="9261640"/>
            <a:chOff x="0" y="0"/>
            <a:chExt cx="6085374" cy="5372100"/>
          </a:xfrm>
        </p:grpSpPr>
        <p:sp>
          <p:nvSpPr>
            <p:cNvPr id="3" name="Freeform 3"/>
            <p:cNvSpPr/>
            <p:nvPr/>
          </p:nvSpPr>
          <p:spPr>
            <a:xfrm>
              <a:off x="0" y="0"/>
              <a:ext cx="6085374" cy="5372100"/>
            </a:xfrm>
            <a:custGeom>
              <a:avLst/>
              <a:gdLst/>
              <a:ahLst/>
              <a:cxnLst/>
              <a:rect l="l" t="t" r="r" b="b"/>
              <a:pathLst>
                <a:path w="6085374" h="5372100">
                  <a:moveTo>
                    <a:pt x="4534704" y="0"/>
                  </a:moveTo>
                  <a:lnTo>
                    <a:pt x="1550670" y="0"/>
                  </a:lnTo>
                  <a:lnTo>
                    <a:pt x="0" y="2686050"/>
                  </a:lnTo>
                  <a:lnTo>
                    <a:pt x="1550670" y="5372100"/>
                  </a:lnTo>
                  <a:lnTo>
                    <a:pt x="4534704" y="5372100"/>
                  </a:lnTo>
                  <a:lnTo>
                    <a:pt x="6085374" y="2686050"/>
                  </a:lnTo>
                  <a:lnTo>
                    <a:pt x="4534704" y="0"/>
                  </a:lnTo>
                  <a:close/>
                </a:path>
              </a:pathLst>
            </a:custGeom>
            <a:solidFill>
              <a:srgbClr val="5CE1E6"/>
            </a:solidFill>
          </p:spPr>
        </p:sp>
      </p:grpSp>
      <p:pic>
        <p:nvPicPr>
          <p:cNvPr id="4" name="Picture 4"/>
          <p:cNvPicPr>
            <a:picLocks noChangeAspect="1"/>
          </p:cNvPicPr>
          <p:nvPr/>
        </p:nvPicPr>
        <p:blipFill>
          <a:blip r:embed="rId2"/>
          <a:srcRect/>
          <a:stretch>
            <a:fillRect/>
          </a:stretch>
        </p:blipFill>
        <p:spPr>
          <a:xfrm>
            <a:off x="13857286" y="126603"/>
            <a:ext cx="1281390" cy="1281390"/>
          </a:xfrm>
          <a:prstGeom prst="rect">
            <a:avLst/>
          </a:prstGeom>
        </p:spPr>
      </p:pic>
      <p:pic>
        <p:nvPicPr>
          <p:cNvPr id="5" name="Picture 5"/>
          <p:cNvPicPr>
            <a:picLocks noChangeAspect="1"/>
          </p:cNvPicPr>
          <p:nvPr/>
        </p:nvPicPr>
        <p:blipFill>
          <a:blip r:embed="rId3"/>
          <a:srcRect/>
          <a:stretch>
            <a:fillRect/>
          </a:stretch>
        </p:blipFill>
        <p:spPr>
          <a:xfrm>
            <a:off x="0" y="8195754"/>
            <a:ext cx="2125091" cy="2125091"/>
          </a:xfrm>
          <a:prstGeom prst="rect">
            <a:avLst/>
          </a:prstGeom>
        </p:spPr>
      </p:pic>
      <p:pic>
        <p:nvPicPr>
          <p:cNvPr id="6" name="Picture 6"/>
          <p:cNvPicPr>
            <a:picLocks noChangeAspect="1"/>
          </p:cNvPicPr>
          <p:nvPr/>
        </p:nvPicPr>
        <p:blipFill>
          <a:blip r:embed="rId4"/>
          <a:srcRect/>
          <a:stretch>
            <a:fillRect/>
          </a:stretch>
        </p:blipFill>
        <p:spPr>
          <a:xfrm>
            <a:off x="2125091" y="1537738"/>
            <a:ext cx="12254666" cy="8749262"/>
          </a:xfrm>
          <a:prstGeom prst="rect">
            <a:avLst/>
          </a:prstGeom>
        </p:spPr>
      </p:pic>
      <p:sp>
        <p:nvSpPr>
          <p:cNvPr id="7" name="TextBox 7"/>
          <p:cNvSpPr txBox="1"/>
          <p:nvPr/>
        </p:nvSpPr>
        <p:spPr>
          <a:xfrm>
            <a:off x="14761245" y="285960"/>
            <a:ext cx="3403410" cy="905525"/>
          </a:xfrm>
          <a:prstGeom prst="rect">
            <a:avLst/>
          </a:prstGeom>
        </p:spPr>
        <p:txBody>
          <a:bodyPr lIns="0" tIns="0" rIns="0" bIns="0" rtlCol="0" anchor="t">
            <a:spAutoFit/>
          </a:bodyPr>
          <a:lstStyle/>
          <a:p>
            <a:pPr algn="ctr">
              <a:lnSpc>
                <a:spcPts val="3639"/>
              </a:lnSpc>
            </a:pPr>
            <a:r>
              <a:rPr lang="en-US" sz="2599">
                <a:solidFill>
                  <a:srgbClr val="191919"/>
                </a:solidFill>
                <a:latin typeface="Fira Sans Bold Bold"/>
              </a:rPr>
              <a:t>АРИУТГАХ </a:t>
            </a:r>
          </a:p>
          <a:p>
            <a:pPr algn="ctr">
              <a:lnSpc>
                <a:spcPts val="3639"/>
              </a:lnSpc>
              <a:spcBef>
                <a:spcPct val="0"/>
              </a:spcBef>
            </a:pPr>
            <a:r>
              <a:rPr lang="en-US" sz="2599">
                <a:solidFill>
                  <a:srgbClr val="191919"/>
                </a:solidFill>
                <a:latin typeface="Fira Sans Bold Bold"/>
              </a:rPr>
              <a:t>ТАТУУРГА</a:t>
            </a:r>
          </a:p>
        </p:txBody>
      </p:sp>
      <p:sp>
        <p:nvSpPr>
          <p:cNvPr id="8" name="TextBox 8"/>
          <p:cNvSpPr txBox="1"/>
          <p:nvPr/>
        </p:nvSpPr>
        <p:spPr>
          <a:xfrm>
            <a:off x="-189382" y="264231"/>
            <a:ext cx="14194949" cy="502992"/>
          </a:xfrm>
          <a:prstGeom prst="rect">
            <a:avLst/>
          </a:prstGeom>
        </p:spPr>
        <p:txBody>
          <a:bodyPr lIns="0" tIns="0" rIns="0" bIns="0" rtlCol="0" anchor="t">
            <a:spAutoFit/>
          </a:bodyPr>
          <a:lstStyle/>
          <a:p>
            <a:pPr algn="ctr">
              <a:lnSpc>
                <a:spcPts val="4072"/>
              </a:lnSpc>
            </a:pPr>
            <a:r>
              <a:rPr lang="en-US" sz="3132">
                <a:solidFill>
                  <a:srgbClr val="373737"/>
                </a:solidFill>
                <a:latin typeface="Poppins Medium Bold"/>
              </a:rPr>
              <a:t>АРИУТГАХ ТАТУУРГЫН ШУГАМД ХИЙГДСЭН АЖИЛ</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617</Words>
  <Application>Microsoft Office PowerPoint</Application>
  <PresentationFormat>Custom</PresentationFormat>
  <Paragraphs>81</Paragraphs>
  <Slides>19</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19</vt:i4>
      </vt:variant>
    </vt:vector>
  </HeadingPairs>
  <TitlesOfParts>
    <vt:vector size="32" baseType="lpstr">
      <vt:lpstr>Arial</vt:lpstr>
      <vt:lpstr>Fira Sans Medium</vt:lpstr>
      <vt:lpstr>Fira Sans Light</vt:lpstr>
      <vt:lpstr>Calibri</vt:lpstr>
      <vt:lpstr>Fira Sans Bold</vt:lpstr>
      <vt:lpstr>Fira Sans Bold Bold</vt:lpstr>
      <vt:lpstr>Arimo</vt:lpstr>
      <vt:lpstr>Poppins Medium Bold</vt:lpstr>
      <vt:lpstr>Arimo Bold</vt:lpstr>
      <vt:lpstr>Fira Sans Medium Bold</vt:lpstr>
      <vt:lpstr>Heading Now 71-78</vt:lpstr>
      <vt:lpstr>Inter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ЭУДТС</dc:title>
  <dc:creator>Nyamsuren</dc:creator>
  <cp:lastModifiedBy>Nyamsuren</cp:lastModifiedBy>
  <cp:revision>5</cp:revision>
  <dcterms:created xsi:type="dcterms:W3CDTF">2006-08-16T00:00:00Z</dcterms:created>
  <dcterms:modified xsi:type="dcterms:W3CDTF">2022-11-10T08:14:40Z</dcterms:modified>
  <dc:identifier>DAE1wvgDhfg</dc:identifier>
</cp:coreProperties>
</file>