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8.xml" ContentType="application/vnd.openxmlformats-officedocument.themeOverride+xml"/>
  <Override PartName="/ppt/charts/chart21.xml" ContentType="application/vnd.openxmlformats-officedocument.drawingml.chart+xml"/>
  <Override PartName="/ppt/theme/themeOverride9.xml" ContentType="application/vnd.openxmlformats-officedocument.themeOverride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88" r:id="rId2"/>
    <p:sldId id="494" r:id="rId3"/>
    <p:sldId id="495" r:id="rId4"/>
    <p:sldId id="625" r:id="rId5"/>
    <p:sldId id="626" r:id="rId6"/>
    <p:sldId id="627" r:id="rId7"/>
    <p:sldId id="628" r:id="rId8"/>
    <p:sldId id="629" r:id="rId9"/>
    <p:sldId id="630" r:id="rId10"/>
    <p:sldId id="596" r:id="rId11"/>
    <p:sldId id="598" r:id="rId12"/>
    <p:sldId id="599" r:id="rId13"/>
    <p:sldId id="600" r:id="rId14"/>
    <p:sldId id="589" r:id="rId15"/>
    <p:sldId id="478" r:id="rId16"/>
    <p:sldId id="602" r:id="rId17"/>
    <p:sldId id="603" r:id="rId18"/>
    <p:sldId id="483" r:id="rId19"/>
    <p:sldId id="502" r:id="rId20"/>
    <p:sldId id="503" r:id="rId21"/>
    <p:sldId id="507" r:id="rId22"/>
    <p:sldId id="619" r:id="rId23"/>
    <p:sldId id="618" r:id="rId24"/>
    <p:sldId id="620" r:id="rId25"/>
    <p:sldId id="621" r:id="rId26"/>
    <p:sldId id="623" r:id="rId27"/>
    <p:sldId id="624" r:id="rId28"/>
    <p:sldId id="622" r:id="rId29"/>
    <p:sldId id="531" r:id="rId30"/>
    <p:sldId id="592" r:id="rId31"/>
    <p:sldId id="537" r:id="rId32"/>
    <p:sldId id="617" r:id="rId33"/>
    <p:sldId id="611" r:id="rId34"/>
    <p:sldId id="612" r:id="rId35"/>
    <p:sldId id="613" r:id="rId36"/>
    <p:sldId id="614" r:id="rId37"/>
    <p:sldId id="615" r:id="rId38"/>
    <p:sldId id="616" r:id="rId39"/>
    <p:sldId id="608" r:id="rId40"/>
    <p:sldId id="609" r:id="rId41"/>
    <p:sldId id="610" r:id="rId42"/>
    <p:sldId id="606" r:id="rId43"/>
    <p:sldId id="605" r:id="rId44"/>
    <p:sldId id="604" r:id="rId45"/>
    <p:sldId id="607" r:id="rId46"/>
    <p:sldId id="487" r:id="rId47"/>
  </p:sldIdLst>
  <p:sldSz cx="9906000" cy="6858000" type="A4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434" autoAdjust="0"/>
  </p:normalViewPr>
  <p:slideViewPr>
    <p:cSldViewPr snapToGrid="0" showGuides="1">
      <p:cViewPr varScale="1">
        <p:scale>
          <a:sx n="69" d="100"/>
          <a:sy n="69" d="100"/>
        </p:scale>
        <p:origin x="1302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30" d="100"/>
          <a:sy n="130" d="100"/>
        </p:scale>
        <p:origin x="1134" y="-21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8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9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/>
              <a:t>Худалдан авсан ЦЭХ /сая.кВт.ц</a:t>
            </a:r>
          </a:p>
        </c:rich>
      </c:tx>
      <c:layout>
        <c:manualLayout>
          <c:xMode val="edge"/>
          <c:yMode val="edge"/>
          <c:x val="0.34527855367803056"/>
          <c:y val="1.1985907175529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8790350269447E-2"/>
          <c:y val="9.0673772363913205E-2"/>
          <c:w val="0.9571612096497305"/>
          <c:h val="0.804466638092012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Худалдан авсан ЦЭХ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8.9216014274562279E-3"/>
                  <c:y val="-3.489364588418117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89-4917-B7D5-73527442B61E}"/>
                </c:ext>
              </c:extLst>
            </c:dLbl>
            <c:numFmt formatCode="#,##0.0" sourceLinked="0"/>
            <c:spPr>
              <a:gradFill>
                <a:gsLst>
                  <a:gs pos="0">
                    <a:srgbClr val="5B9BD5">
                      <a:lumMod val="5000"/>
                      <a:lumOff val="95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2018 оны гүйцэтгэл</c:v>
                </c:pt>
                <c:pt idx="1">
                  <c:v>2019 оны төлөвлөгөө</c:v>
                </c:pt>
                <c:pt idx="2">
                  <c:v>2019 оны гүйцэтгэл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438.2</c:v>
                </c:pt>
                <c:pt idx="1">
                  <c:v>443.5</c:v>
                </c:pt>
                <c:pt idx="2">
                  <c:v>476.8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89-4917-B7D5-73527442B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856816"/>
        <c:axId val="153857208"/>
        <c:axId val="0"/>
      </c:bar3DChart>
      <c:catAx>
        <c:axId val="15385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857208"/>
        <c:crosses val="autoZero"/>
        <c:auto val="1"/>
        <c:lblAlgn val="ctr"/>
        <c:lblOffset val="100"/>
        <c:noMultiLvlLbl val="0"/>
      </c:catAx>
      <c:valAx>
        <c:axId val="15385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mn-MN"/>
                  <a:t>сая.кВт.ц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9898379436037424E-3"/>
              <c:y val="0.360772919929833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85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Захиалгат таслалтын тоо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07-4C64-A11F-2CC08D8C2A62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07-4C64-A11F-2CC08D8C2A62}"/>
              </c:ext>
            </c:extLst>
          </c:dPt>
          <c:dLbls>
            <c:dLbl>
              <c:idx val="0"/>
              <c:layout>
                <c:manualLayout>
                  <c:x val="-6.2466962254671618E-2"/>
                  <c:y val="-4.9707731608027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07-4C64-A11F-2CC08D8C2A62}"/>
                </c:ext>
              </c:extLst>
            </c:dLbl>
            <c:dLbl>
              <c:idx val="1"/>
              <c:layout>
                <c:manualLayout>
                  <c:x val="-4.9344048378297013E-2"/>
                  <c:y val="5.9512556325965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07-4C64-A11F-2CC08D8C2A62}"/>
                </c:ext>
              </c:extLst>
            </c:dLbl>
            <c:dLbl>
              <c:idx val="2"/>
              <c:layout>
                <c:manualLayout>
                  <c:x val="-6.7895644512283429E-2"/>
                  <c:y val="6.5466295807684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07-4C64-A11F-2CC08D8C2A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2016 он</c:v>
                </c:pt>
                <c:pt idx="1">
                  <c:v>2017 он</c:v>
                </c:pt>
                <c:pt idx="2">
                  <c:v>2018 он</c:v>
                </c:pt>
                <c:pt idx="3">
                  <c:v>2019 он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2090</c:v>
                </c:pt>
                <c:pt idx="1">
                  <c:v>2347</c:v>
                </c:pt>
                <c:pt idx="2">
                  <c:v>2368</c:v>
                </c:pt>
                <c:pt idx="3">
                  <c:v>1977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F07-4C64-A11F-2CC08D8C2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1915632"/>
        <c:axId val="223051640"/>
      </c:lineChart>
      <c:catAx>
        <c:axId val="22191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3051640"/>
        <c:crosses val="autoZero"/>
        <c:auto val="1"/>
        <c:lblAlgn val="ctr"/>
        <c:lblOffset val="100"/>
        <c:noMultiLvlLbl val="0"/>
      </c:catAx>
      <c:valAx>
        <c:axId val="22305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191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ДТЦЭХ-ний хэмжээ кВт*цаг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409296777816364E-2"/>
                  <c:y val="-8.0224819728932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91-492E-AB27-C99484DBC22C}"/>
                </c:ext>
              </c:extLst>
            </c:dLbl>
            <c:dLbl>
              <c:idx val="1"/>
              <c:layout>
                <c:manualLayout>
                  <c:x val="-7.5011323300033073E-2"/>
                  <c:y val="7.220228532117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91-492E-AB27-C99484DBC22C}"/>
                </c:ext>
              </c:extLst>
            </c:dLbl>
            <c:dLbl>
              <c:idx val="2"/>
              <c:layout>
                <c:manualLayout>
                  <c:x val="-1.5853660312649995E-2"/>
                  <c:y val="5.3273823256750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91-492E-AB27-C99484DBC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2016 он</c:v>
                </c:pt>
                <c:pt idx="1">
                  <c:v>2017 он</c:v>
                </c:pt>
                <c:pt idx="2">
                  <c:v>2018 он</c:v>
                </c:pt>
                <c:pt idx="3">
                  <c:v>2019 он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1147877</c:v>
                </c:pt>
                <c:pt idx="1">
                  <c:v>735040</c:v>
                </c:pt>
                <c:pt idx="2">
                  <c:v>653451</c:v>
                </c:pt>
                <c:pt idx="3">
                  <c:v>1298463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91-492E-AB27-C99484DBC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052424"/>
        <c:axId val="223052816"/>
      </c:lineChart>
      <c:catAx>
        <c:axId val="22305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3052816"/>
        <c:crosses val="autoZero"/>
        <c:auto val="1"/>
        <c:lblAlgn val="ctr"/>
        <c:lblOffset val="100"/>
        <c:noMultiLvlLbl val="0"/>
      </c:catAx>
      <c:valAx>
        <c:axId val="22305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3052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 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B0F0"/>
                    </a:solidFill>
                    <a:latin typeface="Arial 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ДТТөв</c:v>
                </c:pt>
                <c:pt idx="1">
                  <c:v>Сүхбаатар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Жаргалант</c:v>
                </c:pt>
                <c:pt idx="5">
                  <c:v>ЗТТАлба</c:v>
                </c:pt>
                <c:pt idx="6">
                  <c:v>ХТЛАлба</c:v>
                </c:pt>
                <c:pt idx="7">
                  <c:v>ББЗХэлтэс</c:v>
                </c:pt>
                <c:pt idx="8">
                  <c:v>ДХҮТөв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611</c:v>
                </c:pt>
                <c:pt idx="1">
                  <c:v>331</c:v>
                </c:pt>
                <c:pt idx="2">
                  <c:v>266</c:v>
                </c:pt>
                <c:pt idx="3">
                  <c:v>155</c:v>
                </c:pt>
                <c:pt idx="4">
                  <c:v>275</c:v>
                </c:pt>
                <c:pt idx="5">
                  <c:v>305</c:v>
                </c:pt>
                <c:pt idx="6">
                  <c:v>82</c:v>
                </c:pt>
                <c:pt idx="7">
                  <c:v>17</c:v>
                </c:pt>
                <c:pt idx="8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F-44F6-94C5-85DA2423D9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он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574074074074073E-2"/>
                  <c:y val="-2.1881838074398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9F-44F6-94C5-85DA2423D994}"/>
                </c:ext>
              </c:extLst>
            </c:dLbl>
            <c:dLbl>
              <c:idx val="1"/>
              <c:layout>
                <c:manualLayout>
                  <c:x val="1.8518518518518517E-2"/>
                  <c:y val="-3.2822757111597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9F-44F6-94C5-85DA2423D994}"/>
                </c:ext>
              </c:extLst>
            </c:dLbl>
            <c:dLbl>
              <c:idx val="2"/>
              <c:layout>
                <c:manualLayout>
                  <c:x val="4.6296296296295869E-3"/>
                  <c:y val="-9.299781181619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9F-44F6-94C5-85DA2423D994}"/>
                </c:ext>
              </c:extLst>
            </c:dLbl>
            <c:dLbl>
              <c:idx val="3"/>
              <c:layout>
                <c:manualLayout>
                  <c:x val="-8.4875562720133283E-17"/>
                  <c:y val="-3.2822757111597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9F-44F6-94C5-85DA2423D994}"/>
                </c:ext>
              </c:extLst>
            </c:dLbl>
            <c:dLbl>
              <c:idx val="4"/>
              <c:layout>
                <c:manualLayout>
                  <c:x val="0"/>
                  <c:y val="-4.3763676148796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9F-44F6-94C5-85DA2423D994}"/>
                </c:ext>
              </c:extLst>
            </c:dLbl>
            <c:dLbl>
              <c:idx val="5"/>
              <c:layout>
                <c:manualLayout>
                  <c:x val="2.3148148148148147E-3"/>
                  <c:y val="-4.3763676148796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49F-44F6-94C5-85DA2423D994}"/>
                </c:ext>
              </c:extLst>
            </c:dLbl>
            <c:dLbl>
              <c:idx val="6"/>
              <c:layout>
                <c:manualLayout>
                  <c:x val="0"/>
                  <c:y val="-7.6586433260393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9F-44F6-94C5-85DA2423D994}"/>
                </c:ext>
              </c:extLst>
            </c:dLbl>
            <c:dLbl>
              <c:idx val="7"/>
              <c:layout>
                <c:manualLayout>
                  <c:x val="2.3148148148148147E-3"/>
                  <c:y val="-6.5645514223194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49F-44F6-94C5-85DA2423D994}"/>
                </c:ext>
              </c:extLst>
            </c:dLbl>
            <c:dLbl>
              <c:idx val="8"/>
              <c:layout>
                <c:manualLayout>
                  <c:x val="0"/>
                  <c:y val="-9.2997811816192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49F-44F6-94C5-85DA2423D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Arial 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ДТТөв</c:v>
                </c:pt>
                <c:pt idx="1">
                  <c:v>Сүхбаатар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Жаргалант</c:v>
                </c:pt>
                <c:pt idx="5">
                  <c:v>ЗТТАлба</c:v>
                </c:pt>
                <c:pt idx="6">
                  <c:v>ХТЛАлба</c:v>
                </c:pt>
                <c:pt idx="7">
                  <c:v>ББЗХэлтэс</c:v>
                </c:pt>
                <c:pt idx="8">
                  <c:v>ДХҮТөв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643</c:v>
                </c:pt>
                <c:pt idx="1">
                  <c:v>392</c:v>
                </c:pt>
                <c:pt idx="2">
                  <c:v>250</c:v>
                </c:pt>
                <c:pt idx="3">
                  <c:v>181</c:v>
                </c:pt>
                <c:pt idx="4">
                  <c:v>321</c:v>
                </c:pt>
                <c:pt idx="5">
                  <c:v>425</c:v>
                </c:pt>
                <c:pt idx="6">
                  <c:v>86</c:v>
                </c:pt>
                <c:pt idx="7">
                  <c:v>30</c:v>
                </c:pt>
                <c:pt idx="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49F-44F6-94C5-85DA2423D9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он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240908492836297E-2"/>
                  <c:y val="-1.521767321379726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49F-44F6-94C5-85DA2423D994}"/>
                </c:ext>
              </c:extLst>
            </c:dLbl>
            <c:dLbl>
              <c:idx val="1"/>
              <c:layout>
                <c:manualLayout>
                  <c:x val="2.0833333333333332E-2"/>
                  <c:y val="-3.829321663019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49F-44F6-94C5-85DA2423D994}"/>
                </c:ext>
              </c:extLst>
            </c:dLbl>
            <c:dLbl>
              <c:idx val="2"/>
              <c:layout>
                <c:manualLayout>
                  <c:x val="2.7777777777777776E-2"/>
                  <c:y val="-2.188183807439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49F-44F6-94C5-85DA2423D994}"/>
                </c:ext>
              </c:extLst>
            </c:dLbl>
            <c:dLbl>
              <c:idx val="3"/>
              <c:layout>
                <c:manualLayout>
                  <c:x val="1.3888888888888888E-2"/>
                  <c:y val="-1.094091903719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49F-44F6-94C5-85DA2423D994}"/>
                </c:ext>
              </c:extLst>
            </c:dLbl>
            <c:dLbl>
              <c:idx val="4"/>
              <c:layout>
                <c:manualLayout>
                  <c:x val="1.8518518518518517E-2"/>
                  <c:y val="-2.188183807439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49F-44F6-94C5-85DA2423D994}"/>
                </c:ext>
              </c:extLst>
            </c:dLbl>
            <c:dLbl>
              <c:idx val="5"/>
              <c:layout>
                <c:manualLayout>
                  <c:x val="2.0833333333333332E-2"/>
                  <c:y val="-5.47045951859956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49F-44F6-94C5-85DA2423D994}"/>
                </c:ext>
              </c:extLst>
            </c:dLbl>
            <c:dLbl>
              <c:idx val="6"/>
              <c:layout>
                <c:manualLayout>
                  <c:x val="2.363566527576506E-2"/>
                  <c:y val="-2.7352241964518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49F-44F6-94C5-85DA2423D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Arial 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ДТТөв</c:v>
                </c:pt>
                <c:pt idx="1">
                  <c:v>Сүхбаатар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Жаргалант</c:v>
                </c:pt>
                <c:pt idx="5">
                  <c:v>ЗТТАлба</c:v>
                </c:pt>
                <c:pt idx="6">
                  <c:v>ХТЛАлба</c:v>
                </c:pt>
                <c:pt idx="7">
                  <c:v>ББЗХэлтэс</c:v>
                </c:pt>
                <c:pt idx="8">
                  <c:v>ДХҮТөв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638</c:v>
                </c:pt>
                <c:pt idx="1">
                  <c:v>277</c:v>
                </c:pt>
                <c:pt idx="2">
                  <c:v>336</c:v>
                </c:pt>
                <c:pt idx="3">
                  <c:v>136</c:v>
                </c:pt>
                <c:pt idx="4">
                  <c:v>341</c:v>
                </c:pt>
                <c:pt idx="5">
                  <c:v>362</c:v>
                </c:pt>
                <c:pt idx="6">
                  <c:v>166</c:v>
                </c:pt>
                <c:pt idx="7">
                  <c:v>43</c:v>
                </c:pt>
                <c:pt idx="8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49F-44F6-94C5-85DA2423D99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2019 он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521064301552107E-2"/>
                  <c:y val="-1.999686032673297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49F-44F6-94C5-85DA2423D994}"/>
                </c:ext>
              </c:extLst>
            </c:dLbl>
            <c:dLbl>
              <c:idx val="1"/>
              <c:layout>
                <c:manualLayout>
                  <c:x val="1.3303769401330337E-2"/>
                  <c:y val="1.745200698080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49F-44F6-94C5-85DA2423D994}"/>
                </c:ext>
              </c:extLst>
            </c:dLbl>
            <c:dLbl>
              <c:idx val="2"/>
              <c:layout>
                <c:manualLayout>
                  <c:x val="1.9955654101995526E-2"/>
                  <c:y val="1.308900523560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49F-44F6-94C5-85DA2423D994}"/>
                </c:ext>
              </c:extLst>
            </c:dLbl>
            <c:dLbl>
              <c:idx val="3"/>
              <c:layout>
                <c:manualLayout>
                  <c:x val="1.5521064301552107E-2"/>
                  <c:y val="2.181500872600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49F-44F6-94C5-85DA2423D994}"/>
                </c:ext>
              </c:extLst>
            </c:dLbl>
            <c:dLbl>
              <c:idx val="4"/>
              <c:layout>
                <c:manualLayout>
                  <c:x val="1.1086474501108567E-2"/>
                  <c:y val="4.36300174520061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49F-44F6-94C5-85DA2423D994}"/>
                </c:ext>
              </c:extLst>
            </c:dLbl>
            <c:dLbl>
              <c:idx val="5"/>
              <c:layout>
                <c:manualLayout>
                  <c:x val="2.4390243902438942E-2"/>
                  <c:y val="8.7260034904013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49F-44F6-94C5-85DA2423D994}"/>
                </c:ext>
              </c:extLst>
            </c:dLbl>
            <c:dLbl>
              <c:idx val="6"/>
              <c:layout>
                <c:manualLayout>
                  <c:x val="1.7738359201773836E-2"/>
                  <c:y val="8.7260034904013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49F-44F6-94C5-85DA2423D994}"/>
                </c:ext>
              </c:extLst>
            </c:dLbl>
            <c:dLbl>
              <c:idx val="7"/>
              <c:layout>
                <c:manualLayout>
                  <c:x val="1.1086474501108648E-2"/>
                  <c:y val="1.3089005235602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49F-44F6-94C5-85DA2423D994}"/>
                </c:ext>
              </c:extLst>
            </c:dLbl>
            <c:dLbl>
              <c:idx val="8"/>
              <c:layout>
                <c:manualLayout>
                  <c:x val="2.0791766328543581E-2"/>
                  <c:y val="6.41636091300097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49F-44F6-94C5-85DA2423D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ДТТөв</c:v>
                </c:pt>
                <c:pt idx="1">
                  <c:v>Сүхбаатар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Жаргалант</c:v>
                </c:pt>
                <c:pt idx="5">
                  <c:v>ЗТТАлба</c:v>
                </c:pt>
                <c:pt idx="6">
                  <c:v>ХТЛАлба</c:v>
                </c:pt>
                <c:pt idx="7">
                  <c:v>ББЗХэлтэс</c:v>
                </c:pt>
                <c:pt idx="8">
                  <c:v>ДХҮТөв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527</c:v>
                </c:pt>
                <c:pt idx="1">
                  <c:v>241</c:v>
                </c:pt>
                <c:pt idx="2">
                  <c:v>268</c:v>
                </c:pt>
                <c:pt idx="3">
                  <c:v>139</c:v>
                </c:pt>
                <c:pt idx="4">
                  <c:v>225</c:v>
                </c:pt>
                <c:pt idx="5">
                  <c:v>329</c:v>
                </c:pt>
                <c:pt idx="6">
                  <c:v>85</c:v>
                </c:pt>
                <c:pt idx="7">
                  <c:v>54</c:v>
                </c:pt>
                <c:pt idx="8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49F-44F6-94C5-85DA2423D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054384"/>
        <c:axId val="223054776"/>
        <c:axId val="0"/>
      </c:bar3DChart>
      <c:catAx>
        <c:axId val="22305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en-US"/>
          </a:p>
        </c:txPr>
        <c:crossAx val="223054776"/>
        <c:crosses val="autoZero"/>
        <c:auto val="1"/>
        <c:lblAlgn val="ctr"/>
        <c:lblOffset val="100"/>
        <c:noMultiLvlLbl val="0"/>
      </c:catAx>
      <c:valAx>
        <c:axId val="223054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"/>
                <a:ea typeface="+mn-ea"/>
                <a:cs typeface="+mn-cs"/>
              </a:defRPr>
            </a:pPr>
            <a:endParaRPr lang="en-US"/>
          </a:p>
        </c:txPr>
        <c:crossAx val="22305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mn-MN" sz="1400"/>
              <a:t>Дуудлагын</a:t>
            </a:r>
            <a:r>
              <a:rPr lang="mn-MN" sz="1400" baseline="0"/>
              <a:t> дундаж хугацаа</a:t>
            </a:r>
            <a:endParaRPr lang="en-US" sz="140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9.6985858842315906E-2"/>
          <c:y val="0.16360850557134768"/>
          <c:w val="0.85351975519394396"/>
          <c:h val="0.594017440740589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Айл өрх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5.3820751722962926E-2"/>
                  <c:y val="3.7049899896686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D1-4D9A-AD5B-4B7B162BE32D}"/>
                </c:ext>
              </c:extLst>
            </c:dLbl>
            <c:dLbl>
              <c:idx val="1"/>
              <c:layout>
                <c:manualLayout>
                  <c:x val="-5.0945052323005065E-2"/>
                  <c:y val="-3.0550313442224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D1-4D9A-AD5B-4B7B162BE32D}"/>
                </c:ext>
              </c:extLst>
            </c:dLbl>
            <c:dLbl>
              <c:idx val="2"/>
              <c:layout>
                <c:manualLayout>
                  <c:x val="-4.3290049074794723E-2"/>
                  <c:y val="-5.3193091412128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D1-4D9A-AD5B-4B7B162BE32D}"/>
                </c:ext>
              </c:extLst>
            </c:dLbl>
            <c:dLbl>
              <c:idx val="3"/>
              <c:layout>
                <c:manualLayout>
                  <c:x val="-8.0673802189433615E-17"/>
                  <c:y val="-4.1655995422717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D1-4D9A-AD5B-4B7B162BE32D}"/>
                </c:ext>
              </c:extLst>
            </c:dLbl>
            <c:dLbl>
              <c:idx val="4"/>
              <c:layout>
                <c:manualLayout>
                  <c:x val="3.3003300330033E-2"/>
                  <c:y val="-1.153402537485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D1-4D9A-AD5B-4B7B162BE32D}"/>
                </c:ext>
              </c:extLst>
            </c:dLbl>
            <c:dLbl>
              <c:idx val="5"/>
              <c:layout>
                <c:manualLayout>
                  <c:x val="-1.6027246318741861E-2"/>
                  <c:y val="-6.9909699970870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D1-4D9A-AD5B-4B7B162BE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F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2014 он</c:v>
                </c:pt>
                <c:pt idx="1">
                  <c:v>2015 он</c:v>
                </c:pt>
                <c:pt idx="2">
                  <c:v>2016 он</c:v>
                </c:pt>
                <c:pt idx="3">
                  <c:v>2017 он</c:v>
                </c:pt>
                <c:pt idx="4">
                  <c:v>2018 он</c:v>
                </c:pt>
                <c:pt idx="5">
                  <c:v>2019 он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4.54</c:v>
                </c:pt>
                <c:pt idx="1">
                  <c:v>5</c:v>
                </c:pt>
                <c:pt idx="2">
                  <c:v>1.92</c:v>
                </c:pt>
                <c:pt idx="3">
                  <c:v>0.59</c:v>
                </c:pt>
                <c:pt idx="4">
                  <c:v>0.65</c:v>
                </c:pt>
                <c:pt idx="5">
                  <c:v>0.36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B2D1-4D9A-AD5B-4B7B162BE3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Аж ахуй нэгжүүдэд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4081192226873211E-2"/>
                  <c:y val="-4.0581533127484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D1-4D9A-AD5B-4B7B162BE32D}"/>
                </c:ext>
              </c:extLst>
            </c:dLbl>
            <c:dLbl>
              <c:idx val="1"/>
              <c:layout>
                <c:manualLayout>
                  <c:x val="-5.8096338933450037E-2"/>
                  <c:y val="4.6780934258680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D1-4D9A-AD5B-4B7B162BE32D}"/>
                </c:ext>
              </c:extLst>
            </c:dLbl>
            <c:dLbl>
              <c:idx val="2"/>
              <c:layout>
                <c:manualLayout>
                  <c:x val="-3.2510631758641544E-2"/>
                  <c:y val="3.195513737209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D1-4D9A-AD5B-4B7B162BE32D}"/>
                </c:ext>
              </c:extLst>
            </c:dLbl>
            <c:dLbl>
              <c:idx val="3"/>
              <c:layout>
                <c:manualLayout>
                  <c:x val="-9.5735557807749366E-2"/>
                  <c:y val="-3.4042933214663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D1-4D9A-AD5B-4B7B162BE32D}"/>
                </c:ext>
              </c:extLst>
            </c:dLbl>
            <c:dLbl>
              <c:idx val="4"/>
              <c:layout>
                <c:manualLayout>
                  <c:x val="-2.7860696517413061E-2"/>
                  <c:y val="-5.479452054794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D1-4D9A-AD5B-4B7B162BE32D}"/>
                </c:ext>
              </c:extLst>
            </c:dLbl>
            <c:dLbl>
              <c:idx val="5"/>
              <c:layout>
                <c:manualLayout>
                  <c:x val="4.0068115796854653E-3"/>
                  <c:y val="-1.1651616661811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2D1-4D9A-AD5B-4B7B162BE32D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2014 он</c:v>
                </c:pt>
                <c:pt idx="1">
                  <c:v>2015 он</c:v>
                </c:pt>
                <c:pt idx="2">
                  <c:v>2016 он</c:v>
                </c:pt>
                <c:pt idx="3">
                  <c:v>2017 он</c:v>
                </c:pt>
                <c:pt idx="4">
                  <c:v>2018 он</c:v>
                </c:pt>
                <c:pt idx="5">
                  <c:v>2019 он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0.66</c:v>
                </c:pt>
                <c:pt idx="1">
                  <c:v>0.45</c:v>
                </c:pt>
                <c:pt idx="2">
                  <c:v>0.4</c:v>
                </c:pt>
                <c:pt idx="3">
                  <c:v>0.45</c:v>
                </c:pt>
                <c:pt idx="4">
                  <c:v>0.44</c:v>
                </c:pt>
                <c:pt idx="5">
                  <c:v>0.35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B2D1-4D9A-AD5B-4B7B162BE3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Өөрийн шугам тоноглолд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551922736429266E-2"/>
                  <c:y val="1.4694757855045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2D1-4D9A-AD5B-4B7B162BE32D}"/>
                </c:ext>
              </c:extLst>
            </c:dLbl>
            <c:dLbl>
              <c:idx val="1"/>
              <c:layout>
                <c:manualLayout>
                  <c:x val="-1.6402807519234123E-2"/>
                  <c:y val="-2.7032564220799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2D1-4D9A-AD5B-4B7B162BE32D}"/>
                </c:ext>
              </c:extLst>
            </c:dLbl>
            <c:dLbl>
              <c:idx val="2"/>
              <c:layout>
                <c:manualLayout>
                  <c:x val="-3.9722804357959711E-2"/>
                  <c:y val="5.2425394102171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2D1-4D9A-AD5B-4B7B162BE32D}"/>
                </c:ext>
              </c:extLst>
            </c:dLbl>
            <c:dLbl>
              <c:idx val="3"/>
              <c:layout>
                <c:manualLayout>
                  <c:x val="-3.0281715136204063E-2"/>
                  <c:y val="7.1280829191428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2D1-4D9A-AD5B-4B7B162BE32D}"/>
                </c:ext>
              </c:extLst>
            </c:dLbl>
            <c:dLbl>
              <c:idx val="4"/>
              <c:layout>
                <c:manualLayout>
                  <c:x val="-3.40178303115296E-2"/>
                  <c:y val="4.2355461465947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D1-4D9A-AD5B-4B7B162BE32D}"/>
                </c:ext>
              </c:extLst>
            </c:dLbl>
            <c:dLbl>
              <c:idx val="5"/>
              <c:layout>
                <c:manualLayout>
                  <c:x val="-4.0068115796854653E-3"/>
                  <c:y val="7.573550830177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2D1-4D9A-AD5B-4B7B162BE32D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2014 он</c:v>
                </c:pt>
                <c:pt idx="1">
                  <c:v>2015 он</c:v>
                </c:pt>
                <c:pt idx="2">
                  <c:v>2016 он</c:v>
                </c:pt>
                <c:pt idx="3">
                  <c:v>2017 он</c:v>
                </c:pt>
                <c:pt idx="4">
                  <c:v>2018 он</c:v>
                </c:pt>
                <c:pt idx="5">
                  <c:v>2019 он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0.59</c:v>
                </c:pt>
                <c:pt idx="1">
                  <c:v>0.63</c:v>
                </c:pt>
                <c:pt idx="2">
                  <c:v>0.56999999999999995</c:v>
                </c:pt>
                <c:pt idx="3">
                  <c:v>0.65</c:v>
                </c:pt>
                <c:pt idx="4">
                  <c:v>0.34</c:v>
                </c:pt>
                <c:pt idx="5">
                  <c:v>0.21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B2D1-4D9A-AD5B-4B7B162BE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4006080"/>
        <c:axId val="224006472"/>
      </c:lineChart>
      <c:catAx>
        <c:axId val="224006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224006472"/>
        <c:crosses val="autoZero"/>
        <c:auto val="1"/>
        <c:lblAlgn val="ctr"/>
        <c:lblOffset val="100"/>
        <c:noMultiLvlLbl val="1"/>
      </c:catAx>
      <c:valAx>
        <c:axId val="224006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400608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16280955705738309"/>
          <c:y val="0.84512937550708311"/>
          <c:w val="0.74173011201346983"/>
          <c:h val="0.1378416791674206"/>
        </c:manualLayout>
      </c:layout>
      <c:overlay val="0"/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solidFill>
        <a:schemeClr val="tx1"/>
      </a:solidFill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mn-MN" sz="1400"/>
              <a:t>Дуудлагын тоо</a:t>
            </a:r>
          </a:p>
        </c:rich>
      </c:tx>
      <c:layout>
        <c:manualLayout>
          <c:xMode val="edge"/>
          <c:yMode val="edge"/>
          <c:x val="0.38116903633491439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994331869653734"/>
          <c:y val="0.17060956666131019"/>
          <c:w val="0.74193413027163069"/>
          <c:h val="0.617215169532379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Дуудлагын тоо</c:v>
                </c:pt>
              </c:strCache>
            </c:strRef>
          </c:tx>
          <c:dLbls>
            <c:dLbl>
              <c:idx val="0"/>
              <c:layout>
                <c:manualLayout>
                  <c:x val="-4.5088566827697324E-2"/>
                  <c:y val="-9.2691622103387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93-43E5-83D7-90E3D3673CF4}"/>
                </c:ext>
              </c:extLst>
            </c:dLbl>
            <c:dLbl>
              <c:idx val="1"/>
              <c:layout>
                <c:manualLayout>
                  <c:x val="-4.5088566827697234E-2"/>
                  <c:y val="-6.417112299465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93-43E5-83D7-90E3D3673CF4}"/>
                </c:ext>
              </c:extLst>
            </c:dLbl>
            <c:dLbl>
              <c:idx val="2"/>
              <c:layout>
                <c:manualLayout>
                  <c:x val="-4.1465420687148404E-2"/>
                  <c:y val="-8.6431709405307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93-43E5-83D7-90E3D3673CF4}"/>
                </c:ext>
              </c:extLst>
            </c:dLbl>
            <c:dLbl>
              <c:idx val="3"/>
              <c:layout>
                <c:manualLayout>
                  <c:x val="-4.7235641438539921E-2"/>
                  <c:y val="4.9910873440285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93-43E5-83D7-90E3D3673CF4}"/>
                </c:ext>
              </c:extLst>
            </c:dLbl>
            <c:dLbl>
              <c:idx val="4"/>
              <c:layout>
                <c:manualLayout>
                  <c:x val="-5.4765666140074082E-2"/>
                  <c:y val="-6.220686699876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93-43E5-83D7-90E3D3673CF4}"/>
                </c:ext>
              </c:extLst>
            </c:dLbl>
            <c:dLbl>
              <c:idx val="6"/>
              <c:layout>
                <c:manualLayout>
                  <c:x val="-4.4828690361831652E-2"/>
                  <c:y val="0.10597302504816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93-43E5-83D7-90E3D3673CF4}"/>
                </c:ext>
              </c:extLst>
            </c:dLbl>
            <c:dLbl>
              <c:idx val="7"/>
              <c:layout>
                <c:manualLayout>
                  <c:x val="-4.269399082079197E-2"/>
                  <c:y val="-0.11560693641618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93-43E5-83D7-90E3D3673CF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2012 он</c:v>
                </c:pt>
                <c:pt idx="1">
                  <c:v>2013 он</c:v>
                </c:pt>
                <c:pt idx="2">
                  <c:v>2014 он</c:v>
                </c:pt>
                <c:pt idx="3">
                  <c:v>2015 он</c:v>
                </c:pt>
                <c:pt idx="4">
                  <c:v>2016 он</c:v>
                </c:pt>
                <c:pt idx="5">
                  <c:v>2017 он</c:v>
                </c:pt>
                <c:pt idx="6">
                  <c:v>2018 он</c:v>
                </c:pt>
                <c:pt idx="7">
                  <c:v>2019 он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22135</c:v>
                </c:pt>
                <c:pt idx="1">
                  <c:v>22951</c:v>
                </c:pt>
                <c:pt idx="2">
                  <c:v>22819</c:v>
                </c:pt>
                <c:pt idx="3">
                  <c:v>25303</c:v>
                </c:pt>
                <c:pt idx="4">
                  <c:v>28640</c:v>
                </c:pt>
                <c:pt idx="5">
                  <c:v>49899</c:v>
                </c:pt>
                <c:pt idx="6">
                  <c:v>35002</c:v>
                </c:pt>
                <c:pt idx="7">
                  <c:v>37997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793-43E5-83D7-90E3D3673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007256"/>
        <c:axId val="224007648"/>
      </c:lineChart>
      <c:catAx>
        <c:axId val="224007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4007648"/>
        <c:crosses val="autoZero"/>
        <c:auto val="1"/>
        <c:lblAlgn val="ctr"/>
        <c:lblOffset val="100"/>
        <c:noMultiLvlLbl val="0"/>
      </c:catAx>
      <c:valAx>
        <c:axId val="22400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400725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>
          <a:latin typeface="Arial 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060011583940897E-3"/>
          <c:y val="5.2695973526684009E-2"/>
          <c:w val="0.97151966227558195"/>
          <c:h val="0.80477178669431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Нийт шаардлага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6E-4825-9EE8-F00B9EE39B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Нийцлэлийн хувь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24.7</c:v>
                </c:pt>
                <c:pt idx="1">
                  <c:v>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6E-4825-9EE8-F00B9EE39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008824"/>
        <c:axId val="224009216"/>
      </c:barChart>
      <c:catAx>
        <c:axId val="224008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009216"/>
        <c:crosses val="autoZero"/>
        <c:auto val="1"/>
        <c:lblAlgn val="ctr"/>
        <c:lblOffset val="100"/>
        <c:noMultiLvlLbl val="0"/>
      </c:catAx>
      <c:valAx>
        <c:axId val="224009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0088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sz="1050">
                <a:latin typeface="Arial" panose="020B0604020202020204" pitchFamily="34" charset="0"/>
                <a:cs typeface="Arial" panose="020B0604020202020204" pitchFamily="34" charset="0"/>
              </a:rPr>
              <a:t>Наряд,</a:t>
            </a:r>
            <a:r>
              <a:rPr lang="mn-MN" sz="1050" baseline="0">
                <a:latin typeface="Arial" panose="020B0604020202020204" pitchFamily="34" charset="0"/>
                <a:cs typeface="Arial" panose="020B0604020202020204" pitchFamily="34" charset="0"/>
              </a:rPr>
              <a:t> шийдвэрээр хийгдсэн ажил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73689531284230991"/>
          <c:y val="2.76815954656723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384336893900112E-2"/>
          <c:y val="0.15259535742651348"/>
          <c:w val="0.87608842372964246"/>
          <c:h val="0.61348009699479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Sheet1!$A$138</c:f>
              <c:strCache>
                <c:ptCount val="1"/>
                <c:pt idx="0">
                  <c:v>Наряд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Sheet1!$B$137:$L$137</c:f>
              <c:strCache>
                <c:ptCount val="11"/>
                <c:pt idx="0">
                  <c:v>Сүхбаатар</c:v>
                </c:pt>
                <c:pt idx="1">
                  <c:v>Хөтөл</c:v>
                </c:pt>
                <c:pt idx="2">
                  <c:v>Жаргалант</c:v>
                </c:pt>
                <c:pt idx="3">
                  <c:v>Зүүнхараа</c:v>
                </c:pt>
                <c:pt idx="4">
                  <c:v>ДХҮТөв</c:v>
                </c:pt>
                <c:pt idx="5">
                  <c:v>ДТТөв</c:v>
                </c:pt>
                <c:pt idx="6">
                  <c:v>ЗТТАлба</c:v>
                </c:pt>
                <c:pt idx="7">
                  <c:v>ХТЛАлба</c:v>
                </c:pt>
                <c:pt idx="8">
                  <c:v>ТБТХ</c:v>
                </c:pt>
                <c:pt idx="9">
                  <c:v>ХШААХ</c:v>
                </c:pt>
                <c:pt idx="10">
                  <c:v>МТААлба</c:v>
                </c:pt>
              </c:strCache>
            </c:strRef>
          </c:cat>
          <c:val>
            <c:numRef>
              <c:f>Sheet1!$B$138:$L$138</c:f>
              <c:numCache>
                <c:formatCode>General</c:formatCode>
                <c:ptCount val="11"/>
                <c:pt idx="0">
                  <c:v>279</c:v>
                </c:pt>
                <c:pt idx="1">
                  <c:v>209</c:v>
                </c:pt>
                <c:pt idx="2">
                  <c:v>338</c:v>
                </c:pt>
                <c:pt idx="3">
                  <c:v>301</c:v>
                </c:pt>
                <c:pt idx="4">
                  <c:v>185</c:v>
                </c:pt>
                <c:pt idx="5">
                  <c:v>656</c:v>
                </c:pt>
                <c:pt idx="6">
                  <c:v>579</c:v>
                </c:pt>
                <c:pt idx="7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0-4B64-809D-C66951AB1830}"/>
            </c:ext>
          </c:extLst>
        </c:ser>
        <c:ser>
          <c:idx val="1"/>
          <c:order val="1"/>
          <c:tx>
            <c:strRef>
              <c:f>Sheet1!$A$139</c:f>
              <c:strCache>
                <c:ptCount val="1"/>
                <c:pt idx="0">
                  <c:v>Шийдвэр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Sheet1!$B$137:$L$137</c:f>
              <c:strCache>
                <c:ptCount val="11"/>
                <c:pt idx="0">
                  <c:v>Сүхбаатар</c:v>
                </c:pt>
                <c:pt idx="1">
                  <c:v>Хөтөл</c:v>
                </c:pt>
                <c:pt idx="2">
                  <c:v>Жаргалант</c:v>
                </c:pt>
                <c:pt idx="3">
                  <c:v>Зүүнхараа</c:v>
                </c:pt>
                <c:pt idx="4">
                  <c:v>ДХҮТөв</c:v>
                </c:pt>
                <c:pt idx="5">
                  <c:v>ДТТөв</c:v>
                </c:pt>
                <c:pt idx="6">
                  <c:v>ЗТТАлба</c:v>
                </c:pt>
                <c:pt idx="7">
                  <c:v>ХТЛАлба</c:v>
                </c:pt>
                <c:pt idx="8">
                  <c:v>ТБТХ</c:v>
                </c:pt>
                <c:pt idx="9">
                  <c:v>ХШААХ</c:v>
                </c:pt>
                <c:pt idx="10">
                  <c:v>МТААлба</c:v>
                </c:pt>
              </c:strCache>
            </c:strRef>
          </c:cat>
          <c:val>
            <c:numRef>
              <c:f>Sheet1!$B$139:$L$139</c:f>
              <c:numCache>
                <c:formatCode>General</c:formatCode>
                <c:ptCount val="11"/>
                <c:pt idx="0">
                  <c:v>427</c:v>
                </c:pt>
                <c:pt idx="1">
                  <c:v>366</c:v>
                </c:pt>
                <c:pt idx="2">
                  <c:v>301</c:v>
                </c:pt>
                <c:pt idx="3">
                  <c:v>476</c:v>
                </c:pt>
                <c:pt idx="4">
                  <c:v>757</c:v>
                </c:pt>
                <c:pt idx="5">
                  <c:v>422</c:v>
                </c:pt>
                <c:pt idx="6">
                  <c:v>298</c:v>
                </c:pt>
                <c:pt idx="7">
                  <c:v>454</c:v>
                </c:pt>
                <c:pt idx="8">
                  <c:v>39</c:v>
                </c:pt>
                <c:pt idx="9">
                  <c:v>7</c:v>
                </c:pt>
                <c:pt idx="1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0-4B64-809D-C66951AB1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742168"/>
        <c:axId val="222742560"/>
      </c:barChart>
      <c:catAx>
        <c:axId val="222742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742560"/>
        <c:crosses val="autoZero"/>
        <c:auto val="1"/>
        <c:lblAlgn val="ctr"/>
        <c:lblOffset val="100"/>
        <c:noMultiLvlLbl val="0"/>
      </c:catAx>
      <c:valAx>
        <c:axId val="22274256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2227421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Sheet1!$C$26</c:f>
              <c:strCache>
                <c:ptCount val="1"/>
                <c:pt idx="0">
                  <c:v>Анхан шатны зааварчил гаа авсан хүний тоо</c:v>
                </c:pt>
              </c:strCache>
            </c:strRef>
          </c:tx>
          <c:invertIfNegative val="0"/>
          <c:cat>
            <c:strRef>
              <c:f>Sheet1!$B$27:$B$35</c:f>
              <c:strCache>
                <c:ptCount val="9"/>
                <c:pt idx="0">
                  <c:v>Сүхбаатар</c:v>
                </c:pt>
                <c:pt idx="1">
                  <c:v>Жаргалант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ДТТ</c:v>
                </c:pt>
                <c:pt idx="5">
                  <c:v>ДХҮТ</c:v>
                </c:pt>
                <c:pt idx="6">
                  <c:v>ЗТТА</c:v>
                </c:pt>
                <c:pt idx="7">
                  <c:v>ШҮМА</c:v>
                </c:pt>
                <c:pt idx="8">
                  <c:v>ХТЛА</c:v>
                </c:pt>
              </c:strCache>
            </c:strRef>
          </c:cat>
          <c:val>
            <c:numRef>
              <c:f>Sheet1!$C$27:$C$35</c:f>
              <c:numCache>
                <c:formatCode>General</c:formatCode>
                <c:ptCount val="9"/>
                <c:pt idx="0">
                  <c:v>6</c:v>
                </c:pt>
                <c:pt idx="1">
                  <c:v>18</c:v>
                </c:pt>
                <c:pt idx="2">
                  <c:v>18</c:v>
                </c:pt>
                <c:pt idx="3">
                  <c:v>14</c:v>
                </c:pt>
                <c:pt idx="4">
                  <c:v>8</c:v>
                </c:pt>
                <c:pt idx="5">
                  <c:v>6</c:v>
                </c:pt>
                <c:pt idx="6">
                  <c:v>19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4-4F42-A1A8-BC3F02EAC457}"/>
            </c:ext>
          </c:extLst>
        </c:ser>
        <c:ser>
          <c:idx val="1"/>
          <c:order val="1"/>
          <c:tx>
            <c:strRef>
              <c:f>Sheet1!$D$26</c:f>
              <c:strCache>
                <c:ptCount val="1"/>
                <c:pt idx="0">
                  <c:v>Өдөр тутмын зааварчилгаа авсан хүний тоо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Sheet1!$B$27:$B$35</c:f>
              <c:strCache>
                <c:ptCount val="9"/>
                <c:pt idx="0">
                  <c:v>Сүхбаатар</c:v>
                </c:pt>
                <c:pt idx="1">
                  <c:v>Жаргалант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ДТТ</c:v>
                </c:pt>
                <c:pt idx="5">
                  <c:v>ДХҮТ</c:v>
                </c:pt>
                <c:pt idx="6">
                  <c:v>ЗТТА</c:v>
                </c:pt>
                <c:pt idx="7">
                  <c:v>ШҮМА</c:v>
                </c:pt>
                <c:pt idx="8">
                  <c:v>ХТЛА</c:v>
                </c:pt>
              </c:strCache>
            </c:strRef>
          </c:cat>
          <c:val>
            <c:numRef>
              <c:f>Sheet1!$D$27:$D$35</c:f>
              <c:numCache>
                <c:formatCode>General</c:formatCode>
                <c:ptCount val="9"/>
                <c:pt idx="0">
                  <c:v>5310</c:v>
                </c:pt>
                <c:pt idx="1">
                  <c:v>1807</c:v>
                </c:pt>
                <c:pt idx="2">
                  <c:v>3729</c:v>
                </c:pt>
                <c:pt idx="3">
                  <c:v>1987</c:v>
                </c:pt>
                <c:pt idx="4">
                  <c:v>3270</c:v>
                </c:pt>
                <c:pt idx="5">
                  <c:v>8115</c:v>
                </c:pt>
                <c:pt idx="6">
                  <c:v>388</c:v>
                </c:pt>
                <c:pt idx="7">
                  <c:v>2061</c:v>
                </c:pt>
                <c:pt idx="8">
                  <c:v>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D4-4F42-A1A8-BC3F02EAC457}"/>
            </c:ext>
          </c:extLst>
        </c:ser>
        <c:ser>
          <c:idx val="2"/>
          <c:order val="2"/>
          <c:tx>
            <c:strRef>
              <c:f>Sheet1!$E$26</c:f>
              <c:strCache>
                <c:ptCount val="1"/>
                <c:pt idx="0">
                  <c:v>Сарын давтан зааварчилгаа авсан хүний  тоо</c:v>
                </c:pt>
              </c:strCache>
            </c:strRef>
          </c:tx>
          <c:invertIfNegative val="0"/>
          <c:cat>
            <c:strRef>
              <c:f>Sheet1!$B$27:$B$35</c:f>
              <c:strCache>
                <c:ptCount val="9"/>
                <c:pt idx="0">
                  <c:v>Сүхбаатар</c:v>
                </c:pt>
                <c:pt idx="1">
                  <c:v>Жаргалант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ДТТ</c:v>
                </c:pt>
                <c:pt idx="5">
                  <c:v>ДХҮТ</c:v>
                </c:pt>
                <c:pt idx="6">
                  <c:v>ЗТТА</c:v>
                </c:pt>
                <c:pt idx="7">
                  <c:v>ШҮМА</c:v>
                </c:pt>
                <c:pt idx="8">
                  <c:v>ХТЛА</c:v>
                </c:pt>
              </c:strCache>
            </c:strRef>
          </c:cat>
          <c:val>
            <c:numRef>
              <c:f>Sheet1!$E$27:$E$35</c:f>
              <c:numCache>
                <c:formatCode>General</c:formatCode>
                <c:ptCount val="9"/>
                <c:pt idx="0">
                  <c:v>380</c:v>
                </c:pt>
                <c:pt idx="1">
                  <c:v>322</c:v>
                </c:pt>
                <c:pt idx="2">
                  <c:v>345</c:v>
                </c:pt>
                <c:pt idx="3">
                  <c:v>295</c:v>
                </c:pt>
                <c:pt idx="4">
                  <c:v>372</c:v>
                </c:pt>
                <c:pt idx="5">
                  <c:v>609</c:v>
                </c:pt>
                <c:pt idx="6">
                  <c:v>198</c:v>
                </c:pt>
                <c:pt idx="7">
                  <c:v>151</c:v>
                </c:pt>
                <c:pt idx="8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D4-4F42-A1A8-BC3F02EAC457}"/>
            </c:ext>
          </c:extLst>
        </c:ser>
        <c:ser>
          <c:idx val="3"/>
          <c:order val="3"/>
          <c:tx>
            <c:strRef>
              <c:f>Sheet1!$F$26</c:f>
              <c:strCache>
                <c:ptCount val="1"/>
                <c:pt idx="0">
                  <c:v>Ээлжит бус зааварчил гаа авсан хүний  тоо</c:v>
                </c:pt>
              </c:strCache>
            </c:strRef>
          </c:tx>
          <c:invertIfNegative val="0"/>
          <c:cat>
            <c:strRef>
              <c:f>Sheet1!$B$27:$B$35</c:f>
              <c:strCache>
                <c:ptCount val="9"/>
                <c:pt idx="0">
                  <c:v>Сүхбаатар</c:v>
                </c:pt>
                <c:pt idx="1">
                  <c:v>Жаргалант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ДТТ</c:v>
                </c:pt>
                <c:pt idx="5">
                  <c:v>ДХҮТ</c:v>
                </c:pt>
                <c:pt idx="6">
                  <c:v>ЗТТА</c:v>
                </c:pt>
                <c:pt idx="7">
                  <c:v>ШҮМА</c:v>
                </c:pt>
                <c:pt idx="8">
                  <c:v>ХТЛА</c:v>
                </c:pt>
              </c:strCache>
            </c:strRef>
          </c:cat>
          <c:val>
            <c:numRef>
              <c:f>Sheet1!$F$27:$F$35</c:f>
              <c:numCache>
                <c:formatCode>General</c:formatCode>
                <c:ptCount val="9"/>
                <c:pt idx="0">
                  <c:v>223</c:v>
                </c:pt>
                <c:pt idx="1">
                  <c:v>277</c:v>
                </c:pt>
                <c:pt idx="2">
                  <c:v>430</c:v>
                </c:pt>
                <c:pt idx="3">
                  <c:v>219</c:v>
                </c:pt>
                <c:pt idx="4">
                  <c:v>54</c:v>
                </c:pt>
                <c:pt idx="5">
                  <c:v>241</c:v>
                </c:pt>
                <c:pt idx="6">
                  <c:v>78</c:v>
                </c:pt>
                <c:pt idx="7">
                  <c:v>415</c:v>
                </c:pt>
                <c:pt idx="8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D4-4F42-A1A8-BC3F02EAC457}"/>
            </c:ext>
          </c:extLst>
        </c:ser>
        <c:ser>
          <c:idx val="4"/>
          <c:order val="4"/>
          <c:tx>
            <c:strRef>
              <c:f>Sheet1!$G$26</c:f>
              <c:strCache>
                <c:ptCount val="1"/>
                <c:pt idx="0">
                  <c:v>Тухайлсан зааварчилгаа авсан хүний  тоо</c:v>
                </c:pt>
              </c:strCache>
            </c:strRef>
          </c:tx>
          <c:invertIfNegative val="0"/>
          <c:cat>
            <c:strRef>
              <c:f>Sheet1!$B$27:$B$35</c:f>
              <c:strCache>
                <c:ptCount val="9"/>
                <c:pt idx="0">
                  <c:v>Сүхбаатар</c:v>
                </c:pt>
                <c:pt idx="1">
                  <c:v>Жаргалант</c:v>
                </c:pt>
                <c:pt idx="2">
                  <c:v>Зүүнхараа</c:v>
                </c:pt>
                <c:pt idx="3">
                  <c:v>Хөтөл</c:v>
                </c:pt>
                <c:pt idx="4">
                  <c:v>ДТТ</c:v>
                </c:pt>
                <c:pt idx="5">
                  <c:v>ДХҮТ</c:v>
                </c:pt>
                <c:pt idx="6">
                  <c:v>ЗТТА</c:v>
                </c:pt>
                <c:pt idx="7">
                  <c:v>ШҮМА</c:v>
                </c:pt>
                <c:pt idx="8">
                  <c:v>ХТЛА</c:v>
                </c:pt>
              </c:strCache>
            </c:strRef>
          </c:cat>
          <c:val>
            <c:numRef>
              <c:f>Sheet1!$G$27:$G$35</c:f>
              <c:numCache>
                <c:formatCode>General</c:formatCode>
                <c:ptCount val="9"/>
                <c:pt idx="0">
                  <c:v>2383</c:v>
                </c:pt>
                <c:pt idx="1">
                  <c:v>2299</c:v>
                </c:pt>
                <c:pt idx="2">
                  <c:v>3418</c:v>
                </c:pt>
                <c:pt idx="3">
                  <c:v>1538</c:v>
                </c:pt>
                <c:pt idx="4">
                  <c:v>2616</c:v>
                </c:pt>
                <c:pt idx="5">
                  <c:v>2368</c:v>
                </c:pt>
                <c:pt idx="6">
                  <c:v>1504</c:v>
                </c:pt>
                <c:pt idx="7">
                  <c:v>1757</c:v>
                </c:pt>
                <c:pt idx="8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D4-4F42-A1A8-BC3F02EAC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743736"/>
        <c:axId val="222744128"/>
        <c:axId val="0"/>
      </c:bar3DChart>
      <c:catAx>
        <c:axId val="222743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2744128"/>
        <c:crosses val="autoZero"/>
        <c:auto val="1"/>
        <c:lblAlgn val="ctr"/>
        <c:lblOffset val="100"/>
        <c:noMultiLvlLbl val="0"/>
      </c:catAx>
      <c:valAx>
        <c:axId val="2227441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2743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572425828970337"/>
          <c:y val="0.13253843269591301"/>
          <c:w val="0.34031413612565448"/>
          <c:h val="0.806994801325509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>
                <a:latin typeface="Arial" panose="020B0604020202020204" pitchFamily="34" charset="0"/>
                <a:cs typeface="Arial" panose="020B0604020202020204" pitchFamily="34" charset="0"/>
              </a:rPr>
              <a:t>Төлөвлөгөөт хяналтын эрсдэл </a:t>
            </a:r>
          </a:p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>
                <a:latin typeface="Arial" panose="020B0604020202020204" pitchFamily="34" charset="0"/>
                <a:cs typeface="Arial" panose="020B0604020202020204" pitchFamily="34" charset="0"/>
              </a:rPr>
              <a:t>/%-иар/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72636976996971558"/>
          <c:y val="5.172245291828976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F056-462D-BB13-058345C79E0B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F056-462D-BB13-058345C79E0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F056-462D-BB13-058345C79E0B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F056-462D-BB13-058345C79E0B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F056-462D-BB13-058345C79E0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056-462D-BB13-058345C79E0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F056-462D-BB13-058345C79E0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Sheet1!$B$3:$B$13</c:f>
              <c:strCache>
                <c:ptCount val="11"/>
                <c:pt idx="0">
                  <c:v>ЗУХ</c:v>
                </c:pt>
                <c:pt idx="1">
                  <c:v>ДТТ</c:v>
                </c:pt>
                <c:pt idx="2">
                  <c:v>ХҮТ</c:v>
                </c:pt>
                <c:pt idx="3">
                  <c:v>ТҮААА</c:v>
                </c:pt>
                <c:pt idx="4">
                  <c:v>ШҮМА</c:v>
                </c:pt>
                <c:pt idx="5">
                  <c:v>ЗТТА</c:v>
                </c:pt>
                <c:pt idx="6">
                  <c:v>ХТЛА</c:v>
                </c:pt>
                <c:pt idx="7">
                  <c:v>МТАА</c:v>
                </c:pt>
                <c:pt idx="8">
                  <c:v>ЗС</c:v>
                </c:pt>
                <c:pt idx="9">
                  <c:v>ХС</c:v>
                </c:pt>
                <c:pt idx="10">
                  <c:v>СС</c:v>
                </c:pt>
              </c:strCache>
            </c:strRef>
          </c:cat>
          <c:val>
            <c:numRef>
              <c:f>Sheet1!$C$3:$C$13</c:f>
              <c:numCache>
                <c:formatCode>General</c:formatCode>
                <c:ptCount val="11"/>
                <c:pt idx="0">
                  <c:v>22.2</c:v>
                </c:pt>
                <c:pt idx="1">
                  <c:v>43.2</c:v>
                </c:pt>
                <c:pt idx="2">
                  <c:v>38.5</c:v>
                </c:pt>
                <c:pt idx="3">
                  <c:v>31.8</c:v>
                </c:pt>
                <c:pt idx="4" formatCode="0.0">
                  <c:v>35</c:v>
                </c:pt>
                <c:pt idx="5">
                  <c:v>40.6</c:v>
                </c:pt>
                <c:pt idx="6">
                  <c:v>23.2</c:v>
                </c:pt>
                <c:pt idx="7">
                  <c:v>29.4</c:v>
                </c:pt>
                <c:pt idx="8">
                  <c:v>24.9</c:v>
                </c:pt>
                <c:pt idx="9" formatCode="0.0">
                  <c:v>31</c:v>
                </c:pt>
                <c:pt idx="10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056-462D-BB13-058345C79E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2744912"/>
        <c:axId val="222745304"/>
        <c:axId val="0"/>
      </c:bar3DChart>
      <c:catAx>
        <c:axId val="222744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745304"/>
        <c:crosses val="autoZero"/>
        <c:auto val="1"/>
        <c:lblAlgn val="ctr"/>
        <c:lblOffset val="100"/>
        <c:noMultiLvlLbl val="0"/>
      </c:catAx>
      <c:valAx>
        <c:axId val="222745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2744912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>
                <a:latin typeface="Arial" panose="020B0604020202020204" pitchFamily="34" charset="0"/>
                <a:cs typeface="Arial" panose="020B0604020202020204" pitchFamily="34" charset="0"/>
              </a:rPr>
              <a:t>2019 онд илэрсэн зөрчлийг арилгуулахаар</a:t>
            </a:r>
          </a:p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>
                <a:latin typeface="Arial" panose="020B0604020202020204" pitchFamily="34" charset="0"/>
                <a:cs typeface="Arial" panose="020B0604020202020204" pitchFamily="34" charset="0"/>
              </a:rPr>
              <a:t> өгсөн зөвлөмж  /тоо/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49634364669933501"/>
          <c:y val="2.7777979365482541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704433497536946E-2"/>
          <c:y val="0.41136712749615978"/>
          <c:w val="0.95183360700602082"/>
          <c:h val="0.45313884151577827"/>
        </c:manualLayout>
      </c:layout>
      <c:line3DChart>
        <c:grouping val="standard"/>
        <c:varyColors val="0"/>
        <c:ser>
          <c:idx val="0"/>
          <c:order val="0"/>
          <c:dLbls>
            <c:dLbl>
              <c:idx val="0"/>
              <c:spPr>
                <a:solidFill>
                  <a:srgbClr val="00B05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108-43C6-9233-15831C8CBEE7}"/>
                </c:ext>
              </c:extLst>
            </c:dLbl>
            <c:dLbl>
              <c:idx val="1"/>
              <c:spPr>
                <a:solidFill>
                  <a:schemeClr val="accent4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108-43C6-9233-15831C8CBEE7}"/>
                </c:ext>
              </c:extLst>
            </c:dLbl>
            <c:dLbl>
              <c:idx val="3"/>
              <c:spPr>
                <a:solidFill>
                  <a:srgbClr val="00B050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108-43C6-9233-15831C8CBEE7}"/>
                </c:ext>
              </c:extLst>
            </c:dLbl>
            <c:dLbl>
              <c:idx val="4"/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108-43C6-9233-15831C8CBEE7}"/>
                </c:ext>
              </c:extLst>
            </c:dLbl>
            <c:dLbl>
              <c:idx val="9"/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108-43C6-9233-15831C8CBEE7}"/>
                </c:ext>
              </c:extLst>
            </c:dLbl>
            <c:spPr>
              <a:solidFill>
                <a:srgbClr val="0070C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Sheet1!$B$16:$B$26</c:f>
              <c:strCache>
                <c:ptCount val="11"/>
                <c:pt idx="0">
                  <c:v>ЗУХ</c:v>
                </c:pt>
                <c:pt idx="1">
                  <c:v>ДТТ</c:v>
                </c:pt>
                <c:pt idx="2">
                  <c:v>ХҮТ</c:v>
                </c:pt>
                <c:pt idx="3">
                  <c:v>ТҮААА</c:v>
                </c:pt>
                <c:pt idx="4">
                  <c:v>ШҮМА</c:v>
                </c:pt>
                <c:pt idx="5">
                  <c:v>ЗТТА</c:v>
                </c:pt>
                <c:pt idx="6">
                  <c:v>ХТЛА</c:v>
                </c:pt>
                <c:pt idx="7">
                  <c:v>МТАА</c:v>
                </c:pt>
                <c:pt idx="8">
                  <c:v>ЗС</c:v>
                </c:pt>
                <c:pt idx="9">
                  <c:v>ХС</c:v>
                </c:pt>
                <c:pt idx="10">
                  <c:v>СС</c:v>
                </c:pt>
              </c:strCache>
            </c:strRef>
          </c:cat>
          <c:val>
            <c:numRef>
              <c:f>Sheet1!$C$16:$C$26</c:f>
              <c:numCache>
                <c:formatCode>General</c:formatCode>
                <c:ptCount val="11"/>
                <c:pt idx="0">
                  <c:v>24</c:v>
                </c:pt>
                <c:pt idx="1">
                  <c:v>18</c:v>
                </c:pt>
                <c:pt idx="2">
                  <c:v>21</c:v>
                </c:pt>
                <c:pt idx="3">
                  <c:v>24</c:v>
                </c:pt>
                <c:pt idx="4">
                  <c:v>11</c:v>
                </c:pt>
                <c:pt idx="5">
                  <c:v>17</c:v>
                </c:pt>
                <c:pt idx="6">
                  <c:v>17</c:v>
                </c:pt>
                <c:pt idx="7">
                  <c:v>12</c:v>
                </c:pt>
                <c:pt idx="8">
                  <c:v>21</c:v>
                </c:pt>
                <c:pt idx="9">
                  <c:v>30</c:v>
                </c:pt>
                <c:pt idx="10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23-440A-98A8-A2E1BAA846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25046096"/>
        <c:axId val="225046488"/>
        <c:axId val="222737368"/>
      </c:line3DChart>
      <c:catAx>
        <c:axId val="225046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5046488"/>
        <c:crosses val="autoZero"/>
        <c:auto val="1"/>
        <c:lblAlgn val="ctr"/>
        <c:lblOffset val="100"/>
        <c:noMultiLvlLbl val="0"/>
      </c:catAx>
      <c:valAx>
        <c:axId val="225046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046096"/>
        <c:crosses val="autoZero"/>
        <c:crossBetween val="between"/>
      </c:valAx>
      <c:serAx>
        <c:axId val="222737368"/>
        <c:scaling>
          <c:orientation val="minMax"/>
        </c:scaling>
        <c:delete val="1"/>
        <c:axPos val="b"/>
        <c:majorTickMark val="out"/>
        <c:minorTickMark val="none"/>
        <c:tickLblPos val="nextTo"/>
        <c:crossAx val="225046488"/>
        <c:crosses val="autoZero"/>
      </c:serAx>
    </c:plotArea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/>
              <a:t>Борлуулсан ЦЭХ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941811137776398E-2"/>
          <c:y val="0.15919299581271412"/>
          <c:w val="0.81689818046748841"/>
          <c:h val="0.73594741464321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Биет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691201070592151E-3"/>
                  <c:y val="7.721818319035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99-4908-B0FD-9BDE9AD48A45}"/>
                </c:ext>
              </c:extLst>
            </c:dLbl>
            <c:dLbl>
              <c:idx val="1"/>
              <c:layout>
                <c:manualLayout>
                  <c:x val="-2.2304003568641389E-3"/>
                  <c:y val="7.4294267529657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99-4908-B0FD-9BDE9AD48A45}"/>
                </c:ext>
              </c:extLst>
            </c:dLbl>
            <c:dLbl>
              <c:idx val="2"/>
              <c:layout>
                <c:manualLayout>
                  <c:x val="4.4608007137281139E-3"/>
                  <c:y val="0.121764412036354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99-4908-B0FD-9BDE9AD48A45}"/>
                </c:ext>
              </c:extLst>
            </c:dLbl>
            <c:numFmt formatCode="#,##0.0" sourceLinked="0"/>
            <c:spPr>
              <a:gradFill>
                <a:gsLst>
                  <a:gs pos="0">
                    <a:srgbClr val="5B9BD5">
                      <a:lumMod val="5000"/>
                      <a:lumOff val="95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2018 оны гүйцэтгэл</c:v>
                </c:pt>
                <c:pt idx="1">
                  <c:v>2019 оны төлөвлөгөө</c:v>
                </c:pt>
                <c:pt idx="2">
                  <c:v>2019 оны гүйцэтгэл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380.7</c:v>
                </c:pt>
                <c:pt idx="1">
                  <c:v>411</c:v>
                </c:pt>
                <c:pt idx="2">
                  <c:v>428.5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99-4908-B0FD-9BDE9AD48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594176"/>
        <c:axId val="2225945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Хувь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4262338987486052E-2"/>
                  <c:y val="1.3472437351081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99-4908-B0FD-9BDE9AD48A45}"/>
                </c:ext>
              </c:extLst>
            </c:dLbl>
            <c:dLbl>
              <c:idx val="1"/>
              <c:layout>
                <c:manualLayout>
                  <c:x val="5.3061224489795916E-2"/>
                  <c:y val="1.8765026576150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99-4908-B0FD-9BDE9AD48A45}"/>
                </c:ext>
              </c:extLst>
            </c:dLbl>
            <c:dLbl>
              <c:idx val="2"/>
              <c:layout>
                <c:manualLayout>
                  <c:x val="5.5174484922405613E-2"/>
                  <c:y val="5.0897192164078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899-4908-B0FD-9BDE9AD48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2018 оны гүйцэтгэл</c:v>
                </c:pt>
                <c:pt idx="1">
                  <c:v>2019 оны төлөвлөгөө</c:v>
                </c:pt>
                <c:pt idx="2">
                  <c:v>2019 оны гүйцэтгэл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102</c:v>
                </c:pt>
                <c:pt idx="1">
                  <c:v>100</c:v>
                </c:pt>
                <c:pt idx="2" formatCode="General">
                  <c:v>104.3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899-4908-B0FD-9BDE9AD48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595352"/>
        <c:axId val="222594960"/>
      </c:lineChart>
      <c:catAx>
        <c:axId val="2225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594568"/>
        <c:crosses val="autoZero"/>
        <c:auto val="1"/>
        <c:lblAlgn val="ctr"/>
        <c:lblOffset val="100"/>
        <c:noMultiLvlLbl val="0"/>
      </c:catAx>
      <c:valAx>
        <c:axId val="222594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mn-MN"/>
                  <a:t>сая.кВт.ц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9898379436037424E-3"/>
              <c:y val="0.360772919929833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594176"/>
        <c:crosses val="autoZero"/>
        <c:crossBetween val="between"/>
      </c:valAx>
      <c:valAx>
        <c:axId val="2225949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mn-MN"/>
                  <a:t>хувь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595352"/>
        <c:crosses val="max"/>
        <c:crossBetween val="between"/>
      </c:valAx>
      <c:catAx>
        <c:axId val="222595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2594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>
                <a:latin typeface="Arial" panose="020B0604020202020204" pitchFamily="34" charset="0"/>
                <a:cs typeface="Arial" panose="020B0604020202020204" pitchFamily="34" charset="0"/>
              </a:rPr>
              <a:t>Хамгаалалтын зурвас чөлөөлөлт </a:t>
            </a:r>
            <a:r>
              <a:rPr lang="mn-MN" sz="1050" b="0">
                <a:latin typeface="Arial" pitchFamily="34" charset="0"/>
                <a:cs typeface="Arial" pitchFamily="34" charset="0"/>
              </a:rPr>
              <a:t>/цэг/</a:t>
            </a:r>
            <a:endParaRPr lang="en-US" sz="1050" b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58686419005316648"/>
          <c:y val="2.702694214505237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Sheet1!$E$62</c:f>
              <c:strCache>
                <c:ptCount val="1"/>
                <c:pt idx="0">
                  <c:v>Оны эхэнд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Sheet1!$D$63:$D$67</c:f>
              <c:strCache>
                <c:ptCount val="5"/>
                <c:pt idx="0">
                  <c:v>Сүхбаатар</c:v>
                </c:pt>
                <c:pt idx="1">
                  <c:v>Хөтөл</c:v>
                </c:pt>
                <c:pt idx="2">
                  <c:v>Зүүнхараа</c:v>
                </c:pt>
                <c:pt idx="3">
                  <c:v>Жаргалант</c:v>
                </c:pt>
                <c:pt idx="4">
                  <c:v>ДТТ</c:v>
                </c:pt>
              </c:strCache>
            </c:strRef>
          </c:cat>
          <c:val>
            <c:numRef>
              <c:f>Sheet1!$E$63:$E$67</c:f>
              <c:numCache>
                <c:formatCode>General</c:formatCode>
                <c:ptCount val="5"/>
                <c:pt idx="0">
                  <c:v>211</c:v>
                </c:pt>
                <c:pt idx="1">
                  <c:v>34</c:v>
                </c:pt>
                <c:pt idx="2">
                  <c:v>102</c:v>
                </c:pt>
                <c:pt idx="3">
                  <c:v>112</c:v>
                </c:pt>
                <c:pt idx="4">
                  <c:v>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D4-4733-9D06-85369320919E}"/>
            </c:ext>
          </c:extLst>
        </c:ser>
        <c:ser>
          <c:idx val="1"/>
          <c:order val="1"/>
          <c:tx>
            <c:strRef>
              <c:f>Sheet1!$F$62</c:f>
              <c:strCache>
                <c:ptCount val="1"/>
                <c:pt idx="0">
                  <c:v>11 сарын эцэст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512195121951219E-2"/>
                  <c:y val="-2.7777777777777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D4-4733-9D06-85369320919E}"/>
                </c:ext>
              </c:extLst>
            </c:dLbl>
            <c:dLbl>
              <c:idx val="1"/>
              <c:layout>
                <c:manualLayout>
                  <c:x val="1.9512195121951258E-2"/>
                  <c:y val="-2.7777777777777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D4-4733-9D06-85369320919E}"/>
                </c:ext>
              </c:extLst>
            </c:dLbl>
            <c:dLbl>
              <c:idx val="2"/>
              <c:layout>
                <c:manualLayout>
                  <c:x val="1.9512195121951219E-2"/>
                  <c:y val="-3.240740740740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D4-4733-9D06-85369320919E}"/>
                </c:ext>
              </c:extLst>
            </c:dLbl>
            <c:dLbl>
              <c:idx val="3"/>
              <c:layout>
                <c:manualLayout>
                  <c:x val="2.3848238482384904E-2"/>
                  <c:y val="-3.240777194517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D4-4733-9D06-85369320919E}"/>
                </c:ext>
              </c:extLst>
            </c:dLbl>
            <c:dLbl>
              <c:idx val="4"/>
              <c:layout>
                <c:manualLayout>
                  <c:x val="1.5176151761517615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D4-4733-9D06-853693209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Sheet1!$D$63:$D$67</c:f>
              <c:strCache>
                <c:ptCount val="5"/>
                <c:pt idx="0">
                  <c:v>Сүхбаатар</c:v>
                </c:pt>
                <c:pt idx="1">
                  <c:v>Хөтөл</c:v>
                </c:pt>
                <c:pt idx="2">
                  <c:v>Зүүнхараа</c:v>
                </c:pt>
                <c:pt idx="3">
                  <c:v>Жаргалант</c:v>
                </c:pt>
                <c:pt idx="4">
                  <c:v>ДТТ</c:v>
                </c:pt>
              </c:strCache>
            </c:strRef>
          </c:cat>
          <c:val>
            <c:numRef>
              <c:f>Sheet1!$F$63:$F$67</c:f>
              <c:numCache>
                <c:formatCode>General</c:formatCode>
                <c:ptCount val="5"/>
                <c:pt idx="0">
                  <c:v>19</c:v>
                </c:pt>
                <c:pt idx="1">
                  <c:v>12</c:v>
                </c:pt>
                <c:pt idx="2">
                  <c:v>15</c:v>
                </c:pt>
                <c:pt idx="3">
                  <c:v>7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D4-4733-9D06-8536932091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047272"/>
        <c:axId val="225047664"/>
        <c:axId val="0"/>
      </c:bar3DChart>
      <c:catAx>
        <c:axId val="225047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5047664"/>
        <c:crosses val="autoZero"/>
        <c:auto val="1"/>
        <c:lblAlgn val="ctr"/>
        <c:lblOffset val="100"/>
        <c:noMultiLvlLbl val="0"/>
      </c:catAx>
      <c:valAx>
        <c:axId val="225047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04727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100">
                <a:latin typeface="Arial" panose="020B0604020202020204" pitchFamily="34" charset="0"/>
                <a:cs typeface="Arial" panose="020B0604020202020204" pitchFamily="34" charset="0"/>
              </a:rPr>
              <a:t>Өргөдлийн эзлэх хувь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755483170466884"/>
          <c:y val="2.702702702702702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192803001625358"/>
          <c:y val="0.21187497924382787"/>
          <c:w val="0.80342314064355425"/>
          <c:h val="0.71144039951144589"/>
        </c:manualLayout>
      </c:layout>
      <c:bar3D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434-4FD4-8A05-28AE468AB8A1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434-4FD4-8A05-28AE468AB8A1}"/>
              </c:ext>
            </c:extLst>
          </c:dPt>
          <c:dLbls>
            <c:dLbl>
              <c:idx val="0"/>
              <c:layout>
                <c:manualLayout>
                  <c:x val="-0.1208053691275167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97.4%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34-4FD4-8A05-28AE468AB8A1}"/>
                </c:ext>
              </c:extLst>
            </c:dLbl>
            <c:dLbl>
              <c:idx val="1"/>
              <c:layout>
                <c:manualLayout>
                  <c:x val="9.395973154362416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1.9%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4-4FD4-8A05-28AE468AB8A1}"/>
                </c:ext>
              </c:extLst>
            </c:dLbl>
            <c:dLbl>
              <c:idx val="2"/>
              <c:layout>
                <c:manualLayout>
                  <c:x val="8.9485458612975396E-2"/>
                  <c:y val="-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0.7%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34-4FD4-8A05-28AE468AB8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Sheet1!$D$87:$D$89</c:f>
              <c:strCache>
                <c:ptCount val="3"/>
                <c:pt idx="0">
                  <c:v>Хүсэлт</c:v>
                </c:pt>
                <c:pt idx="1">
                  <c:v>Гомдол</c:v>
                </c:pt>
                <c:pt idx="2">
                  <c:v>Талархал </c:v>
                </c:pt>
              </c:strCache>
            </c:strRef>
          </c:cat>
          <c:val>
            <c:numRef>
              <c:f>Sheet1!$E$87:$E$89</c:f>
              <c:numCache>
                <c:formatCode>0.0%</c:formatCode>
                <c:ptCount val="3"/>
                <c:pt idx="0">
                  <c:v>0.97374377546401092</c:v>
                </c:pt>
                <c:pt idx="1">
                  <c:v>1.9013128112267994E-2</c:v>
                </c:pt>
                <c:pt idx="2">
                  <c:v>7.2430964237211407E-3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34-4FD4-8A05-28AE468AB8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048448"/>
        <c:axId val="225048840"/>
        <c:axId val="0"/>
      </c:bar3DChart>
      <c:catAx>
        <c:axId val="2250484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25048840"/>
        <c:crosses val="autoZero"/>
        <c:auto val="1"/>
        <c:lblAlgn val="ctr"/>
        <c:lblOffset val="100"/>
        <c:noMultiLvlLbl val="0"/>
      </c:catAx>
      <c:valAx>
        <c:axId val="225048840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22504844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mn-MN" sz="1100">
                <a:latin typeface="Arial" panose="020B0604020202020204" pitchFamily="34" charset="0"/>
                <a:cs typeface="Arial" panose="020B0604020202020204" pitchFamily="34" charset="0"/>
              </a:rPr>
              <a:t>Өргөдлийн ангилал, шийдвэрлэлт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44280925668605148"/>
          <c:y val="2.252252252252252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Sheet1!$E$74</c:f>
              <c:strCache>
                <c:ptCount val="1"/>
                <c:pt idx="0">
                  <c:v>2018 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Sheet1!$D$75:$D$77</c:f>
              <c:strCache>
                <c:ptCount val="3"/>
                <c:pt idx="0">
                  <c:v>Хүсэлт</c:v>
                </c:pt>
                <c:pt idx="1">
                  <c:v>Гомдол</c:v>
                </c:pt>
                <c:pt idx="2">
                  <c:v>Санал</c:v>
                </c:pt>
              </c:strCache>
            </c:strRef>
          </c:cat>
          <c:val>
            <c:numRef>
              <c:f>Sheet1!$E$75:$E$77</c:f>
              <c:numCache>
                <c:formatCode>General</c:formatCode>
                <c:ptCount val="3"/>
                <c:pt idx="0">
                  <c:v>1705</c:v>
                </c:pt>
                <c:pt idx="1">
                  <c:v>31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4-4351-8790-16E64BDDFF81}"/>
            </c:ext>
          </c:extLst>
        </c:ser>
        <c:ser>
          <c:idx val="1"/>
          <c:order val="1"/>
          <c:tx>
            <c:strRef>
              <c:f>Sheet1!$F$74</c:f>
              <c:strCache>
                <c:ptCount val="1"/>
                <c:pt idx="0">
                  <c:v>2019 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Sheet1!$D$75:$D$77</c:f>
              <c:strCache>
                <c:ptCount val="3"/>
                <c:pt idx="0">
                  <c:v>Хүсэлт</c:v>
                </c:pt>
                <c:pt idx="1">
                  <c:v>Гомдол</c:v>
                </c:pt>
                <c:pt idx="2">
                  <c:v>Санал</c:v>
                </c:pt>
              </c:strCache>
            </c:strRef>
          </c:cat>
          <c:val>
            <c:numRef>
              <c:f>Sheet1!$F$75:$F$77</c:f>
              <c:numCache>
                <c:formatCode>General</c:formatCode>
                <c:ptCount val="3"/>
                <c:pt idx="0">
                  <c:v>2151</c:v>
                </c:pt>
                <c:pt idx="1">
                  <c:v>42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D4-4351-8790-16E64BDDFF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049624"/>
        <c:axId val="224816712"/>
        <c:axId val="0"/>
      </c:bar3DChart>
      <c:catAx>
        <c:axId val="225049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4816712"/>
        <c:crosses val="autoZero"/>
        <c:auto val="1"/>
        <c:lblAlgn val="ctr"/>
        <c:lblOffset val="100"/>
        <c:noMultiLvlLbl val="0"/>
      </c:catAx>
      <c:valAx>
        <c:axId val="224816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04962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/>
              <a:t>ЦЭХ-ний алдагдал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ln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234566990601581E-2"/>
          <c:y val="0.19082720502443545"/>
          <c:w val="0.87823102908389383"/>
          <c:h val="0.669732312169112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numFmt formatCode="0.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2018 оны гүйц</c:v>
                </c:pt>
                <c:pt idx="1">
                  <c:v>2019 оны төл</c:v>
                </c:pt>
                <c:pt idx="2">
                  <c:v>2019 оны гүйц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0.13109999999999999</c:v>
                </c:pt>
                <c:pt idx="1">
                  <c:v>0.13900000000000001</c:v>
                </c:pt>
                <c:pt idx="2">
                  <c:v>0.1011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E-4A7C-8147-59ACF3A7D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596136"/>
        <c:axId val="222445040"/>
        <c:axId val="0"/>
      </c:bar3DChart>
      <c:catAx>
        <c:axId val="22259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445040"/>
        <c:crosses val="autoZero"/>
        <c:auto val="1"/>
        <c:lblAlgn val="ctr"/>
        <c:lblOffset val="100"/>
        <c:noMultiLvlLbl val="0"/>
      </c:catAx>
      <c:valAx>
        <c:axId val="22244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mn-MN"/>
                  <a:t>хувь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63981844189851E-2"/>
              <c:y val="0.419857087242085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ln>
                    <a:noFill/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596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n>
            <a:noFill/>
          </a:ln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/>
              <a:t>ЦЭХ-ний түгээлтийн алдагдал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Sheet1!$C$25</c:f>
              <c:strCache>
                <c:ptCount val="1"/>
                <c:pt idx="0">
                  <c:v>2018 оны гүйцэтгэл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Sheet1!$D$24:$P$24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Өссөн дүн</c:v>
                </c:pt>
              </c:strCache>
            </c:strRef>
          </c:cat>
          <c:val>
            <c:numRef>
              <c:f>Sheet1!$D$25:$P$25</c:f>
              <c:numCache>
                <c:formatCode>General</c:formatCode>
                <c:ptCount val="13"/>
                <c:pt idx="0">
                  <c:v>16.88</c:v>
                </c:pt>
                <c:pt idx="1">
                  <c:v>9.5399999999999991</c:v>
                </c:pt>
                <c:pt idx="2">
                  <c:v>13.05</c:v>
                </c:pt>
                <c:pt idx="3">
                  <c:v>13.47</c:v>
                </c:pt>
                <c:pt idx="4">
                  <c:v>9.9499999999999993</c:v>
                </c:pt>
                <c:pt idx="5">
                  <c:v>13.31</c:v>
                </c:pt>
                <c:pt idx="6">
                  <c:v>8.0399999999999991</c:v>
                </c:pt>
                <c:pt idx="7">
                  <c:v>15.13</c:v>
                </c:pt>
                <c:pt idx="8">
                  <c:v>16.23</c:v>
                </c:pt>
                <c:pt idx="9">
                  <c:v>14.8</c:v>
                </c:pt>
                <c:pt idx="10">
                  <c:v>6.6</c:v>
                </c:pt>
                <c:pt idx="11">
                  <c:v>18.8</c:v>
                </c:pt>
                <c:pt idx="12">
                  <c:v>13.11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E4-483E-B4D5-6C5B3BD21A28}"/>
            </c:ext>
          </c:extLst>
        </c:ser>
        <c:ser>
          <c:idx val="1"/>
          <c:order val="1"/>
          <c:tx>
            <c:strRef>
              <c:f>Sheet1!$C$26</c:f>
              <c:strCache>
                <c:ptCount val="1"/>
                <c:pt idx="0">
                  <c:v>2019 оны гүйцэтгэл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Sheet1!$D$24:$P$24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Өссөн дүн</c:v>
                </c:pt>
              </c:strCache>
            </c:strRef>
          </c:cat>
          <c:val>
            <c:numRef>
              <c:f>Sheet1!$D$26:$P$26</c:f>
              <c:numCache>
                <c:formatCode>General</c:formatCode>
                <c:ptCount val="13"/>
                <c:pt idx="0">
                  <c:v>14.04</c:v>
                </c:pt>
                <c:pt idx="1">
                  <c:v>1.33</c:v>
                </c:pt>
                <c:pt idx="2">
                  <c:v>26.44</c:v>
                </c:pt>
                <c:pt idx="3">
                  <c:v>7.5</c:v>
                </c:pt>
                <c:pt idx="4">
                  <c:v>12.77</c:v>
                </c:pt>
                <c:pt idx="5">
                  <c:v>-1.44</c:v>
                </c:pt>
                <c:pt idx="6">
                  <c:v>14.62</c:v>
                </c:pt>
                <c:pt idx="7">
                  <c:v>5.44</c:v>
                </c:pt>
                <c:pt idx="8">
                  <c:v>7.4</c:v>
                </c:pt>
                <c:pt idx="9">
                  <c:v>23.7</c:v>
                </c:pt>
                <c:pt idx="10">
                  <c:v>-9.1999999999999993</c:v>
                </c:pt>
                <c:pt idx="11">
                  <c:v>15.9</c:v>
                </c:pt>
                <c:pt idx="12">
                  <c:v>10.11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E4-483E-B4D5-6C5B3BD21A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243864"/>
        <c:axId val="154780400"/>
      </c:lineChart>
      <c:catAx>
        <c:axId val="924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780400"/>
        <c:crosses val="autoZero"/>
        <c:auto val="1"/>
        <c:lblAlgn val="ctr"/>
        <c:lblOffset val="100"/>
        <c:noMultiLvlLbl val="0"/>
      </c:catAx>
      <c:valAx>
        <c:axId val="154780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4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ln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/>
              <a:t>Орлогын үзүүлэлт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ln>
                <a:noFill/>
              </a:ln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51303247515606"/>
          <c:y val="0.19082720502443545"/>
          <c:w val="0.73565224721617051"/>
          <c:h val="0.6685617057952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dk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2018 оны гүйц</c:v>
                </c:pt>
                <c:pt idx="1">
                  <c:v>2019 оны ГНОТ</c:v>
                </c:pt>
                <c:pt idx="2">
                  <c:v>2019 оны гүйц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56.4</c:v>
                </c:pt>
                <c:pt idx="1">
                  <c:v>70.8</c:v>
                </c:pt>
                <c:pt idx="2">
                  <c:v>72.400000000000006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D-4057-AD60-02D291C5E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446216"/>
        <c:axId val="2224466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4253587491968304E-3"/>
                  <c:y val="5.3495007132667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981825172902864E-2"/>
                      <c:h val="8.89825558538420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B7D-4370-8681-A09DA751E4DC}"/>
                </c:ext>
              </c:extLst>
            </c:dLbl>
            <c:dLbl>
              <c:idx val="2"/>
              <c:layout>
                <c:manualLayout>
                  <c:x val="-2.1367521367521368E-2"/>
                  <c:y val="8.059516429014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6A-4305-A15D-5167A8906C73}"/>
                </c:ext>
              </c:extLst>
            </c:dLbl>
            <c:numFmt formatCode="0.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dk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2018 оны гүйц</c:v>
                </c:pt>
                <c:pt idx="1">
                  <c:v>2019 оны ГНОТ</c:v>
                </c:pt>
                <c:pt idx="2">
                  <c:v>2019 оны гүйц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1.0009999999999999</c:v>
                </c:pt>
                <c:pt idx="1">
                  <c:v>1</c:v>
                </c:pt>
                <c:pt idx="2">
                  <c:v>1.022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8D-4057-AD60-02D291C5E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447392"/>
        <c:axId val="222447000"/>
      </c:lineChart>
      <c:catAx>
        <c:axId val="22244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446608"/>
        <c:crosses val="autoZero"/>
        <c:auto val="1"/>
        <c:lblAlgn val="ctr"/>
        <c:lblOffset val="100"/>
        <c:noMultiLvlLbl val="0"/>
      </c:catAx>
      <c:valAx>
        <c:axId val="22244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mn-MN"/>
                  <a:t>тэрбум төгрөг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ln>
                    <a:noFill/>
                  </a:ln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446216"/>
        <c:crosses val="autoZero"/>
        <c:crossBetween val="between"/>
      </c:valAx>
      <c:valAx>
        <c:axId val="2224470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mn-MN"/>
                  <a:t>хувь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ln>
                    <a:noFill/>
                  </a:ln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2447392"/>
        <c:crosses val="max"/>
        <c:crossBetween val="between"/>
      </c:valAx>
      <c:catAx>
        <c:axId val="22244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24470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rgbClr val="5B9BD5">
            <a:lumMod val="5000"/>
            <a:lumOff val="95000"/>
          </a:srgbClr>
        </a:gs>
        <a:gs pos="74000">
          <a:srgbClr val="5B9BD5">
            <a:lumMod val="45000"/>
            <a:lumOff val="55000"/>
          </a:srgbClr>
        </a:gs>
        <a:gs pos="83000">
          <a:srgbClr val="5B9BD5">
            <a:lumMod val="45000"/>
            <a:lumOff val="55000"/>
          </a:srgbClr>
        </a:gs>
        <a:gs pos="100000">
          <a:srgbClr val="5B9BD5">
            <a:lumMod val="30000"/>
            <a:lumOff val="70000"/>
          </a:srgbClr>
        </a:gs>
      </a:gsLst>
      <a:lin ang="5400000" scaled="1"/>
    </a:gra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n>
            <a:noFill/>
          </a:ln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400" dirty="0"/>
              <a:t>их засвар, ТЗБАХ, хөрөнгө оруулалтын ажлын гүйцэтгэл</a:t>
            </a:r>
            <a:endParaRPr lang="en-US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742017347169359E-2"/>
          <c:y val="0.18992543545693152"/>
          <c:w val="0.92280544402148412"/>
          <c:h val="0.5585725363874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Төлөвлөгөө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Их засвар </c:v>
                </c:pt>
                <c:pt idx="1">
                  <c:v>ТЗБАХ</c:v>
                </c:pt>
                <c:pt idx="2">
                  <c:v>Хөрөнгө оруулалт</c:v>
                </c:pt>
                <c:pt idx="3">
                  <c:v>Нийт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</c:v>
                </c:pt>
                <c:pt idx="1">
                  <c:v>19</c:v>
                </c:pt>
                <c:pt idx="2">
                  <c:v>26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1-489B-8B40-FBAFAFB649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Гүйцэтгэл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rgbClr val="797B7E"/>
              </a:solidFill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Их засвар </c:v>
                </c:pt>
                <c:pt idx="1">
                  <c:v>ТЗБАХ</c:v>
                </c:pt>
                <c:pt idx="2">
                  <c:v>Хөрөнгө оруулалт</c:v>
                </c:pt>
                <c:pt idx="3">
                  <c:v>Нийт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</c:v>
                </c:pt>
                <c:pt idx="1">
                  <c:v>19</c:v>
                </c:pt>
                <c:pt idx="2">
                  <c:v>26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11-489B-8B40-FBAFAFB64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330632"/>
        <c:axId val="221331024"/>
      </c:barChart>
      <c:catAx>
        <c:axId val="22133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1331024"/>
        <c:crosses val="autoZero"/>
        <c:auto val="1"/>
        <c:lblAlgn val="ctr"/>
        <c:lblOffset val="100"/>
        <c:noMultiLvlLbl val="0"/>
      </c:catAx>
      <c:valAx>
        <c:axId val="22133102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133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822321878639341"/>
          <c:y val="0.86511393462180863"/>
          <c:w val="0.26796839964540858"/>
          <c:h val="0.12784180386542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mn-MN" sz="1050"/>
              <a:t>2019 оны урсгал засварын ажлын график мөрдөлт </a:t>
            </a:r>
            <a:endParaRPr lang="en-US" sz="105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2.7734942656987564E-2"/>
          <c:y val="0.14687743457181315"/>
          <c:w val="0.94858996792067662"/>
          <c:h val="0.622817772778402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төлөвлөгөө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8045635564088263E-2"/>
                  <c:y val="-7.6255054266865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AD-4D5D-A36A-E312BFCEC3A5}"/>
                </c:ext>
              </c:extLst>
            </c:dLbl>
            <c:dLbl>
              <c:idx val="1"/>
              <c:layout>
                <c:manualLayout>
                  <c:x val="-3.9351917913061529E-2"/>
                  <c:y val="-8.9768567780378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AD-4D5D-A36A-E312BFCEC3A5}"/>
                </c:ext>
              </c:extLst>
            </c:dLbl>
            <c:dLbl>
              <c:idx val="2"/>
              <c:layout>
                <c:manualLayout>
                  <c:x val="-3.5145524437122461E-2"/>
                  <c:y val="-5.4054054054054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AD-4D5D-A36A-E312BFCEC3A5}"/>
                </c:ext>
              </c:extLst>
            </c:dLbl>
            <c:dLbl>
              <c:idx val="3"/>
              <c:layout>
                <c:manualLayout>
                  <c:x val="-1.7798549470667037E-2"/>
                  <c:y val="-3.5899793917590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AD-4D5D-A36A-E312BFCEC3A5}"/>
                </c:ext>
              </c:extLst>
            </c:dLbl>
            <c:dLbl>
              <c:idx val="5"/>
              <c:layout>
                <c:manualLayout>
                  <c:x val="-2.1965952773202345E-3"/>
                  <c:y val="-8.2154267457781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AD-4D5D-A36A-E312BFCEC3A5}"/>
                </c:ext>
              </c:extLst>
            </c:dLbl>
            <c:dLbl>
              <c:idx val="6"/>
              <c:layout>
                <c:manualLayout>
                  <c:x val="-2.0172181936895451E-2"/>
                  <c:y val="-0.1377101025311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AD-4D5D-A36A-E312BFCEC3A5}"/>
                </c:ext>
              </c:extLst>
            </c:dLbl>
            <c:dLbl>
              <c:idx val="7"/>
              <c:layout>
                <c:manualLayout>
                  <c:x val="-1.0982976386600769E-2"/>
                  <c:y val="-5.4054054054054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AD-4D5D-A36A-E312BFCEC3A5}"/>
                </c:ext>
              </c:extLst>
            </c:dLbl>
            <c:dLbl>
              <c:idx val="8"/>
              <c:layout>
                <c:manualLayout>
                  <c:x val="-1.8955097732002847E-3"/>
                  <c:y val="-4.2360060514372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AD-4D5D-A36A-E312BFCEC3A5}"/>
                </c:ext>
              </c:extLst>
            </c:dLbl>
            <c:dLbl>
              <c:idx val="10"/>
              <c:layout>
                <c:manualLayout>
                  <c:x val="-1.5376166941241238E-2"/>
                  <c:y val="-6.9252077562326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0AD-4D5D-A36A-E312BFCEC3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F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 1 сар </c:v>
                </c:pt>
                <c:pt idx="1">
                  <c:v>2 сар</c:v>
                </c:pt>
                <c:pt idx="2">
                  <c:v> 3 сар </c:v>
                </c:pt>
                <c:pt idx="3">
                  <c:v> 4 сар </c:v>
                </c:pt>
                <c:pt idx="4">
                  <c:v> 5 сар </c:v>
                </c:pt>
                <c:pt idx="5">
                  <c:v> 6 сар </c:v>
                </c:pt>
                <c:pt idx="6">
                  <c:v> 7 сар </c:v>
                </c:pt>
                <c:pt idx="7">
                  <c:v> 8 сар </c:v>
                </c:pt>
                <c:pt idx="8">
                  <c:v> 9 сар </c:v>
                </c:pt>
                <c:pt idx="9">
                  <c:v> 10 сар </c:v>
                </c:pt>
                <c:pt idx="10">
                  <c:v> 11 сар </c:v>
                </c:pt>
                <c:pt idx="11">
                  <c:v> 12 сар 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27</c:v>
                </c:pt>
                <c:pt idx="1">
                  <c:v>21</c:v>
                </c:pt>
                <c:pt idx="2">
                  <c:v>47</c:v>
                </c:pt>
                <c:pt idx="3">
                  <c:v>75</c:v>
                </c:pt>
                <c:pt idx="4">
                  <c:v>50</c:v>
                </c:pt>
                <c:pt idx="5">
                  <c:v>37</c:v>
                </c:pt>
                <c:pt idx="6">
                  <c:v>24</c:v>
                </c:pt>
                <c:pt idx="7">
                  <c:v>21</c:v>
                </c:pt>
                <c:pt idx="8">
                  <c:v>18</c:v>
                </c:pt>
                <c:pt idx="9">
                  <c:v>17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0AD-4D5D-A36A-E312BFCEC3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гүйцэтгэл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2.7577428935086974E-2"/>
                  <c:y val="9.682299546142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AD-4D5D-A36A-E312BFCEC3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Sheet1!$A$2:$A$13</c:f>
              <c:strCache>
                <c:ptCount val="12"/>
                <c:pt idx="0">
                  <c:v> 1 сар </c:v>
                </c:pt>
                <c:pt idx="1">
                  <c:v>2 сар</c:v>
                </c:pt>
                <c:pt idx="2">
                  <c:v> 3 сар </c:v>
                </c:pt>
                <c:pt idx="3">
                  <c:v> 4 сар </c:v>
                </c:pt>
                <c:pt idx="4">
                  <c:v> 5 сар </c:v>
                </c:pt>
                <c:pt idx="5">
                  <c:v> 6 сар </c:v>
                </c:pt>
                <c:pt idx="6">
                  <c:v> 7 сар </c:v>
                </c:pt>
                <c:pt idx="7">
                  <c:v> 8 сар </c:v>
                </c:pt>
                <c:pt idx="8">
                  <c:v> 9 сар </c:v>
                </c:pt>
                <c:pt idx="9">
                  <c:v> 10 сар </c:v>
                </c:pt>
                <c:pt idx="10">
                  <c:v> 11 сар </c:v>
                </c:pt>
                <c:pt idx="11">
                  <c:v> 12 сар 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24</c:v>
                </c:pt>
                <c:pt idx="1">
                  <c:v>22</c:v>
                </c:pt>
                <c:pt idx="2">
                  <c:v>45</c:v>
                </c:pt>
                <c:pt idx="3">
                  <c:v>68</c:v>
                </c:pt>
                <c:pt idx="4">
                  <c:v>52</c:v>
                </c:pt>
                <c:pt idx="5">
                  <c:v>27</c:v>
                </c:pt>
                <c:pt idx="6">
                  <c:v>23</c:v>
                </c:pt>
                <c:pt idx="7">
                  <c:v>16</c:v>
                </c:pt>
                <c:pt idx="8">
                  <c:v>21</c:v>
                </c:pt>
                <c:pt idx="9">
                  <c:v>39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0AD-4D5D-A36A-E312BFCEC3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1332200"/>
        <c:axId val="221912104"/>
      </c:lineChart>
      <c:catAx>
        <c:axId val="221332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1912104"/>
        <c:crosses val="autoZero"/>
        <c:auto val="1"/>
        <c:lblAlgn val="ctr"/>
        <c:lblOffset val="100"/>
        <c:noMultiLvlLbl val="0"/>
      </c:catAx>
      <c:valAx>
        <c:axId val="221912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13322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034272075133939"/>
          <c:y val="0.89265854437114278"/>
          <c:w val="0.42038422280548265"/>
          <c:h val="5.9774715660542432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688982758840722E-2"/>
          <c:y val="9.4623655913978491E-2"/>
          <c:w val="0.67185290053722768"/>
          <c:h val="0.638004118355933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2012-2019 оны тасралтын график</c:v>
                </c:pt>
              </c:strCache>
            </c:strRef>
          </c:tx>
          <c:dLbls>
            <c:dLbl>
              <c:idx val="0"/>
              <c:layout>
                <c:manualLayout>
                  <c:x val="-7.0521233468182759E-2"/>
                  <c:y val="2.7777876080096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75-4BCE-85D9-6A57874668A4}"/>
                </c:ext>
              </c:extLst>
            </c:dLbl>
            <c:dLbl>
              <c:idx val="1"/>
              <c:layout>
                <c:manualLayout>
                  <c:x val="-6.529128753557345E-2"/>
                  <c:y val="5.3371081423810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75-4BCE-85D9-6A57874668A4}"/>
                </c:ext>
              </c:extLst>
            </c:dLbl>
            <c:dLbl>
              <c:idx val="2"/>
              <c:layout>
                <c:manualLayout>
                  <c:x val="-4.7500896512693132E-2"/>
                  <c:y val="-0.10327713493465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75-4BCE-85D9-6A57874668A4}"/>
                </c:ext>
              </c:extLst>
            </c:dLbl>
            <c:dLbl>
              <c:idx val="3"/>
              <c:layout>
                <c:manualLayout>
                  <c:x val="-8.6439762290653702E-3"/>
                  <c:y val="-4.856828380323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75-4BCE-85D9-6A57874668A4}"/>
                </c:ext>
              </c:extLst>
            </c:dLbl>
            <c:dLbl>
              <c:idx val="4"/>
              <c:layout>
                <c:manualLayout>
                  <c:x val="-4.5339748568553905E-2"/>
                  <c:y val="6.8430812790303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75-4BCE-85D9-6A57874668A4}"/>
                </c:ext>
              </c:extLst>
            </c:dLbl>
            <c:dLbl>
              <c:idx val="5"/>
              <c:layout>
                <c:manualLayout>
                  <c:x val="-4.3168573278653144E-2"/>
                  <c:y val="-0.11144130757800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75-4BCE-85D9-6A57874668A4}"/>
                </c:ext>
              </c:extLst>
            </c:dLbl>
            <c:dLbl>
              <c:idx val="6"/>
              <c:layout>
                <c:manualLayout>
                  <c:x val="-3.8851715950787909E-2"/>
                  <c:y val="-9.697558236126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75-4BCE-85D9-6A57874668A4}"/>
                </c:ext>
              </c:extLst>
            </c:dLbl>
            <c:dLbl>
              <c:idx val="7"/>
              <c:layout>
                <c:manualLayout>
                  <c:x val="-3.4534858622922514E-2"/>
                  <c:y val="0.14858841010401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75-4BCE-85D9-6A57874668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2012 он</c:v>
                </c:pt>
                <c:pt idx="1">
                  <c:v>2013 он</c:v>
                </c:pt>
                <c:pt idx="2">
                  <c:v>2014 он</c:v>
                </c:pt>
                <c:pt idx="3">
                  <c:v>2015 он</c:v>
                </c:pt>
                <c:pt idx="4">
                  <c:v>2016 он</c:v>
                </c:pt>
                <c:pt idx="5">
                  <c:v>2017 он</c:v>
                </c:pt>
                <c:pt idx="6">
                  <c:v>2018 он</c:v>
                </c:pt>
                <c:pt idx="7">
                  <c:v>2019 он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560</c:v>
                </c:pt>
                <c:pt idx="1">
                  <c:v>475</c:v>
                </c:pt>
                <c:pt idx="2">
                  <c:v>431</c:v>
                </c:pt>
                <c:pt idx="3">
                  <c:v>517</c:v>
                </c:pt>
                <c:pt idx="4">
                  <c:v>416</c:v>
                </c:pt>
                <c:pt idx="5">
                  <c:v>457</c:v>
                </c:pt>
                <c:pt idx="6">
                  <c:v>452</c:v>
                </c:pt>
                <c:pt idx="7">
                  <c:v>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375-4BCE-85D9-6A5787466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marker val="1"/>
        <c:smooth val="0"/>
        <c:axId val="221912888"/>
        <c:axId val="221913280"/>
      </c:lineChart>
      <c:catAx>
        <c:axId val="221912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913280"/>
        <c:crosses val="autoZero"/>
        <c:auto val="1"/>
        <c:lblAlgn val="ctr"/>
        <c:lblOffset val="100"/>
        <c:noMultiLvlLbl val="0"/>
      </c:catAx>
      <c:valAx>
        <c:axId val="22191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912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30870968454654"/>
          <c:y val="0.38762780458894242"/>
          <c:w val="0.26169129031545352"/>
          <c:h val="0.2419480145626958"/>
        </c:manualLayout>
      </c:layout>
      <c:overlay val="0"/>
    </c:legend>
    <c:plotVisOnly val="1"/>
    <c:dispBlanksAs val="gap"/>
    <c:showDLblsOverMax val="0"/>
  </c:chart>
  <c:txPr>
    <a:bodyPr/>
    <a:lstStyle/>
    <a:p>
      <a:pPr algn="just">
        <a:defRPr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18941382327209"/>
          <c:y val="4.3650793650793648E-2"/>
          <c:w val="0.72785688247302427"/>
          <c:h val="0.702235345581802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Дутуу түгээсэн цахилгаан эрчим хүч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1"/>
              <c:layout>
                <c:manualLayout>
                  <c:x val="-2.3019763555196627E-2"/>
                  <c:y val="-8.4685782201753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00-4A2A-B876-FBAEF595BAB2}"/>
                </c:ext>
              </c:extLst>
            </c:dLbl>
            <c:dLbl>
              <c:idx val="2"/>
              <c:layout>
                <c:manualLayout>
                  <c:x val="-4.3925557738989714E-2"/>
                  <c:y val="-0.121304018195602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00-4A2A-B876-FBAEF595BAB2}"/>
                </c:ext>
              </c:extLst>
            </c:dLbl>
            <c:dLbl>
              <c:idx val="3"/>
              <c:layout>
                <c:manualLayout>
                  <c:x val="-4.5584045584045586E-2"/>
                  <c:y val="-7.54716981132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00-4A2A-B876-FBAEF595BAB2}"/>
                </c:ext>
              </c:extLst>
            </c:dLbl>
            <c:dLbl>
              <c:idx val="4"/>
              <c:layout>
                <c:manualLayout>
                  <c:x val="-1.1396011396011397E-2"/>
                  <c:y val="-4.4025157232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00-4A2A-B876-FBAEF595BAB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 он</c:v>
                </c:pt>
                <c:pt idx="1">
                  <c:v>2016 он</c:v>
                </c:pt>
                <c:pt idx="2">
                  <c:v>2017 он</c:v>
                </c:pt>
                <c:pt idx="3">
                  <c:v>2018 он</c:v>
                </c:pt>
                <c:pt idx="4">
                  <c:v>2019 он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146992</c:v>
                </c:pt>
                <c:pt idx="1">
                  <c:v>114493</c:v>
                </c:pt>
                <c:pt idx="2">
                  <c:v>128816</c:v>
                </c:pt>
                <c:pt idx="3">
                  <c:v>144884</c:v>
                </c:pt>
                <c:pt idx="4">
                  <c:v>136086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00-4A2A-B876-FBAEF595B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914064"/>
        <c:axId val="221914456"/>
      </c:lineChart>
      <c:catAx>
        <c:axId val="221914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914456"/>
        <c:crosses val="autoZero"/>
        <c:auto val="1"/>
        <c:lblAlgn val="ctr"/>
        <c:lblOffset val="100"/>
        <c:noMultiLvlLbl val="0"/>
      </c:catAx>
      <c:valAx>
        <c:axId val="221914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914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463340719784889"/>
          <c:y val="0.88571923821385357"/>
          <c:w val="0.5372684863155357"/>
          <c:h val="0.11313031447913691"/>
        </c:manualLayout>
      </c:layout>
      <c:overlay val="0"/>
    </c:legend>
    <c:plotVisOnly val="1"/>
    <c:dispBlanksAs val="gap"/>
    <c:showDLblsOverMax val="0"/>
  </c:chart>
  <c:txPr>
    <a:bodyPr/>
    <a:lstStyle/>
    <a:p>
      <a:pPr algn="just">
        <a:defRPr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376B3841-8FEA-4AC9-92FE-E69C34BC54E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62050"/>
            <a:ext cx="45307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D45D04B3-03AE-467E-A994-A6BD2482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4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D04B3-03AE-467E-A994-A6BD248211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D04B3-03AE-467E-A994-A6BD248211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9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D04B3-03AE-467E-A994-A6BD248211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2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5286F-1439-4DA7-95B1-1E860F8474C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5286F-1439-4DA7-95B1-1E860F8474C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7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edn.mn/" TargetMode="External"/><Relationship Id="rId2" Type="http://schemas.openxmlformats.org/officeDocument/2006/relationships/hyperlink" Target="https://tsakhilgaan.mn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#_Toc510693804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#_Toc510693804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#_Toc510693804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D15C83F-4A33-40DF-B1F1-18AAE2836CCB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7DE931F-D145-42E3-90D9-A618D4D7C5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15C83F-4A33-40DF-B1F1-18AAE2836CCB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E931F-D145-42E3-90D9-A618D4D7C5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543049" y="1201613"/>
            <a:ext cx="6915151" cy="33783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1000" y="871853"/>
            <a:ext cx="1503999" cy="147925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355165" y="5988994"/>
            <a:ext cx="129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 smtClean="0"/>
              <a:t>201</a:t>
            </a:r>
            <a:r>
              <a:rPr lang="en-US" sz="2400" b="1" dirty="0" smtClean="0"/>
              <a:t>9</a:t>
            </a:r>
            <a:r>
              <a:rPr lang="mn-MN" sz="2400" b="1" dirty="0" smtClean="0"/>
              <a:t> он</a:t>
            </a:r>
            <a:endParaRPr lang="en-US" sz="2400" b="1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31" y="56574"/>
            <a:ext cx="582553" cy="588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62" y="56574"/>
            <a:ext cx="582553" cy="5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3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35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35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8345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7FA1-7BD3-450B-BA73-680E9C3DACF9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51BA-F796-4D17-9CE2-8753F201CB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452364" y="6610351"/>
            <a:ext cx="1856598" cy="175113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138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https://tsakhilgaan.mn</a:t>
            </a:r>
            <a:r>
              <a:rPr lang="en-US" sz="1138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113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9652" y="6610351"/>
            <a:ext cx="1298753" cy="175113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138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www.dsedn.mn</a:t>
            </a:r>
            <a:r>
              <a:rPr lang="en-US" sz="1138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3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0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60400" y="1035050"/>
            <a:ext cx="8667750" cy="490855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r"/>
              </a:tabLst>
              <a:defRPr/>
            </a:lvl1pPr>
          </a:lstStyle>
          <a:p>
            <a:pPr lvl="0"/>
            <a:r>
              <a:rPr lang="en-US" altLang="mn-MN" smtClean="0">
                <a:hlinkClick r:id="rId2"/>
              </a:rPr>
              <a:t>Edit Master text styles</a:t>
            </a:r>
          </a:p>
          <a:p>
            <a:pPr lvl="1"/>
            <a:r>
              <a:rPr lang="en-US" altLang="mn-MN" smtClean="0">
                <a:hlinkClick r:id="rId2"/>
              </a:rPr>
              <a:t>Second level</a:t>
            </a:r>
          </a:p>
          <a:p>
            <a:pPr lvl="2"/>
            <a:r>
              <a:rPr lang="en-US" altLang="mn-MN" smtClean="0">
                <a:hlinkClick r:id="rId2"/>
              </a:rPr>
              <a:t>Third level</a:t>
            </a:r>
          </a:p>
          <a:p>
            <a:pPr lvl="3"/>
            <a:r>
              <a:rPr lang="en-US" altLang="mn-MN" smtClean="0">
                <a:hlinkClick r:id="rId2"/>
              </a:rPr>
              <a:t>Fourth level</a:t>
            </a:r>
          </a:p>
          <a:p>
            <a:pPr lvl="4"/>
            <a:r>
              <a:rPr lang="en-US" altLang="mn-MN" smtClean="0">
                <a:hlinkClick r:id="rId2"/>
              </a:rPr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FE8FC8-9165-4624-88C9-1551106AE956}" type="datetimeFigureOut">
              <a:rPr lang="en-US"/>
              <a:pPr>
                <a:defRPr/>
              </a:pPr>
              <a:t>2/19/2020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2CDCF9-6643-4FD4-9E03-B6ED028D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60400" y="1035050"/>
            <a:ext cx="8667750" cy="490855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r"/>
              </a:tabLst>
              <a:defRPr/>
            </a:lvl1pPr>
          </a:lstStyle>
          <a:p>
            <a:pPr lvl="0"/>
            <a:r>
              <a:rPr lang="en-US" altLang="mn-MN" smtClean="0">
                <a:hlinkClick r:id="rId2"/>
              </a:rPr>
              <a:t>Edit Master text styles</a:t>
            </a:r>
          </a:p>
          <a:p>
            <a:pPr lvl="1"/>
            <a:r>
              <a:rPr lang="en-US" altLang="mn-MN" smtClean="0">
                <a:hlinkClick r:id="rId2"/>
              </a:rPr>
              <a:t>Second level</a:t>
            </a:r>
          </a:p>
          <a:p>
            <a:pPr lvl="2"/>
            <a:r>
              <a:rPr lang="en-US" altLang="mn-MN" smtClean="0">
                <a:hlinkClick r:id="rId2"/>
              </a:rPr>
              <a:t>Third level</a:t>
            </a:r>
          </a:p>
          <a:p>
            <a:pPr lvl="3"/>
            <a:r>
              <a:rPr lang="en-US" altLang="mn-MN" smtClean="0">
                <a:hlinkClick r:id="rId2"/>
              </a:rPr>
              <a:t>Fourth level</a:t>
            </a:r>
          </a:p>
          <a:p>
            <a:pPr lvl="4"/>
            <a:r>
              <a:rPr lang="en-US" altLang="mn-MN" smtClean="0">
                <a:hlinkClick r:id="rId2"/>
              </a:rPr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FE8FC8-9165-4624-88C9-1551106AE956}" type="datetimeFigureOut">
              <a:rPr lang="en-US"/>
              <a:pPr>
                <a:defRPr/>
              </a:pPr>
              <a:t>2/19/2020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2CDCF9-6643-4FD4-9E03-B6ED028D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1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60400" y="1035050"/>
            <a:ext cx="8667750" cy="490855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r"/>
              </a:tabLst>
              <a:defRPr/>
            </a:lvl1pPr>
          </a:lstStyle>
          <a:p>
            <a:pPr lvl="0"/>
            <a:r>
              <a:rPr lang="en-US" altLang="mn-MN" smtClean="0">
                <a:hlinkClick r:id="rId2"/>
              </a:rPr>
              <a:t>Edit Master text styles</a:t>
            </a:r>
          </a:p>
          <a:p>
            <a:pPr lvl="1"/>
            <a:r>
              <a:rPr lang="en-US" altLang="mn-MN" smtClean="0">
                <a:hlinkClick r:id="rId2"/>
              </a:rPr>
              <a:t>Second level</a:t>
            </a:r>
          </a:p>
          <a:p>
            <a:pPr lvl="2"/>
            <a:r>
              <a:rPr lang="en-US" altLang="mn-MN" smtClean="0">
                <a:hlinkClick r:id="rId2"/>
              </a:rPr>
              <a:t>Third level</a:t>
            </a:r>
          </a:p>
          <a:p>
            <a:pPr lvl="3"/>
            <a:r>
              <a:rPr lang="en-US" altLang="mn-MN" smtClean="0">
                <a:hlinkClick r:id="rId2"/>
              </a:rPr>
              <a:t>Fourth level</a:t>
            </a:r>
          </a:p>
          <a:p>
            <a:pPr lvl="4"/>
            <a:r>
              <a:rPr lang="en-US" altLang="mn-MN" smtClean="0">
                <a:hlinkClick r:id="rId2"/>
              </a:rPr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FE8FC8-9165-4624-88C9-1551106AE956}" type="datetimeFigureOut">
              <a:rPr lang="en-US"/>
              <a:pPr>
                <a:defRPr/>
              </a:pPr>
              <a:t>2/19/2020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2CDCF9-6643-4FD4-9E03-B6ED028D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1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D15C83F-4A33-40DF-B1F1-18AAE2836CCB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47DE931F-D145-42E3-90D9-A618D4D7C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7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288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07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20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2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4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0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21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31" y="56574"/>
            <a:ext cx="582553" cy="588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62" y="56574"/>
            <a:ext cx="582553" cy="5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4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1" r:id="rId13"/>
    <p:sldLayoutId id="2147483692" r:id="rId14"/>
    <p:sldLayoutId id="2147483696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920" y="3875887"/>
            <a:ext cx="7970202" cy="1160137"/>
          </a:xfrm>
        </p:spPr>
        <p:txBody>
          <a:bodyPr/>
          <a:lstStyle/>
          <a:p>
            <a:r>
              <a:rPr lang="mn-MN" sz="2800" b="1" dirty="0" smtClean="0">
                <a:solidFill>
                  <a:srgbClr val="FF0000"/>
                </a:solidFill>
                <a:latin typeface="0 Arial "/>
              </a:rPr>
              <a:t>2019 оны</a:t>
            </a:r>
            <a:r>
              <a:rPr lang="en-US" sz="2800" b="1" dirty="0" smtClean="0">
                <a:solidFill>
                  <a:srgbClr val="FF0000"/>
                </a:solidFill>
                <a:latin typeface="0 Arial "/>
              </a:rPr>
              <a:t> </a:t>
            </a:r>
            <a:r>
              <a:rPr lang="mn-MN" sz="2800" b="1" dirty="0" smtClean="0">
                <a:solidFill>
                  <a:srgbClr val="FF0000"/>
                </a:solidFill>
                <a:latin typeface="0 Arial "/>
              </a:rPr>
              <a:t>үйл ажиллагааны тайлан</a:t>
            </a:r>
            <a:endParaRPr lang="en-US" sz="2800" i="1" dirty="0">
              <a:solidFill>
                <a:srgbClr val="FF0000"/>
              </a:solidFill>
              <a:latin typeface="0 Arial 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058" y="2375324"/>
            <a:ext cx="84790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СЭЛЭНГИЙН ЦАХИЛГААН ТҮГЭЭХ СҮЛЖЭЭ ХК</a:t>
            </a:r>
            <a:endParaRPr lang="en-US" sz="39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56269" y="1039080"/>
            <a:ext cx="5848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ИХ ЗАСВАР, ТЗБАХ, ХО-ЫН АЖЛЫН ГҮЙЦЭТГЭЛ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782" y="1628435"/>
            <a:ext cx="9113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dirty="0">
                <a:latin typeface="0 Arial "/>
              </a:rPr>
              <a:t>2019 онд Их засвар, ТЗБАХ, Хөрөнгө оруулалтын 62 ажлыг 6,2 тэрбум төгрөгөөр хийхээр төлөвлөснөөс 62 ажил буюу Их засварын ажил 17</a:t>
            </a:r>
            <a:r>
              <a:rPr lang="en-US" dirty="0">
                <a:latin typeface="0 Arial "/>
              </a:rPr>
              <a:t>, </a:t>
            </a:r>
            <a:r>
              <a:rPr lang="mn-MN" dirty="0">
                <a:latin typeface="0 Arial "/>
              </a:rPr>
              <a:t>ТЗБАХ-ын ажил 19</a:t>
            </a:r>
            <a:r>
              <a:rPr lang="en-US" dirty="0">
                <a:latin typeface="0 Arial "/>
              </a:rPr>
              <a:t>, </a:t>
            </a:r>
            <a:r>
              <a:rPr lang="mn-MN" dirty="0">
                <a:latin typeface="0 Arial "/>
              </a:rPr>
              <a:t>Хөрөнгө оруулалтын ажил 26 ажлыг 6,2 тэрбум төгрөгөөр хийж 100</a:t>
            </a:r>
            <a:r>
              <a:rPr lang="en-US" dirty="0">
                <a:latin typeface="0 Arial "/>
              </a:rPr>
              <a:t>%-н </a:t>
            </a:r>
            <a:r>
              <a:rPr lang="en-US" dirty="0" err="1">
                <a:latin typeface="0 Arial "/>
              </a:rPr>
              <a:t>гүйцэтгэлтэй</a:t>
            </a:r>
            <a:r>
              <a:rPr lang="mn-MN" dirty="0">
                <a:latin typeface="0 Arial "/>
              </a:rPr>
              <a:t> байна. </a:t>
            </a:r>
            <a:endParaRPr lang="en-US" dirty="0">
              <a:latin typeface="0 Arial 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34341355"/>
              </p:ext>
            </p:extLst>
          </p:nvPr>
        </p:nvGraphicFramePr>
        <p:xfrm>
          <a:off x="901492" y="3134249"/>
          <a:ext cx="8197703" cy="2764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41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8368" y="920240"/>
            <a:ext cx="5232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110/10кВ-ын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Ерөө дэд станцын яч№7 Хандгайт, 35/6кВ-ын Жаргалант дэд станц яч№9 Загдал, 110/35/10кВ-ын Борнуур дэд станцын яч№4 Эрдэнэтолгой, яч№10 Арангат  10кВ-ын нийт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агаарын шугам төмөр бетон тулгуураар шинэчилж 2ш таслуурын байгууламж суурилуулсан.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95" y="1935903"/>
            <a:ext cx="1472062" cy="171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849" y="1935903"/>
            <a:ext cx="2510965" cy="17159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8792" y="1722667"/>
            <a:ext cx="4285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Төв аймаг Заамар сум Хайлааст баг 35кВ-ын Хайлаастын агаарын шугамын ачаалал хөнгөлөх, нэвтрүүлэх чадварыг сайжруулах зорилгоор 110/35/10кВ-ын Баясгалант дэд станцаас 35кВ-ын 8км Өгөөмөр агаарын шугам шинээр барьсан.  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8792" y="975275"/>
            <a:ext cx="4285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ИХ ЗАСВАРЫН АЖЛААР ХИЙГДСЭН ТОМООХОН АЖЛУУД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:\Users\PC\AppData\Local\Microsoft\Windows\INetCache\Content.Word\received_55350792189350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00" y="2922996"/>
            <a:ext cx="1828800" cy="270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PC\AppData\Local\Microsoft\Windows\INetCache\Content.Word\received_2366803480316857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77" y="2922996"/>
            <a:ext cx="1763958" cy="2703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13515" y="3813246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35/6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кВ-ын Элсэнкарьер дэд станцын тосон таслуурыг сольж Вакуум таслуур, микропроцессор реле хамгаалалт суурилуулсан.</a:t>
            </a:r>
            <a:endParaRPr lang="en-US" sz="1200" dirty="0"/>
          </a:p>
        </p:txBody>
      </p:sp>
      <p:pic>
        <p:nvPicPr>
          <p:cNvPr id="15" name="image5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9844" y="4373446"/>
            <a:ext cx="5020979" cy="18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2993" y="1620569"/>
            <a:ext cx="44623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Дархан-Уул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аймагт 9.4км, Сэлэнгэ аймагт 52.9км,  Төв аймагт 1.5км нийт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дэд станцын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64,7км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0.4кВ-ын агаарын шугамыг төмөр бетон тулгуур бүрээстэй дамжуулагчаар шинэчлэх, шинээр барих ажил хийсэн.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5539824" y="1053629"/>
            <a:ext cx="4183133" cy="315367"/>
          </a:xfrm>
        </p:spPr>
        <p:txBody>
          <a:bodyPr>
            <a:noAutofit/>
          </a:bodyPr>
          <a:lstStyle/>
          <a:p>
            <a:pPr algn="ctr"/>
            <a:r>
              <a:rPr lang="mn-MN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ТЗБАХ-ЫН ХҮРЭЭНД ХИЙГДСЭН АЖЛУУДААС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528" y="1173391"/>
            <a:ext cx="5033040" cy="258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5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mn-MN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Дархан сум Зулзага хэсэгт, Сайхан сумын Мангирт хэсэгт шинэ суурьшлын бүсэд 6кВ-ын 1,5км агаарын шугам 6/0,4кВ-ын 2 дэд станц, 0,4кВ-ын 7,4км агаарын шугам шинээр барих, Дархан сумын 15-р багт АТП-156 дэд станцын трасс өөрчилж 1,5км 6кВ-ын агаарын шугам СИП утсаар шинээр барьсан</a:t>
            </a:r>
            <a:r>
              <a:rPr lang="mn-MN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Баянгол сум 110/10кВ-ын Баруунхараа дэд станц яч№10-ын 10кВ-ын агаарын шугамын а№4-өөс яч№8-ын агаарын шугамын Шу.С-2 хүртэл төмөр бетон тулгуураар шинэчилж схем хуваасан.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50"/>
              </a:spcAft>
            </a:pP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9" y="3762305"/>
            <a:ext cx="1476613" cy="2007513"/>
          </a:xfrm>
          <a:prstGeom prst="rect">
            <a:avLst/>
          </a:prstGeom>
          <a:noFill/>
        </p:spPr>
      </p:pic>
      <p:pic>
        <p:nvPicPr>
          <p:cNvPr id="52" name="Picture 51"/>
          <p:cNvPicPr/>
          <p:nvPr/>
        </p:nvPicPr>
        <p:blipFill>
          <a:blip r:embed="rId3"/>
          <a:stretch>
            <a:fillRect/>
          </a:stretch>
        </p:blipFill>
        <p:spPr>
          <a:xfrm>
            <a:off x="1827379" y="3769013"/>
            <a:ext cx="1505506" cy="2007513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4"/>
          <a:stretch>
            <a:fillRect/>
          </a:stretch>
        </p:blipFill>
        <p:spPr>
          <a:xfrm>
            <a:off x="3490246" y="3769013"/>
            <a:ext cx="1505506" cy="2007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4018" y="5304053"/>
            <a:ext cx="2880340" cy="291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50"/>
              </a:spcAft>
            </a:pPr>
            <a:r>
              <a:rPr lang="mn-MN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0,4кВ-ын агаарын шугамын шинэчлэл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7367" y="6039030"/>
            <a:ext cx="1795363" cy="291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50"/>
              </a:spcAft>
            </a:pPr>
            <a:r>
              <a:rPr lang="mn-MN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ТЗБАХ-ийн ажлын явц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may contain: people standing, sky, cloud and outdoo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96" y="3060465"/>
            <a:ext cx="1489969" cy="205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may contain: sky, cloud and outdoo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69" y="3069851"/>
            <a:ext cx="2483891" cy="20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7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539822" y="974887"/>
            <a:ext cx="4183133" cy="315367"/>
          </a:xfrm>
        </p:spPr>
        <p:txBody>
          <a:bodyPr>
            <a:no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ХӨРӨНГӨ ОРУУЛАЛТААР ХИЙГДСЭН АЖЛУУД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732" y="1101478"/>
            <a:ext cx="50453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улсын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стандартын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шаардлага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хангасан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DLMS, COSEM, IEC62056, QGDW- 376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протоколуудыг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дэмждэг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IEC61968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протокол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хангасан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3-дагч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програмуудтай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шууд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холбогдох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урьдчилсан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төлбөрт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системд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шилжин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ажиллах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ус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дулаан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хий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гэх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мэт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бусад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түгээлтийн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системд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ажиллах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системээс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тоолуурын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тарифын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цаг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тохируулах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концентраторын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тохиргоо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хийх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унтрааж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асаах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зэрэг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давуу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талуудтай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ашиглалтанд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оруулсан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200650" y="1816993"/>
            <a:ext cx="191719" cy="30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463" dirty="0"/>
              <a:t> </a:t>
            </a:r>
          </a:p>
        </p:txBody>
      </p:sp>
      <p:pic>
        <p:nvPicPr>
          <p:cNvPr id="308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67" y="5312030"/>
            <a:ext cx="2911886" cy="9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 rot="10800000" flipV="1">
            <a:off x="5200650" y="1503232"/>
            <a:ext cx="4642138" cy="72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Мэдээллийн сангийн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ARCGIS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программ худалдан авч бааз бүрдүүлснээр тооцоо судалгаа, төлөвлөгөө гаргахад хялбар болсон.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4618" y="5436436"/>
            <a:ext cx="2962000" cy="69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50"/>
              </a:spcAft>
            </a:pPr>
            <a:r>
              <a:rPr lang="mn-MN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Нөөц сервер зохион байгуулахад 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740 </a:t>
            </a:r>
            <a:r>
              <a:rPr lang="en-US" sz="1138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маркийн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Dell </a:t>
            </a:r>
            <a:r>
              <a:rPr lang="en-US" sz="1138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брендийн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1138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сервер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38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худалдаж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авч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38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суурилуулсан</a:t>
            </a:r>
            <a:r>
              <a:rPr lang="en-US" sz="1138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975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C:\Users\PC\AppData\Local\Microsoft\Windows\INetCache\Content.Word\IMG_20190405_1037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7" y="4598969"/>
            <a:ext cx="2710425" cy="17732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7262527" y="4598969"/>
            <a:ext cx="2004026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138" dirty="0" smtClean="0">
                <a:latin typeface="Arial" panose="020B0604020202020204" pitchFamily="34" charset="0"/>
              </a:rPr>
              <a:t>Заамар сум зөөврийн контор</a:t>
            </a:r>
            <a:endParaRPr lang="en-US" sz="1138" dirty="0"/>
          </a:p>
        </p:txBody>
      </p:sp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6" y="3164040"/>
            <a:ext cx="2832202" cy="2054286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2" y="3153355"/>
            <a:ext cx="2727960" cy="2065020"/>
          </a:xfrm>
          <a:prstGeom prst="rect">
            <a:avLst/>
          </a:prstGeom>
        </p:spPr>
      </p:pic>
      <p:pic>
        <p:nvPicPr>
          <p:cNvPr id="22" name="Picture 21" descr="D:\Uuganbaatar\Uuganbaatar arkhiv\Tailan\ArcGis\dsednmap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9" y="2251553"/>
            <a:ext cx="4097293" cy="2320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5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953000" y="531725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463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0" y="3086903"/>
            <a:ext cx="184731" cy="4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mn-MN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mn-MN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463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5196405" y="5415190"/>
            <a:ext cx="537327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lang="mn-MN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463"/>
          </a:p>
        </p:txBody>
      </p:sp>
      <p:sp>
        <p:nvSpPr>
          <p:cNvPr id="16393" name="Rectangle 5"/>
          <p:cNvSpPr>
            <a:spLocks noChangeArrowheads="1"/>
          </p:cNvSpPr>
          <p:nvPr/>
        </p:nvSpPr>
        <p:spPr bwMode="auto">
          <a:xfrm>
            <a:off x="4427857" y="5095719"/>
            <a:ext cx="1050288" cy="5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</a:t>
            </a:r>
            <a:endParaRPr lang="en-US" sz="65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sz="894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</a:t>
            </a:r>
            <a:endParaRPr lang="en-US" sz="65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sz="894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lang="mn-MN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94" name="Rectangle 5"/>
          <p:cNvSpPr>
            <a:spLocks noChangeArrowheads="1"/>
          </p:cNvSpPr>
          <p:nvPr/>
        </p:nvSpPr>
        <p:spPr bwMode="auto">
          <a:xfrm>
            <a:off x="678767" y="1538749"/>
            <a:ext cx="895176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>
              <a:buNone/>
            </a:pP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 онд компанийн хэмжээнд урсгал засварын 337 ажлыг 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268 445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405 төгрөгөөр хийхээр төлөвлөн ажиллаж байна. Жилийн гүйцэтгэлээр 337 ажлыг 100%, зардлаар 1 537 407 955 төгрөгөөр хийж гүйцэтгэл нь 121,2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%-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тай байна.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68516" y="980963"/>
            <a:ext cx="278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mn-MN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рсгал засварын ажил</a:t>
            </a:r>
            <a:endParaRPr lang="en-US" b="1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554625" y="2843425"/>
            <a:ext cx="43098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lang="mn-MN" sz="1400" b="1" dirty="0" smtClean="0">
                <a:latin typeface="0 Arial "/>
              </a:rPr>
              <a:t>Урсгал засварын ажил /нэгжүүдээр ангилбал/</a:t>
            </a:r>
            <a:endParaRPr lang="en-US" sz="14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693788941"/>
              </p:ext>
            </p:extLst>
          </p:nvPr>
        </p:nvGraphicFramePr>
        <p:xfrm>
          <a:off x="250905" y="3086903"/>
          <a:ext cx="4886826" cy="209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365" y="3211995"/>
            <a:ext cx="4443019" cy="20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953000" y="531725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0" y="3086903"/>
            <a:ext cx="184731" cy="4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5196405" y="5415190"/>
            <a:ext cx="537327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lang="mn-MN" altLang="en-US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2297" name="Rectangle 1"/>
          <p:cNvSpPr>
            <a:spLocks noChangeArrowheads="1"/>
          </p:cNvSpPr>
          <p:nvPr/>
        </p:nvSpPr>
        <p:spPr bwMode="auto">
          <a:xfrm>
            <a:off x="286802" y="1436554"/>
            <a:ext cx="9278986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ы жилийн эцсийн байдлаар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компанийн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хэмжээнд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386 удаа тасралт гарсан бол тасралтын дундаж хугацаа 4.02 цаг, ДТЭХ 136 086 кВт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цаг  байгаа нь 201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оны мөн үетэй харьцуулахад тасралт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тасралт буюу 14.7%, дундаж хугацаа 1.74 цаг буюу 30.3%,  ДТЭХ 8798 кВт*цаг буюу 6.1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-иар тус тус буурсан байна.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8" name="Rectangle 3"/>
          <p:cNvSpPr>
            <a:spLocks noChangeArrowheads="1"/>
          </p:cNvSpPr>
          <p:nvPr/>
        </p:nvSpPr>
        <p:spPr bwMode="auto">
          <a:xfrm>
            <a:off x="4776292" y="1603792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2300" name="Rectangle 5"/>
          <p:cNvSpPr>
            <a:spLocks noChangeArrowheads="1"/>
          </p:cNvSpPr>
          <p:nvPr/>
        </p:nvSpPr>
        <p:spPr bwMode="auto">
          <a:xfrm>
            <a:off x="4776292" y="1789531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2303" name="Rectangle 8"/>
          <p:cNvSpPr>
            <a:spLocks noChangeArrowheads="1"/>
          </p:cNvSpPr>
          <p:nvPr/>
        </p:nvSpPr>
        <p:spPr bwMode="auto">
          <a:xfrm flipV="1">
            <a:off x="5368330" y="3857150"/>
            <a:ext cx="9872464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ТАСРАЛТ</a:t>
            </a:r>
            <a:endParaRPr lang="en-US" alt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1695479" y="2447830"/>
            <a:ext cx="5385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Тасралтыг өмнөх </a:t>
            </a:r>
            <a:r>
              <a:rPr lang="mn-MN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онтой харьцуулахад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71052" y="4235298"/>
            <a:ext cx="96678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2015-2019 оны дутуу түгээсэн цахилгаан эрчим хүчийг графикаар үзүүлье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42473"/>
              </p:ext>
            </p:extLst>
          </p:nvPr>
        </p:nvGraphicFramePr>
        <p:xfrm>
          <a:off x="1695479" y="2699693"/>
          <a:ext cx="5883910" cy="170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814677"/>
              </p:ext>
            </p:extLst>
          </p:nvPr>
        </p:nvGraphicFramePr>
        <p:xfrm>
          <a:off x="1172333" y="4603764"/>
          <a:ext cx="6432025" cy="179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99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953000" y="531725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0" y="3086903"/>
            <a:ext cx="184731" cy="4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5196405" y="5415190"/>
            <a:ext cx="537327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lang="mn-MN" altLang="en-US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4427857" y="5095719"/>
            <a:ext cx="1050288" cy="5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</a:t>
            </a:r>
            <a:endParaRPr lang="en-US" altLang="en-US" sz="65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894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</a:t>
            </a:r>
            <a:endParaRPr lang="en-US" altLang="en-US" sz="65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894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lang="mn-MN" altLang="en-US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ЗАХИАЛГАТ ТАСЛАЛТ </a:t>
            </a:r>
            <a:endParaRPr lang="en-US" alt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512069" y="5415190"/>
            <a:ext cx="8783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онд захиалгат таслалтын тоо 391 буюу 16.5%-иар буурсан.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ахиалгат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таслалтын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хүрээнд ДТЦЭХ </a:t>
            </a:r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721854кВт*цаг </a:t>
            </a:r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буюу 55,5%-</a:t>
            </a:r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ийг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өртэй аж ахуйн нэгжийг тасархай байх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хугацааг эзлэж байна.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2069" y="1856156"/>
            <a:ext cx="8741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2019 онд 1977 захиалгат таслалтын дагуу 39392,4 цагийн таслалт хийгдэж 1298463 кВт*цаг ЦЭХ-ийн дутуу түгээлт хийсэн.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612464" y="2759483"/>
            <a:ext cx="6159" cy="237294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45760215"/>
              </p:ext>
            </p:extLst>
          </p:nvPr>
        </p:nvGraphicFramePr>
        <p:xfrm>
          <a:off x="305678" y="2961934"/>
          <a:ext cx="4122179" cy="213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973878800"/>
              </p:ext>
            </p:extLst>
          </p:nvPr>
        </p:nvGraphicFramePr>
        <p:xfrm>
          <a:off x="4829908" y="3086903"/>
          <a:ext cx="4806461" cy="190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62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953000" y="531725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0" y="3086903"/>
            <a:ext cx="184731" cy="4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5196405" y="5415190"/>
            <a:ext cx="537327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lang="mn-MN" altLang="en-US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4427857" y="5095719"/>
            <a:ext cx="1050288" cy="5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</a:t>
            </a:r>
            <a:endParaRPr lang="en-US" altLang="en-US" sz="65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894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</a:t>
            </a:r>
            <a:endParaRPr lang="en-US" altLang="en-US" sz="65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894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lang="mn-MN" altLang="en-US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ЗАХИАЛГАТ ТАСЛАЛТ </a:t>
            </a:r>
            <a:endParaRPr lang="en-US" alt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763845" y="1871837"/>
            <a:ext cx="496988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mn-MN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Захиалгат таслалтыг дотор нь ангилж </a:t>
            </a:r>
            <a:r>
              <a:rPr lang="mn-MN" dirty="0">
                <a:latin typeface="Arial" panose="020B0604020202020204" pitchFamily="34" charset="0"/>
                <a:ea typeface="MS Gothic" panose="020B0609070205080204" pitchFamily="49" charset="-128"/>
                <a:cs typeface="Mongolian Baiti" panose="03000500000000000000" pitchFamily="66" charset="0"/>
              </a:rPr>
              <a:t>ү</a:t>
            </a:r>
            <a:r>
              <a:rPr lang="mn-MN" dirty="0">
                <a:latin typeface="Arial" panose="020B0604020202020204" pitchFamily="34" charset="0"/>
                <a:ea typeface="Microsoft YaHei" panose="020B0503020204020204" pitchFamily="34" charset="-122"/>
                <a:cs typeface="Mongolian Baiti" panose="03000500000000000000" pitchFamily="66" charset="0"/>
              </a:rPr>
              <a:t>звэл: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914390126"/>
              </p:ext>
            </p:extLst>
          </p:nvPr>
        </p:nvGraphicFramePr>
        <p:xfrm>
          <a:off x="763845" y="2282719"/>
          <a:ext cx="8344986" cy="3825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80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5196405" y="5415190"/>
            <a:ext cx="537327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altLang="en-US" sz="894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lang="mn-MN" altLang="en-US" sz="146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0" y="1531106"/>
            <a:ext cx="5066287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7175" indent="200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buNone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2019 онд ахуйн 37011, ААН 496, дэд станц хуваарилах байгууламжийн 490 нийт 37997 дуудлага ирснийг барагдуулсан байна. Нийт дуудлагын хэмжээнд борлуулалтын дуудлага 20014 буюу 52.6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,  ашиглалтын дуудлага 17983 буюу 47.4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%-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ийг эзлэж  байна.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92" name="Rectangle 15"/>
          <p:cNvSpPr>
            <a:spLocks noChangeArrowheads="1"/>
          </p:cNvSpPr>
          <p:nvPr/>
        </p:nvSpPr>
        <p:spPr bwMode="auto">
          <a:xfrm>
            <a:off x="4763477" y="1531106"/>
            <a:ext cx="5021943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buNone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Дуудлага барагдуулсан дундаж хугацаа айл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өрхийн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хэрэглэгчдэд 21.9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минут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буюу 0.36 цаг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ААН-д 21.2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минут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буюу 0.35 цаг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өөрийн тоног төхөөрөмжид 12.7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минут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буюу 0.21 цаг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нийт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компанийн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хэмжээнд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дуудлагын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дундаж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хугацаа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18.6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минут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буюу 0.3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цаг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байна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1586" y="955565"/>
            <a:ext cx="1247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alt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Дуудлага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61343" y="5703740"/>
            <a:ext cx="94824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1000"/>
              </a:spcAft>
            </a:pPr>
            <a:r>
              <a:rPr lang="mn-MN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Дуудлагын тоо өмнөх оны энэ үетэй харьцуулахад </a:t>
            </a:r>
            <a:r>
              <a:rPr lang="mn-MN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2995 </a:t>
            </a:r>
            <a:r>
              <a:rPr lang="mn-MN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буюу </a:t>
            </a:r>
            <a:r>
              <a:rPr lang="mn-MN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8,5%-</a:t>
            </a:r>
            <a:r>
              <a:rPr lang="mn-MN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иар өссөн мөн дуудлагын дундаж хугацаа </a:t>
            </a:r>
            <a:r>
              <a:rPr lang="mn-MN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10.2 </a:t>
            </a:r>
            <a:r>
              <a:rPr lang="mn-MN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минут буюу </a:t>
            </a:r>
            <a:r>
              <a:rPr lang="mn-MN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0.17 </a:t>
            </a:r>
            <a:r>
              <a:rPr lang="mn-MN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цагаар буурснаар хэрэглэгчдэд чанартай хурдан шуурхай үйлчилгээ үзүүлэн ажилласан.</a:t>
            </a:r>
            <a:endParaRPr lang="en-US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687142736"/>
              </p:ext>
            </p:extLst>
          </p:nvPr>
        </p:nvGraphicFramePr>
        <p:xfrm>
          <a:off x="5196405" y="2824847"/>
          <a:ext cx="4529486" cy="283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957131610"/>
              </p:ext>
            </p:extLst>
          </p:nvPr>
        </p:nvGraphicFramePr>
        <p:xfrm>
          <a:off x="162521" y="2840289"/>
          <a:ext cx="4740065" cy="280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3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487059" y="1201011"/>
            <a:ext cx="4459592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ts val="2313"/>
              </a:spcBef>
              <a:spcAft>
                <a:spcPts val="425"/>
              </a:spcAft>
            </a:pPr>
            <a:r>
              <a:rPr lang="en-US" altLang="en-US" sz="1600" b="1" dirty="0" err="1">
                <a:latin typeface="Arial" panose="020B0604020202020204" pitchFamily="34" charset="0"/>
              </a:rPr>
              <a:t>Мэдээллийн</a:t>
            </a:r>
            <a:r>
              <a:rPr lang="en-US" altLang="en-US" sz="1600" b="1" dirty="0">
                <a:latin typeface="Arial" panose="020B0604020202020204" pitchFamily="34" charset="0"/>
              </a:rPr>
              <a:t> </a:t>
            </a:r>
            <a:r>
              <a:rPr lang="en-US" altLang="en-US" sz="1600" b="1" dirty="0" err="1">
                <a:latin typeface="Arial" panose="020B0604020202020204" pitchFamily="34" charset="0"/>
              </a:rPr>
              <a:t>аюулгүй</a:t>
            </a:r>
            <a:r>
              <a:rPr lang="en-US" altLang="en-US" sz="1600" b="1" dirty="0">
                <a:latin typeface="Arial" panose="020B0604020202020204" pitchFamily="34" charset="0"/>
              </a:rPr>
              <a:t> </a:t>
            </a:r>
            <a:r>
              <a:rPr lang="en-US" altLang="en-US" sz="1600" b="1" dirty="0" err="1">
                <a:latin typeface="Arial" panose="020B0604020202020204" pitchFamily="34" charset="0"/>
              </a:rPr>
              <a:t>байдал</a:t>
            </a:r>
            <a:r>
              <a:rPr lang="en-US" altLang="en-US" sz="1600" b="1" dirty="0">
                <a:latin typeface="Arial" panose="020B0604020202020204" pitchFamily="34" charset="0"/>
              </a:rPr>
              <a:t> </a:t>
            </a:r>
            <a:r>
              <a:rPr lang="en-US" altLang="en-US" sz="1600" b="1" dirty="0" err="1">
                <a:latin typeface="Arial" panose="020B0604020202020204" pitchFamily="34" charset="0"/>
              </a:rPr>
              <a:t>чиглэлээр</a:t>
            </a:r>
            <a:endParaRPr lang="en-US" altLang="en-US" sz="1600" b="1" dirty="0">
              <a:latin typeface="Arial" panose="020B0604020202020204" pitchFamily="34" charset="0"/>
            </a:endParaRPr>
          </a:p>
          <a:p>
            <a:pPr algn="just">
              <a:lnSpc>
                <a:spcPts val="1588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2019.01.29 </a:t>
            </a:r>
            <a:r>
              <a:rPr lang="en-US" altLang="en-US" sz="1600" dirty="0" err="1">
                <a:latin typeface="Arial" panose="020B0604020202020204" pitchFamily="34" charset="0"/>
              </a:rPr>
              <a:t>нд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Касперскай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вирусын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програмыг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худалдан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авч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</a:rPr>
              <a:t>/</a:t>
            </a:r>
            <a:r>
              <a:rPr lang="en-US" altLang="en-US" sz="1600" b="1" dirty="0" smtClean="0">
                <a:latin typeface="Arial" panose="020B0604020202020204" pitchFamily="34" charset="0"/>
              </a:rPr>
              <a:t>145 </a:t>
            </a:r>
            <a:r>
              <a:rPr lang="en-US" altLang="en-US" sz="1600" b="1" dirty="0" err="1">
                <a:latin typeface="Arial" panose="020B0604020202020204" pitchFamily="34" charset="0"/>
              </a:rPr>
              <a:t>хэрэглэгч</a:t>
            </a:r>
            <a:r>
              <a:rPr lang="en-US" altLang="en-US" sz="1600" b="1" dirty="0">
                <a:latin typeface="Arial" panose="020B0604020202020204" pitchFamily="34" charset="0"/>
              </a:rPr>
              <a:t>, 9 </a:t>
            </a:r>
            <a:r>
              <a:rPr lang="en-US" altLang="en-US" sz="1600" b="1" dirty="0" err="1">
                <a:latin typeface="Arial" panose="020B0604020202020204" pitchFamily="34" charset="0"/>
              </a:rPr>
              <a:t>сервер</a:t>
            </a:r>
            <a:r>
              <a:rPr lang="en-US" altLang="en-US" sz="1600" b="1" dirty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/ </a:t>
            </a:r>
            <a:r>
              <a:rPr lang="en-US" altLang="en-US" sz="1600" dirty="0" err="1">
                <a:latin typeface="Arial" panose="020B0604020202020204" pitchFamily="34" charset="0"/>
              </a:rPr>
              <a:t>салбар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нэгжүүд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болон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серверүүдэд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суурилуулсан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 b="1229"/>
          <a:stretch/>
        </p:blipFill>
        <p:spPr bwMode="auto">
          <a:xfrm>
            <a:off x="600453" y="2499365"/>
            <a:ext cx="4346198" cy="383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416550" y="1702526"/>
            <a:ext cx="4249964" cy="70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ts val="1588"/>
              </a:lnSpc>
            </a:pPr>
            <a:r>
              <a:rPr lang="en-US" altLang="en-US" sz="1600" dirty="0" smtClean="0">
                <a:latin typeface="Arial" panose="020B0604020202020204" pitchFamily="34" charset="0"/>
              </a:rPr>
              <a:t>2019.03.05</a:t>
            </a:r>
            <a:r>
              <a:rPr lang="mn-MN" altLang="en-US" sz="1600" dirty="0" smtClean="0">
                <a:latin typeface="Arial" panose="020B0604020202020204" pitchFamily="34" charset="0"/>
              </a:rPr>
              <a:t>-нд</a:t>
            </a:r>
            <a:r>
              <a:rPr lang="en-US" altLang="en-US" sz="1600" dirty="0" smtClean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МАБ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боловсруулж</a:t>
            </a:r>
            <a:r>
              <a:rPr lang="mn-MN" altLang="en-US" sz="1600" dirty="0" smtClean="0">
                <a:latin typeface="Arial" panose="020B0604020202020204" pitchFamily="34" charset="0"/>
              </a:rPr>
              <a:t>, З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ахирлын</a:t>
            </a:r>
            <a:r>
              <a:rPr lang="en-US" altLang="en-US" sz="1600" dirty="0" smtClean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зөвлөлийн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хурлаар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орж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танилцуулж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батлуулсан</a:t>
            </a:r>
            <a:r>
              <a:rPr lang="mn-MN" altLang="en-US" sz="1600" dirty="0" smtClean="0">
                <a:latin typeface="Arial" panose="020B0604020202020204" pitchFamily="34" charset="0"/>
              </a:rPr>
              <a:t>.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2395"/>
          <a:stretch/>
        </p:blipFill>
        <p:spPr bwMode="auto">
          <a:xfrm>
            <a:off x="6228272" y="2499365"/>
            <a:ext cx="2536166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181600" y="1676400"/>
            <a:ext cx="0" cy="495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126258"/>
            <a:ext cx="5453606" cy="353546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mn-MN" sz="113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13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4399" y="722364"/>
            <a:ext cx="557204" cy="2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pPr indent="371475" algn="just" defTabSz="742950" fontAlgn="base">
              <a:spcBef>
                <a:spcPct val="0"/>
              </a:spcBef>
              <a:spcAft>
                <a:spcPct val="0"/>
              </a:spcAft>
            </a:pPr>
            <a:r>
              <a:rPr lang="mn-MN" altLang="en-US" sz="894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mn-MN" altLang="en-US" sz="1463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619446"/>
            <a:ext cx="150106" cy="30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pPr defTabSz="742950" fontAlgn="base">
              <a:spcBef>
                <a:spcPct val="0"/>
              </a:spcBef>
              <a:spcAft>
                <a:spcPct val="0"/>
              </a:spcAft>
            </a:pPr>
            <a:endParaRPr lang="en-US" altLang="en-US" sz="1463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0102" y="1025043"/>
            <a:ext cx="3895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mn-MN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КОМПАНИЙН БҮТЭЦ, ОРОН ТОО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8278" y="1598573"/>
            <a:ext cx="2347790" cy="4493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1475" algn="just">
              <a:lnSpc>
                <a:spcPct val="115000"/>
              </a:lnSpc>
            </a:pPr>
            <a:r>
              <a:rPr lang="mn-MN" sz="1463" dirty="0" smtClean="0">
                <a:latin typeface="Arial"/>
                <a:ea typeface="Calibri"/>
                <a:cs typeface="Times New Roman"/>
              </a:rPr>
              <a:t>2019 </a:t>
            </a:r>
            <a:r>
              <a:rPr lang="mn-MN" sz="1463" dirty="0">
                <a:latin typeface="Arial"/>
                <a:ea typeface="Calibri"/>
                <a:cs typeface="Times New Roman"/>
              </a:rPr>
              <a:t>онд бодлого зохицуулалтын 5 хэлтэс, мэдээлэл технологи, шуурхай удирдлага, засвар туршилт, хэмжүүр тоолуур, тээвэр үйлчилгээний чиглэлээр</a:t>
            </a:r>
            <a:r>
              <a:rPr lang="en-US" sz="1463" dirty="0">
                <a:latin typeface="Arial"/>
                <a:ea typeface="Calibri"/>
                <a:cs typeface="Times New Roman"/>
              </a:rPr>
              <a:t> </a:t>
            </a:r>
            <a:r>
              <a:rPr lang="en-US" sz="1463" dirty="0" err="1">
                <a:latin typeface="Arial"/>
                <a:ea typeface="Calibri"/>
                <a:cs typeface="Times New Roman"/>
              </a:rPr>
              <a:t>ажиллах</a:t>
            </a:r>
            <a:r>
              <a:rPr lang="en-US" sz="1463" dirty="0">
                <a:latin typeface="Arial"/>
                <a:ea typeface="Calibri"/>
                <a:cs typeface="Times New Roman"/>
              </a:rPr>
              <a:t> </a:t>
            </a:r>
            <a:r>
              <a:rPr lang="mn-MN" sz="1463" dirty="0">
                <a:latin typeface="Arial"/>
                <a:ea typeface="Calibri"/>
                <a:cs typeface="Times New Roman"/>
              </a:rPr>
              <a:t>5 </a:t>
            </a:r>
            <a:r>
              <a:rPr lang="en-US" sz="1463" dirty="0" err="1">
                <a:latin typeface="Arial"/>
                <a:ea typeface="Calibri"/>
                <a:cs typeface="Times New Roman"/>
              </a:rPr>
              <a:t>алба</a:t>
            </a:r>
            <a:r>
              <a:rPr lang="en-US" sz="1463" dirty="0">
                <a:latin typeface="Arial"/>
                <a:ea typeface="Calibri"/>
                <a:cs typeface="Times New Roman"/>
              </a:rPr>
              <a:t>, </a:t>
            </a:r>
            <a:r>
              <a:rPr lang="mn-MN" sz="1463" dirty="0">
                <a:latin typeface="Arial"/>
                <a:ea typeface="Calibri"/>
                <a:cs typeface="Times New Roman"/>
              </a:rPr>
              <a:t>тоног төхөөрөмжийн ашиглалт борлуулалтын ажлыг эрхлэн гүйцэтгэх 4 салбар, 2 төвтэйгөөр</a:t>
            </a:r>
            <a:r>
              <a:rPr lang="en-US" sz="1463" dirty="0">
                <a:latin typeface="Arial"/>
                <a:ea typeface="Calibri"/>
                <a:cs typeface="Times New Roman"/>
              </a:rPr>
              <a:t> 442 </a:t>
            </a:r>
            <a:r>
              <a:rPr lang="mn-MN" sz="1463" dirty="0">
                <a:latin typeface="Arial"/>
                <a:ea typeface="Calibri"/>
                <a:cs typeface="Times New Roman"/>
              </a:rPr>
              <a:t>орон тоотой ажиллахаас нийт </a:t>
            </a:r>
            <a:r>
              <a:rPr lang="mn-MN" sz="1463" dirty="0" smtClean="0">
                <a:latin typeface="Arial"/>
                <a:ea typeface="Calibri"/>
                <a:cs typeface="Times New Roman"/>
              </a:rPr>
              <a:t>42</a:t>
            </a:r>
            <a:r>
              <a:rPr lang="en-US" sz="1463" dirty="0">
                <a:latin typeface="Arial"/>
                <a:ea typeface="Calibri"/>
                <a:cs typeface="Times New Roman"/>
              </a:rPr>
              <a:t>6</a:t>
            </a:r>
            <a:r>
              <a:rPr lang="mn-MN" sz="1463" dirty="0" smtClean="0">
                <a:latin typeface="Arial"/>
                <a:ea typeface="Calibri"/>
                <a:cs typeface="Times New Roman"/>
              </a:rPr>
              <a:t> </a:t>
            </a:r>
            <a:r>
              <a:rPr lang="mn-MN" sz="1463" dirty="0">
                <a:latin typeface="Arial"/>
                <a:ea typeface="Calibri"/>
                <a:cs typeface="Times New Roman"/>
              </a:rPr>
              <a:t>ажилтан байнгын ажлын байранд </a:t>
            </a:r>
            <a:r>
              <a:rPr lang="mn-MN" sz="1463" dirty="0" smtClean="0">
                <a:latin typeface="Arial"/>
                <a:ea typeface="Calibri"/>
                <a:cs typeface="Times New Roman"/>
              </a:rPr>
              <a:t>ажиллаж </a:t>
            </a:r>
            <a:r>
              <a:rPr lang="mn-MN" sz="1463" dirty="0">
                <a:latin typeface="Arial"/>
                <a:ea typeface="Calibri"/>
                <a:cs typeface="Times New Roman"/>
              </a:rPr>
              <a:t>байна.</a:t>
            </a:r>
            <a:endParaRPr lang="en-US" sz="1300" dirty="0"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6" y="1178931"/>
            <a:ext cx="7243994" cy="47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762000" y="1543051"/>
            <a:ext cx="3657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7150" indent="-31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</a:rPr>
              <a:t>ITZONE ХХК-</a:t>
            </a:r>
            <a:r>
              <a:rPr lang="en-US" altLang="en-US" dirty="0" err="1">
                <a:latin typeface="Arial" panose="020B0604020202020204" pitchFamily="34" charset="0"/>
              </a:rPr>
              <a:t>тай</a:t>
            </a:r>
            <a:r>
              <a:rPr lang="en-US" altLang="en-US" dirty="0">
                <a:latin typeface="Arial" panose="020B0604020202020204" pitchFamily="34" charset="0"/>
              </a:rPr>
              <a:t> Firewall</a:t>
            </a:r>
            <a:r>
              <a:rPr lang="mn-MN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худалдан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авах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гэрээ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байгуул</a:t>
            </a:r>
            <a:r>
              <a:rPr lang="mn-MN" altLang="en-US" dirty="0">
                <a:latin typeface="Arial" panose="020B0604020202020204" pitchFamily="34" charset="0"/>
              </a:rPr>
              <a:t>ан худалдан авч </a:t>
            </a:r>
            <a:r>
              <a:rPr lang="en-US" altLang="en-US" dirty="0">
                <a:latin typeface="Arial" panose="020B0604020202020204" pitchFamily="34" charset="0"/>
              </a:rPr>
              <a:t>2019 </a:t>
            </a:r>
            <a:r>
              <a:rPr lang="en-US" altLang="en-US" dirty="0" err="1">
                <a:latin typeface="Arial" panose="020B0604020202020204" pitchFamily="34" charset="0"/>
              </a:rPr>
              <a:t>оны</a:t>
            </a:r>
            <a:r>
              <a:rPr lang="en-US" altLang="en-US" dirty="0">
                <a:latin typeface="Arial" panose="020B0604020202020204" pitchFamily="34" charset="0"/>
              </a:rPr>
              <a:t> 03 </a:t>
            </a:r>
            <a:r>
              <a:rPr lang="en-US" altLang="en-US" dirty="0" err="1">
                <a:latin typeface="Arial" panose="020B0604020202020204" pitchFamily="34" charset="0"/>
              </a:rPr>
              <a:t>сарын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</a:rPr>
              <a:t>12-14-н</a:t>
            </a:r>
            <a:r>
              <a:rPr lang="mn-MN" altLang="en-US" dirty="0" smtClean="0">
                <a:latin typeface="Arial" panose="020B0604020202020204" pitchFamily="34" charset="0"/>
              </a:rPr>
              <a:t>ий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өдрүүдэд</a:t>
            </a:r>
            <a:r>
              <a:rPr lang="mn-MN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2 </a:t>
            </a:r>
            <a:r>
              <a:rPr lang="en-US" altLang="en-US" dirty="0" err="1">
                <a:latin typeface="Arial" panose="020B0604020202020204" pitchFamily="34" charset="0"/>
              </a:rPr>
              <a:t>инженер</a:t>
            </a:r>
            <a:r>
              <a:rPr lang="mn-MN" altLang="en-US" dirty="0">
                <a:latin typeface="Arial" panose="020B0604020202020204" pitchFamily="34" charset="0"/>
              </a:rPr>
              <a:t>тэй хамтран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ажиллаж</a:t>
            </a:r>
            <a:r>
              <a:rPr lang="en-US" altLang="en-US" dirty="0">
                <a:latin typeface="Arial" panose="020B0604020202020204" pitchFamily="34" charset="0"/>
              </a:rPr>
              <a:t> Firewall </a:t>
            </a:r>
            <a:r>
              <a:rPr lang="en-US" altLang="en-US" dirty="0" err="1">
                <a:latin typeface="Arial" panose="020B0604020202020204" pitchFamily="34" charset="0"/>
              </a:rPr>
              <a:t>тохиргоо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mn-MN" altLang="en-US" dirty="0">
                <a:latin typeface="Arial" panose="020B0604020202020204" pitchFamily="34" charset="0"/>
              </a:rPr>
              <a:t>хийлгэн хүлээн </a:t>
            </a:r>
            <a:r>
              <a:rPr lang="mn-MN" altLang="en-US" dirty="0" smtClean="0">
                <a:latin typeface="Arial" panose="020B0604020202020204" pitchFamily="34" charset="0"/>
              </a:rPr>
              <a:t>авсан.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61745"/>
            <a:ext cx="38100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325114" y="1806143"/>
            <a:ext cx="43009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ts val="1263"/>
              </a:spcBef>
            </a:pPr>
            <a:r>
              <a:rPr lang="en-US" altLang="en-US" u="sng" dirty="0">
                <a:latin typeface="Arial" panose="020B0604020202020204" pitchFamily="34" charset="0"/>
              </a:rPr>
              <a:t>https://tsakhilgaan.mn</a:t>
            </a:r>
            <a:r>
              <a:rPr lang="en-US" altLang="en-US" dirty="0">
                <a:latin typeface="Arial" panose="020B0604020202020204" pitchFamily="34" charset="0"/>
              </a:rPr>
              <a:t> SSL </a:t>
            </a:r>
            <a:r>
              <a:rPr lang="en-US" altLang="en-US" dirty="0" err="1">
                <a:latin typeface="Arial" panose="020B0604020202020204" pitchFamily="34" charset="0"/>
              </a:rPr>
              <a:t>тохиргоог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mn-MN" altLang="en-US" dirty="0" smtClean="0">
                <a:latin typeface="Arial" panose="020B0604020202020204" pitchFamily="34" charset="0"/>
              </a:rPr>
              <a:t>                 </a:t>
            </a:r>
            <a:r>
              <a:rPr lang="en-US" altLang="en-US" dirty="0" smtClean="0">
                <a:latin typeface="Arial" panose="020B0604020202020204" pitchFamily="34" charset="0"/>
              </a:rPr>
              <a:t>3 </a:t>
            </a:r>
            <a:r>
              <a:rPr lang="en-US" altLang="en-US" dirty="0" err="1">
                <a:latin typeface="Arial" panose="020B0604020202020204" pitchFamily="34" charset="0"/>
              </a:rPr>
              <a:t>жилийн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хугацаагаар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сунгасан</a:t>
            </a:r>
            <a:r>
              <a:rPr lang="mn-MN" altLang="en-US" dirty="0" smtClean="0">
                <a:latin typeface="Arial" panose="020B0604020202020204" pitchFamily="34" charset="0"/>
              </a:rPr>
              <a:t>.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04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09" y="2896365"/>
            <a:ext cx="4490973" cy="24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4953000" y="154305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        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2313"/>
              </a:spcAft>
            </a:pPr>
            <a:r>
              <a:rPr lang="en-US" altLang="en-US" sz="1600" smtClean="0"/>
              <a:t>М</a:t>
            </a:r>
            <a:r>
              <a:rPr lang="mn-MN" altLang="en-US" sz="160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634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09601" y="1841500"/>
            <a:ext cx="4030663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20638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ts val="1588"/>
              </a:lnSpc>
              <a:spcAft>
                <a:spcPts val="1475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2019 </a:t>
            </a:r>
            <a:r>
              <a:rPr lang="en-US" altLang="en-US" sz="1600" dirty="0" err="1">
                <a:latin typeface="Arial" panose="020B0604020202020204" pitchFamily="34" charset="0"/>
              </a:rPr>
              <a:t>оны</a:t>
            </a:r>
            <a:r>
              <a:rPr lang="en-US" altLang="en-US" sz="1600" dirty="0">
                <a:latin typeface="Arial" panose="020B0604020202020204" pitchFamily="34" charset="0"/>
              </a:rPr>
              <a:t> 01 </a:t>
            </a:r>
            <a:r>
              <a:rPr lang="en-US" altLang="en-US" sz="1600" dirty="0" err="1">
                <a:latin typeface="Arial" panose="020B0604020202020204" pitchFamily="34" charset="0"/>
              </a:rPr>
              <a:t>сарын</a:t>
            </a:r>
            <a:r>
              <a:rPr lang="en-US" altLang="en-US" sz="1600" dirty="0">
                <a:latin typeface="Arial" panose="020B0604020202020204" pitchFamily="34" charset="0"/>
              </a:rPr>
              <a:t> 29 </a:t>
            </a:r>
            <a:r>
              <a:rPr lang="en-US" altLang="en-US" sz="1600" dirty="0" err="1">
                <a:latin typeface="Arial" panose="020B0604020202020204" pitchFamily="34" charset="0"/>
              </a:rPr>
              <a:t>нд</a:t>
            </a:r>
            <a:r>
              <a:rPr lang="en-US" altLang="en-US" sz="1600" dirty="0">
                <a:latin typeface="Arial" panose="020B0604020202020204" pitchFamily="34" charset="0"/>
              </a:rPr>
              <a:t> 3 </a:t>
            </a:r>
            <a:r>
              <a:rPr lang="en-US" altLang="en-US" sz="1600" dirty="0" err="1">
                <a:latin typeface="Arial" panose="020B0604020202020204" pitchFamily="34" charset="0"/>
              </a:rPr>
              <a:t>сервер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худалдаж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асуудлыг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техникийн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зөвлөлөөр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оруулан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батлаж</a:t>
            </a:r>
            <a:r>
              <a:rPr lang="en-US" altLang="en-US" sz="1600" dirty="0">
                <a:latin typeface="Arial" panose="020B0604020202020204" pitchFamily="34" charset="0"/>
              </a:rPr>
              <a:t>, 2019.03.07 </a:t>
            </a:r>
            <a:r>
              <a:rPr lang="en-US" altLang="en-US" sz="1600" dirty="0" err="1">
                <a:latin typeface="Arial" panose="020B0604020202020204" pitchFamily="34" charset="0"/>
              </a:rPr>
              <a:t>нд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Серверийн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техникийн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үзүүлэлтийн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судлаж</a:t>
            </a:r>
            <a:r>
              <a:rPr lang="en-US" altLang="en-US" sz="1600" dirty="0">
                <a:latin typeface="Arial" panose="020B0604020202020204" pitchFamily="34" charset="0"/>
              </a:rPr>
              <a:t> R740 </a:t>
            </a:r>
            <a:r>
              <a:rPr lang="en-US" altLang="en-US" sz="1600" dirty="0" err="1">
                <a:latin typeface="Arial" panose="020B0604020202020204" pitchFamily="34" charset="0"/>
              </a:rPr>
              <a:t>маркийн</a:t>
            </a:r>
            <a:r>
              <a:rPr lang="en-US" altLang="en-US" sz="1600" dirty="0">
                <a:latin typeface="Arial" panose="020B0604020202020204" pitchFamily="34" charset="0"/>
              </a:rPr>
              <a:t> Dell </a:t>
            </a:r>
            <a:r>
              <a:rPr lang="en-US" altLang="en-US" sz="1600" dirty="0" err="1">
                <a:latin typeface="Arial" panose="020B0604020202020204" pitchFamily="34" charset="0"/>
              </a:rPr>
              <a:t>брендийн</a:t>
            </a:r>
            <a:r>
              <a:rPr lang="en-US" altLang="en-US" sz="1600" dirty="0">
                <a:latin typeface="Arial" panose="020B0604020202020204" pitchFamily="34" charset="0"/>
              </a:rPr>
              <a:t> 3 </a:t>
            </a:r>
            <a:r>
              <a:rPr lang="en-US" altLang="en-US" sz="1600" dirty="0" err="1">
                <a:latin typeface="Arial" panose="020B0604020202020204" pitchFamily="34" charset="0"/>
              </a:rPr>
              <a:t>сервер</a:t>
            </a:r>
            <a:r>
              <a:rPr lang="en-US" altLang="en-US" sz="1600" dirty="0">
                <a:latin typeface="Arial" panose="020B0604020202020204" pitchFamily="34" charset="0"/>
              </a:rPr>
              <a:t>, </a:t>
            </a:r>
            <a:r>
              <a:rPr lang="en-US" altLang="en-US" sz="1600" dirty="0" err="1">
                <a:latin typeface="Arial" panose="020B0604020202020204" pitchFamily="34" charset="0"/>
              </a:rPr>
              <a:t>рак</a:t>
            </a:r>
            <a:r>
              <a:rPr lang="en-US" altLang="en-US" sz="1600" dirty="0">
                <a:latin typeface="Arial" panose="020B0604020202020204" pitchFamily="34" charset="0"/>
              </a:rPr>
              <a:t> 49,200,000 </a:t>
            </a:r>
            <a:r>
              <a:rPr lang="en-US" altLang="en-US" sz="1600" dirty="0" err="1">
                <a:latin typeface="Arial" panose="020B0604020202020204" pitchFamily="34" charset="0"/>
              </a:rPr>
              <a:t>төгрөгөөр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худалдан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авч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раканд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суурилуулсан</a:t>
            </a:r>
            <a:r>
              <a:rPr lang="en-US" altLang="en-US" sz="16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81389"/>
            <a:ext cx="41148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5067301" y="1808163"/>
            <a:ext cx="40608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9238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ts val="1588"/>
              </a:lnSpc>
              <a:spcBef>
                <a:spcPts val="1475"/>
              </a:spcBef>
            </a:pPr>
            <a:r>
              <a:rPr lang="en-US" altLang="en-US" sz="1600" dirty="0">
                <a:latin typeface="Arial" panose="020B0604020202020204" pitchFamily="34" charset="0"/>
              </a:rPr>
              <a:t>    </a:t>
            </a:r>
            <a:r>
              <a:rPr lang="en-US" altLang="en-US" sz="1600" dirty="0" err="1">
                <a:latin typeface="Arial" panose="020B0604020202020204" pitchFamily="34" charset="0"/>
              </a:rPr>
              <a:t>Програм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хангамжийн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өгөгдлийн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баазыг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сар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бүрийн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хаалт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хийсний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дараа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нөөцөлж</a:t>
            </a:r>
            <a:r>
              <a:rPr lang="en-US" altLang="en-US" sz="1600" dirty="0">
                <a:latin typeface="Arial" panose="020B0604020202020204" pitchFamily="34" charset="0"/>
              </a:rPr>
              <a:t> QNAP </a:t>
            </a:r>
            <a:r>
              <a:rPr lang="en-US" altLang="en-US" sz="1600" dirty="0" err="1">
                <a:latin typeface="Arial" panose="020B0604020202020204" pitchFamily="34" charset="0"/>
              </a:rPr>
              <a:t>сервер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лүү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хуулсан</a:t>
            </a:r>
            <a:r>
              <a:rPr lang="en-US" altLang="en-US" sz="1600" dirty="0">
                <a:latin typeface="Arial" panose="020B0604020202020204" pitchFamily="34" charset="0"/>
              </a:rPr>
              <a:t>. </a:t>
            </a:r>
            <a:r>
              <a:rPr lang="en-US" altLang="en-US" sz="1600" dirty="0" err="1">
                <a:latin typeface="Arial" panose="020B0604020202020204" pitchFamily="34" charset="0"/>
              </a:rPr>
              <a:t>Серверийн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ашиглаж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байгаа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багтаамж</a:t>
            </a:r>
            <a:r>
              <a:rPr lang="en-US" altLang="en-US" sz="1600" dirty="0">
                <a:latin typeface="Arial" panose="020B0604020202020204" pitchFamily="34" charset="0"/>
              </a:rPr>
              <a:t> 352Gb </a:t>
            </a:r>
            <a:r>
              <a:rPr lang="en-US" altLang="en-US" sz="1600" dirty="0" err="1">
                <a:latin typeface="Arial" panose="020B0604020202020204" pitchFamily="34" charset="0"/>
              </a:rPr>
              <a:t>мэдээлэл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хадгалж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байна</a:t>
            </a:r>
            <a:r>
              <a:rPr lang="en-US" altLang="en-US" sz="16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458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1" y="3290889"/>
            <a:ext cx="38957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414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210094" y="1002785"/>
            <a:ext cx="308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Сервер орчны чиглэлээр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161" y="1458914"/>
            <a:ext cx="47097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2019.02.18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ны 21:00-06:30 цагийн хооронд серверийн өрөөний сүлжээний кабелийг янзлаж, серверүүдийг өндөр раканд суурилуулж, програм хангамжийг хэвийн ажиллагаанд оруулсан</a:t>
            </a:r>
            <a:endParaRPr lang="en-US" sz="1600" dirty="0"/>
          </a:p>
        </p:txBody>
      </p:sp>
      <p:pic>
        <p:nvPicPr>
          <p:cNvPr id="6" name="Picture 5" descr="D:\1 MTAA MTAA MTAA\2019-2020 on\Tailan\1-r uliral\Zurag\Серве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14" y="4422809"/>
            <a:ext cx="1302892" cy="16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scontent.fuln2-1.fna.fbcdn.net/v/t1.15752-9/s2048x2048/52859669_806942126307203_7231384754933727232_n.jpg?_nc_cat=106&amp;_nc_ht=scontent.fuln2-1.fna&amp;oh=fade801c5157766453cd4b6ee17147c6&amp;oe=5D4E040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52" y="2871153"/>
            <a:ext cx="1591182" cy="137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scontent.fuln2-1.fna.fbcdn.net/v/t1.15752-9/52365639_2317401361861181_462609815055630336_n.jpg?_nc_cat=102&amp;_nc_ht=scontent.fuln2-1.fna&amp;oh=20613a6141ae1e4274b5eea97b3cb4f8&amp;oe=5D07F4B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48" y="2869150"/>
            <a:ext cx="1559895" cy="13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954467" y="1600200"/>
            <a:ext cx="4953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2019 оны 01 сарын 29 нд 3 сервер худалдаж асуудлыг техникийн зөвлөлөөр оруулан батлаж, 20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.03.07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нд Серверийн техникийн үзүүлэлтийн судлаж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R740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маркийн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Dell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брендийн 3 сервер, рак 49,200,000 төгрөгөөр худалдан авч раканд суурилуулсан</a:t>
            </a:r>
            <a:endParaRPr lang="en-US" sz="1600" dirty="0"/>
          </a:p>
        </p:txBody>
      </p:sp>
      <p:pic>
        <p:nvPicPr>
          <p:cNvPr id="10" name="Picture 9" descr="r740 server Ð·ÑÑÐ³Ð°Ð½ Ð¸Ð»ÑÑÑÒ¯Ò¯Ð´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65" y="3311146"/>
            <a:ext cx="3678555" cy="221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6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78777" y="1051611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mn-MN" sz="1600" b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Борлуулалт арилжааны системийн талаар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260839" y="1458914"/>
            <a:ext cx="4498730" cy="1489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.01.08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нд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ББЗХ-ийн баазыг ШИН-ийн борлуулалт, ААН-ээр Борлуулалт арилжааны системд салгаж, Нэгтгэлийн програм хангамжинд салгасан баазууд холбож ажилд оруулсан.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10" name="Picture 9" descr="D:\1 MTAA MTAA MTAA\2019-2020 on\Tailan\1-r uliral\Zurag\Negtg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" y="3017494"/>
            <a:ext cx="421386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953000" y="1668949"/>
            <a:ext cx="4953000" cy="1489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2019.03.12 нд НӨАТУС-ын баримтыг хэрэглэгчийн утасны дугаар луу илгээх, файлын бус орлогыг хүлээн авах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IACD Import Account Credit Data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програм хангамжийг салбар, ХҮТ-д нэвтрүүлэв.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12" name="Picture 11" descr="D:\1 MTAA MTAA MTAA\2019-2020 on\Tailan\1-r uliral\Zurag\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58780"/>
            <a:ext cx="4220309" cy="3039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7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42900" y="1135748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mn-MN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Диспетчерийн хяналтын системийн талаар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342900" y="1600200"/>
            <a:ext cx="46101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mn-MN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Сүхбаатар, Жаргалант, Зүүнхараа салбарт скада системийн дэлгэц дээр чадлын утга гаргаж хянадаг болгосон.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7" name="Picture 6" descr="IMG_1756-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59564"/>
            <a:ext cx="2048608" cy="166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56416839_2362734483778578_3152397869462323200_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8" y="3846041"/>
            <a:ext cx="2413782" cy="17809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295900" y="1558379"/>
            <a:ext cx="4297199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mn-MN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35/6кВ-ын Өгөөмөр дэд </a:t>
            </a:r>
            <a:r>
              <a:rPr lang="mn-MN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станцаас тэжээлтэй </a:t>
            </a:r>
            <a:r>
              <a:rPr lang="mn-MN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байгаа 13 ячейкийн скада </a:t>
            </a:r>
            <a:r>
              <a:rPr lang="mn-MN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камерын </a:t>
            </a:r>
            <a:r>
              <a:rPr lang="mn-MN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системийн холболт угсралтыг хийж ашиглалтанд оруулсан. ачаалал ихтэй Өгөөмөр дэд станцад скада систем суурилуулсанаар ачаалал, таслалт залгалт, шиний газардлага зэргийг мэдээллэдэг болсон.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mn-MN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Хөтөл салбарын РП-1 ХБ-ийн скада камерийн системийн мантаж таслуурын холболтуудыг шинээр хийж төв серверт холбосон.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mn-MN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Зүүнхараа РП-1 ХБ-ийн барилгын засвар хийсэнтэй холбоотой Скада камерийн системийн мантаж угсралтын ажлын шинээр хийж гүйцэтгэсэн.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287215" y="1239596"/>
            <a:ext cx="4665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Дархан Сэлэнгийн ЦТС” ХК болон програм хангамжийн “ЕСМ” ХХК нарын хооронд 2019 оны 05 сарын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01-ний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өдөр байгуулсан №19/58 тоот гэрээт ажлыг гүйцэтгэж, гүйцэтгэл 95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%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-тай ажиллаж байна</a:t>
            </a:r>
            <a:endParaRPr lang="en-US" sz="1600" dirty="0"/>
          </a:p>
        </p:txBody>
      </p:sp>
      <p:pic>
        <p:nvPicPr>
          <p:cNvPr id="5" name="Picture 4" descr="D:\1 MTAA MTAA MTAA\2019-2020 on\Tailan_2019\3-r uliral\BA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8" y="2885048"/>
            <a:ext cx="4111283" cy="24723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953000" y="1531983"/>
            <a:ext cx="4690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Хүний нөөцийн програм хангамжийн </a:t>
            </a:r>
            <a:r>
              <a:rPr lang="mn-MN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талаар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179443" y="1870537"/>
            <a:ext cx="443934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Able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програм хангамжийг нэвтрүүлж онлайнаар 3 удаа, сургалтын инженер ирж 1 удаа сургалт явуулсан. Цаг бүртгэлийн төхөөрөмжийг компанийн төв, Дархан ХҮТ-ийг 2019.01.21 нд холбож ажиллуулсан.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.04.03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нд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Сүхбаатар салбар, Зүүнхараа салбар, Жаргалант салбар, Хөтөл салбар, Шарын гол хэсэгт суурилуулж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ABLE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програмтай холбосон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9" name="Picture 8" descr="D:\1 MTAA MTAA MTAA\2019-2020 on\Tailan\1-r uliral\Zurag\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43" y="4511260"/>
            <a:ext cx="4439342" cy="1467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0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394960" y="792479"/>
            <a:ext cx="4160521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mn-MN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Диспетчерийн хяналтын </a:t>
            </a:r>
            <a:r>
              <a:rPr lang="mn-MN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дэлгэцний</a:t>
            </a:r>
          </a:p>
          <a:p>
            <a:pPr algn="just">
              <a:spcAft>
                <a:spcPts val="1000"/>
              </a:spcAft>
            </a:pPr>
            <a:r>
              <a:rPr lang="mn-MN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харагдах </a:t>
            </a:r>
            <a:r>
              <a:rPr lang="mn-MN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байдал схемийг </a:t>
            </a:r>
            <a:r>
              <a:rPr lang="mn-MN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өөрчилсөн</a:t>
            </a:r>
            <a:r>
              <a:rPr lang="mn-MN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6" name="Picture 5" descr="D:\User File\Desktop\SS-201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505495"/>
            <a:ext cx="9220201" cy="46400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r">
              <a:spcAft>
                <a:spcPts val="2313"/>
              </a:spcAft>
            </a:pPr>
            <a:r>
              <a:rPr lang="mn-MN" sz="1800" dirty="0"/>
              <a:t>Мэдээлэл холбоо, сүлжээний талаар</a:t>
            </a:r>
            <a:endParaRPr lang="en-US" alt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365760" y="1057079"/>
            <a:ext cx="4587240" cy="233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2019.01.10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ны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өдөр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Харилцаа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холбооны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зохицуулах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хороонд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Радио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долгионы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тусгай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зөвшөөрөл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сунгах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албан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бичиг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өргөдөл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 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холбогдох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бичиг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баримтыг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бүрдүүлж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өгсөн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Хариу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шийдвэр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20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хоногийн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дотор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гарна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ХХЗХорооны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радио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долгионыг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ашиглах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эрхийг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сунгах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шийдвэр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гаргаж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гэрчилгээг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жилээр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сунгаж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авав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6" name="Picture 5" descr="D:\1 MTAA MTAA MTAA\2019-2020 on\Tailan\1-r uliral\Zurag\Radio dolgionii gerchilge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r="3096"/>
          <a:stretch/>
        </p:blipFill>
        <p:spPr bwMode="auto">
          <a:xfrm>
            <a:off x="1971675" y="3396374"/>
            <a:ext cx="1533525" cy="257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6400" y="1711297"/>
            <a:ext cx="405384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2019.01.31 </a:t>
            </a: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нд Компанийн интернэтийн хурдыг Мобинэт рүү хүсэлт гаргах компанийн интернэтийн хурд 35M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pbs</a:t>
            </a: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салбаруудын интернэтийн хурд 8Mрв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s </a:t>
            </a: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болгосон.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9" name="Picture 8" descr="mobinet Ð·ÑÑÐ³Ð°Ð½ Ð¸Ð»ÑÑÑÒ¯Ò¯Ð´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7" y="4282440"/>
            <a:ext cx="4239763" cy="1169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2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4953000" y="1600200"/>
            <a:ext cx="0" cy="4789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00" y="915989"/>
            <a:ext cx="4339087" cy="542925"/>
          </a:xfrm>
          <a:solidFill>
            <a:srgbClr val="4AEA4E"/>
          </a:solidFill>
        </p:spPr>
        <p:txBody>
          <a:bodyPr/>
          <a:lstStyle/>
          <a:p>
            <a:pPr algn="ctr">
              <a:spcAft>
                <a:spcPts val="2313"/>
              </a:spcAft>
            </a:pPr>
            <a:r>
              <a:rPr lang="en-US" altLang="en-US" sz="1600" dirty="0" smtClean="0"/>
              <a:t>М</a:t>
            </a:r>
            <a:r>
              <a:rPr lang="mn-MN" altLang="en-US" sz="1600" dirty="0" smtClean="0"/>
              <a:t>эдээллийн технологийн чиглэлээр хийсэн ажлууд</a:t>
            </a:r>
            <a:endParaRPr lang="en-US" alt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243840" y="1409621"/>
            <a:ext cx="4709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Орчны хяналтын систем суурилснаар өрөөнд ус алдах, гал утаа, температур өөрчлөгдөх, хаалга онгойх, хүчдэл тасрах болон хөдөлгөөн илэрэх үед мэдэрч мессеж </a:t>
            </a:r>
            <a:r>
              <a:rPr lang="mn-MN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илгээн мэдээллийг авдаг болсон.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6" name="Picture 5" descr="D:\1 MTAA MTAA MTAA\2019-2020 on\Tailan\1-r uliral\Zurag\56429316_413645486120943_1390876496830136320_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t="17892" r="10153" b="37754"/>
          <a:stretch/>
        </p:blipFill>
        <p:spPr bwMode="auto">
          <a:xfrm>
            <a:off x="571817" y="2865120"/>
            <a:ext cx="2239645" cy="1859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:\1 MTAA MTAA MTAA\2019-2020 on\Tailan\1-r uliral\Zurag\56721624_2749649128383998_3563561939181240320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10216" r="18795" b="41847"/>
          <a:stretch/>
        </p:blipFill>
        <p:spPr bwMode="auto">
          <a:xfrm>
            <a:off x="2385060" y="3920808"/>
            <a:ext cx="2179320" cy="1859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6400" y="1605546"/>
            <a:ext cx="421386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2019.04 сард Дархан ХҮТ-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II </a:t>
            </a: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шинэ байранд орсонтой холбогдуулан шилэн кабель холбох, сүлжээний зохион байгуулалт хийж, гадна хаяг суурилуулах ажлуудыг хийж гүйцэтгэсэн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9" name="Picture 8" descr="D:\1 MTAA MTAA MTAA\2019-2020 on\IRSEN, YAVSAN\IRSEN\Darkhan HUT\Дархан ХҮТ\55816564_463677800836929_5445372782995046400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5"/>
          <a:stretch/>
        </p:blipFill>
        <p:spPr bwMode="auto">
          <a:xfrm>
            <a:off x="6491035" y="3755802"/>
            <a:ext cx="2119565" cy="2536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43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5732" y="780597"/>
            <a:ext cx="4570268" cy="705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9" name="Rectangle 8"/>
          <p:cNvSpPr/>
          <p:nvPr/>
        </p:nvSpPr>
        <p:spPr>
          <a:xfrm>
            <a:off x="1513297" y="903188"/>
            <a:ext cx="6601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600" b="1" dirty="0">
                <a:latin typeface="Arial" panose="020B0604020202020204" pitchFamily="34" charset="0"/>
              </a:rPr>
              <a:t>Компанийн хэмжээнд ухаалаг тоолуур суурилуулалтын явц</a:t>
            </a:r>
            <a:endParaRPr lang="en-US" sz="16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902604"/>
              </p:ext>
            </p:extLst>
          </p:nvPr>
        </p:nvGraphicFramePr>
        <p:xfrm>
          <a:off x="433778" y="1639349"/>
          <a:ext cx="9165030" cy="36673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6617">
                  <a:extLst>
                    <a:ext uri="{9D8B030D-6E8A-4147-A177-3AD203B41FA5}">
                      <a16:colId xmlns:a16="http://schemas.microsoft.com/office/drawing/2014/main" val="151001450"/>
                    </a:ext>
                  </a:extLst>
                </a:gridCol>
                <a:gridCol w="1173303">
                  <a:extLst>
                    <a:ext uri="{9D8B030D-6E8A-4147-A177-3AD203B41FA5}">
                      <a16:colId xmlns:a16="http://schemas.microsoft.com/office/drawing/2014/main" val="3502623912"/>
                    </a:ext>
                  </a:extLst>
                </a:gridCol>
                <a:gridCol w="712807">
                  <a:extLst>
                    <a:ext uri="{9D8B030D-6E8A-4147-A177-3AD203B41FA5}">
                      <a16:colId xmlns:a16="http://schemas.microsoft.com/office/drawing/2014/main" val="1952612786"/>
                    </a:ext>
                  </a:extLst>
                </a:gridCol>
                <a:gridCol w="523995">
                  <a:extLst>
                    <a:ext uri="{9D8B030D-6E8A-4147-A177-3AD203B41FA5}">
                      <a16:colId xmlns:a16="http://schemas.microsoft.com/office/drawing/2014/main" val="2817705850"/>
                    </a:ext>
                  </a:extLst>
                </a:gridCol>
                <a:gridCol w="523995">
                  <a:extLst>
                    <a:ext uri="{9D8B030D-6E8A-4147-A177-3AD203B41FA5}">
                      <a16:colId xmlns:a16="http://schemas.microsoft.com/office/drawing/2014/main" val="649494154"/>
                    </a:ext>
                  </a:extLst>
                </a:gridCol>
                <a:gridCol w="543522">
                  <a:extLst>
                    <a:ext uri="{9D8B030D-6E8A-4147-A177-3AD203B41FA5}">
                      <a16:colId xmlns:a16="http://schemas.microsoft.com/office/drawing/2014/main" val="858780959"/>
                    </a:ext>
                  </a:extLst>
                </a:gridCol>
                <a:gridCol w="556540">
                  <a:extLst>
                    <a:ext uri="{9D8B030D-6E8A-4147-A177-3AD203B41FA5}">
                      <a16:colId xmlns:a16="http://schemas.microsoft.com/office/drawing/2014/main" val="3823806563"/>
                    </a:ext>
                  </a:extLst>
                </a:gridCol>
                <a:gridCol w="556540">
                  <a:extLst>
                    <a:ext uri="{9D8B030D-6E8A-4147-A177-3AD203B41FA5}">
                      <a16:colId xmlns:a16="http://schemas.microsoft.com/office/drawing/2014/main" val="3845973693"/>
                    </a:ext>
                  </a:extLst>
                </a:gridCol>
                <a:gridCol w="556540">
                  <a:extLst>
                    <a:ext uri="{9D8B030D-6E8A-4147-A177-3AD203B41FA5}">
                      <a16:colId xmlns:a16="http://schemas.microsoft.com/office/drawing/2014/main" val="1840946885"/>
                    </a:ext>
                  </a:extLst>
                </a:gridCol>
                <a:gridCol w="605361">
                  <a:extLst>
                    <a:ext uri="{9D8B030D-6E8A-4147-A177-3AD203B41FA5}">
                      <a16:colId xmlns:a16="http://schemas.microsoft.com/office/drawing/2014/main" val="2976924601"/>
                    </a:ext>
                  </a:extLst>
                </a:gridCol>
                <a:gridCol w="553287">
                  <a:extLst>
                    <a:ext uri="{9D8B030D-6E8A-4147-A177-3AD203B41FA5}">
                      <a16:colId xmlns:a16="http://schemas.microsoft.com/office/drawing/2014/main" val="2866370168"/>
                    </a:ext>
                  </a:extLst>
                </a:gridCol>
                <a:gridCol w="605361">
                  <a:extLst>
                    <a:ext uri="{9D8B030D-6E8A-4147-A177-3AD203B41FA5}">
                      <a16:colId xmlns:a16="http://schemas.microsoft.com/office/drawing/2014/main" val="3470404821"/>
                    </a:ext>
                  </a:extLst>
                </a:gridCol>
                <a:gridCol w="497959">
                  <a:extLst>
                    <a:ext uri="{9D8B030D-6E8A-4147-A177-3AD203B41FA5}">
                      <a16:colId xmlns:a16="http://schemas.microsoft.com/office/drawing/2014/main" val="1958370637"/>
                    </a:ext>
                  </a:extLst>
                </a:gridCol>
                <a:gridCol w="514231">
                  <a:extLst>
                    <a:ext uri="{9D8B030D-6E8A-4147-A177-3AD203B41FA5}">
                      <a16:colId xmlns:a16="http://schemas.microsoft.com/office/drawing/2014/main" val="1313054256"/>
                    </a:ext>
                  </a:extLst>
                </a:gridCol>
                <a:gridCol w="514231">
                  <a:extLst>
                    <a:ext uri="{9D8B030D-6E8A-4147-A177-3AD203B41FA5}">
                      <a16:colId xmlns:a16="http://schemas.microsoft.com/office/drawing/2014/main" val="4293910525"/>
                    </a:ext>
                  </a:extLst>
                </a:gridCol>
                <a:gridCol w="520741">
                  <a:extLst>
                    <a:ext uri="{9D8B030D-6E8A-4147-A177-3AD203B41FA5}">
                      <a16:colId xmlns:a16="http://schemas.microsoft.com/office/drawing/2014/main" val="1115569680"/>
                    </a:ext>
                  </a:extLst>
                </a:gridCol>
              </a:tblGrid>
              <a:tr h="4395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Хэсгүүд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Хэрэглэгчийн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Үүнээс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ухаалаг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тоолууртай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Ухаалаг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тоолуургүй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хэрэглэгчийн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2871879610"/>
                  </a:ext>
                </a:extLst>
              </a:tr>
              <a:tr h="439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ГХ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ГХ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ГХ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799850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Жаргалант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3728889534"/>
                  </a:ext>
                </a:extLst>
              </a:tr>
              <a:tr h="303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Сүхбаатар 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6330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8049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4345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1046443780"/>
                  </a:ext>
                </a:extLst>
              </a:tr>
              <a:tr h="3014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Зүүнхараа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6336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742623618"/>
                  </a:ext>
                </a:extLst>
              </a:tr>
              <a:tr h="315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Хөтөл 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1726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384419520"/>
                  </a:ext>
                </a:extLst>
              </a:tr>
              <a:tr h="3134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ДХҮТ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2133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13425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11194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26752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12806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10296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24027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2725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705790290"/>
                  </a:ext>
                </a:extLst>
              </a:tr>
              <a:tr h="43951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Салбарын нийт цэгийн тоо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16342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28148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48480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15301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22757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39270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5391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9151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18.9%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607148043"/>
                  </a:ext>
                </a:extLst>
              </a:tr>
              <a:tr h="35836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Ахуйн хэрэглэгч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44490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38058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38058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85.5%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3862774148"/>
                  </a:ext>
                </a:extLst>
              </a:tr>
              <a:tr h="43951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1212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68.1%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366949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1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43" y="1470797"/>
            <a:ext cx="8501470" cy="1008289"/>
          </a:xfrm>
        </p:spPr>
        <p:txBody>
          <a:bodyPr/>
          <a:lstStyle/>
          <a:p>
            <a:r>
              <a:rPr lang="mn-MN" dirty="0" smtClean="0"/>
              <a:t> </a:t>
            </a:r>
            <a:r>
              <a:rPr lang="mn-MN" sz="9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46156" y="1002169"/>
            <a:ext cx="3969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ХҮНИЙ НӨӨЦИЙН ХӨДӨЛГӨӨН 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02980" y="3165420"/>
            <a:ext cx="150106" cy="30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pPr defTabSz="742950" fontAlgn="base">
              <a:spcBef>
                <a:spcPct val="0"/>
              </a:spcBef>
              <a:spcAft>
                <a:spcPct val="0"/>
              </a:spcAft>
            </a:pPr>
            <a:endParaRPr lang="en-US" altLang="en-US" sz="1463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738" y="1532892"/>
            <a:ext cx="8922894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 algn="just">
              <a:lnSpc>
                <a:spcPct val="150000"/>
              </a:lnSpc>
              <a:buFont typeface="Wingdings"/>
              <a:buChar char=""/>
              <a:tabLst>
                <a:tab pos="464344" algn="l"/>
              </a:tabLst>
            </a:pPr>
            <a:r>
              <a:rPr lang="mn-MN" sz="1600" dirty="0" smtClean="0">
                <a:latin typeface="0 Arial "/>
              </a:rPr>
              <a:t>2019 </a:t>
            </a:r>
            <a:r>
              <a:rPr lang="mn-MN" sz="1600" dirty="0">
                <a:latin typeface="0 Arial "/>
              </a:rPr>
              <a:t>онд шинээр ажилд орсон 41 ажилтнуудын анкет, ажлын байр өөрчлөгдсөн 50 ажилтан, ажлаас чөлөөлөгдсөн </a:t>
            </a:r>
            <a:r>
              <a:rPr lang="mn-MN" sz="1600" dirty="0" smtClean="0">
                <a:latin typeface="0 Arial "/>
              </a:rPr>
              <a:t>59 ажилтан</a:t>
            </a:r>
            <a:r>
              <a:rPr lang="mn-MN" sz="1600" dirty="0">
                <a:latin typeface="0 Arial "/>
              </a:rPr>
              <a:t> </a:t>
            </a:r>
            <a:r>
              <a:rPr lang="mn-MN" sz="1600" dirty="0" smtClean="0">
                <a:latin typeface="0 Arial "/>
              </a:rPr>
              <a:t>байна. </a:t>
            </a:r>
            <a:endParaRPr lang="en-US" sz="1600" dirty="0">
              <a:latin typeface="0 Arial 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543836"/>
              </p:ext>
            </p:extLst>
          </p:nvPr>
        </p:nvGraphicFramePr>
        <p:xfrm>
          <a:off x="150124" y="2595667"/>
          <a:ext cx="6701053" cy="3559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2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3433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 smtClean="0">
                          <a:effectLst/>
                          <a:latin typeface="Arial "/>
                          <a:ea typeface="+mn-ea"/>
                          <a:cs typeface="+mn-cs"/>
                        </a:rPr>
                        <a:t>Д/д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 "/>
                        </a:rPr>
                        <a:t>Ангилал</a:t>
                      </a:r>
                      <a:r>
                        <a:rPr lang="en-US" sz="1200" kern="1200" dirty="0">
                          <a:effectLst/>
                          <a:latin typeface="Arial "/>
                        </a:rPr>
                        <a:t>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</a:endParaRPr>
                    </a:p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</a:endParaRPr>
                    </a:p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Мэргэжил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R="330835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 "/>
                        </a:rPr>
                        <a:t>Шинээр</a:t>
                      </a:r>
                      <a:r>
                        <a:rPr lang="en-US" sz="1200" kern="1200" dirty="0">
                          <a:effectLst/>
                          <a:latin typeface="Arial 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 "/>
                        </a:rPr>
                        <a:t>ажилд</a:t>
                      </a:r>
                      <a:r>
                        <a:rPr lang="en-US" sz="1200" kern="1200" dirty="0">
                          <a:effectLst/>
                          <a:latin typeface="Arial 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 "/>
                        </a:rPr>
                        <a:t>орсон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 "/>
                        </a:rPr>
                        <a:t>Бүгд</a:t>
                      </a:r>
                      <a:r>
                        <a:rPr lang="en-US" sz="1200" kern="1200" dirty="0">
                          <a:effectLst/>
                          <a:latin typeface="Arial "/>
                        </a:rPr>
                        <a:t>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 "/>
                        </a:rPr>
                        <a:t>Дээд  </a:t>
                      </a:r>
                      <a:r>
                        <a:rPr lang="mn-MN" sz="1200" kern="1200">
                          <a:effectLst/>
                          <a:latin typeface="Arial "/>
                        </a:rPr>
                        <a:t>сургуулиас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 "/>
                        </a:rPr>
                        <a:t>Тусгай </a:t>
                      </a:r>
                      <a:r>
                        <a:rPr lang="mn-MN" sz="1200" kern="1200">
                          <a:effectLst/>
                          <a:latin typeface="Arial "/>
                        </a:rPr>
                        <a:t>дунд сургуулиас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 "/>
                        </a:rPr>
                        <a:t>Мэргэжлийн </a:t>
                      </a:r>
                      <a:r>
                        <a:rPr lang="mn-MN" sz="1200" kern="1200">
                          <a:effectLst/>
                          <a:latin typeface="Arial "/>
                        </a:rPr>
                        <a:t>сургуулиас</a:t>
                      </a:r>
                      <a:r>
                        <a:rPr lang="en-US" sz="1200" kern="1200">
                          <a:effectLst/>
                          <a:latin typeface="Arial "/>
                        </a:rPr>
                        <a:t> 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Мэргэжлийн курсээс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282"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Arial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 "/>
                        </a:rPr>
                        <a:t>Бүгд</a:t>
                      </a:r>
                      <a:r>
                        <a:rPr lang="en-US" sz="1200" kern="1200" dirty="0">
                          <a:effectLst/>
                          <a:latin typeface="Arial "/>
                        </a:rPr>
                        <a:t>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35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11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6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14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4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 "/>
                        </a:rPr>
                        <a:t>1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 Компанид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Цахилгааны  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25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9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 5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11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Arial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88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2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Жолооч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6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Arial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Arial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2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4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Эрх зүйч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1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1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469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4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Сувилагч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1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1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397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5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Бусад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2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1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 "/>
                        </a:rPr>
                        <a:t>1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 "/>
                        </a:rPr>
                        <a:t> 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66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6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365812"/>
              </p:ext>
            </p:extLst>
          </p:nvPr>
        </p:nvGraphicFramePr>
        <p:xfrm>
          <a:off x="6987653" y="2612233"/>
          <a:ext cx="2814582" cy="3542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 dirty="0">
                          <a:effectLst/>
                          <a:latin typeface="Arial "/>
                        </a:rPr>
                        <a:t>№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"/>
                        </a:rPr>
                        <a:t>ШАЛТГААН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 "/>
                        </a:rPr>
                        <a:t>Тоо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 "/>
                        </a:rPr>
                        <a:t>1 </a:t>
                      </a:r>
                      <a:endParaRPr lang="en-US" sz="1200" dirty="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Өөрийн</a:t>
                      </a: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хүсэлтээр</a:t>
                      </a:r>
                      <a:r>
                        <a:rPr lang="mn-MN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/шилжилт хөдөлгөөн-5, эрүүл мэнд-2, өөр ажилд орох-18, сурахаар-2, бусад-9/</a:t>
                      </a: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 </a:t>
                      </a:r>
                      <a:endParaRPr lang="en-US" sz="12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36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2 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Жирэмсний болон амаржсаны амралт авсан   </a:t>
                      </a: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 </a:t>
                      </a:r>
                      <a:endParaRPr lang="en-US" sz="12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3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Хөдөлмөрийн дотоод журмын зөрчлөөр</a:t>
                      </a:r>
                      <a:endParaRPr lang="en-US" sz="12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kern="1200">
                          <a:effectLst/>
                          <a:latin typeface="Arial "/>
                        </a:rPr>
                        <a:t>4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Тэтгэвэрт гарсан</a:t>
                      </a:r>
                      <a:endParaRPr lang="en-US" sz="12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"/>
                        </a:rPr>
                        <a:t> </a:t>
                      </a:r>
                      <a:endParaRPr lang="en-US" sz="1200">
                        <a:effectLst/>
                        <a:latin typeface="Arial 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Нийт</a:t>
                      </a: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ажилчдын</a:t>
                      </a: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тоо</a:t>
                      </a:r>
                      <a:endParaRPr lang="en-US" sz="12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Mongolian Baiti" panose="03000500000000000000" pitchFamily="66" charset="0"/>
                        </a:rPr>
                        <a:t>59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6851177" y="2479086"/>
            <a:ext cx="0" cy="3785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8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765" y="4357907"/>
            <a:ext cx="2783139" cy="18554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185" y="3854663"/>
            <a:ext cx="457674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dirty="0" smtClean="0">
                <a:latin typeface="Helvetica" panose="020B0604020202020204" pitchFamily="34" charset="0"/>
              </a:rPr>
              <a:t>Мөн Улс орон даяар зохион байгуулагдсан бүх </a:t>
            </a:r>
            <a:r>
              <a:rPr lang="mn-MN" dirty="0">
                <a:latin typeface="Helvetica" panose="020B0604020202020204" pitchFamily="34" charset="0"/>
              </a:rPr>
              <a:t>нийтийн их </a:t>
            </a:r>
            <a:r>
              <a:rPr lang="mn-MN" dirty="0" smtClean="0">
                <a:latin typeface="Helvetica" panose="020B0604020202020204" pitchFamily="34" charset="0"/>
              </a:rPr>
              <a:t>цэвэрлэгээний өдрөөр 180 </a:t>
            </a:r>
            <a:r>
              <a:rPr lang="mn-MN" dirty="0">
                <a:latin typeface="Helvetica" panose="020B0604020202020204" pitchFamily="34" charset="0"/>
              </a:rPr>
              <a:t>хүний </a:t>
            </a:r>
            <a:r>
              <a:rPr lang="mn-MN" dirty="0" smtClean="0">
                <a:latin typeface="Helvetica" panose="020B0604020202020204" pitchFamily="34" charset="0"/>
              </a:rPr>
              <a:t> </a:t>
            </a:r>
            <a:r>
              <a:rPr lang="mn-MN" dirty="0">
                <a:latin typeface="Helvetica" panose="020B0604020202020204" pitchFamily="34" charset="0"/>
              </a:rPr>
              <a:t>бүрэлдэхүүнтэйгээр олон идэвхи санаачилгатай оролцлоо. 3 автомашинаар хог тээвэрлэж зөөн, үерийн далангаас 20 куб/м шороог гаргаж нийтдээ 56 куб/м </a:t>
            </a:r>
            <a:r>
              <a:rPr lang="mn-MN" dirty="0" smtClean="0">
                <a:latin typeface="Helvetica" panose="020B0604020202020204" pitchFamily="34" charset="0"/>
              </a:rPr>
              <a:t>хогийг цэвэрлэлээ</a:t>
            </a:r>
            <a:r>
              <a:rPr lang="mn-MN" dirty="0">
                <a:latin typeface="Helvetica" panose="020B0604020202020204" pitchFamily="34" charset="0"/>
              </a:rPr>
              <a:t>. </a:t>
            </a:r>
            <a:r>
              <a:rPr lang="mn-MN" sz="2000" dirty="0">
                <a:latin typeface="Helvetica" panose="020B0604020202020204" pitchFamily="34" charset="0"/>
              </a:rPr>
              <a:t/>
            </a:r>
            <a:br>
              <a:rPr lang="mn-MN" sz="2000" dirty="0">
                <a:latin typeface="Helvetica" panose="020B0604020202020204" pitchFamily="34" charset="0"/>
              </a:rPr>
            </a:b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956" y="3022507"/>
            <a:ext cx="2857897" cy="1559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783" y="1391616"/>
            <a:ext cx="45767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Дархан-Уул аймагт байрлах төв 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оффист  компанийн 23 мян.м</a:t>
            </a:r>
            <a:r>
              <a:rPr lang="mn-MN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газарт байрлах овор ихтэй хог хаягдлыг цэвэрлэн 18 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куб/м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хогийг хогийн цэгт 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зөөж, 50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 газрын 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цэвэрлэгээ, төмөр замын фрезерийн хүртэлх зам, далангийн хогийг цэвэрлэж зайлуулан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 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куб/м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хогийг татан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зайлуул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ж, 200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гаруй  хүний бүрэлдэхүүнтэй 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өдөр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ажиллалаа.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765" y="1596567"/>
            <a:ext cx="2684342" cy="1787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4772" y="1022284"/>
            <a:ext cx="301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/>
              <a:t>НИЙТИЙН ЦЭВЭРЛЭГЭЭ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7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83155" y="1035285"/>
            <a:ext cx="4649429" cy="412750"/>
          </a:xfrm>
          <a:prstGeom prst="rect">
            <a:avLst/>
          </a:prstGeom>
        </p:spPr>
        <p:txBody>
          <a:bodyPr vert="horz" lIns="74295" tIns="37148" rIns="74295" bIns="37148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mn-MN" sz="1463" b="1" dirty="0" smtClean="0">
                <a:solidFill>
                  <a:schemeClr val="tx1"/>
                </a:solidFill>
                <a:latin typeface="0 Arial " pitchFamily="34" charset="-52"/>
              </a:rPr>
              <a:t>НЭГДСЭН УДИРДЛАГЫН ТОГТОЛЦОО</a:t>
            </a:r>
            <a:endParaRPr lang="mn-MN" sz="1463" dirty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77108" y="1635757"/>
            <a:ext cx="9068318" cy="38928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Нэгдсэн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удирдлагын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тогтолцооны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хүрээнд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mn-MN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дараах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шатны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ажлууд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хийгд</a:t>
            </a:r>
            <a:r>
              <a:rPr lang="mn-MN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лээ.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"/>
              </a:rPr>
              <a:t>Үүнд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 "/>
              </a:rPr>
              <a:t>: </a:t>
            </a:r>
            <a:endParaRPr lang="mn-MN" sz="2000" dirty="0" smtClean="0">
              <a:solidFill>
                <a:schemeClr val="accent2">
                  <a:lumMod val="75000"/>
                </a:schemeClr>
              </a:solidFill>
              <a:latin typeface="Arial 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 "/>
            </a:endParaRPr>
          </a:p>
          <a:p>
            <a:pPr lvl="0" algn="just"/>
            <a:r>
              <a:rPr lang="en-US" sz="2000" dirty="0" err="1">
                <a:latin typeface="Arial "/>
              </a:rPr>
              <a:t>Компанийн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алсын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хараа</a:t>
            </a:r>
            <a:r>
              <a:rPr lang="en-US" sz="2000" dirty="0">
                <a:latin typeface="Arial "/>
              </a:rPr>
              <a:t>, </a:t>
            </a:r>
            <a:r>
              <a:rPr lang="en-US" sz="2000" dirty="0" err="1">
                <a:latin typeface="Arial "/>
              </a:rPr>
              <a:t>эрхэм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зорилго</a:t>
            </a:r>
            <a:r>
              <a:rPr lang="en-US" sz="2000" dirty="0">
                <a:latin typeface="Arial "/>
              </a:rPr>
              <a:t>, </a:t>
            </a:r>
            <a:r>
              <a:rPr lang="en-US" sz="2000" dirty="0" err="1">
                <a:latin typeface="Arial "/>
              </a:rPr>
              <a:t>үнэт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зүйл</a:t>
            </a:r>
            <a:r>
              <a:rPr lang="en-US" sz="2000" dirty="0">
                <a:latin typeface="Arial "/>
              </a:rPr>
              <a:t> </a:t>
            </a:r>
          </a:p>
          <a:p>
            <a:pPr lvl="0" algn="just"/>
            <a:r>
              <a:rPr lang="en-US" sz="2000" dirty="0">
                <a:latin typeface="Arial "/>
              </a:rPr>
              <a:t>НУТ-</a:t>
            </a:r>
            <a:r>
              <a:rPr lang="en-US" sz="2000" dirty="0" err="1">
                <a:latin typeface="Arial "/>
              </a:rPr>
              <a:t>ын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тогтолцооны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хамрах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хүрээ</a:t>
            </a:r>
            <a:r>
              <a:rPr lang="en-US" sz="2000" dirty="0" smtClean="0">
                <a:latin typeface="Arial "/>
              </a:rPr>
              <a:t> </a:t>
            </a:r>
            <a:endParaRPr lang="en-US" sz="2000" dirty="0">
              <a:latin typeface="Arial "/>
            </a:endParaRPr>
          </a:p>
          <a:p>
            <a:pPr lvl="0" algn="just"/>
            <a:r>
              <a:rPr lang="en-US" sz="2000" dirty="0">
                <a:latin typeface="Arial "/>
              </a:rPr>
              <a:t>ХЭМАБ-</a:t>
            </a:r>
            <a:r>
              <a:rPr lang="en-US" sz="2000" dirty="0" err="1">
                <a:latin typeface="Arial "/>
              </a:rPr>
              <a:t>ын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бодлого</a:t>
            </a:r>
            <a:r>
              <a:rPr lang="en-US" sz="2000" dirty="0">
                <a:latin typeface="Arial "/>
              </a:rPr>
              <a:t>, </a:t>
            </a:r>
            <a:r>
              <a:rPr lang="en-US" sz="2000" dirty="0" err="1">
                <a:latin typeface="Arial "/>
              </a:rPr>
              <a:t>зорилго</a:t>
            </a:r>
            <a:r>
              <a:rPr lang="en-US" sz="2000" dirty="0">
                <a:latin typeface="Arial "/>
              </a:rPr>
              <a:t>, </a:t>
            </a:r>
            <a:r>
              <a:rPr lang="en-US" sz="2000" dirty="0" err="1">
                <a:latin typeface="Arial "/>
              </a:rPr>
              <a:t>хөтөлбөр</a:t>
            </a:r>
            <a:r>
              <a:rPr lang="en-US" sz="2000" dirty="0">
                <a:latin typeface="Arial "/>
              </a:rPr>
              <a:t> </a:t>
            </a:r>
          </a:p>
          <a:p>
            <a:pPr lvl="0" algn="just"/>
            <a:r>
              <a:rPr lang="en-US" sz="2000" dirty="0">
                <a:latin typeface="Arial "/>
              </a:rPr>
              <a:t>2</a:t>
            </a:r>
            <a:r>
              <a:rPr lang="mn-MN" sz="2000" dirty="0" smtClean="0">
                <a:latin typeface="Arial "/>
              </a:rPr>
              <a:t>46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үйл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явцын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эрсдлийн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үнэлгээ</a:t>
            </a:r>
            <a:r>
              <a:rPr lang="mn-MN" sz="2000" dirty="0">
                <a:latin typeface="Arial "/>
              </a:rPr>
              <a:t>г хийсэн. </a:t>
            </a:r>
            <a:endParaRPr lang="en-US" sz="2000" dirty="0">
              <a:latin typeface="Arial "/>
            </a:endParaRPr>
          </a:p>
          <a:p>
            <a:pPr lvl="0" algn="just"/>
            <a:r>
              <a:rPr lang="en-US" sz="2000" dirty="0" err="1">
                <a:latin typeface="Arial "/>
              </a:rPr>
              <a:t>Технологийн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карт</a:t>
            </a:r>
            <a:r>
              <a:rPr lang="en-US" sz="2000" dirty="0">
                <a:latin typeface="Arial "/>
              </a:rPr>
              <a:t> 29 </a:t>
            </a:r>
          </a:p>
          <a:p>
            <a:pPr lvl="0" algn="just"/>
            <a:r>
              <a:rPr lang="en-US" sz="2000" dirty="0" smtClean="0">
                <a:latin typeface="Arial "/>
              </a:rPr>
              <a:t>5</a:t>
            </a:r>
            <a:r>
              <a:rPr lang="mn-MN" sz="2000" dirty="0" smtClean="0">
                <a:latin typeface="Arial "/>
              </a:rPr>
              <a:t>70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маяг</a:t>
            </a:r>
            <a:r>
              <a:rPr lang="mn-MN" sz="2000" dirty="0">
                <a:latin typeface="Arial "/>
              </a:rPr>
              <a:t>тад</a:t>
            </a:r>
            <a:r>
              <a:rPr lang="en-US" sz="2000" dirty="0">
                <a:latin typeface="Arial "/>
              </a:rPr>
              <a:t> </a:t>
            </a:r>
            <a:r>
              <a:rPr lang="mn-MN" sz="2000" dirty="0" smtClean="0">
                <a:latin typeface="Arial "/>
              </a:rPr>
              <a:t>стандартын загварт оруулсан.</a:t>
            </a:r>
            <a:r>
              <a:rPr lang="en-US" sz="2000" dirty="0" smtClean="0">
                <a:latin typeface="Arial "/>
              </a:rPr>
              <a:t> </a:t>
            </a:r>
            <a:endParaRPr lang="en-US" sz="2000" dirty="0">
              <a:latin typeface="Arial "/>
            </a:endParaRPr>
          </a:p>
          <a:p>
            <a:pPr lvl="0" algn="just"/>
            <a:r>
              <a:rPr lang="en-US" sz="2000" dirty="0">
                <a:latin typeface="Arial "/>
              </a:rPr>
              <a:t>124 </a:t>
            </a:r>
            <a:r>
              <a:rPr lang="en-US" sz="2000" dirty="0" err="1">
                <a:latin typeface="Arial "/>
              </a:rPr>
              <a:t>зааврыг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шинэчилж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боловс</a:t>
            </a:r>
            <a:r>
              <a:rPr lang="mn-MN" sz="2000" dirty="0">
                <a:latin typeface="Arial "/>
              </a:rPr>
              <a:t>р</a:t>
            </a:r>
            <a:r>
              <a:rPr lang="en-US" sz="2000" dirty="0" err="1" smtClean="0">
                <a:latin typeface="Arial "/>
              </a:rPr>
              <a:t>уул</a:t>
            </a:r>
            <a:r>
              <a:rPr lang="mn-MN" sz="2000" dirty="0" smtClean="0">
                <a:latin typeface="Arial "/>
              </a:rPr>
              <a:t>сан.</a:t>
            </a:r>
            <a:r>
              <a:rPr lang="en-US" sz="2000" dirty="0" smtClean="0">
                <a:latin typeface="Arial "/>
              </a:rPr>
              <a:t> </a:t>
            </a:r>
            <a:endParaRPr lang="en-US" sz="2000" dirty="0">
              <a:latin typeface="Arial "/>
            </a:endParaRPr>
          </a:p>
          <a:p>
            <a:pPr lvl="0" algn="just"/>
            <a:r>
              <a:rPr lang="en-US" sz="2000" dirty="0">
                <a:latin typeface="Arial "/>
              </a:rPr>
              <a:t>82 </a:t>
            </a:r>
            <a:r>
              <a:rPr lang="mn-MN" sz="2000" dirty="0" err="1">
                <a:latin typeface="Arial "/>
              </a:rPr>
              <a:t>ж</a:t>
            </a:r>
            <a:r>
              <a:rPr lang="en-US" sz="2000" dirty="0" err="1" smtClean="0">
                <a:latin typeface="Arial "/>
              </a:rPr>
              <a:t>урмыг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шинэчилж</a:t>
            </a:r>
            <a:r>
              <a:rPr lang="mn-MN" sz="2000" dirty="0" smtClean="0">
                <a:latin typeface="Arial "/>
              </a:rPr>
              <a:t>, Үүнээс НУТ-</a:t>
            </a:r>
            <a:r>
              <a:rPr lang="en-US" sz="2000" dirty="0" err="1" smtClean="0">
                <a:latin typeface="Arial "/>
              </a:rPr>
              <a:t>ын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тогтолцооны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хүрээнд</a:t>
            </a:r>
            <a:r>
              <a:rPr lang="en-US" sz="2000" dirty="0">
                <a:latin typeface="Arial "/>
              </a:rPr>
              <a:t> </a:t>
            </a:r>
            <a:r>
              <a:rPr lang="mn-MN" sz="2000" dirty="0" smtClean="0">
                <a:latin typeface="Arial "/>
              </a:rPr>
              <a:t>33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журам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шинээр</a:t>
            </a:r>
            <a:r>
              <a:rPr lang="en-US" sz="2000" dirty="0">
                <a:latin typeface="Arial "/>
              </a:rPr>
              <a:t> </a:t>
            </a:r>
            <a:r>
              <a:rPr lang="en-US" sz="2000" dirty="0" err="1">
                <a:latin typeface="Arial "/>
              </a:rPr>
              <a:t>боловсруулсан</a:t>
            </a:r>
            <a:r>
              <a:rPr lang="en-US" sz="1800" dirty="0">
                <a:latin typeface="Arial 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14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24098" y="926103"/>
            <a:ext cx="4649429" cy="412750"/>
          </a:xfrm>
          <a:prstGeom prst="rect">
            <a:avLst/>
          </a:prstGeom>
        </p:spPr>
        <p:txBody>
          <a:bodyPr vert="horz" lIns="74295" tIns="37148" rIns="74295" bIns="37148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0 Arial " pitchFamily="34" charset="-52"/>
              </a:rPr>
              <a:t>ISO9001</a:t>
            </a:r>
            <a:r>
              <a:rPr lang="mn-MN" sz="1400" b="1" dirty="0" smtClean="0">
                <a:solidFill>
                  <a:schemeClr val="tx1"/>
                </a:solidFill>
                <a:latin typeface="0 Arial " pitchFamily="34" charset="-52"/>
              </a:rPr>
              <a:t>:</a:t>
            </a:r>
            <a:r>
              <a:rPr lang="en-US" sz="1400" b="1" dirty="0" smtClean="0">
                <a:solidFill>
                  <a:schemeClr val="tx1"/>
                </a:solidFill>
                <a:latin typeface="0 Arial " pitchFamily="34" charset="-52"/>
              </a:rPr>
              <a:t>2015 </a:t>
            </a:r>
            <a:r>
              <a:rPr lang="mn-MN" sz="1400" b="1" dirty="0" smtClean="0">
                <a:solidFill>
                  <a:schemeClr val="tx1"/>
                </a:solidFill>
                <a:latin typeface="0 Arial " pitchFamily="34" charset="-52"/>
              </a:rPr>
              <a:t>ЧАНАРЫН УДИРДЛАГЫН ТОГТОЛЦОО</a:t>
            </a:r>
            <a:endParaRPr lang="mn-MN" sz="1400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924" y="926103"/>
            <a:ext cx="48910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ДСЦТС ХК-ИЙН  </a:t>
            </a: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mn-MN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9001:2015 ЧУТ СТАНДАРТ ХЭРЭГЖИХЭЭС ӨМНӨХ </a:t>
            </a:r>
          </a:p>
          <a:p>
            <a:pPr algn="ctr"/>
            <a:r>
              <a:rPr lang="mn-MN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СТАНДАРТЫН  ШААРДЛАГЫН НИЙЦЭЛ  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" y="1603958"/>
            <a:ext cx="5603865" cy="24611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47926" y="3911923"/>
            <a:ext cx="35461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ДСЦТС </a:t>
            </a:r>
            <a:r>
              <a:rPr lang="mn-MN" sz="1050" b="1" dirty="0">
                <a:latin typeface="Arial" panose="020B0604020202020204" pitchFamily="34" charset="0"/>
                <a:cs typeface="Arial" panose="020B0604020202020204" pitchFamily="34" charset="0"/>
              </a:rPr>
              <a:t>ХК-ИЙН ХК-ИЙН 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mn-MN" sz="1050" b="1" dirty="0">
                <a:latin typeface="Arial" panose="020B0604020202020204" pitchFamily="34" charset="0"/>
                <a:cs typeface="Arial" panose="020B0604020202020204" pitchFamily="34" charset="0"/>
              </a:rPr>
              <a:t>9001:2015 </a:t>
            </a:r>
            <a:r>
              <a:rPr lang="mn-MN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СТАНДАРТ</a:t>
            </a:r>
          </a:p>
          <a:p>
            <a:pPr algn="ctr"/>
            <a:r>
              <a:rPr lang="mn-MN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ХЭРЭГЖИЛТИЙН  НИЙЦЭЛ  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327421"/>
            <a:ext cx="5704764" cy="2461106"/>
          </a:xfrm>
          <a:prstGeom prst="rect">
            <a:avLst/>
          </a:prstGeom>
        </p:spPr>
      </p:pic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2051032074"/>
              </p:ext>
            </p:extLst>
          </p:nvPr>
        </p:nvGraphicFramePr>
        <p:xfrm>
          <a:off x="5424098" y="1603958"/>
          <a:ext cx="4815287" cy="2114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5797182" y="4065064"/>
            <a:ext cx="39032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оны хийгдсэн  зөрүүний шинжилгээний тайлангийн Чанарын удирдлагын стандартын 87 шаардлагаас 21,5  оноо авч нийцэл 24,7 %, байсан байна. 2019 оны </a:t>
            </a:r>
            <a:r>
              <a:rPr lang="mn-MN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mn-MN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сард Чанарын удирдлагын стандартад нийцлийн үнэлгээ хийхэд 85 шаардлагаас 76 шаардлага нийцэж, стандартын шаардлагын нийцэл 86,5% тай байна.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85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91519" y="946306"/>
            <a:ext cx="422568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ISO45001</a:t>
            </a:r>
            <a:r>
              <a:rPr lang="mn-MN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:2018  </a:t>
            </a:r>
            <a:r>
              <a:rPr lang="mn-MN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ХЭМАБ стандарт </a:t>
            </a:r>
            <a:endParaRPr lang="en-US" b="1" dirty="0">
              <a:latin typeface="Arial Mo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Chintsogt.DESKTOP-U5TNK1U\Desktop\4ba5d04f-dcc0-4ee8-bb92-81875b5eb3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79" y="2734867"/>
            <a:ext cx="3084108" cy="21261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402994" y="1552530"/>
            <a:ext cx="3246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Нэгдсэн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удирдлагын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тогтолцооны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стандартуудын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олон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улсын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гэрчилгээгээ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/2019.10.04/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гардан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ав</a:t>
            </a:r>
            <a:r>
              <a:rPr lang="mn-MN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сан. </a:t>
            </a:r>
            <a:endParaRPr lang="en-US" sz="1600" dirty="0"/>
          </a:p>
        </p:txBody>
      </p:sp>
      <p:sp>
        <p:nvSpPr>
          <p:cNvPr id="10" name="Rectangle 2100"/>
          <p:cNvSpPr>
            <a:spLocks noChangeArrowheads="1"/>
          </p:cNvSpPr>
          <p:nvPr/>
        </p:nvSpPr>
        <p:spPr bwMode="auto">
          <a:xfrm>
            <a:off x="304364" y="2372336"/>
            <a:ext cx="31305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ДСЦТС ХК-ийн ISO45001: 2018 ХЭМАБ-ын стандартын  нийцлэл /2018 он </a:t>
            </a:r>
            <a:r>
              <a:rPr kumimoji="0" lang="mn-MN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kumimoji="0" lang="mn-M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101"/>
          <p:cNvSpPr>
            <a:spLocks noChangeArrowheads="1"/>
          </p:cNvSpPr>
          <p:nvPr/>
        </p:nvSpPr>
        <p:spPr bwMode="auto">
          <a:xfrm>
            <a:off x="3562085" y="2250491"/>
            <a:ext cx="27128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ДСЦТС ХК-ийн ISO45001: 2018 ХЭМАБ-ын стандартын  нийцлэл /2019 он /</a:t>
            </a:r>
            <a:endParaRPr kumimoji="0" lang="mn-M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8364" y="-2123087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18364" y="-16658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n-MN" alt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ДСЦТС ХК-ийн ХЭМАБ-ын стандартын нийцлэл 2018 онд 1.2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</a:t>
            </a:r>
            <a:r>
              <a:rPr kumimoji="0" lang="mn-MN" alt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-тай байсан бол 2019 оны 5 дугаар сард стандартын нийцэл 86.6% болж өссөн байна</a:t>
            </a:r>
            <a:r>
              <a:rPr kumimoji="0" lang="mn-MN" alt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mn-M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0"/>
          <a:stretch>
            <a:fillRect/>
          </a:stretch>
        </p:blipFill>
        <p:spPr bwMode="auto">
          <a:xfrm>
            <a:off x="168087" y="3299184"/>
            <a:ext cx="3165237" cy="2090223"/>
          </a:xfrm>
          <a:prstGeom prst="rect">
            <a:avLst/>
          </a:prstGeom>
          <a:noFill/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1"/>
          <a:stretch>
            <a:fillRect/>
          </a:stretch>
        </p:blipFill>
        <p:spPr bwMode="auto">
          <a:xfrm>
            <a:off x="3475289" y="3299184"/>
            <a:ext cx="2867025" cy="21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333968" y="952366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mn-MN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     ДСЦТС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ХК-ийн ХЭМАБ-ын стандартын нийцлэл 2018 онд 1.2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%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-тай байсан бол 2019 оны 5 дугаар сард стандартын </a:t>
            </a:r>
            <a:r>
              <a:rPr lang="mn-MN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нийцэл 86.6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% болж өссөн байна</a:t>
            </a:r>
            <a:r>
              <a:rPr lang="mn-M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24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967" y="1202983"/>
            <a:ext cx="4786954" cy="201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463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mn-MN" sz="1463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mn-MN" sz="1463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mn-MN" sz="1463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онд компанийн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хэмжээнд хийгдэх 7184 захиалгат ажлаас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7128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ажлын захиалгыг хянаж батлуулан,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Үүнээс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нарядаар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616,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шийдвэрээр 3582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зөрчилтэй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147 наряд байсныг нарядын зөрчлийг арилгуулан дахин олгуулж ажилд оруулсан байна.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6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81" y="1685574"/>
            <a:ext cx="3181083" cy="1265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8580" y="1009043"/>
            <a:ext cx="2876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ЗАХИАЛГАТ АЖЛЫН ХЯНАЛТ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0" y="3320060"/>
          <a:ext cx="9485194" cy="3067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0805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1938" y="1559243"/>
            <a:ext cx="45189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mn-MN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      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Компанийн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ХАБЭА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дасгал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сургуулиудыг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батлагдсан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төлөвлөгөө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журмын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дагуу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төлөвлөгөөт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хугацаандаа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хийж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онд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давхардсан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тоогоор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нийт </a:t>
            </a:r>
            <a:r>
              <a:rPr lang="mn-MN" sz="1600" b="1" dirty="0"/>
              <a:t>64230</a:t>
            </a:r>
            <a:r>
              <a:rPr lang="mn-MN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mn-MN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ажилтан хамрагдсан байна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 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" y="1076084"/>
            <a:ext cx="3821373" cy="167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2103" y="891418"/>
            <a:ext cx="29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dirty="0" smtClean="0"/>
              <a:t>ХАБЭА дасгал, зааварчилгаа 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53469299"/>
              </p:ext>
            </p:extLst>
          </p:nvPr>
        </p:nvGraphicFramePr>
        <p:xfrm>
          <a:off x="327546" y="3152633"/>
          <a:ext cx="9212239" cy="294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8285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90111" y="1009043"/>
            <a:ext cx="4415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ТӨЛӨВЛӨГӨӨТ ХЯНАЛТ ШАЛГАЛТЫН ТАЛААР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7734" y="1840328"/>
            <a:ext cx="4394580" cy="95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85800" algn="l"/>
                <a:tab pos="971550" algn="l"/>
              </a:tabLst>
            </a:pPr>
            <a:r>
              <a:rPr lang="mn-MN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   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Төлөвлөгөөт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хяналт шалгалтыг 2019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онд 11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нэгжид хийж, мэргэжил арга зүйн зөвлөгөө өгч ажилласан</a:t>
            </a:r>
            <a:r>
              <a:rPr lang="mn-MN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 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341195" y="3624181"/>
          <a:ext cx="9184944" cy="253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466868" y="1009043"/>
          <a:ext cx="4326340" cy="230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2496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30934" y="1058073"/>
            <a:ext cx="3641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ХАМГААЛАЛТЫН ЗУРВАСЫН ТАЛААР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941" y="1513983"/>
            <a:ext cx="546649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    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2019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оны эхэнд ЦДАШ-ын хамгаалалтын бүсэд 705, дэд станцын хамгаалалтын бүсэд 13, КШ-ын хамгаалалтын бүсэд 19, нийт 737 цэг байснаас 10 цэгийн хашааг татуулж, хуучин шугам буулгаж 7 цэг, трасс өөрчилж 54 цэг нийт 71 цэгийг хамгаалалтын зурвасаас чөлөөллөө. </a:t>
            </a:r>
            <a:endParaRPr lang="mn-MN" sz="16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mn-MN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   Мөн </a:t>
            </a:r>
            <a:r>
              <a:rPr lang="mn-MN" sz="1600" dirty="0">
                <a:latin typeface="Arial" panose="020B0604020202020204" pitchFamily="34" charset="0"/>
                <a:ea typeface="Times New Roman" panose="02020603050405020304" pitchFamily="18" charset="0"/>
              </a:rPr>
              <a:t>эрсдэл бууруулах чиглэлээр 37 цэгт СИП дамжуулагч татсан.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80" y="1508360"/>
            <a:ext cx="3092485" cy="1948807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046124261"/>
              </p:ext>
            </p:extLst>
          </p:nvPr>
        </p:nvGraphicFramePr>
        <p:xfrm>
          <a:off x="696036" y="3807726"/>
          <a:ext cx="8635029" cy="229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8654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088" y="1151791"/>
            <a:ext cx="4827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mn-MN" sz="1600" dirty="0">
                <a:latin typeface="Arial" panose="020B0604020202020204" pitchFamily="34" charset="0"/>
              </a:rPr>
              <a:t>2019 </a:t>
            </a:r>
            <a:r>
              <a:rPr lang="mn-MN" sz="1600" dirty="0" smtClean="0">
                <a:latin typeface="Arial" panose="020B0604020202020204" pitchFamily="34" charset="0"/>
              </a:rPr>
              <a:t>онд сонирхогч тал, хэрэглэгчдээс 2209 өргөдөл</a:t>
            </a:r>
            <a:r>
              <a:rPr lang="mn-MN" sz="1600" dirty="0">
                <a:latin typeface="Arial" panose="020B0604020202020204" pitchFamily="34" charset="0"/>
              </a:rPr>
              <a:t>, гомдол, </a:t>
            </a:r>
            <a:r>
              <a:rPr lang="mn-MN" sz="1600" dirty="0" smtClean="0">
                <a:latin typeface="Arial" panose="020B0604020202020204" pitchFamily="34" charset="0"/>
              </a:rPr>
              <a:t>хүсэлтийг хуулийн хугацаанд шийдвэрлэж ажиллаласан. </a:t>
            </a:r>
            <a:endParaRPr lang="en-US" sz="1600" dirty="0">
              <a:effectLst/>
            </a:endParaRPr>
          </a:p>
        </p:txBody>
      </p:sp>
      <p:graphicFrame>
        <p:nvGraphicFramePr>
          <p:cNvPr id="12" name="Chart 11"/>
          <p:cNvGraphicFramePr/>
          <p:nvPr>
            <p:extLst/>
          </p:nvPr>
        </p:nvGraphicFramePr>
        <p:xfrm>
          <a:off x="322710" y="2710278"/>
          <a:ext cx="4702507" cy="253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5332862" y="1749413"/>
          <a:ext cx="4212040" cy="271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2861" y="4726505"/>
            <a:ext cx="4212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Компанийн үйл ажиллагаатай холбоотой талархал 2018 онд 2 удаа ирж байсан 2019 онд 16 болж өссөн байна.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3486" y="924972"/>
            <a:ext cx="406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ӨРГӨДӨЛ ГОМДЛЫГ ШИЙДВЭРЛЭЖ </a:t>
            </a:r>
          </a:p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АЖИЛЛАСАН ТАЛААР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66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49036" y="1501422"/>
            <a:ext cx="4283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 smtClean="0"/>
              <a:t>201</a:t>
            </a:r>
            <a:r>
              <a:rPr lang="mn-MN" sz="1200" dirty="0">
                <a:latin typeface="0 Arial "/>
              </a:rPr>
              <a:t>9</a:t>
            </a:r>
            <a:r>
              <a:rPr lang="en-US" sz="1200" dirty="0"/>
              <a:t> </a:t>
            </a:r>
            <a:r>
              <a:rPr lang="en-US" sz="1200" dirty="0" err="1"/>
              <a:t>оны</a:t>
            </a:r>
            <a:r>
              <a:rPr lang="mn-MN" sz="1200" dirty="0">
                <a:latin typeface="0 Arial "/>
              </a:rPr>
              <a:t> батлагдсан сургалтын </a:t>
            </a:r>
            <a:r>
              <a:rPr lang="en-US" sz="1200" dirty="0" err="1"/>
              <a:t>ажлын</a:t>
            </a:r>
            <a:r>
              <a:rPr lang="en-US" sz="1200" dirty="0"/>
              <a:t> </a:t>
            </a:r>
            <a:r>
              <a:rPr lang="en-US" sz="1200" dirty="0" err="1"/>
              <a:t>төлөвлөгөөнд</a:t>
            </a:r>
            <a:r>
              <a:rPr lang="en-US" sz="1200" dirty="0"/>
              <a:t> </a:t>
            </a:r>
            <a:r>
              <a:rPr lang="mn-MN" sz="1200" dirty="0">
                <a:latin typeface="0 Arial "/>
              </a:rPr>
              <a:t>46 чиглэлээр сургалт явуулахаар төлөвлөснөөс 44 чиглэлээр давхардсан тоогоор 1177 ажилтанд сургалтыг зохион байгуулж, </a:t>
            </a:r>
            <a:r>
              <a:rPr lang="mn-MN" sz="1200" b="1" dirty="0">
                <a:latin typeface="0 Arial "/>
              </a:rPr>
              <a:t>сургалтын гүйцэтгэл 95%-тай</a:t>
            </a:r>
            <a:r>
              <a:rPr lang="mn-MN" sz="1200" dirty="0">
                <a:latin typeface="0 Arial "/>
              </a:rPr>
              <a:t> байна. Үүнээс:</a:t>
            </a:r>
            <a:endParaRPr lang="en-US" sz="1200" dirty="0"/>
          </a:p>
          <a:p>
            <a:pPr algn="just"/>
            <a:r>
              <a:rPr lang="mn-MN" sz="1200" dirty="0">
                <a:latin typeface="0 Arial "/>
              </a:rPr>
              <a:t>Компанийн хэмжээнд дотооддоо 17 чиглэлээр давхардсан тоогоор 944 ажилтан, мэргэшүүлэх чиглэлээр 21 сургалтыг 189 ажилтанд, гадаадад 6 чиглэлээр 6 ажилтныг сургалтанд тус тус хамруулсан</a:t>
            </a:r>
            <a:r>
              <a:rPr lang="mn-MN" sz="1200" dirty="0"/>
              <a:t>. </a:t>
            </a:r>
            <a:endParaRPr lang="en-US" sz="1200" dirty="0"/>
          </a:p>
          <a:p>
            <a:pPr algn="just"/>
            <a:r>
              <a:rPr lang="mn-MN" sz="1200" dirty="0" smtClean="0">
                <a:latin typeface="0 Arial "/>
              </a:rPr>
              <a:t>.</a:t>
            </a:r>
            <a:endParaRPr lang="en-US" sz="1200" dirty="0">
              <a:latin typeface="0 Arial 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СУРГАЛТ  ХӨГЖЛИЙН ТАЛААР</a:t>
            </a:r>
            <a:endParaRPr lang="en-US" alt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384595" y="808843"/>
            <a:ext cx="4419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mn-MN" sz="10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35/10кВ-ын Сургалт дэд станц дээр хийгдэх сургалтын хөтөлбөр боловсруулж батлуулан мөрдөж ажиллаж байна.</a:t>
            </a:r>
            <a:endParaRPr lang="en-US" sz="1000" b="1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51625" y="1271636"/>
          <a:ext cx="4908202" cy="5065005"/>
        </p:xfrm>
        <a:graphic>
          <a:graphicData uri="http://schemas.openxmlformats.org/drawingml/2006/table">
            <a:tbl>
              <a:tblPr firstRow="1" firstCol="1" bandRow="1"/>
              <a:tblGrid>
                <a:gridCol w="299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Д/д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Сэдэв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Агуулга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"ДСЦТC" ХК-аас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Хөдөлмөрийн аюулгүй байдал, эрүүл ахуйн чиглэлээр авах арга хэмжээ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Зааварчилгааны төрлүүд, аюулгүй ажиллагааны санамж, хамгаалах хэрэгсэл, галын булан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ХАБЭАИ Т.Мөнх-Оргил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Цахилгаан түгээх сүлжээний схемийн бүтэц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Зарчмын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схем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ТБТХэлтсийн Засвар шинэчлэлийн инженер Б.Болдсүх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35/10кВ-ын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дэд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станцын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цахилгаан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схемтэй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танилцах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Схемийн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төрлүүд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35кВ-ын ил хуваарилах байгууламжийн тоноглолын бүтэц, ажиллах зарчим, угсралт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С-35 тосон таслуур, гүйдлийн трансформатор, GWD1-630 хуурай салгуур JDJJ2 хүчдэлийн трансформатор, ОПН хэт хүчдэл хязгаарлагч, АС-95 зөөлөн шин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35кВ-ын хуваарилах байгууламжийн реле хамгаалалт хэмжүүрийн хэлхээний схем, холболт, ажиллах зарчим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Гүйдлийн хамгаалалт, Тоолуур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РХА инженер Л.Баярсайхан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6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35/10кВ-ын хүчний трансформаторын бүтэц, ажиллах зарчим, угсралт, ашиглалт, засвар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ТМ-400, хөргөлтийн систем, оруулга, хийн реле, тос зайлуулах систем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ТЗИ П.Төмөрчөдөр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10кВ-ын хуваарилах байгууламжийн анхдагч хэлхээний холболт, тоноглолын бүтэц, ажиллах зарчим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ВК-10 тосон таслуур, ТПЛ-10 гүйдлийн трансформатор, НТМИ-10 хүчдэлийн трансформатор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Дэд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станцын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инженер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Б.Өнөрбат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8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10кВ-ын хуваарилах байгууламжийн реле хамгаалалт хэмжүүрийн хэлхээний схем, холболт, ажиллах зарчим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МТО, МТЗ хамгаалалтын ажиллах зарчим, Цахилгаан механик релений бүтэц, тоолуур хэмжүүрийн хэлхээ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РХА инженер Л.Баярсайхан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10кВ-ын Цахилгаан дамжуулах агаарын шугамын хийц, эд ангиудыг судлах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УКШ маягийн завсрын болон анкер тулгуур, ПС-70, Р-15 тусгаарлагч, АС-50 дамжуулагч утас, траверс, шувуу үргээгч, газардуулга, угсралт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ТБТХэлтсийн АЗИ Д.Батсайхан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10кВ-ын Цахилгаан дамжуулах кабель шугамын хийц, эд ангиудыг судлах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АБлУ-3х120мм2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кабель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төгсгөлийн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муфть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төгсгөвч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10/0.4кВ-ын агаарын дэд станцын цахилгаан схем, хийц, тоноглолтой танилцах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Хийц, хуурай салгуур, цэнэг шавхагч, гал хамгаалагч, трансформатор, 0.4кВ-ын хуваарилах самбар, гар салгуур, газардуулга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ДТТөвийн Мастер Х.Түвшинжаргал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10/0.4кВ-ын иж бүрэн дэд станцын цахилгаан схем, хийц, тоноглолтой танилцах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Хийц, хуурай салгуур, цэнэг шавхагч, гал хамгаалагч, трансформатор, 0.4кВ-ын хуваарилах самбар, гар салгуур, газардуулга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79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0.4кВ-ын Цахилгаан дамжуулах агаарын шугамын хийц, эд ангиудыг судлах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УКШ маягийн завсрын болон анкер тулгуур, СИП-2А дамжуулагч утас, шугамын арматур /PA-1500, GXGF3, ТТD101, 151, 181/,  Тоолуурын хайрцаг, газардуулга, ухаалаг тоолуур, угсралт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ЗШИ Б.Болдсүх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10кВ-ын кабель шугамын хөндийрүүлэг хэмжих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Мегаомметрээр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Туршилтын инженер В.Наранбаатар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Дэд станцуудын газардуулгын эсэргүүцэл хэмжих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М-416 багаж ашиглах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16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35/10кВ-ын сургалт дэд станц, АТП-192, КТП-242 дэд станцад хийгдэх сэлгэн залгалтууд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Ажлын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байр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бэлтгэх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сэлгэн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залгалтын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програм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бичих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сэлгэн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залгалт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хийх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, 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ШҮМАлбаны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дарга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Mongolian Baiti" panose="03000500000000000000" pitchFamily="66" charset="0"/>
                        </a:rPr>
                        <a:t>Ж.Ариунаа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ongolian Baiti" panose="03000500000000000000" pitchFamily="66" charset="0"/>
                      </a:endParaRPr>
                    </a:p>
                  </a:txBody>
                  <a:tcPr marL="21204" marR="21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709" y="4433659"/>
            <a:ext cx="1485697" cy="1894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846" y="4433659"/>
            <a:ext cx="1398041" cy="18947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558" y="3239522"/>
            <a:ext cx="2280149" cy="11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76825" y="1009423"/>
            <a:ext cx="4324709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n-MN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ХУДАЛДАН АВСАН ЦАХИЛГААН ЭРЧИМ ХҮЧ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3175" y="1641068"/>
            <a:ext cx="88588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2019 онд Нэг худалдан авагчаас 443,5 сая кВт*цаг цахилгаан эрчим хүч худалдан авахаас 476,8 сая кВт*цаг цахилгаан эрчим хүч худалдан авч төлөвлөгөөнөөс 7,5%-р буюу 33,3 сая.кВт.цагаар өссөн байна. </a:t>
            </a:r>
          </a:p>
          <a:p>
            <a:pPr indent="457200" algn="just">
              <a:spcAft>
                <a:spcPts val="800"/>
              </a:spcAft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Өнгөрсөн оны мөн үеийн гүйцэтгэлээс 8,1%-р буюу 38,5 сая.кВт.цагаар өссөн байна.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663175" y="3431070"/>
          <a:ext cx="8858885" cy="2797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664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37" y="1500455"/>
            <a:ext cx="923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n-MN" sz="1138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5/10кВ-ын Сургалт дэд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станцад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2019 онд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сургалтын тарифт хөтөлбөр гаргаж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схем, сургалтын полигоны танилцуулах самбар, кабель шугамын сургалт хийх үзүүлэн байршуулсан. </a:t>
            </a:r>
            <a:endParaRPr lang="en-US" sz="113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9" y="2676278"/>
            <a:ext cx="2514552" cy="322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СУРГАЛТЫН ПОЛИГОН</a:t>
            </a:r>
            <a:endParaRPr lang="en-US" alt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51532" y="2257644"/>
            <a:ext cx="2768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b="1" dirty="0" smtClean="0">
                <a:solidFill>
                  <a:srgbClr val="002060"/>
                </a:solidFill>
                <a:latin typeface="0 Arial "/>
              </a:rPr>
              <a:t>Сургалтын  хөтөлбөр, тариф</a:t>
            </a:r>
            <a:endParaRPr lang="en-US" sz="1400" b="1" dirty="0">
              <a:solidFill>
                <a:srgbClr val="002060"/>
              </a:solidFill>
              <a:latin typeface="0 Arial 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95" y="2714783"/>
            <a:ext cx="2393111" cy="3188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9380" y="2269988"/>
            <a:ext cx="2119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1400" b="1" dirty="0" smtClean="0">
                <a:solidFill>
                  <a:srgbClr val="002060"/>
                </a:solidFill>
                <a:latin typeface="0 Arial "/>
              </a:rPr>
              <a:t>Самбар байрлуулсан</a:t>
            </a:r>
            <a:endParaRPr lang="en-US" sz="1400" b="1" dirty="0">
              <a:solidFill>
                <a:srgbClr val="002060"/>
              </a:solidFill>
              <a:latin typeface="0 Arial 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9022" y="2257644"/>
            <a:ext cx="245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1400" b="1" dirty="0" smtClean="0">
                <a:solidFill>
                  <a:srgbClr val="002060"/>
                </a:solidFill>
                <a:latin typeface="0 Arial "/>
              </a:rPr>
              <a:t>Кабель шугамын үзүүлэн</a:t>
            </a:r>
            <a:endParaRPr lang="en-US" sz="1400" b="1" dirty="0">
              <a:solidFill>
                <a:srgbClr val="002060"/>
              </a:solidFill>
              <a:latin typeface="0 Arial 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23" y="2676279"/>
            <a:ext cx="2420399" cy="322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6038" y="1720803"/>
            <a:ext cx="4183133" cy="315367"/>
          </a:xfrm>
        </p:spPr>
        <p:txBody>
          <a:bodyPr>
            <a:noAutofit/>
          </a:bodyPr>
          <a:lstStyle/>
          <a:p>
            <a:pPr algn="ctr"/>
            <a:r>
              <a:rPr lang="mn-MN" sz="1463" dirty="0">
                <a:latin typeface="Arial" panose="020B0604020202020204" pitchFamily="34" charset="0"/>
                <a:cs typeface="Arial" panose="020B0604020202020204" pitchFamily="34" charset="0"/>
              </a:rPr>
              <a:t>Сургалтын </a:t>
            </a:r>
            <a:r>
              <a:rPr lang="mn-MN" sz="1463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полигон хичээлийн дараах АХА тэмцээн</a:t>
            </a:r>
            <a:endParaRPr lang="en-US" sz="146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997" y="1340304"/>
            <a:ext cx="4817192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n-MN" sz="1300" dirty="0">
                <a:latin typeface="Arial" panose="020B0604020202020204" pitchFamily="34" charset="0"/>
                <a:cs typeface="Arial" panose="020B0604020202020204" pitchFamily="34" charset="0"/>
              </a:rPr>
              <a:t>	35/10кВ-ын Сургалт дэд станцад 2019 онд сургалтын хөтөлбөр гаргаж </a:t>
            </a:r>
            <a:r>
              <a:rPr lang="mn-MN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ШУТИС-ын 32 </a:t>
            </a:r>
            <a:r>
              <a:rPr lang="mn-MN" sz="1300" dirty="0">
                <a:latin typeface="Arial" panose="020B0604020202020204" pitchFamily="34" charset="0"/>
                <a:cs typeface="Arial" panose="020B0604020202020204" pitchFamily="34" charset="0"/>
              </a:rPr>
              <a:t>оюутан, </a:t>
            </a:r>
            <a:r>
              <a:rPr lang="mn-MN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Дархан өргөө сургуулийн </a:t>
            </a:r>
            <a:r>
              <a:rPr lang="mn-MN" sz="1300" dirty="0">
                <a:latin typeface="Arial" panose="020B0604020202020204" pitchFamily="34" charset="0"/>
                <a:cs typeface="Arial" panose="020B0604020202020204" pitchFamily="34" charset="0"/>
              </a:rPr>
              <a:t>дадлагын оюутнуудад </a:t>
            </a:r>
            <a:r>
              <a:rPr lang="mn-MN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сургалт явуулсан. 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77" y="2347574"/>
            <a:ext cx="2479440" cy="2816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92113" y="5163593"/>
            <a:ext cx="1737976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mn-MN" sz="1138" dirty="0">
                <a:latin typeface="Arial" panose="020B0604020202020204" pitchFamily="34" charset="0"/>
                <a:cs typeface="Arial" panose="020B0604020202020204" pitchFamily="34" charset="0"/>
              </a:rPr>
              <a:t>АХА-ны ялагч оюутан. </a:t>
            </a:r>
            <a:endParaRPr lang="en-US" sz="113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2" y="3227040"/>
            <a:ext cx="2904831" cy="1936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14" y="3227040"/>
            <a:ext cx="2904831" cy="1936553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СУРГАЛТЫН ПОЛИГОН</a:t>
            </a:r>
            <a:endParaRPr lang="en-US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351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ДҮГНЭЛТ</a:t>
            </a:r>
            <a:endParaRPr lang="en-US" alt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696800" y="2159165"/>
            <a:ext cx="8615144" cy="27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Хангах үйл ажиллагааны дүгнэлт: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ЦЭХ-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ний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худалдан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авалт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33,3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сая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цагаар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буюу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7.5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хувиар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өссөн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mn-M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ЦЭХ-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ний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борлуулалт</a:t>
            </a:r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ын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төлөвлөгөө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104,3 хувиар биелсэн</a:t>
            </a:r>
          </a:p>
          <a:p>
            <a:pPr>
              <a:lnSpc>
                <a:spcPct val="200000"/>
              </a:lnSpc>
            </a:pPr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Түгээлтийн алдагдал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10,11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болж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3,79 нэгжээр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буурсан</a:t>
            </a:r>
            <a:endParaRPr lang="mn-M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ЦЭХ-ний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орлогын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төлөвлөгөө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102.2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хувиар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биелсэн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ЦЭХ-ний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авлага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2,3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тэрбум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болж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оны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эхнээс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0,16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тэрбум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төгрөгөөр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буюу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7,1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хувиар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буурсан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ДҮГНЭЛТ</a:t>
            </a:r>
            <a:endParaRPr lang="en-US" alt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280416" y="1521921"/>
            <a:ext cx="93198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mn-MN" sz="1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Түгээх үйл ажиллагааны дүгнэлт: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100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Их засвар, ТЗБАХ, ХО-ын ажил-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62 ажлыг 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.2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тэрбум төгрөгөөр хийж гүйцэтгэхээр төлөвлөснөөс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6.2</a:t>
            </a:r>
            <a:r>
              <a:rPr lang="mn-MN" sz="1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тэрбум төгрөгөөр 62 ажлыг хийж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100%-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ийн гүйцэтгэлтэй байна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Урсгал засвар-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ажлыг 1,26 тэрбум төгрөгөөр хийхээр төлөвлөснөөс 337 ажлыг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,537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тэрбум төгрөгөөр хийж гүйцэтгэл 100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%-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тай байна. 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Эргүүл </a:t>
            </a:r>
            <a:r>
              <a:rPr lang="mn-MN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үзлэг-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8806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цэгт эргүүл үзлэг хийхээс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8806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цэгт хийж 100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гүйцэтгэлтэй байна. Үзлэгүүд төлөвлөгдсөн хугацаандаа бүрэн хийгдэж байна.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Дуудлага </a:t>
            </a:r>
            <a:r>
              <a:rPr lang="mn-MN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барагдуулалт-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2019 онд ахуйн 37011, ААН 496, дэд станц хуваарилах байгууламжийн 490 нийт 37997 дуудлага ирснийг барагдуулсан байна. Нийт дуудлагын хэмжээнд борлуулалтын дуудлага 20014 буюу 52.6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,  ашиглалтын дуудлага 17983 буюу 47.4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%-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ийг эзлэж  байна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Дуудлагын тоо өмнөх оны энэ үетэй харьцуулахад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2995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буюу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8,5%-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иар өссөн мөн дуудлагын дундаж хугацаа </a:t>
            </a: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10.2 </a:t>
            </a: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минут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буюу </a:t>
            </a: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0.17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цагаар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буурч хэрэглэгчдэд чанартай хурдан шуурхай үйлчилгээ үзүүлэн ажилласан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mn-MN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Тасралт-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ы жилийн эцсийн байдлаар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компанийн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хэмжээнд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386 удаа тасралт гарсан бол тасралтын дундаж хугацаа 4.02 цаг, ДТЭХ 136 086 кВт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цаг  байгаа нь 201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оны мөн үетэй харьцуулахад тасралт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 тасралт буюу 14.7%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, дундаж хугацаа </a:t>
            </a: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1.74 цаг буюу 30.3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%,  ДТЭХ </a:t>
            </a:r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8798 кВт*цаг буюу 6.1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-иар тус тус буурсан байна.</a:t>
            </a:r>
            <a:endParaRPr lang="mn-MN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mn-MN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Ашиглалтын </a:t>
            </a: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түвшин-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Салбар, алба, төвүүдийн дэд станцын ашиглалтын түвшин жил ирэх тусам дээшилж байна.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2018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оны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ашиглалтын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түвшин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87.7%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байсан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б</a:t>
            </a:r>
            <a:r>
              <a:rPr lang="mn-MN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ол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онд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ашиглалтын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түвшин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89.1%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болж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1.4%-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иар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өссөн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100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Ажлын зураг-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Зургийн ажлын 2019 оны </a:t>
            </a:r>
            <a:r>
              <a:rPr lang="mn-MN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эхний 11 сарын байдлаар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нийт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71,8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км 0,4 кВ-ын АШ, 6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(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)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кВ-ын 14 дэд станц, 6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(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10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)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кВ-ын ЦДАШ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7.5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км ЦДАШ, 35кВ-ын ЦДАШ-ын 8,7км, нийт 88км урт шугамын ажлын зургийг хийж гүйцэтгэсэн.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100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Баланс тооцоо-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2019 онд ХАЦ-ын програм авснаар баланс тооцоог хүний оролцоогүйгээр автоматаар хийдэг болсон.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ДҮГНЭЛТ</a:t>
            </a:r>
            <a:endParaRPr lang="en-US" alt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184404" y="1316675"/>
            <a:ext cx="9435084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mn-MN" sz="1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ХАБЭАхуйн үйл ажиллагааны дүгнэлт: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ХАБЭА-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Ажлын байрны гэнэтийн үзлэг, аюулгүй ажиллагааны дүрмийн мөрдөлт, нарядын системийн мөрдөлт, хамгаалах хэрэгсэл, ажлын хувцасыг хэрэглэж хэвшсэн байдал, ажлын байрны сахилга дэг журмын мөрдөлт зэрэгт ХАБЭА-н хяналтын үзлэгийг зохион байгуулан </a:t>
            </a:r>
            <a:r>
              <a:rPr lang="mn-MN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ажиллаж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байна.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Нэгдсэн удирдлагын тогтолцооны хүрээнд Ажил гүйцэтгэх технолгийн карт, Ажлын байрны эрсдлийн үнэлгээ, Аюулгүй ажиллагааны заавар, зааварчилгаануудыг шинэчлэгдэн боловсруулон  мөрдөж   осол зөрчилгүй ажиллаж байна.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1000"/>
              </a:spcAft>
            </a:pPr>
            <a:r>
              <a:rPr lang="mn-MN" sz="1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Хяналтын үйл ажиллагааны дүгнэлт: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Хэрэглэгчдээс  ирүүлсэн 2209 өргөдөл  гомдлыг ЦЭХ-ээр хангагчаас  хэрэглэгчдэд  үзүүлэх үйлчилгээний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MNS 5872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:2008 стандарт  хугацаанд шийдвэрлэж ажилласан.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Хяналт, шалгалт: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Дархан-Уул, Сэлэнгэ  аймгийн  Мэргэжлийн  хяналтын байгууллагын төлөвлөгөөт  хяналт шалгалтаар  хуулийн  нийцэл  91,7%-тай </a:t>
            </a:r>
            <a:r>
              <a:rPr lang="mn-MN" sz="12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БАГА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эрсдэлтэй үнэлэгдсэн.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Хамгаалалтын зурвас: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Эрчим хүчний шугам сүлжээг хамгаалах дүрмийн заалтыг  хэрэгжүүлэх үүднээс 71 хэрэглэгчийг хамгаалалтын зурвасаас гаргаж хуулийн хэрэгжилтийг хангаж эрсдэлийг бууруулсан.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mn-MN" sz="14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Хэрэглэгчийн сэтгэл  ханамж – 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Хаан банк нь теллергүй  үйлчилгээ нэвтрүүлж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ATM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-ээр ЦЭХ-ний төлбөрийг төлдөг болсонтой холбогдуулан Мэдээлэл  технологи автоматикийн албатай хамтарч НӨАТ-ын баримтыг бүртгэлтэй утас руу мөнгөн  дүн сугалааны  кодыг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sms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-</a:t>
            </a:r>
            <a:r>
              <a:rPr lang="mn-MN" sz="12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ээр  илгээдэг болгосон. Ингэснээр НӨАТ-ын баримтыг хэрэглэгчдийн 1,1% авдаг байсныг 100% олгодог болсон.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51231" y="1008898"/>
            <a:ext cx="44547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4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ДҮГНЭЛТ</a:t>
            </a:r>
            <a:endParaRPr lang="en-US" alt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350179" y="1506492"/>
            <a:ext cx="9154668" cy="5034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</a:t>
            </a:r>
            <a:r>
              <a:rPr lang="mn-MN" sz="1400" b="1" dirty="0">
                <a:solidFill>
                  <a:srgbClr val="7030A0"/>
                </a:solidFill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эгдсэн удирдлагын тогтолцоо хэрэгжүүлэх үйл ажиллагааны дүгнэлт: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ISO9001:2015</a:t>
            </a:r>
            <a:r>
              <a:rPr lang="mn-MN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ISO45001</a:t>
            </a:r>
            <a:r>
              <a:rPr lang="mn-MN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:2018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Н</a:t>
            </a:r>
            <a:r>
              <a:rPr lang="mn-MN" sz="1600" b="1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эгдсэн удирдлагын тогтолцоо - </a:t>
            </a:r>
            <a:r>
              <a:rPr lang="mn-MN" sz="14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Нэвтрүүлэх ажлын хүрээнд ОШМИ ХХК-иас зөвлөх үйлчилгээг авч ажлын байрны эрсдэлийн үнэлгээ, процессын зураглал, мастер жагсаалт болон стандартын хүрээнд шаардагддаг журмуудыг боловсруулан батлуулсан.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ISO9001:2015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Чанарын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удирдлагын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тогтолцооны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бодлого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зорилт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баримт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бичгийн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гарын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авлага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материал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бэлтгэгдэж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хэвлэгдэн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нэгж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хэсгүүдэд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тараагдаж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байрлуулсан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. ISO9001:2015</a:t>
            </a:r>
            <a:r>
              <a:rPr lang="mn-MN" sz="14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ISO45001</a:t>
            </a:r>
            <a:r>
              <a:rPr lang="mn-MN" sz="14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:2018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 Н</a:t>
            </a:r>
            <a:r>
              <a:rPr lang="mn-MN" sz="14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эгдсэн удирдлагын тогтолцооны стандартыг Нэгдмэл байдлаар нэвтрүүлсэн </a:t>
            </a:r>
            <a:r>
              <a:rPr lang="mn-MN" sz="1400" b="1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анхны</a:t>
            </a:r>
            <a:r>
              <a:rPr lang="mn-MN" sz="14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 Эрчим  хүчний байгууллага болсон.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mn-MN" sz="14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ISO</a:t>
            </a:r>
            <a:r>
              <a:rPr lang="mn-MN" sz="1400" b="1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45001:2018 ХЭМАБ-ын стандарт - </a:t>
            </a:r>
            <a:r>
              <a:rPr lang="mn-MN" sz="1400" dirty="0">
                <a:latin typeface="0 Arial "/>
                <a:ea typeface="Calibri" panose="020F0502020204030204" pitchFamily="34" charset="0"/>
                <a:cs typeface="Times New Roman" panose="02020603050405020304" pitchFamily="18" charset="0"/>
              </a:rPr>
              <a:t>2018 оны хийгдсэн  зөрүүний шинжилгээний тайлангийн ХЭМАБ-ын стандартын 130 шаардлагаас 21,5  оноо авч нийцэл 1,2 %, байсан байна. 2019 оны 5 сард ХЭМАБ-ын стандартад нийцлийн үнэлгээ хийхэд 130 шаардлагаас 120 шаардлага нийцэж, стандартын шаардлагын нийцэл 86,6% тай байна. Цаашид стандартын шаардлага нийцээгүй зүйлийг хэрэгжүүлж сайжруулахаар төлөвлөн ажиллаж байна</a:t>
            </a:r>
            <a:endParaRPr lang="mn-MN" sz="1400" dirty="0">
              <a:latin typeface="0 Arial 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400" dirty="0">
              <a:latin typeface="0 Arial 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US" sz="1400" b="1" dirty="0" smtClean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ISO</a:t>
            </a:r>
            <a:r>
              <a:rPr lang="mn-MN" sz="1400" b="1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9001:2015 ЧУТ </a:t>
            </a:r>
            <a:r>
              <a:rPr lang="mn-MN" sz="1400" b="1" dirty="0" smtClean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стандарт - </a:t>
            </a:r>
            <a:r>
              <a:rPr lang="mn-MN" sz="1200" dirty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2018 оны хийгдсэн  зөрүүний шинжилгээний тайлангийн Чанарын удирдлагын стандартын 87 шаардлагаас 21,5  оноо авч нийцэл 24,7 %, байсан байна. 2019 оны 5 сард Чанарын удирдлагын стандартад нийцлийн үнэлгээ хийхэд 85 шаардлагаас 76 шаардлага нийцэж, стандартын шаардлагын нийцэл 86,5% тай байна. Цаашид стандартын шаардлага нийцээгүй зүйлийг хэрэгжүүлж сайжруулахаар төлөвлөн ажиллаж </a:t>
            </a:r>
            <a:r>
              <a:rPr lang="mn-MN" sz="1200" dirty="0" smtClean="0">
                <a:latin typeface="0 Arial "/>
                <a:ea typeface="Times New Roman" panose="02020603050405020304" pitchFamily="18" charset="0"/>
                <a:cs typeface="Mongolian Baiti" panose="03000500000000000000" pitchFamily="66" charset="0"/>
              </a:rPr>
              <a:t>байна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mn-MN" sz="1200" dirty="0" smtClean="0">
              <a:latin typeface="0 Arial 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44816" y="501622"/>
            <a:ext cx="8840589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237685" y="6861928"/>
            <a:ext cx="8840589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97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mn-MN" altLang="en-US" sz="146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12069" y="8158084"/>
            <a:ext cx="184731" cy="3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3"/>
          </a:p>
        </p:txBody>
      </p:sp>
      <p:sp>
        <p:nvSpPr>
          <p:cNvPr id="2" name="Rectangle 1"/>
          <p:cNvSpPr/>
          <p:nvPr/>
        </p:nvSpPr>
        <p:spPr>
          <a:xfrm>
            <a:off x="2727912" y="3055360"/>
            <a:ext cx="522127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А</a:t>
            </a:r>
            <a:r>
              <a:rPr lang="mn-MN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ongolian Baiti" panose="03000500000000000000" pitchFamily="66" charset="0"/>
              </a:rPr>
              <a:t>НХААРАЛД ТАВЬСАНД БАЯРЛАЛАА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44357" y="997025"/>
            <a:ext cx="3863173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n-MN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mn-MN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БОРЛУУЛСАН ЦАХИЛГААН ЭРЧИМ ХҮЧ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045" y="1493961"/>
            <a:ext cx="9092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dirty="0" smtClean="0">
                <a:latin typeface="0 Arial "/>
              </a:rPr>
              <a:t>	Тайлант </a:t>
            </a:r>
            <a:r>
              <a:rPr lang="mn-MN" dirty="0">
                <a:latin typeface="0 Arial "/>
              </a:rPr>
              <a:t>хугацаанд гүйцэтгэлд ноогдох төлөвлгөөгөөр 411,0 сая кВт.цаг цахилгаан эрчим хүч борлуулалхаас 428,5 сая кВт.цаг цахилгаан эрчим хүч борлуулж өмнөх оны мөн үеэс 47,7 сая кВт.цагаар өсөж төлөвлөгөөний биелэлт 104,3% боллоо.</a:t>
            </a:r>
            <a:endParaRPr lang="en-US" sz="2000" dirty="0">
              <a:latin typeface="0 Arial 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415044" y="2885117"/>
          <a:ext cx="9092485" cy="343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32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49297" y="1019610"/>
            <a:ext cx="3857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ЦАХИЛГААН ЭРЧИМ ХҮЧНИЙ АЛДАГДАЛ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99533" y="1519328"/>
            <a:ext cx="8817468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mn-MN" dirty="0" smtClean="0">
                <a:latin typeface="0 Arial "/>
              </a:rPr>
              <a:t>Тайлант </a:t>
            </a:r>
            <a:r>
              <a:rPr lang="mn-MN" dirty="0">
                <a:latin typeface="0 Arial "/>
              </a:rPr>
              <a:t>хугацаанд цахилгаан эрчим хүчний нийт алдагдал 10,11% буюу 48,1 сая.кВт.цаг болсон нь төлөвлөгөөт алдагдал /13,90%/ 3,79 нэгжээр буюу 20,5 сая.кВт.цагаар буурсан, өмнөх оны гүйцэтгэлээс 3,0 нэгжээр буюу 9,3 сая.кВт.цагаар буурсан байна. </a:t>
            </a: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mn-MN" dirty="0">
                <a:latin typeface="0 Arial "/>
              </a:rPr>
              <a:t>Өнгөрсөн оны мөн үеийн гүйцэтгэлээс 3,0 нэгжээр алдагдал буурсан байна.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499533" y="3196068"/>
          <a:ext cx="8817468" cy="30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32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974" y="1678672"/>
            <a:ext cx="8718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Түгээлтийн алдагдлыг графикаар харуулбал: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57924" y="1006708"/>
            <a:ext cx="3857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ЦАХИЛГААН ЭРЧИМ ХҮЧНИЙ АЛДАГДАЛ</a:t>
            </a:r>
            <a:endParaRPr lang="en-US" sz="1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16836" y="2173358"/>
          <a:ext cx="9098620" cy="379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4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26496" y="1006971"/>
            <a:ext cx="4100206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mn-MN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ЦАХИЛГААН ЭРЧИМ ХҮЧНИЙ ОРЛОГО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3944" y="1558488"/>
            <a:ext cx="8886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2000" dirty="0" smtClean="0">
                <a:latin typeface="0 Arial "/>
              </a:rPr>
              <a:t>	Гүйцэтгэлд </a:t>
            </a:r>
            <a:r>
              <a:rPr lang="mn-MN" sz="2000" dirty="0">
                <a:latin typeface="0 Arial "/>
              </a:rPr>
              <a:t>ноогдох орлогын төлөвлөгөөний дагуу 70,8 тэрбум төгрөгийн орлого төвлөрүүлэхээс 72,4 тэрбум төгрөгийн орлого цуглуулж гүйцэтгэлд ноогдох орлогын төлөвлөгөө 102,2% гүйцэтгэлтэй байна.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643944" y="2819559"/>
          <a:ext cx="8886422" cy="338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7165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7870" y="1016766"/>
            <a:ext cx="4100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ЦАХИЛГААН ЭРЧИМ ХҮЧНИЙ АВЛАГА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904" y="1677448"/>
            <a:ext cx="9084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mn-MN" sz="2000" dirty="0">
                <a:latin typeface="0 Arial "/>
              </a:rPr>
              <a:t>Хэрэглэгчээс авах цахилгаан эрчим хүчний авлага 2352.2 сая төгрөг болж оны эхний үлдэгдлээс 167.3 сая төгрөгөөр буурсан байна.</a:t>
            </a:r>
            <a:endParaRPr lang="en-US" sz="2000" dirty="0">
              <a:latin typeface="0 Arial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74644" y="2738238"/>
          <a:ext cx="8203096" cy="260580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91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7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2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Ангилал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өсөлт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(+),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бууралт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биет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хувь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ТӨСӨВ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3,003,100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16,297,056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13,293,956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442.67%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2,395,496,390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2,231,226,414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-164,269,976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-6.86%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АХУЙ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121,087,633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104,687,576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-16,400,057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-13.54%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ДҮН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2,519,587,123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2,352,211,046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-167,376,077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-6.64%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906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4306</TotalTime>
  <Words>3307</Words>
  <Application>Microsoft Office PowerPoint</Application>
  <PresentationFormat>A4 Paper (210x297 mm)</PresentationFormat>
  <Paragraphs>549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Microsoft YaHei</vt:lpstr>
      <vt:lpstr>MS Gothic</vt:lpstr>
      <vt:lpstr>SimSun</vt:lpstr>
      <vt:lpstr>0 Arial </vt:lpstr>
      <vt:lpstr>Arial</vt:lpstr>
      <vt:lpstr>Arial </vt:lpstr>
      <vt:lpstr>Arial Mon</vt:lpstr>
      <vt:lpstr>Calibri</vt:lpstr>
      <vt:lpstr>Calibri Light</vt:lpstr>
      <vt:lpstr>Helvetica</vt:lpstr>
      <vt:lpstr>Mongolian Baiti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ТЗБАХ-ЫН ХҮРЭЭНД ХИЙГДСЭН АЖЛУУДААС </vt:lpstr>
      <vt:lpstr>ХӨРӨНГӨ ОРУУЛАЛТААР ХИЙГДСЭН АЖЛУУД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Мэдээллийн технологийн чиглэлээр хийсэн ажлууд</vt:lpstr>
      <vt:lpstr>        </vt:lpstr>
      <vt:lpstr>Мэдээллийн технологийн чиглэлээр хийсэн ажлууд</vt:lpstr>
      <vt:lpstr>Мэдээллийн технологийн чиглэлээр хийсэн ажлууд</vt:lpstr>
      <vt:lpstr>Мэдээллийн технологийн чиглэлээр хийсэн ажлууд</vt:lpstr>
      <vt:lpstr>Мэдээллийн технологийн чиглэлээр хийсэн ажлууд</vt:lpstr>
      <vt:lpstr>Мэдээллийн технологийн чиглэлээр хийсэн ажлууд</vt:lpstr>
      <vt:lpstr>PowerPoint Presentation</vt:lpstr>
      <vt:lpstr>Мэдээлэл холбоо, сүлжээний талаар</vt:lpstr>
      <vt:lpstr>Мэдээллийн технологийн чиглэлээр хийсэн ажлууд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Сургалтын полигон хичээлийн дараах АХА тэмцээн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Ochir Sek</dc:creator>
  <cp:lastModifiedBy>Bayarmanla Manaljav</cp:lastModifiedBy>
  <cp:revision>389</cp:revision>
  <cp:lastPrinted>2019-08-27T07:22:04Z</cp:lastPrinted>
  <dcterms:created xsi:type="dcterms:W3CDTF">2016-03-31T05:52:37Z</dcterms:created>
  <dcterms:modified xsi:type="dcterms:W3CDTF">2020-02-19T14:58:38Z</dcterms:modified>
</cp:coreProperties>
</file>