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6298691" y="1676400"/>
            <a:ext cx="2819400" cy="2819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5689091" y="0"/>
            <a:ext cx="1600200" cy="1143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6298691" y="6096000"/>
            <a:ext cx="990600" cy="7619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0" y="2679697"/>
            <a:ext cx="4037076" cy="41783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0" y="2895600"/>
            <a:ext cx="1522476" cy="2362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7705343" y="0"/>
            <a:ext cx="760488" cy="11597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7744968" y="0"/>
            <a:ext cx="685800" cy="1099185"/>
          </a:xfrm>
          <a:custGeom>
            <a:avLst/>
            <a:gdLst/>
            <a:ahLst/>
            <a:cxnLst/>
            <a:rect l="l" t="t" r="r" b="b"/>
            <a:pathLst>
              <a:path w="685800" h="1099185">
                <a:moveTo>
                  <a:pt x="685800" y="0"/>
                </a:moveTo>
                <a:lnTo>
                  <a:pt x="0" y="0"/>
                </a:lnTo>
                <a:lnTo>
                  <a:pt x="0" y="1098803"/>
                </a:lnTo>
                <a:lnTo>
                  <a:pt x="685800" y="1098803"/>
                </a:lnTo>
                <a:lnTo>
                  <a:pt x="685800" y="0"/>
                </a:lnTo>
                <a:close/>
              </a:path>
            </a:pathLst>
          </a:custGeom>
          <a:solidFill>
            <a:srgbClr val="AF14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38140" y="1548130"/>
            <a:ext cx="2021204" cy="330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78729" y="1877948"/>
            <a:ext cx="3834765" cy="1671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jpg"/><Relationship Id="rId4" Type="http://schemas.openxmlformats.org/officeDocument/2006/relationships/image" Target="../media/image24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Relationship Id="rId4" Type="http://schemas.openxmlformats.org/officeDocument/2006/relationships/image" Target="../media/image27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Relationship Id="rId4" Type="http://schemas.openxmlformats.org/officeDocument/2006/relationships/image" Target="../media/image31.jpg"/><Relationship Id="rId5" Type="http://schemas.openxmlformats.org/officeDocument/2006/relationships/image" Target="../media/image32.jpg"/><Relationship Id="rId6" Type="http://schemas.openxmlformats.org/officeDocument/2006/relationships/image" Target="../media/image33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g"/><Relationship Id="rId3" Type="http://schemas.openxmlformats.org/officeDocument/2006/relationships/image" Target="../media/image39.jpg"/><Relationship Id="rId4" Type="http://schemas.openxmlformats.org/officeDocument/2006/relationships/image" Target="../media/image40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jpg"/><Relationship Id="rId3" Type="http://schemas.openxmlformats.org/officeDocument/2006/relationships/image" Target="../media/image42.jpg"/><Relationship Id="rId4" Type="http://schemas.openxmlformats.org/officeDocument/2006/relationships/image" Target="../media/image43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jpg"/><Relationship Id="rId3" Type="http://schemas.openxmlformats.org/officeDocument/2006/relationships/image" Target="../media/image45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jpg"/><Relationship Id="rId3" Type="http://schemas.openxmlformats.org/officeDocument/2006/relationships/image" Target="../media/image47.jpg"/><Relationship Id="rId4" Type="http://schemas.openxmlformats.org/officeDocument/2006/relationships/image" Target="../media/image48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jpg"/><Relationship Id="rId3" Type="http://schemas.openxmlformats.org/officeDocument/2006/relationships/image" Target="../media/image50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jpg"/><Relationship Id="rId3" Type="http://schemas.openxmlformats.org/officeDocument/2006/relationships/image" Target="../media/image52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jpg"/><Relationship Id="rId3" Type="http://schemas.openxmlformats.org/officeDocument/2006/relationships/image" Target="../media/image54.jpg"/><Relationship Id="rId4" Type="http://schemas.openxmlformats.org/officeDocument/2006/relationships/image" Target="../media/image55.jpg"/><Relationship Id="rId5" Type="http://schemas.openxmlformats.org/officeDocument/2006/relationships/image" Target="../media/image56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jpg"/><Relationship Id="rId3" Type="http://schemas.openxmlformats.org/officeDocument/2006/relationships/image" Target="../media/image58.jpg"/><Relationship Id="rId4" Type="http://schemas.openxmlformats.org/officeDocument/2006/relationships/image" Target="../media/image59.jpg"/><Relationship Id="rId5" Type="http://schemas.openxmlformats.org/officeDocument/2006/relationships/image" Target="../media/image60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.jpg"/><Relationship Id="rId3" Type="http://schemas.openxmlformats.org/officeDocument/2006/relationships/image" Target="../media/image62.jpg"/><Relationship Id="rId4" Type="http://schemas.openxmlformats.org/officeDocument/2006/relationships/image" Target="../media/image63.jpg"/><Relationship Id="rId5" Type="http://schemas.openxmlformats.org/officeDocument/2006/relationships/image" Target="../media/image64.jpg"/><Relationship Id="rId6" Type="http://schemas.openxmlformats.org/officeDocument/2006/relationships/image" Target="../media/image65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g"/><Relationship Id="rId3" Type="http://schemas.openxmlformats.org/officeDocument/2006/relationships/image" Target="../media/image67.jpg"/><Relationship Id="rId4" Type="http://schemas.openxmlformats.org/officeDocument/2006/relationships/image" Target="../media/image68.jpg"/><Relationship Id="rId5" Type="http://schemas.openxmlformats.org/officeDocument/2006/relationships/image" Target="../media/image69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0.jpg"/><Relationship Id="rId3" Type="http://schemas.openxmlformats.org/officeDocument/2006/relationships/image" Target="../media/image71.jpg"/><Relationship Id="rId4" Type="http://schemas.openxmlformats.org/officeDocument/2006/relationships/image" Target="../media/image72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3.jpg"/><Relationship Id="rId3" Type="http://schemas.openxmlformats.org/officeDocument/2006/relationships/image" Target="../media/image74.jpg"/><Relationship Id="rId4" Type="http://schemas.openxmlformats.org/officeDocument/2006/relationships/image" Target="../media/image75.jpg"/><Relationship Id="rId5" Type="http://schemas.openxmlformats.org/officeDocument/2006/relationships/image" Target="../media/image76.jpg"/><Relationship Id="rId6" Type="http://schemas.openxmlformats.org/officeDocument/2006/relationships/image" Target="../media/image77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Relationship Id="rId4" Type="http://schemas.openxmlformats.org/officeDocument/2006/relationships/image" Target="../media/image14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2879" y="76200"/>
            <a:ext cx="5495290" cy="6629400"/>
            <a:chOff x="182879" y="76200"/>
            <a:chExt cx="5495290" cy="6629400"/>
          </a:xfrm>
        </p:grpSpPr>
        <p:sp>
          <p:nvSpPr>
            <p:cNvPr id="3" name="object 3"/>
            <p:cNvSpPr/>
            <p:nvPr/>
          </p:nvSpPr>
          <p:spPr>
            <a:xfrm>
              <a:off x="182879" y="76200"/>
              <a:ext cx="5448300" cy="6629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391918" y="4370070"/>
              <a:ext cx="3276600" cy="848994"/>
            </a:xfrm>
            <a:custGeom>
              <a:avLst/>
              <a:gdLst/>
              <a:ahLst/>
              <a:cxnLst/>
              <a:rect l="l" t="t" r="r" b="b"/>
              <a:pathLst>
                <a:path w="3276600" h="848995">
                  <a:moveTo>
                    <a:pt x="1638299" y="0"/>
                  </a:moveTo>
                  <a:lnTo>
                    <a:pt x="1565328" y="413"/>
                  </a:lnTo>
                  <a:lnTo>
                    <a:pt x="1493173" y="1642"/>
                  </a:lnTo>
                  <a:lnTo>
                    <a:pt x="1421902" y="3669"/>
                  </a:lnTo>
                  <a:lnTo>
                    <a:pt x="1351581" y="6477"/>
                  </a:lnTo>
                  <a:lnTo>
                    <a:pt x="1282276" y="10049"/>
                  </a:lnTo>
                  <a:lnTo>
                    <a:pt x="1214055" y="14367"/>
                  </a:lnTo>
                  <a:lnTo>
                    <a:pt x="1146985" y="19415"/>
                  </a:lnTo>
                  <a:lnTo>
                    <a:pt x="1081130" y="25174"/>
                  </a:lnTo>
                  <a:lnTo>
                    <a:pt x="1016559" y="31629"/>
                  </a:lnTo>
                  <a:lnTo>
                    <a:pt x="953338" y="38761"/>
                  </a:lnTo>
                  <a:lnTo>
                    <a:pt x="891533" y="46553"/>
                  </a:lnTo>
                  <a:lnTo>
                    <a:pt x="831211" y="54988"/>
                  </a:lnTo>
                  <a:lnTo>
                    <a:pt x="772439" y="64049"/>
                  </a:lnTo>
                  <a:lnTo>
                    <a:pt x="715283" y="73719"/>
                  </a:lnTo>
                  <a:lnTo>
                    <a:pt x="659810" y="83980"/>
                  </a:lnTo>
                  <a:lnTo>
                    <a:pt x="606087" y="94815"/>
                  </a:lnTo>
                  <a:lnTo>
                    <a:pt x="554179" y="106207"/>
                  </a:lnTo>
                  <a:lnTo>
                    <a:pt x="504154" y="118138"/>
                  </a:lnTo>
                  <a:lnTo>
                    <a:pt x="456079" y="130592"/>
                  </a:lnTo>
                  <a:lnTo>
                    <a:pt x="410020" y="143551"/>
                  </a:lnTo>
                  <a:lnTo>
                    <a:pt x="366043" y="156998"/>
                  </a:lnTo>
                  <a:lnTo>
                    <a:pt x="324215" y="170915"/>
                  </a:lnTo>
                  <a:lnTo>
                    <a:pt x="284604" y="185286"/>
                  </a:lnTo>
                  <a:lnTo>
                    <a:pt x="247274" y="200093"/>
                  </a:lnTo>
                  <a:lnTo>
                    <a:pt x="212294" y="215319"/>
                  </a:lnTo>
                  <a:lnTo>
                    <a:pt x="149647" y="246959"/>
                  </a:lnTo>
                  <a:lnTo>
                    <a:pt x="97195" y="280068"/>
                  </a:lnTo>
                  <a:lnTo>
                    <a:pt x="55471" y="314508"/>
                  </a:lnTo>
                  <a:lnTo>
                    <a:pt x="25009" y="350141"/>
                  </a:lnTo>
                  <a:lnTo>
                    <a:pt x="6341" y="386828"/>
                  </a:lnTo>
                  <a:lnTo>
                    <a:pt x="0" y="424433"/>
                  </a:lnTo>
                  <a:lnTo>
                    <a:pt x="1596" y="443342"/>
                  </a:lnTo>
                  <a:lnTo>
                    <a:pt x="14167" y="480506"/>
                  </a:lnTo>
                  <a:lnTo>
                    <a:pt x="38799" y="516683"/>
                  </a:lnTo>
                  <a:lnTo>
                    <a:pt x="74959" y="551737"/>
                  </a:lnTo>
                  <a:lnTo>
                    <a:pt x="122113" y="585528"/>
                  </a:lnTo>
                  <a:lnTo>
                    <a:pt x="179729" y="617920"/>
                  </a:lnTo>
                  <a:lnTo>
                    <a:pt x="247274" y="648774"/>
                  </a:lnTo>
                  <a:lnTo>
                    <a:pt x="284604" y="663581"/>
                  </a:lnTo>
                  <a:lnTo>
                    <a:pt x="324215" y="677952"/>
                  </a:lnTo>
                  <a:lnTo>
                    <a:pt x="366043" y="691869"/>
                  </a:lnTo>
                  <a:lnTo>
                    <a:pt x="410020" y="705316"/>
                  </a:lnTo>
                  <a:lnTo>
                    <a:pt x="456079" y="718275"/>
                  </a:lnTo>
                  <a:lnTo>
                    <a:pt x="504154" y="730729"/>
                  </a:lnTo>
                  <a:lnTo>
                    <a:pt x="554179" y="742660"/>
                  </a:lnTo>
                  <a:lnTo>
                    <a:pt x="606087" y="754052"/>
                  </a:lnTo>
                  <a:lnTo>
                    <a:pt x="659810" y="764887"/>
                  </a:lnTo>
                  <a:lnTo>
                    <a:pt x="715283" y="775148"/>
                  </a:lnTo>
                  <a:lnTo>
                    <a:pt x="772439" y="784818"/>
                  </a:lnTo>
                  <a:lnTo>
                    <a:pt x="831211" y="793879"/>
                  </a:lnTo>
                  <a:lnTo>
                    <a:pt x="891533" y="802314"/>
                  </a:lnTo>
                  <a:lnTo>
                    <a:pt x="953338" y="810106"/>
                  </a:lnTo>
                  <a:lnTo>
                    <a:pt x="1016559" y="817238"/>
                  </a:lnTo>
                  <a:lnTo>
                    <a:pt x="1081130" y="823693"/>
                  </a:lnTo>
                  <a:lnTo>
                    <a:pt x="1146985" y="829452"/>
                  </a:lnTo>
                  <a:lnTo>
                    <a:pt x="1214055" y="834500"/>
                  </a:lnTo>
                  <a:lnTo>
                    <a:pt x="1282276" y="838818"/>
                  </a:lnTo>
                  <a:lnTo>
                    <a:pt x="1351581" y="842390"/>
                  </a:lnTo>
                  <a:lnTo>
                    <a:pt x="1421902" y="845198"/>
                  </a:lnTo>
                  <a:lnTo>
                    <a:pt x="1493173" y="847225"/>
                  </a:lnTo>
                  <a:lnTo>
                    <a:pt x="1565328" y="848454"/>
                  </a:lnTo>
                  <a:lnTo>
                    <a:pt x="1638299" y="848867"/>
                  </a:lnTo>
                  <a:lnTo>
                    <a:pt x="1711271" y="848454"/>
                  </a:lnTo>
                  <a:lnTo>
                    <a:pt x="1783426" y="847225"/>
                  </a:lnTo>
                  <a:lnTo>
                    <a:pt x="1854697" y="845198"/>
                  </a:lnTo>
                  <a:lnTo>
                    <a:pt x="1925018" y="842390"/>
                  </a:lnTo>
                  <a:lnTo>
                    <a:pt x="1994323" y="838818"/>
                  </a:lnTo>
                  <a:lnTo>
                    <a:pt x="2062544" y="834500"/>
                  </a:lnTo>
                  <a:lnTo>
                    <a:pt x="2129614" y="829452"/>
                  </a:lnTo>
                  <a:lnTo>
                    <a:pt x="2195469" y="823693"/>
                  </a:lnTo>
                  <a:lnTo>
                    <a:pt x="2260040" y="817238"/>
                  </a:lnTo>
                  <a:lnTo>
                    <a:pt x="2323261" y="810106"/>
                  </a:lnTo>
                  <a:lnTo>
                    <a:pt x="2385066" y="802314"/>
                  </a:lnTo>
                  <a:lnTo>
                    <a:pt x="2445388" y="793879"/>
                  </a:lnTo>
                  <a:lnTo>
                    <a:pt x="2504160" y="784818"/>
                  </a:lnTo>
                  <a:lnTo>
                    <a:pt x="2561316" y="775148"/>
                  </a:lnTo>
                  <a:lnTo>
                    <a:pt x="2616789" y="764887"/>
                  </a:lnTo>
                  <a:lnTo>
                    <a:pt x="2670512" y="754052"/>
                  </a:lnTo>
                  <a:lnTo>
                    <a:pt x="2722420" y="742660"/>
                  </a:lnTo>
                  <a:lnTo>
                    <a:pt x="2772445" y="730729"/>
                  </a:lnTo>
                  <a:lnTo>
                    <a:pt x="2820520" y="718275"/>
                  </a:lnTo>
                  <a:lnTo>
                    <a:pt x="2866579" y="705316"/>
                  </a:lnTo>
                  <a:lnTo>
                    <a:pt x="2910556" y="691869"/>
                  </a:lnTo>
                  <a:lnTo>
                    <a:pt x="2952384" y="677952"/>
                  </a:lnTo>
                  <a:lnTo>
                    <a:pt x="2991995" y="663581"/>
                  </a:lnTo>
                  <a:lnTo>
                    <a:pt x="3029325" y="648774"/>
                  </a:lnTo>
                  <a:lnTo>
                    <a:pt x="3064305" y="633548"/>
                  </a:lnTo>
                  <a:lnTo>
                    <a:pt x="3126952" y="601908"/>
                  </a:lnTo>
                  <a:lnTo>
                    <a:pt x="3179404" y="568799"/>
                  </a:lnTo>
                  <a:lnTo>
                    <a:pt x="3221128" y="534359"/>
                  </a:lnTo>
                  <a:lnTo>
                    <a:pt x="3251590" y="498726"/>
                  </a:lnTo>
                  <a:lnTo>
                    <a:pt x="3270258" y="462039"/>
                  </a:lnTo>
                  <a:lnTo>
                    <a:pt x="3276600" y="424433"/>
                  </a:lnTo>
                  <a:lnTo>
                    <a:pt x="3275003" y="405525"/>
                  </a:lnTo>
                  <a:lnTo>
                    <a:pt x="3262432" y="368361"/>
                  </a:lnTo>
                  <a:lnTo>
                    <a:pt x="3237800" y="332184"/>
                  </a:lnTo>
                  <a:lnTo>
                    <a:pt x="3201640" y="297130"/>
                  </a:lnTo>
                  <a:lnTo>
                    <a:pt x="3154486" y="263339"/>
                  </a:lnTo>
                  <a:lnTo>
                    <a:pt x="3096870" y="230947"/>
                  </a:lnTo>
                  <a:lnTo>
                    <a:pt x="3029325" y="200093"/>
                  </a:lnTo>
                  <a:lnTo>
                    <a:pt x="2991995" y="185286"/>
                  </a:lnTo>
                  <a:lnTo>
                    <a:pt x="2952384" y="170915"/>
                  </a:lnTo>
                  <a:lnTo>
                    <a:pt x="2910556" y="156998"/>
                  </a:lnTo>
                  <a:lnTo>
                    <a:pt x="2866579" y="143551"/>
                  </a:lnTo>
                  <a:lnTo>
                    <a:pt x="2820520" y="130592"/>
                  </a:lnTo>
                  <a:lnTo>
                    <a:pt x="2772445" y="118138"/>
                  </a:lnTo>
                  <a:lnTo>
                    <a:pt x="2722420" y="106207"/>
                  </a:lnTo>
                  <a:lnTo>
                    <a:pt x="2670512" y="94815"/>
                  </a:lnTo>
                  <a:lnTo>
                    <a:pt x="2616789" y="83980"/>
                  </a:lnTo>
                  <a:lnTo>
                    <a:pt x="2561316" y="73719"/>
                  </a:lnTo>
                  <a:lnTo>
                    <a:pt x="2504160" y="64049"/>
                  </a:lnTo>
                  <a:lnTo>
                    <a:pt x="2445388" y="54988"/>
                  </a:lnTo>
                  <a:lnTo>
                    <a:pt x="2385066" y="46553"/>
                  </a:lnTo>
                  <a:lnTo>
                    <a:pt x="2323261" y="38761"/>
                  </a:lnTo>
                  <a:lnTo>
                    <a:pt x="2260040" y="31629"/>
                  </a:lnTo>
                  <a:lnTo>
                    <a:pt x="2195469" y="25174"/>
                  </a:lnTo>
                  <a:lnTo>
                    <a:pt x="2129614" y="19415"/>
                  </a:lnTo>
                  <a:lnTo>
                    <a:pt x="2062544" y="14367"/>
                  </a:lnTo>
                  <a:lnTo>
                    <a:pt x="1994323" y="10049"/>
                  </a:lnTo>
                  <a:lnTo>
                    <a:pt x="1925018" y="6477"/>
                  </a:lnTo>
                  <a:lnTo>
                    <a:pt x="1854697" y="3669"/>
                  </a:lnTo>
                  <a:lnTo>
                    <a:pt x="1783426" y="1642"/>
                  </a:lnTo>
                  <a:lnTo>
                    <a:pt x="1711271" y="413"/>
                  </a:lnTo>
                  <a:lnTo>
                    <a:pt x="1638299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391918" y="4370070"/>
              <a:ext cx="3276600" cy="848994"/>
            </a:xfrm>
            <a:custGeom>
              <a:avLst/>
              <a:gdLst/>
              <a:ahLst/>
              <a:cxnLst/>
              <a:rect l="l" t="t" r="r" b="b"/>
              <a:pathLst>
                <a:path w="3276600" h="848995">
                  <a:moveTo>
                    <a:pt x="0" y="424433"/>
                  </a:moveTo>
                  <a:lnTo>
                    <a:pt x="6341" y="386828"/>
                  </a:lnTo>
                  <a:lnTo>
                    <a:pt x="25009" y="350141"/>
                  </a:lnTo>
                  <a:lnTo>
                    <a:pt x="55471" y="314508"/>
                  </a:lnTo>
                  <a:lnTo>
                    <a:pt x="97195" y="280068"/>
                  </a:lnTo>
                  <a:lnTo>
                    <a:pt x="149647" y="246959"/>
                  </a:lnTo>
                  <a:lnTo>
                    <a:pt x="212294" y="215319"/>
                  </a:lnTo>
                  <a:lnTo>
                    <a:pt x="247274" y="200093"/>
                  </a:lnTo>
                  <a:lnTo>
                    <a:pt x="284604" y="185286"/>
                  </a:lnTo>
                  <a:lnTo>
                    <a:pt x="324215" y="170915"/>
                  </a:lnTo>
                  <a:lnTo>
                    <a:pt x="366043" y="156998"/>
                  </a:lnTo>
                  <a:lnTo>
                    <a:pt x="410020" y="143551"/>
                  </a:lnTo>
                  <a:lnTo>
                    <a:pt x="456079" y="130592"/>
                  </a:lnTo>
                  <a:lnTo>
                    <a:pt x="504154" y="118138"/>
                  </a:lnTo>
                  <a:lnTo>
                    <a:pt x="554179" y="106207"/>
                  </a:lnTo>
                  <a:lnTo>
                    <a:pt x="606087" y="94815"/>
                  </a:lnTo>
                  <a:lnTo>
                    <a:pt x="659810" y="83980"/>
                  </a:lnTo>
                  <a:lnTo>
                    <a:pt x="715283" y="73719"/>
                  </a:lnTo>
                  <a:lnTo>
                    <a:pt x="772439" y="64049"/>
                  </a:lnTo>
                  <a:lnTo>
                    <a:pt x="831211" y="54988"/>
                  </a:lnTo>
                  <a:lnTo>
                    <a:pt x="891533" y="46553"/>
                  </a:lnTo>
                  <a:lnTo>
                    <a:pt x="953338" y="38761"/>
                  </a:lnTo>
                  <a:lnTo>
                    <a:pt x="1016559" y="31629"/>
                  </a:lnTo>
                  <a:lnTo>
                    <a:pt x="1081130" y="25174"/>
                  </a:lnTo>
                  <a:lnTo>
                    <a:pt x="1146985" y="19415"/>
                  </a:lnTo>
                  <a:lnTo>
                    <a:pt x="1214055" y="14367"/>
                  </a:lnTo>
                  <a:lnTo>
                    <a:pt x="1282276" y="10049"/>
                  </a:lnTo>
                  <a:lnTo>
                    <a:pt x="1351581" y="6477"/>
                  </a:lnTo>
                  <a:lnTo>
                    <a:pt x="1421902" y="3669"/>
                  </a:lnTo>
                  <a:lnTo>
                    <a:pt x="1493173" y="1642"/>
                  </a:lnTo>
                  <a:lnTo>
                    <a:pt x="1565328" y="413"/>
                  </a:lnTo>
                  <a:lnTo>
                    <a:pt x="1638299" y="0"/>
                  </a:lnTo>
                  <a:lnTo>
                    <a:pt x="1711271" y="413"/>
                  </a:lnTo>
                  <a:lnTo>
                    <a:pt x="1783426" y="1642"/>
                  </a:lnTo>
                  <a:lnTo>
                    <a:pt x="1854697" y="3669"/>
                  </a:lnTo>
                  <a:lnTo>
                    <a:pt x="1925018" y="6477"/>
                  </a:lnTo>
                  <a:lnTo>
                    <a:pt x="1994323" y="10049"/>
                  </a:lnTo>
                  <a:lnTo>
                    <a:pt x="2062544" y="14367"/>
                  </a:lnTo>
                  <a:lnTo>
                    <a:pt x="2129614" y="19415"/>
                  </a:lnTo>
                  <a:lnTo>
                    <a:pt x="2195469" y="25174"/>
                  </a:lnTo>
                  <a:lnTo>
                    <a:pt x="2260040" y="31629"/>
                  </a:lnTo>
                  <a:lnTo>
                    <a:pt x="2323261" y="38761"/>
                  </a:lnTo>
                  <a:lnTo>
                    <a:pt x="2385066" y="46553"/>
                  </a:lnTo>
                  <a:lnTo>
                    <a:pt x="2445388" y="54988"/>
                  </a:lnTo>
                  <a:lnTo>
                    <a:pt x="2504160" y="64049"/>
                  </a:lnTo>
                  <a:lnTo>
                    <a:pt x="2561316" y="73719"/>
                  </a:lnTo>
                  <a:lnTo>
                    <a:pt x="2616789" y="83980"/>
                  </a:lnTo>
                  <a:lnTo>
                    <a:pt x="2670512" y="94815"/>
                  </a:lnTo>
                  <a:lnTo>
                    <a:pt x="2722420" y="106207"/>
                  </a:lnTo>
                  <a:lnTo>
                    <a:pt x="2772445" y="118138"/>
                  </a:lnTo>
                  <a:lnTo>
                    <a:pt x="2820520" y="130592"/>
                  </a:lnTo>
                  <a:lnTo>
                    <a:pt x="2866579" y="143551"/>
                  </a:lnTo>
                  <a:lnTo>
                    <a:pt x="2910556" y="156998"/>
                  </a:lnTo>
                  <a:lnTo>
                    <a:pt x="2952384" y="170915"/>
                  </a:lnTo>
                  <a:lnTo>
                    <a:pt x="2991995" y="185286"/>
                  </a:lnTo>
                  <a:lnTo>
                    <a:pt x="3029325" y="200093"/>
                  </a:lnTo>
                  <a:lnTo>
                    <a:pt x="3064305" y="215319"/>
                  </a:lnTo>
                  <a:lnTo>
                    <a:pt x="3126952" y="246959"/>
                  </a:lnTo>
                  <a:lnTo>
                    <a:pt x="3179404" y="280068"/>
                  </a:lnTo>
                  <a:lnTo>
                    <a:pt x="3221128" y="314508"/>
                  </a:lnTo>
                  <a:lnTo>
                    <a:pt x="3251590" y="350141"/>
                  </a:lnTo>
                  <a:lnTo>
                    <a:pt x="3270258" y="386828"/>
                  </a:lnTo>
                  <a:lnTo>
                    <a:pt x="3276600" y="424433"/>
                  </a:lnTo>
                  <a:lnTo>
                    <a:pt x="3275003" y="443342"/>
                  </a:lnTo>
                  <a:lnTo>
                    <a:pt x="3262432" y="480506"/>
                  </a:lnTo>
                  <a:lnTo>
                    <a:pt x="3237800" y="516683"/>
                  </a:lnTo>
                  <a:lnTo>
                    <a:pt x="3201640" y="551737"/>
                  </a:lnTo>
                  <a:lnTo>
                    <a:pt x="3154486" y="585528"/>
                  </a:lnTo>
                  <a:lnTo>
                    <a:pt x="3096870" y="617920"/>
                  </a:lnTo>
                  <a:lnTo>
                    <a:pt x="3029325" y="648774"/>
                  </a:lnTo>
                  <a:lnTo>
                    <a:pt x="2991995" y="663581"/>
                  </a:lnTo>
                  <a:lnTo>
                    <a:pt x="2952384" y="677952"/>
                  </a:lnTo>
                  <a:lnTo>
                    <a:pt x="2910556" y="691869"/>
                  </a:lnTo>
                  <a:lnTo>
                    <a:pt x="2866579" y="705316"/>
                  </a:lnTo>
                  <a:lnTo>
                    <a:pt x="2820520" y="718275"/>
                  </a:lnTo>
                  <a:lnTo>
                    <a:pt x="2772445" y="730729"/>
                  </a:lnTo>
                  <a:lnTo>
                    <a:pt x="2722420" y="742660"/>
                  </a:lnTo>
                  <a:lnTo>
                    <a:pt x="2670512" y="754052"/>
                  </a:lnTo>
                  <a:lnTo>
                    <a:pt x="2616789" y="764887"/>
                  </a:lnTo>
                  <a:lnTo>
                    <a:pt x="2561316" y="775148"/>
                  </a:lnTo>
                  <a:lnTo>
                    <a:pt x="2504160" y="784818"/>
                  </a:lnTo>
                  <a:lnTo>
                    <a:pt x="2445388" y="793879"/>
                  </a:lnTo>
                  <a:lnTo>
                    <a:pt x="2385066" y="802314"/>
                  </a:lnTo>
                  <a:lnTo>
                    <a:pt x="2323261" y="810106"/>
                  </a:lnTo>
                  <a:lnTo>
                    <a:pt x="2260040" y="817238"/>
                  </a:lnTo>
                  <a:lnTo>
                    <a:pt x="2195469" y="823693"/>
                  </a:lnTo>
                  <a:lnTo>
                    <a:pt x="2129614" y="829452"/>
                  </a:lnTo>
                  <a:lnTo>
                    <a:pt x="2062544" y="834500"/>
                  </a:lnTo>
                  <a:lnTo>
                    <a:pt x="1994323" y="838818"/>
                  </a:lnTo>
                  <a:lnTo>
                    <a:pt x="1925018" y="842390"/>
                  </a:lnTo>
                  <a:lnTo>
                    <a:pt x="1854697" y="845198"/>
                  </a:lnTo>
                  <a:lnTo>
                    <a:pt x="1783426" y="847225"/>
                  </a:lnTo>
                  <a:lnTo>
                    <a:pt x="1711271" y="848454"/>
                  </a:lnTo>
                  <a:lnTo>
                    <a:pt x="1638299" y="848867"/>
                  </a:lnTo>
                  <a:lnTo>
                    <a:pt x="1565328" y="848454"/>
                  </a:lnTo>
                  <a:lnTo>
                    <a:pt x="1493173" y="847225"/>
                  </a:lnTo>
                  <a:lnTo>
                    <a:pt x="1421902" y="845198"/>
                  </a:lnTo>
                  <a:lnTo>
                    <a:pt x="1351581" y="842390"/>
                  </a:lnTo>
                  <a:lnTo>
                    <a:pt x="1282276" y="838818"/>
                  </a:lnTo>
                  <a:lnTo>
                    <a:pt x="1214055" y="834500"/>
                  </a:lnTo>
                  <a:lnTo>
                    <a:pt x="1146985" y="829452"/>
                  </a:lnTo>
                  <a:lnTo>
                    <a:pt x="1081130" y="823693"/>
                  </a:lnTo>
                  <a:lnTo>
                    <a:pt x="1016559" y="817238"/>
                  </a:lnTo>
                  <a:lnTo>
                    <a:pt x="953338" y="810106"/>
                  </a:lnTo>
                  <a:lnTo>
                    <a:pt x="891533" y="802314"/>
                  </a:lnTo>
                  <a:lnTo>
                    <a:pt x="831211" y="793879"/>
                  </a:lnTo>
                  <a:lnTo>
                    <a:pt x="772439" y="784818"/>
                  </a:lnTo>
                  <a:lnTo>
                    <a:pt x="715283" y="775148"/>
                  </a:lnTo>
                  <a:lnTo>
                    <a:pt x="659810" y="764887"/>
                  </a:lnTo>
                  <a:lnTo>
                    <a:pt x="606087" y="754052"/>
                  </a:lnTo>
                  <a:lnTo>
                    <a:pt x="554179" y="742660"/>
                  </a:lnTo>
                  <a:lnTo>
                    <a:pt x="504154" y="730729"/>
                  </a:lnTo>
                  <a:lnTo>
                    <a:pt x="456079" y="718275"/>
                  </a:lnTo>
                  <a:lnTo>
                    <a:pt x="410020" y="705316"/>
                  </a:lnTo>
                  <a:lnTo>
                    <a:pt x="366043" y="691869"/>
                  </a:lnTo>
                  <a:lnTo>
                    <a:pt x="324215" y="677952"/>
                  </a:lnTo>
                  <a:lnTo>
                    <a:pt x="284604" y="663581"/>
                  </a:lnTo>
                  <a:lnTo>
                    <a:pt x="247274" y="648774"/>
                  </a:lnTo>
                  <a:lnTo>
                    <a:pt x="212294" y="633548"/>
                  </a:lnTo>
                  <a:lnTo>
                    <a:pt x="149647" y="601908"/>
                  </a:lnTo>
                  <a:lnTo>
                    <a:pt x="97195" y="568799"/>
                  </a:lnTo>
                  <a:lnTo>
                    <a:pt x="55471" y="534359"/>
                  </a:lnTo>
                  <a:lnTo>
                    <a:pt x="25009" y="498726"/>
                  </a:lnTo>
                  <a:lnTo>
                    <a:pt x="6341" y="462039"/>
                  </a:lnTo>
                  <a:lnTo>
                    <a:pt x="0" y="424433"/>
                  </a:lnTo>
                  <a:close/>
                </a:path>
              </a:pathLst>
            </a:custGeom>
            <a:ln w="19049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2950210" y="4451984"/>
            <a:ext cx="2196465" cy="48640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7020">
              <a:lnSpc>
                <a:spcPts val="1814"/>
              </a:lnSpc>
              <a:spcBef>
                <a:spcPts val="100"/>
              </a:spcBef>
            </a:pPr>
            <a:r>
              <a:rPr dirty="0" sz="1800" spc="-5" b="1">
                <a:latin typeface="Arial"/>
                <a:cs typeface="Arial"/>
              </a:rPr>
              <a:t>2022 </a:t>
            </a:r>
            <a:r>
              <a:rPr dirty="0" sz="1800" b="1">
                <a:latin typeface="Arial"/>
                <a:cs typeface="Arial"/>
              </a:rPr>
              <a:t>оны</a:t>
            </a:r>
            <a:r>
              <a:rPr dirty="0" sz="1800" spc="-7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тайлан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814"/>
              </a:lnSpc>
            </a:pPr>
            <a:r>
              <a:rPr dirty="0" sz="1800" spc="-5" b="1">
                <a:solidFill>
                  <a:srgbClr val="EBEBEB"/>
                </a:solidFill>
                <a:latin typeface="Arial"/>
                <a:cs typeface="Arial"/>
              </a:rPr>
              <a:t>2022 </a:t>
            </a:r>
            <a:r>
              <a:rPr dirty="0" sz="1800" b="1">
                <a:solidFill>
                  <a:srgbClr val="EBEBEB"/>
                </a:solidFill>
                <a:latin typeface="Arial"/>
                <a:cs typeface="Arial"/>
              </a:rPr>
              <a:t>оны</a:t>
            </a:r>
            <a:r>
              <a:rPr dirty="0" sz="1800" spc="455" b="1">
                <a:solidFill>
                  <a:srgbClr val="EBEBEB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EBEBEB"/>
                </a:solidFill>
                <a:latin typeface="Arial"/>
                <a:cs typeface="Arial"/>
              </a:rPr>
              <a:t>тайлан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1066800"/>
            <a:ext cx="416052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108828" y="1718817"/>
            <a:ext cx="2811780" cy="2769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Жил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бүр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уламжлал </a:t>
            </a: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болгон  зохион байгуулагддаг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галын 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тахилгаа 2020.09.22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ны</a:t>
            </a:r>
            <a:r>
              <a:rPr dirty="0" sz="18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өдөр  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тэмдэглэлээ.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Энэ</a:t>
            </a:r>
            <a:r>
              <a:rPr dirty="0" sz="18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өдөр</a:t>
            </a:r>
            <a:endParaRPr sz="1800">
              <a:latin typeface="Times New Roman"/>
              <a:cs typeface="Times New Roman"/>
            </a:endParaRPr>
          </a:p>
          <a:p>
            <a:pPr marL="12700" marR="126364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гадаадын 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жуулчдаас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гадна  ерөнхий 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боловсролын  сургуулийн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сурагчид  нийлсэн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400 гаруй хүн</a:t>
            </a:r>
            <a:r>
              <a:rPr dirty="0" sz="18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ирж 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галын тахилгыг</a:t>
            </a:r>
            <a:r>
              <a:rPr dirty="0" sz="18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Times New Roman"/>
                <a:cs typeface="Times New Roman"/>
              </a:rPr>
              <a:t>үзэж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сонирхлоо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6511" y="469391"/>
            <a:ext cx="5809488" cy="28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286511" y="3410711"/>
            <a:ext cx="5809615" cy="2932430"/>
            <a:chOff x="286511" y="3410711"/>
            <a:chExt cx="5809615" cy="2932430"/>
          </a:xfrm>
        </p:grpSpPr>
        <p:sp>
          <p:nvSpPr>
            <p:cNvPr id="4" name="object 4"/>
            <p:cNvSpPr/>
            <p:nvPr/>
          </p:nvSpPr>
          <p:spPr>
            <a:xfrm>
              <a:off x="286511" y="3428999"/>
              <a:ext cx="2913888" cy="29138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200400" y="3410711"/>
              <a:ext cx="2895600" cy="2895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495034" y="1332738"/>
            <a:ext cx="239522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Times New Roman"/>
                <a:cs typeface="Times New Roman"/>
              </a:rPr>
              <a:t>HALLOWEEN</a:t>
            </a:r>
            <a:r>
              <a:rPr dirty="0" sz="1800" spc="-25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EVENT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49695" y="2411348"/>
            <a:ext cx="25095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2022 оны 10 </a:t>
            </a:r>
            <a:r>
              <a:rPr dirty="0" sz="1800" spc="5">
                <a:solidFill>
                  <a:srgbClr val="FFFFFF"/>
                </a:solidFill>
                <a:latin typeface="Times New Roman"/>
                <a:cs typeface="Times New Roman"/>
              </a:rPr>
              <a:t>сарын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30</a:t>
            </a:r>
            <a:r>
              <a:rPr dirty="0" sz="18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ны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45932" y="2685364"/>
            <a:ext cx="111125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Х</a:t>
            </a:r>
            <a:r>
              <a:rPr dirty="0" sz="1800" spc="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ллови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й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52968" y="2960370"/>
            <a:ext cx="12071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2644" algn="l"/>
              </a:tabLst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э</a:t>
            </a:r>
            <a:r>
              <a:rPr dirty="0" sz="1800" spc="-3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ент	үйл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49695" y="2685364"/>
            <a:ext cx="1033144" cy="8496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өдөр 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хөтөлбө</a:t>
            </a:r>
            <a:r>
              <a:rPr dirty="0" sz="1800" spc="-3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т  а</a:t>
            </a:r>
            <a:r>
              <a:rPr dirty="0" sz="1800" spc="5">
                <a:solidFill>
                  <a:srgbClr val="FFFFFF"/>
                </a:solidFill>
                <a:latin typeface="Times New Roman"/>
                <a:cs typeface="Times New Roman"/>
              </a:rPr>
              <a:t>ж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илл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61984" y="3234690"/>
            <a:ext cx="6953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dirty="0" sz="1800" spc="-5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хион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49695" y="3509009"/>
            <a:ext cx="250888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69975" algn="l"/>
                <a:tab pos="1669414" algn="l"/>
                <a:tab pos="2144395" algn="l"/>
              </a:tabLst>
            </a:pP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бай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dirty="0" sz="1800" spc="1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dirty="0" sz="1800" spc="-75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ж	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ний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т	396	хүн 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оролцлоо.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914400"/>
            <a:ext cx="3157728" cy="4195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46575" y="951738"/>
            <a:ext cx="3117215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2022.11.24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ны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өдөр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Эзэн 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Богд 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Чингис хааны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мэндэлсэн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өдөр  </a:t>
            </a:r>
            <a:r>
              <a:rPr dirty="0" sz="1800" spc="-20">
                <a:solidFill>
                  <a:srgbClr val="FFFFFF"/>
                </a:solidFill>
                <a:latin typeface="Times New Roman"/>
                <a:cs typeface="Times New Roman"/>
              </a:rPr>
              <a:t>болох 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Монгол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бахархалын өдөр 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23 </a:t>
            </a:r>
            <a:r>
              <a:rPr dirty="0" sz="1800" spc="-20">
                <a:solidFill>
                  <a:srgbClr val="FFFFFF"/>
                </a:solidFill>
                <a:latin typeface="Times New Roman"/>
                <a:cs typeface="Times New Roman"/>
              </a:rPr>
              <a:t>хүүхэд,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254 </a:t>
            </a:r>
            <a:r>
              <a:rPr dirty="0" sz="1800" spc="-20">
                <a:solidFill>
                  <a:srgbClr val="FFFFFF"/>
                </a:solidFill>
                <a:latin typeface="Times New Roman"/>
                <a:cs typeface="Times New Roman"/>
              </a:rPr>
              <a:t>том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хүн </a:t>
            </a:r>
            <a:r>
              <a:rPr dirty="0" sz="1800" spc="10">
                <a:solidFill>
                  <a:srgbClr val="FFFFFF"/>
                </a:solidFill>
                <a:latin typeface="Times New Roman"/>
                <a:cs typeface="Times New Roman"/>
              </a:rPr>
              <a:t>уг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арга  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хэмжээнд оролцон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ёслол 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төгөлдөр</a:t>
            </a: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тэмдэглэлээ.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27703" y="2766060"/>
            <a:ext cx="2362200" cy="236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245352" y="2776727"/>
            <a:ext cx="2377440" cy="23774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771144"/>
            <a:ext cx="4762500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10961" y="1702053"/>
            <a:ext cx="3042920" cy="2083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04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БИД 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ХАМТДАА</a:t>
            </a:r>
            <a:r>
              <a:rPr dirty="0" sz="1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ХӨТӨЛБӨР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000"/>
              </a:lnSpc>
              <a:tabLst>
                <a:tab pos="1862455" algn="l"/>
              </a:tabLst>
            </a:pP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Ерөнхий	б</a:t>
            </a:r>
            <a:r>
              <a:rPr dirty="0" sz="1800" spc="-3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ло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dirty="0" sz="1800" spc="-2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лын 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сурагчдад </a:t>
            </a: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зориулан 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уламжлал  </a:t>
            </a: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болгон зохион байгуулагддаг 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Бид 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хамтдаа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хөтөлбөр аяллаа  </a:t>
            </a: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зохион</a:t>
            </a:r>
            <a:r>
              <a:rPr dirty="0" sz="18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байгууллаа.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281940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116579" y="243840"/>
            <a:ext cx="2790444" cy="27889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2400" y="3200400"/>
            <a:ext cx="2819400" cy="2819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9816" y="3200400"/>
            <a:ext cx="2709672" cy="2819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907023" y="3246120"/>
            <a:ext cx="2791968" cy="27919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189090" y="1125981"/>
            <a:ext cx="2662555" cy="1136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82575">
              <a:lnSpc>
                <a:spcPct val="152500"/>
              </a:lnSpc>
              <a:spcBef>
                <a:spcPts val="100"/>
              </a:spcBef>
              <a:tabLst>
                <a:tab pos="1064260" algn="l"/>
                <a:tab pos="2534920" algn="l"/>
              </a:tabLst>
            </a:pP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13- р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зуун цогцолбор  </a:t>
            </a:r>
            <a:r>
              <a:rPr dirty="0" sz="1800" spc="-95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dirty="0" sz="1800" spc="1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х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айн	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цог</a:t>
            </a: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ц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лбо</a:t>
            </a:r>
            <a:r>
              <a:rPr dirty="0" sz="1800" spc="-3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т	5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төрлийн багцын</a:t>
            </a:r>
            <a:r>
              <a:rPr dirty="0" sz="18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үйлчилгээ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89090" y="2236419"/>
            <a:ext cx="266255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  <a:tabLst>
                <a:tab pos="908050" algn="l"/>
                <a:tab pos="1964055" algn="l"/>
              </a:tabLst>
            </a:pPr>
            <a:r>
              <a:rPr dirty="0" sz="1800" spc="25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ан</a:t>
            </a:r>
            <a:r>
              <a:rPr dirty="0" sz="1800" spc="1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dirty="0" sz="1800" spc="-3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dirty="0" sz="1800" spc="-45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dirty="0" sz="1800" spc="-65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ж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түлхүү</a:t>
            </a:r>
            <a:endParaRPr sz="1800">
              <a:latin typeface="Times New Roman"/>
              <a:cs typeface="Times New Roman"/>
            </a:endParaRPr>
          </a:p>
          <a:p>
            <a:pPr algn="r" marR="5715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89090" y="2511297"/>
            <a:ext cx="198945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56030" algn="l"/>
              </a:tabLst>
            </a:pP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дотоодын	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аялалч 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үйлчилгээ</a:t>
            </a:r>
            <a:r>
              <a:rPr dirty="0" sz="18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үзүүллээ.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847" y="1336547"/>
            <a:ext cx="4425696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96464" y="319785"/>
            <a:ext cx="4142104" cy="665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200" spc="-80">
                <a:solidFill>
                  <a:srgbClr val="EBEBEB"/>
                </a:solidFill>
              </a:rPr>
              <a:t>ГАДААД</a:t>
            </a:r>
            <a:r>
              <a:rPr dirty="0" sz="4200" spc="-85">
                <a:solidFill>
                  <a:srgbClr val="EBEBEB"/>
                </a:solidFill>
              </a:rPr>
              <a:t> </a:t>
            </a:r>
            <a:r>
              <a:rPr dirty="0" sz="4200" spc="-5">
                <a:solidFill>
                  <a:srgbClr val="EBEBEB"/>
                </a:solidFill>
              </a:rPr>
              <a:t>АЯЛАЛ</a:t>
            </a:r>
            <a:endParaRPr sz="4200"/>
          </a:p>
        </p:txBody>
      </p:sp>
      <p:sp>
        <p:nvSpPr>
          <p:cNvPr id="4" name="object 4"/>
          <p:cNvSpPr txBox="1"/>
          <p:nvPr/>
        </p:nvSpPr>
        <p:spPr>
          <a:xfrm>
            <a:off x="5413628" y="2159634"/>
            <a:ext cx="10102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6425" algn="l"/>
              </a:tabLst>
            </a:pP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2022	оны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70929" y="2159634"/>
            <a:ext cx="15805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0985" algn="l"/>
                <a:tab pos="831215" algn="l"/>
              </a:tabLst>
            </a:pP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4	</a:t>
            </a:r>
            <a:r>
              <a:rPr dirty="0" sz="1800" spc="25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800" spc="-2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д	</a:t>
            </a:r>
            <a:r>
              <a:rPr dirty="0" sz="1800" spc="-55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dirty="0" sz="1800" spc="-4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53936" y="2433954"/>
            <a:ext cx="9340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харилцан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55230" y="2433954"/>
            <a:ext cx="6953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хи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й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dirty="0" sz="1800" spc="5">
                <a:solidFill>
                  <a:srgbClr val="FFFFFF"/>
                </a:solidFill>
                <a:latin typeface="Times New Roman"/>
                <a:cs typeface="Times New Roman"/>
              </a:rPr>
              <a:t>э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э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13628" y="2433954"/>
            <a:ext cx="164465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улстай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857885" algn="l"/>
              </a:tabLst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э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э</a:t>
            </a:r>
            <a:r>
              <a:rPr dirty="0" sz="1800" spc="2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dirty="0" sz="1800" spc="5">
                <a:solidFill>
                  <a:srgbClr val="FFFFFF"/>
                </a:solidFill>
                <a:latin typeface="Times New Roman"/>
                <a:cs typeface="Times New Roman"/>
              </a:rPr>
              <a:t>э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н	зөввх</a:t>
            </a:r>
            <a:r>
              <a:rPr dirty="0" sz="1800" spc="10">
                <a:solidFill>
                  <a:srgbClr val="FFFFFF"/>
                </a:solidFill>
                <a:latin typeface="Times New Roman"/>
                <a:cs typeface="Times New Roman"/>
              </a:rPr>
              <a:t>ө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35190" y="2708275"/>
            <a:ext cx="101726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2625" algn="l"/>
              </a:tabLst>
            </a:pPr>
            <a:r>
              <a:rPr dirty="0" sz="1800" spc="-95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dirty="0" sz="1800" spc="1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рк	</a:t>
            </a:r>
            <a:r>
              <a:rPr dirty="0" sz="1800" spc="-75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лс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13628" y="2982595"/>
            <a:ext cx="2839085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байв. </a:t>
            </a:r>
            <a:r>
              <a:rPr dirty="0" sz="1800" spc="-30">
                <a:solidFill>
                  <a:srgbClr val="FFFFFF"/>
                </a:solidFill>
                <a:latin typeface="Times New Roman"/>
                <a:cs typeface="Times New Roman"/>
              </a:rPr>
              <a:t>Тус </a:t>
            </a:r>
            <a:r>
              <a:rPr dirty="0" sz="1800" spc="-20">
                <a:solidFill>
                  <a:srgbClr val="FFFFFF"/>
                </a:solidFill>
                <a:latin typeface="Times New Roman"/>
                <a:cs typeface="Times New Roman"/>
              </a:rPr>
              <a:t>улсруу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9 өдөр</a:t>
            </a:r>
            <a:r>
              <a:rPr dirty="0" sz="1800" spc="3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endParaRPr sz="18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000"/>
              </a:lnSpc>
              <a:tabLst>
                <a:tab pos="1454150" algn="l"/>
                <a:tab pos="2231390" algn="l"/>
              </a:tabLst>
            </a:pP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шөн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й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н	4	</a:t>
            </a:r>
            <a:r>
              <a:rPr dirty="0" sz="1800" spc="-75">
                <a:solidFill>
                  <a:srgbClr val="FFFFFF"/>
                </a:solidFill>
                <a:latin typeface="Times New Roman"/>
                <a:cs typeface="Times New Roman"/>
              </a:rPr>
              <a:t>х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dirty="0" sz="1800" spc="5">
                <a:solidFill>
                  <a:srgbClr val="FFFFFF"/>
                </a:solidFill>
                <a:latin typeface="Times New Roman"/>
                <a:cs typeface="Times New Roman"/>
              </a:rPr>
              <a:t>ы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н 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хөтөлбөрийн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дагуу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нийт 98  </a:t>
            </a: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жуулчин </a:t>
            </a:r>
            <a:r>
              <a:rPr dirty="0" sz="1800" spc="-20">
                <a:solidFill>
                  <a:srgbClr val="FFFFFF"/>
                </a:solidFill>
                <a:latin typeface="Times New Roman"/>
                <a:cs typeface="Times New Roman"/>
              </a:rPr>
              <a:t>илгээж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хамтран  ажиллаа.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524000"/>
            <a:ext cx="3962400" cy="3334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51329" y="376809"/>
            <a:ext cx="4185920" cy="665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200" spc="-45">
                <a:solidFill>
                  <a:srgbClr val="EBEBEB"/>
                </a:solidFill>
              </a:rPr>
              <a:t>ДОТООД</a:t>
            </a:r>
            <a:r>
              <a:rPr dirty="0" sz="4200" spc="-85">
                <a:solidFill>
                  <a:srgbClr val="EBEBEB"/>
                </a:solidFill>
              </a:rPr>
              <a:t> </a:t>
            </a:r>
            <a:r>
              <a:rPr dirty="0" sz="4200" spc="-5">
                <a:solidFill>
                  <a:srgbClr val="EBEBEB"/>
                </a:solidFill>
              </a:rPr>
              <a:t>АЯЛАЛ</a:t>
            </a:r>
            <a:endParaRPr sz="4200"/>
          </a:p>
        </p:txBody>
      </p:sp>
      <p:sp>
        <p:nvSpPr>
          <p:cNvPr id="4" name="object 4"/>
          <p:cNvSpPr txBox="1"/>
          <p:nvPr/>
        </p:nvSpPr>
        <p:spPr>
          <a:xfrm>
            <a:off x="4399279" y="1549653"/>
            <a:ext cx="4208780" cy="3404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dirty="0" sz="1450" spc="235">
                <a:solidFill>
                  <a:srgbClr val="89D0D5"/>
                </a:solidFill>
                <a:latin typeface="Arial"/>
                <a:cs typeface="Arial"/>
              </a:rPr>
              <a:t> </a:t>
            </a:r>
            <a:r>
              <a:rPr dirty="0" sz="1800" spc="-20">
                <a:solidFill>
                  <a:srgbClr val="FFFFFF"/>
                </a:solidFill>
                <a:latin typeface="Times New Roman"/>
                <a:cs typeface="Times New Roman"/>
              </a:rPr>
              <a:t>Монгол,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Япон 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улс </a:t>
            </a: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диполмат 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харилцаа 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тогтоосны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50 жилийн ойн үйл 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ажиллагаанд </a:t>
            </a:r>
            <a:r>
              <a:rPr dirty="0" sz="1800" spc="-20">
                <a:solidFill>
                  <a:srgbClr val="FFFFFF"/>
                </a:solidFill>
                <a:latin typeface="Times New Roman"/>
                <a:cs typeface="Times New Roman"/>
              </a:rPr>
              <a:t>оролцохоор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ирсэн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нийт 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152 </a:t>
            </a:r>
            <a:r>
              <a:rPr dirty="0" sz="1800" spc="5">
                <a:solidFill>
                  <a:srgbClr val="FFFFFF"/>
                </a:solidFill>
                <a:latin typeface="Times New Roman"/>
                <a:cs typeface="Times New Roman"/>
              </a:rPr>
              <a:t>хүндэт </a:t>
            </a: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зочинд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дараах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үйлчилгээг 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үзүүлэн</a:t>
            </a:r>
            <a:r>
              <a:rPr dirty="0" sz="18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ажиллаа.</a:t>
            </a:r>
            <a:endParaRPr sz="1800">
              <a:latin typeface="Times New Roman"/>
              <a:cs typeface="Times New Roman"/>
            </a:endParaRPr>
          </a:p>
          <a:p>
            <a:pPr marL="373380" indent="-191135">
              <a:lnSpc>
                <a:spcPct val="100000"/>
              </a:lnSpc>
              <a:spcBef>
                <a:spcPts val="1000"/>
              </a:spcBef>
              <a:buChar char="-"/>
              <a:tabLst>
                <a:tab pos="374015" algn="l"/>
              </a:tabLst>
            </a:pP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Зочид 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буудал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захиалга</a:t>
            </a:r>
            <a:endParaRPr sz="1800">
              <a:latin typeface="Times New Roman"/>
              <a:cs typeface="Times New Roman"/>
            </a:endParaRPr>
          </a:p>
          <a:p>
            <a:pPr marL="373380" indent="-191135">
              <a:lnSpc>
                <a:spcPct val="100000"/>
              </a:lnSpc>
              <a:spcBef>
                <a:spcPts val="1005"/>
              </a:spcBef>
              <a:buChar char="-"/>
              <a:tabLst>
                <a:tab pos="374015" algn="l"/>
              </a:tabLst>
            </a:pPr>
            <a:r>
              <a:rPr dirty="0" sz="1800" spc="5">
                <a:solidFill>
                  <a:srgbClr val="FFFFFF"/>
                </a:solidFill>
                <a:latin typeface="Times New Roman"/>
                <a:cs typeface="Times New Roman"/>
              </a:rPr>
              <a:t>Бэсрэг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наадам</a:t>
            </a:r>
            <a:endParaRPr sz="1800">
              <a:latin typeface="Times New Roman"/>
              <a:cs typeface="Times New Roman"/>
            </a:endParaRPr>
          </a:p>
          <a:p>
            <a:pPr marL="373380" indent="-191135">
              <a:lnSpc>
                <a:spcPct val="100000"/>
              </a:lnSpc>
              <a:spcBef>
                <a:spcPts val="1000"/>
              </a:spcBef>
              <a:buChar char="-"/>
              <a:tabLst>
                <a:tab pos="374015" algn="l"/>
              </a:tabLst>
            </a:pP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Морь</a:t>
            </a:r>
            <a:r>
              <a:rPr dirty="0" sz="18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унах</a:t>
            </a:r>
            <a:endParaRPr sz="1800">
              <a:latin typeface="Times New Roman"/>
              <a:cs typeface="Times New Roman"/>
            </a:endParaRPr>
          </a:p>
          <a:p>
            <a:pPr marL="317500" indent="-134620">
              <a:lnSpc>
                <a:spcPct val="100000"/>
              </a:lnSpc>
              <a:spcBef>
                <a:spcPts val="994"/>
              </a:spcBef>
              <a:buChar char="-"/>
              <a:tabLst>
                <a:tab pos="317500" algn="l"/>
              </a:tabLst>
            </a:pP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13-р зуун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цогцолбор өдрийн</a:t>
            </a:r>
            <a:r>
              <a:rPr dirty="0" sz="18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хоол</a:t>
            </a:r>
            <a:endParaRPr sz="1800">
              <a:latin typeface="Times New Roman"/>
              <a:cs typeface="Times New Roman"/>
            </a:endParaRPr>
          </a:p>
          <a:p>
            <a:pPr marL="317500" indent="-134620">
              <a:lnSpc>
                <a:spcPct val="100000"/>
              </a:lnSpc>
              <a:spcBef>
                <a:spcPts val="1010"/>
              </a:spcBef>
              <a:buChar char="-"/>
              <a:tabLst>
                <a:tab pos="317500" algn="l"/>
              </a:tabLst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Хүндэтгэлийн хүлээн</a:t>
            </a:r>
            <a:r>
              <a:rPr dirty="0" sz="18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авалт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685800"/>
            <a:ext cx="3889248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66996" y="1321053"/>
            <a:ext cx="440245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19580" marR="5080" indent="-1707514">
              <a:lnSpc>
                <a:spcPct val="100000"/>
              </a:lnSpc>
              <a:spcBef>
                <a:spcPts val="100"/>
              </a:spcBef>
            </a:pPr>
            <a:r>
              <a:rPr dirty="0" sz="1800" spc="-15" b="1">
                <a:solidFill>
                  <a:srgbClr val="FFFFFF"/>
                </a:solidFill>
                <a:latin typeface="Times New Roman"/>
                <a:cs typeface="Times New Roman"/>
              </a:rPr>
              <a:t>Монголын </a:t>
            </a: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Үндэсний Музейтэй хамтарсан  </a:t>
            </a:r>
            <a:r>
              <a:rPr dirty="0" sz="1800" spc="-10" b="1">
                <a:solidFill>
                  <a:srgbClr val="FFFFFF"/>
                </a:solidFill>
                <a:latin typeface="Times New Roman"/>
                <a:cs typeface="Times New Roman"/>
              </a:rPr>
              <a:t>үзэсгэлэн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87288" y="2235834"/>
            <a:ext cx="20135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24865" algn="l"/>
                <a:tab pos="1423670" algn="l"/>
              </a:tabLst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Бюр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о	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Х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К	б</a:t>
            </a:r>
            <a:r>
              <a:rPr dirty="0" sz="1800" spc="-3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он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51070" y="2235834"/>
            <a:ext cx="104838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30">
                <a:solidFill>
                  <a:srgbClr val="FFFFFF"/>
                </a:solidFill>
                <a:latin typeface="Times New Roman"/>
                <a:cs typeface="Times New Roman"/>
              </a:rPr>
              <a:t>Женкотур  </a:t>
            </a:r>
            <a:r>
              <a:rPr dirty="0" sz="1800" spc="-55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он</a:t>
            </a:r>
            <a:r>
              <a:rPr dirty="0" sz="1800" spc="-45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лын  хамтран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36996" y="2510154"/>
            <a:ext cx="206565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82295" marR="5080" indent="-570230">
              <a:lnSpc>
                <a:spcPct val="100000"/>
              </a:lnSpc>
              <a:spcBef>
                <a:spcPts val="100"/>
              </a:spcBef>
              <a:tabLst>
                <a:tab pos="1150620" algn="l"/>
              </a:tabLst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Ү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sz="1800" spc="4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эсн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й	</a:t>
            </a: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dirty="0" sz="1800" spc="2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зе</a:t>
            </a: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й</a:t>
            </a:r>
            <a:r>
              <a:rPr dirty="0" sz="1800" spc="35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эй  </a:t>
            </a:r>
            <a:r>
              <a:rPr dirty="0" sz="1800" spc="-55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он</a:t>
            </a:r>
            <a:r>
              <a:rPr dirty="0" sz="1800" spc="-45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dirty="0" sz="1800" spc="-20">
                <a:solidFill>
                  <a:srgbClr val="FFFFFF"/>
                </a:solidFill>
                <a:latin typeface="Times New Roman"/>
                <a:cs typeface="Times New Roman"/>
              </a:rPr>
              <a:t>ч</a:t>
            </a:r>
            <a:r>
              <a:rPr dirty="0" sz="1800" spc="1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dirty="0" sz="1800" spc="-10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дын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51070" y="3058795"/>
            <a:ext cx="324802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39520" algn="l"/>
                <a:tab pos="2319655" algn="l"/>
              </a:tabLst>
            </a:pP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уламжлалт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аж </a:t>
            </a: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ахуй,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соёл </a:t>
            </a:r>
            <a:r>
              <a:rPr dirty="0" sz="1800" spc="-20">
                <a:solidFill>
                  <a:srgbClr val="FFFFFF"/>
                </a:solidFill>
                <a:latin typeface="Times New Roman"/>
                <a:cs typeface="Times New Roman"/>
              </a:rPr>
              <a:t>сэдэвт 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үз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э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dirty="0" sz="1800" spc="5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dirty="0" sz="1800" spc="-40">
                <a:solidFill>
                  <a:srgbClr val="FFFFFF"/>
                </a:solidFill>
                <a:latin typeface="Times New Roman"/>
                <a:cs typeface="Times New Roman"/>
              </a:rPr>
              <a:t>э</a:t>
            </a:r>
            <a:r>
              <a:rPr dirty="0" sz="1800" spc="1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э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г	</a:t>
            </a:r>
            <a:r>
              <a:rPr dirty="0" sz="1800" spc="4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э</a:t>
            </a:r>
            <a:r>
              <a:rPr dirty="0" sz="1800" spc="-11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dirty="0" sz="1800" spc="-40">
                <a:solidFill>
                  <a:srgbClr val="FFFFFF"/>
                </a:solidFill>
                <a:latin typeface="Times New Roman"/>
                <a:cs typeface="Times New Roman"/>
              </a:rPr>
              <a:t>э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dirty="0" sz="1800" spc="5">
                <a:solidFill>
                  <a:srgbClr val="FFFFFF"/>
                </a:solidFill>
                <a:latin typeface="Times New Roman"/>
                <a:cs typeface="Times New Roman"/>
              </a:rPr>
              <a:t>э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э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.	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Гэ</a:t>
            </a:r>
            <a:r>
              <a:rPr dirty="0" sz="1800" spc="4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ээ</a:t>
            </a:r>
            <a:r>
              <a:rPr dirty="0" sz="1800" spc="1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ий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70879" y="3607689"/>
            <a:ext cx="22294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7705" algn="l"/>
                <a:tab pos="2101850" algn="l"/>
              </a:tabLst>
            </a:pPr>
            <a:r>
              <a:rPr dirty="0" sz="1800" spc="-75">
                <a:solidFill>
                  <a:srgbClr val="FFFFFF"/>
                </a:solidFill>
                <a:latin typeface="Times New Roman"/>
                <a:cs typeface="Times New Roman"/>
              </a:rPr>
              <a:t>х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оёр	бай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dirty="0" sz="1800" spc="-75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лл</a:t>
            </a:r>
            <a:r>
              <a:rPr dirty="0" sz="1800" spc="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а	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51070" y="3607689"/>
            <a:ext cx="85280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хүрээнд  жилийн  а</a:t>
            </a:r>
            <a:r>
              <a:rPr dirty="0" sz="1800" spc="5">
                <a:solidFill>
                  <a:srgbClr val="FFFFFF"/>
                </a:solidFill>
                <a:latin typeface="Times New Roman"/>
                <a:cs typeface="Times New Roman"/>
              </a:rPr>
              <a:t>ж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илл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ах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54700" y="3882008"/>
            <a:ext cx="119126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хугацаанд</a:t>
            </a:r>
            <a:endParaRPr sz="1800">
              <a:latin typeface="Times New Roman"/>
              <a:cs typeface="Times New Roman"/>
            </a:endParaRPr>
          </a:p>
          <a:p>
            <a:pPr marL="65405">
              <a:lnSpc>
                <a:spcPct val="100000"/>
              </a:lnSpc>
              <a:tabLst>
                <a:tab pos="1063625" algn="l"/>
              </a:tabLst>
            </a:pP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бө</a:t>
            </a: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өөд	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51070" y="4430648"/>
            <a:ext cx="14122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үз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э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dirty="0" sz="1800" spc="5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dirty="0" sz="1800" spc="-40">
                <a:solidFill>
                  <a:srgbClr val="FFFFFF"/>
                </a:solidFill>
                <a:latin typeface="Times New Roman"/>
                <a:cs typeface="Times New Roman"/>
              </a:rPr>
              <a:t>э</a:t>
            </a:r>
            <a:r>
              <a:rPr dirty="0" sz="1800" spc="1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э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й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76007" y="3882008"/>
            <a:ext cx="82486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86690" marR="5080" indent="-17399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х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ам</a:t>
            </a:r>
            <a:r>
              <a:rPr dirty="0" sz="1800" spc="3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ан  </a:t>
            </a:r>
            <a:r>
              <a:rPr dirty="0" sz="1800" spc="25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араас  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сэдэв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51070" y="4704969"/>
            <a:ext cx="25457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шинэчлэгдэнэ </a:t>
            </a: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дэглэгдэнэ.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29554" y="793241"/>
            <a:ext cx="23526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EBEBEB"/>
                </a:solidFill>
                <a:latin typeface="Times New Roman"/>
                <a:cs typeface="Times New Roman"/>
              </a:rPr>
              <a:t>Чингисийн </a:t>
            </a:r>
            <a:r>
              <a:rPr dirty="0" sz="1800">
                <a:solidFill>
                  <a:srgbClr val="EBEBEB"/>
                </a:solidFill>
                <a:latin typeface="Times New Roman"/>
                <a:cs typeface="Times New Roman"/>
              </a:rPr>
              <a:t>үрсийн</a:t>
            </a:r>
            <a:r>
              <a:rPr dirty="0" sz="1800" spc="-80">
                <a:solidFill>
                  <a:srgbClr val="EBEBEB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EBEBEB"/>
                </a:solidFill>
                <a:latin typeface="Times New Roman"/>
                <a:cs typeface="Times New Roman"/>
              </a:rPr>
              <a:t>баяр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  <a:tab pos="1233170" algn="l"/>
              </a:tabLst>
            </a:pPr>
            <a:r>
              <a:rPr dirty="0" sz="1600" spc="270">
                <a:solidFill>
                  <a:srgbClr val="89D0D5"/>
                </a:solidFill>
                <a:latin typeface="Arial"/>
                <a:cs typeface="Arial"/>
              </a:rPr>
              <a:t></a:t>
            </a:r>
            <a:r>
              <a:rPr dirty="0" sz="1600" spc="270">
                <a:solidFill>
                  <a:srgbClr val="89D0D5"/>
                </a:solidFill>
                <a:latin typeface="Arial"/>
                <a:cs typeface="Arial"/>
              </a:rPr>
              <a:t>	</a:t>
            </a:r>
            <a:r>
              <a:rPr dirty="0" spc="-5"/>
              <a:t>Э</a:t>
            </a:r>
            <a:r>
              <a:rPr dirty="0"/>
              <a:t>х</a:t>
            </a:r>
            <a:r>
              <a:rPr dirty="0"/>
              <a:t>	</a:t>
            </a:r>
            <a:r>
              <a:rPr dirty="0"/>
              <a:t>үрси</a:t>
            </a:r>
            <a:r>
              <a:rPr dirty="0" spc="-10"/>
              <a:t>й</a:t>
            </a:r>
            <a:r>
              <a:rPr dirty="0"/>
              <a:t>н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81040" y="1852625"/>
            <a:ext cx="151701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тохиолдуулан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81040" y="2158111"/>
            <a:ext cx="181800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72210" algn="l"/>
              </a:tabLst>
            </a:pP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х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аа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ы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ор</a:t>
            </a:r>
            <a:r>
              <a:rPr dirty="0" sz="2000" spc="-75">
                <a:solidFill>
                  <a:srgbClr val="FFFFFF"/>
                </a:solidFill>
                <a:latin typeface="Times New Roman"/>
                <a:cs typeface="Times New Roman"/>
              </a:rPr>
              <a:t>ь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81040" y="2462911"/>
            <a:ext cx="127190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цогцолборт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55942" y="1548130"/>
            <a:ext cx="1148715" cy="1550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L="12700" marR="5080" indent="35941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баярыг 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Чи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гис 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хө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ш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өө  хө</a:t>
            </a:r>
            <a:r>
              <a:rPr dirty="0" sz="2000" spc="-15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өл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ө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т  а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ж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илла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81040" y="2767711"/>
            <a:ext cx="1452245" cy="635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048385" algn="l"/>
              </a:tabLst>
            </a:pP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эв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үйл 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зохион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35065" y="3072511"/>
            <a:ext cx="129222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бай</a:t>
            </a:r>
            <a:r>
              <a:rPr dirty="0" sz="2000" spc="-15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dirty="0" sz="2000" spc="-10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81040" y="3377006"/>
            <a:ext cx="139509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үйл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ч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лүүлэгч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42913" y="3682365"/>
            <a:ext cx="887094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5">
                <a:solidFill>
                  <a:srgbClr val="FFFFFF"/>
                </a:solidFill>
                <a:latin typeface="Times New Roman"/>
                <a:cs typeface="Times New Roman"/>
              </a:rPr>
              <a:t>Баянгол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67421" y="3072511"/>
            <a:ext cx="737870" cy="9410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 indent="141605">
              <a:lnSpc>
                <a:spcPct val="100000"/>
              </a:lnSpc>
              <a:spcBef>
                <a:spcPts val="105"/>
              </a:spcBef>
            </a:pP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Ни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й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т 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2000" spc="2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dirty="0" sz="2000" spc="-1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а  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хотел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81040" y="3682365"/>
            <a:ext cx="1141095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15">
                <a:solidFill>
                  <a:srgbClr val="FFFFFF"/>
                </a:solidFill>
                <a:latin typeface="Times New Roman"/>
                <a:cs typeface="Times New Roman"/>
              </a:rPr>
              <a:t>зориулан  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ресорттай 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х</a:t>
            </a:r>
            <a:r>
              <a:rPr dirty="0" sz="2000" spc="10">
                <a:solidFill>
                  <a:srgbClr val="FFFFFF"/>
                </a:solidFill>
                <a:latin typeface="Times New Roman"/>
                <a:cs typeface="Times New Roman"/>
              </a:rPr>
              <a:t>ө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sz="2000" spc="-15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өл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ө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лт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44106" y="3987165"/>
            <a:ext cx="1359535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46405">
              <a:lnSpc>
                <a:spcPct val="100000"/>
              </a:lnSpc>
              <a:spcBef>
                <a:spcPts val="100"/>
              </a:spcBef>
            </a:pP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х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dirty="0" sz="2000" spc="1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ран  ура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шу</a:t>
            </a:r>
            <a:r>
              <a:rPr dirty="0" sz="2000" spc="-105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dirty="0" sz="2000" spc="1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81040" y="4596765"/>
            <a:ext cx="223393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мөн 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санал</a:t>
            </a:r>
            <a:r>
              <a:rPr dirty="0" sz="20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болголоо.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1143000"/>
            <a:ext cx="609600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4" y="1549653"/>
            <a:ext cx="1154430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30" b="1">
                <a:latin typeface="Arial"/>
                <a:cs typeface="Arial"/>
              </a:rPr>
              <a:t>АГУУЛГА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90217" y="2159635"/>
            <a:ext cx="3227070" cy="1245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38125" indent="-226060">
              <a:lnSpc>
                <a:spcPct val="100000"/>
              </a:lnSpc>
              <a:spcBef>
                <a:spcPts val="105"/>
              </a:spcBef>
              <a:buChar char="•"/>
              <a:tabLst>
                <a:tab pos="238125" algn="l"/>
                <a:tab pos="238760" algn="l"/>
              </a:tabLst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Санхүүгийн</a:t>
            </a:r>
            <a:r>
              <a:rPr dirty="0" sz="20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тайлан</a:t>
            </a:r>
            <a:endParaRPr sz="2000">
              <a:latin typeface="Arial"/>
              <a:cs typeface="Arial"/>
            </a:endParaRPr>
          </a:p>
          <a:p>
            <a:pPr marL="238125" indent="-226060">
              <a:lnSpc>
                <a:spcPct val="100000"/>
              </a:lnSpc>
              <a:buChar char="•"/>
              <a:tabLst>
                <a:tab pos="238125" algn="l"/>
                <a:tab pos="238760" algn="l"/>
              </a:tabLst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Үйл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ажиллагааны</a:t>
            </a:r>
            <a:r>
              <a:rPr dirty="0" sz="20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тайлан</a:t>
            </a:r>
            <a:endParaRPr sz="2000">
              <a:latin typeface="Arial"/>
              <a:cs typeface="Arial"/>
            </a:endParaRPr>
          </a:p>
          <a:p>
            <a:pPr marL="238125" indent="-226060">
              <a:lnSpc>
                <a:spcPct val="100000"/>
              </a:lnSpc>
              <a:buChar char="•"/>
              <a:tabLst>
                <a:tab pos="238125" algn="l"/>
                <a:tab pos="238760" algn="l"/>
              </a:tabLst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Бүтээн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байгуулалт</a:t>
            </a:r>
            <a:endParaRPr sz="2000">
              <a:latin typeface="Arial"/>
              <a:cs typeface="Arial"/>
            </a:endParaRPr>
          </a:p>
          <a:p>
            <a:pPr marL="238125" indent="-226060">
              <a:lnSpc>
                <a:spcPct val="100000"/>
              </a:lnSpc>
              <a:buChar char="•"/>
              <a:tabLst>
                <a:tab pos="238125" algn="l"/>
                <a:tab pos="238760" algn="l"/>
              </a:tabLst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Засвар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үйлчилгээ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698372"/>
            <a:ext cx="191262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ГЭР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БААЗЫН</a:t>
            </a:r>
            <a:r>
              <a:rPr dirty="0" sz="14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ЗАСВАР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81400" y="1382267"/>
            <a:ext cx="2438400" cy="2360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27887" y="1371600"/>
            <a:ext cx="2743200" cy="2371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33755" y="4163390"/>
            <a:ext cx="6746875" cy="1093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har char="-"/>
              <a:tabLst>
                <a:tab pos="299085" algn="l"/>
                <a:tab pos="299720" algn="l"/>
              </a:tabLst>
            </a:pP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Дээвэр цөмөрсөн гэрүүдийн дээврийн</a:t>
            </a:r>
            <a:r>
              <a:rPr dirty="0" sz="14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засвар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12 гэрийн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дээвэр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туурга,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бүрээс 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урагдсан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байсныг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нөхөж</a:t>
            </a:r>
            <a:r>
              <a:rPr dirty="0" sz="1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тогтоосон.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16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гэрт хаалганы 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дулаалга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хийсэн.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5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гэрт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шалны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халаалтын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мэдрэгчтэй</a:t>
            </a:r>
            <a:r>
              <a:rPr dirty="0" sz="14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болгосон.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Гэрүүдийн душны 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холигч,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хөвүүр сольж гэрүүдийн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шугамын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хөлдүүг</a:t>
            </a:r>
            <a:r>
              <a:rPr dirty="0" sz="14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гаргасан.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29171" y="1371600"/>
            <a:ext cx="2209800" cy="23606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2209800"/>
            <a:ext cx="3250691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00600" y="2209800"/>
            <a:ext cx="3048000" cy="243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8600" y="228600"/>
            <a:ext cx="1219200" cy="1219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16939" y="1699386"/>
            <a:ext cx="455295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Гэр </a:t>
            </a:r>
            <a:r>
              <a:rPr dirty="0" sz="1350" spc="-5">
                <a:solidFill>
                  <a:srgbClr val="FFFFFF"/>
                </a:solidFill>
                <a:latin typeface="Arial"/>
                <a:cs typeface="Arial"/>
              </a:rPr>
              <a:t>баазын </a:t>
            </a: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цэвэр </a:t>
            </a:r>
            <a:r>
              <a:rPr dirty="0" sz="1350" spc="-5">
                <a:solidFill>
                  <a:srgbClr val="FFFFFF"/>
                </a:solidFill>
                <a:latin typeface="Arial"/>
                <a:cs typeface="Arial"/>
              </a:rPr>
              <a:t>усны </a:t>
            </a:r>
            <a:r>
              <a:rPr dirty="0" sz="1350" spc="-10">
                <a:solidFill>
                  <a:srgbClr val="FFFFFF"/>
                </a:solidFill>
                <a:latin typeface="Arial"/>
                <a:cs typeface="Arial"/>
              </a:rPr>
              <a:t>шугам </a:t>
            </a:r>
            <a:r>
              <a:rPr dirty="0" sz="1350" spc="-5">
                <a:solidFill>
                  <a:srgbClr val="FFFFFF"/>
                </a:solidFill>
                <a:latin typeface="Arial"/>
                <a:cs typeface="Arial"/>
              </a:rPr>
              <a:t>хоолойг</a:t>
            </a:r>
            <a:r>
              <a:rPr dirty="0" sz="135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-10">
                <a:solidFill>
                  <a:srgbClr val="FFFFFF"/>
                </a:solidFill>
                <a:latin typeface="Arial"/>
                <a:cs typeface="Arial"/>
              </a:rPr>
              <a:t>засварласан-цэст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457200"/>
            <a:ext cx="2743200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12648" y="3200400"/>
            <a:ext cx="2740152" cy="304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411" y="1186052"/>
            <a:ext cx="310578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ЧХМХЦ-т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хийгдсэн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засварын</a:t>
            </a:r>
            <a:r>
              <a:rPr dirty="0" sz="14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ажлууд: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9976" y="1853183"/>
            <a:ext cx="2065020" cy="335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24200" y="1857755"/>
            <a:ext cx="2286000" cy="3377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899403" y="1853183"/>
            <a:ext cx="2482596" cy="3352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74040" y="5465775"/>
            <a:ext cx="7661909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1. Халаалтын ялтсан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бойлур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нь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эвдэрч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хөшөөний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халаалт доголдсон 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тул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эргэлтийн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насосыг 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сольж, 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шугам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хоолойн 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холболтыг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шинээр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сольсон.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2044" y="1144651"/>
            <a:ext cx="6584950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2. 2020 онд </a:t>
            </a:r>
            <a:r>
              <a:rPr dirty="0" sz="1350" spc="-5">
                <a:solidFill>
                  <a:srgbClr val="FFFFFF"/>
                </a:solidFill>
                <a:latin typeface="Arial"/>
                <a:cs typeface="Arial"/>
              </a:rPr>
              <a:t>тавсан </a:t>
            </a: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цэвэр </a:t>
            </a:r>
            <a:r>
              <a:rPr dirty="0" sz="1350" spc="-10">
                <a:solidFill>
                  <a:srgbClr val="FFFFFF"/>
                </a:solidFill>
                <a:latin typeface="Arial"/>
                <a:cs typeface="Arial"/>
              </a:rPr>
              <a:t>усны </a:t>
            </a:r>
            <a:r>
              <a:rPr dirty="0" sz="1350" spc="-5">
                <a:solidFill>
                  <a:srgbClr val="FFFFFF"/>
                </a:solidFill>
                <a:latin typeface="Arial"/>
                <a:cs typeface="Arial"/>
              </a:rPr>
              <a:t>тэжээлийн </a:t>
            </a: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насос эвдэрсэнийг шинээр </a:t>
            </a:r>
            <a:r>
              <a:rPr dirty="0" sz="1350" spc="-20">
                <a:solidFill>
                  <a:srgbClr val="FFFFFF"/>
                </a:solidFill>
                <a:latin typeface="Arial"/>
                <a:cs typeface="Arial"/>
              </a:rPr>
              <a:t>авч</a:t>
            </a:r>
            <a:r>
              <a:rPr dirty="0" sz="1350" spc="-2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сольсон.  </a:t>
            </a:r>
            <a:r>
              <a:rPr dirty="0" sz="1350" spc="-5">
                <a:solidFill>
                  <a:srgbClr val="FFFFFF"/>
                </a:solidFill>
                <a:latin typeface="Arial"/>
                <a:cs typeface="Arial"/>
              </a:rPr>
              <a:t>Мөн </a:t>
            </a: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цэвэр </a:t>
            </a:r>
            <a:r>
              <a:rPr dirty="0" sz="1350" spc="-10">
                <a:solidFill>
                  <a:srgbClr val="FFFFFF"/>
                </a:solidFill>
                <a:latin typeface="Arial"/>
                <a:cs typeface="Arial"/>
              </a:rPr>
              <a:t>усны шугам хоолой </a:t>
            </a:r>
            <a:r>
              <a:rPr dirty="0" sz="1350" spc="-5">
                <a:solidFill>
                  <a:srgbClr val="FFFFFF"/>
                </a:solidFill>
                <a:latin typeface="Arial"/>
                <a:cs typeface="Arial"/>
              </a:rPr>
              <a:t>хөлдөж </a:t>
            </a: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цэвэр </a:t>
            </a:r>
            <a:r>
              <a:rPr dirty="0" sz="1350" spc="-15">
                <a:solidFill>
                  <a:srgbClr val="FFFFFF"/>
                </a:solidFill>
                <a:latin typeface="Arial"/>
                <a:cs typeface="Arial"/>
              </a:rPr>
              <a:t>ус </a:t>
            </a:r>
            <a:r>
              <a:rPr dirty="0" sz="1350" spc="-10">
                <a:solidFill>
                  <a:srgbClr val="FFFFFF"/>
                </a:solidFill>
                <a:latin typeface="Arial"/>
                <a:cs typeface="Arial"/>
              </a:rPr>
              <a:t>татах </a:t>
            </a: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түр </a:t>
            </a:r>
            <a:r>
              <a:rPr dirty="0" sz="1350" spc="-5">
                <a:solidFill>
                  <a:srgbClr val="FFFFFF"/>
                </a:solidFill>
                <a:latin typeface="Arial"/>
                <a:cs typeface="Arial"/>
              </a:rPr>
              <a:t>ашиглах </a:t>
            </a:r>
            <a:r>
              <a:rPr dirty="0" sz="1350" spc="-10">
                <a:solidFill>
                  <a:srgbClr val="FFFFFF"/>
                </a:solidFill>
                <a:latin typeface="Arial"/>
                <a:cs typeface="Arial"/>
              </a:rPr>
              <a:t>хоолой</a:t>
            </a:r>
            <a:r>
              <a:rPr dirty="0" sz="135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-10">
                <a:solidFill>
                  <a:srgbClr val="FFFFFF"/>
                </a:solidFill>
                <a:latin typeface="Arial"/>
                <a:cs typeface="Arial"/>
              </a:rPr>
              <a:t>татсан.</a:t>
            </a:r>
            <a:endParaRPr sz="13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95627" y="1981200"/>
            <a:ext cx="2590800" cy="3759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105400" y="1981200"/>
            <a:ext cx="2667000" cy="37597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964435"/>
            <a:ext cx="2209800" cy="2791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67200" y="1964435"/>
            <a:ext cx="3703320" cy="2791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385697" y="1170178"/>
            <a:ext cx="6595745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3. </a:t>
            </a:r>
            <a:r>
              <a:rPr dirty="0" sz="1350" spc="-5">
                <a:solidFill>
                  <a:srgbClr val="FFFFFF"/>
                </a:solidFill>
                <a:latin typeface="Arial"/>
                <a:cs typeface="Arial"/>
              </a:rPr>
              <a:t>Дэд станцын </a:t>
            </a: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цэнэг </a:t>
            </a:r>
            <a:r>
              <a:rPr dirty="0" sz="1350" spc="-10">
                <a:solidFill>
                  <a:srgbClr val="FFFFFF"/>
                </a:solidFill>
                <a:latin typeface="Arial"/>
                <a:cs typeface="Arial"/>
              </a:rPr>
              <a:t>хураагч шуурганы улмаас </a:t>
            </a:r>
            <a:r>
              <a:rPr dirty="0" sz="1350" spc="-5">
                <a:solidFill>
                  <a:srgbClr val="FFFFFF"/>
                </a:solidFill>
                <a:latin typeface="Arial"/>
                <a:cs typeface="Arial"/>
              </a:rPr>
              <a:t>унаж </a:t>
            </a: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гэмтсэн цэнэг </a:t>
            </a:r>
            <a:r>
              <a:rPr dirty="0" sz="1350" spc="-5">
                <a:solidFill>
                  <a:srgbClr val="FFFFFF"/>
                </a:solidFill>
                <a:latin typeface="Arial"/>
                <a:cs typeface="Arial"/>
              </a:rPr>
              <a:t>шавхагчийг </a:t>
            </a: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иж  бүрнээр нь шинэчилэн</a:t>
            </a:r>
            <a:r>
              <a:rPr dirty="0" sz="135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сольсон.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2168" y="1260347"/>
            <a:ext cx="396240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80644" y="3733800"/>
            <a:ext cx="3962400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364741" y="529590"/>
            <a:ext cx="6356985" cy="6438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31775" marR="5080" indent="-21971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4. </a:t>
            </a:r>
            <a:r>
              <a:rPr dirty="0" sz="1350" spc="-5">
                <a:solidFill>
                  <a:srgbClr val="FFFFFF"/>
                </a:solidFill>
                <a:latin typeface="Arial"/>
                <a:cs typeface="Arial"/>
              </a:rPr>
              <a:t>ЧХМХЦ-т сувинерын дэлгүүр нээхтэй </a:t>
            </a:r>
            <a:r>
              <a:rPr dirty="0" sz="1350" spc="-15">
                <a:solidFill>
                  <a:srgbClr val="FFFFFF"/>
                </a:solidFill>
                <a:latin typeface="Arial"/>
                <a:cs typeface="Arial"/>
              </a:rPr>
              <a:t>холбоотойгоор </a:t>
            </a:r>
            <a:r>
              <a:rPr dirty="0" sz="1350" spc="-5">
                <a:solidFill>
                  <a:srgbClr val="FFFFFF"/>
                </a:solidFill>
                <a:latin typeface="Arial"/>
                <a:cs typeface="Arial"/>
              </a:rPr>
              <a:t>дэлгүүрийн </a:t>
            </a:r>
            <a:r>
              <a:rPr dirty="0" sz="1350" spc="-10">
                <a:solidFill>
                  <a:srgbClr val="FFFFFF"/>
                </a:solidFill>
                <a:latin typeface="Arial"/>
                <a:cs typeface="Arial"/>
              </a:rPr>
              <a:t>хана </a:t>
            </a:r>
            <a:r>
              <a:rPr dirty="0" sz="1350" spc="-15">
                <a:solidFill>
                  <a:srgbClr val="FFFFFF"/>
                </a:solidFill>
                <a:latin typeface="Arial"/>
                <a:cs typeface="Arial"/>
              </a:rPr>
              <a:t>будаж,  </a:t>
            </a:r>
            <a:r>
              <a:rPr dirty="0" sz="1350" spc="-5">
                <a:solidFill>
                  <a:srgbClr val="FFFFFF"/>
                </a:solidFill>
                <a:latin typeface="Arial"/>
                <a:cs typeface="Arial"/>
              </a:rPr>
              <a:t>паркетин </a:t>
            </a: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шалыг </a:t>
            </a:r>
            <a:r>
              <a:rPr dirty="0" sz="1350" spc="-5">
                <a:solidFill>
                  <a:srgbClr val="FFFFFF"/>
                </a:solidFill>
                <a:latin typeface="Arial"/>
                <a:cs typeface="Arial"/>
              </a:rPr>
              <a:t>сольж </a:t>
            </a:r>
            <a:r>
              <a:rPr dirty="0" sz="1350" spc="-10">
                <a:solidFill>
                  <a:srgbClr val="FFFFFF"/>
                </a:solidFill>
                <a:latin typeface="Arial"/>
                <a:cs typeface="Arial"/>
              </a:rPr>
              <a:t>бараа бүтээгдэхүүн </a:t>
            </a:r>
            <a:r>
              <a:rPr dirty="0" sz="1350" spc="-5">
                <a:solidFill>
                  <a:srgbClr val="FFFFFF"/>
                </a:solidFill>
                <a:latin typeface="Arial"/>
                <a:cs typeface="Arial"/>
              </a:rPr>
              <a:t>тавих лангуу тавиурыг</a:t>
            </a:r>
            <a:r>
              <a:rPr dirty="0" sz="1350" spc="-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шинээр</a:t>
            </a:r>
            <a:endParaRPr sz="1350">
              <a:latin typeface="Arial"/>
              <a:cs typeface="Arial"/>
            </a:endParaRPr>
          </a:p>
          <a:p>
            <a:pPr marL="1840230">
              <a:lnSpc>
                <a:spcPct val="100000"/>
              </a:lnSpc>
            </a:pPr>
            <a:r>
              <a:rPr dirty="0" sz="1350" spc="-15">
                <a:solidFill>
                  <a:srgbClr val="FFFFFF"/>
                </a:solidFill>
                <a:latin typeface="Arial"/>
                <a:cs typeface="Arial"/>
              </a:rPr>
              <a:t>худалдан </a:t>
            </a:r>
            <a:r>
              <a:rPr dirty="0" sz="1350" spc="-20">
                <a:solidFill>
                  <a:srgbClr val="FFFFFF"/>
                </a:solidFill>
                <a:latin typeface="Arial"/>
                <a:cs typeface="Arial"/>
              </a:rPr>
              <a:t>авч </a:t>
            </a:r>
            <a:r>
              <a:rPr dirty="0" sz="1350" spc="-5">
                <a:solidFill>
                  <a:srgbClr val="FFFFFF"/>
                </a:solidFill>
                <a:latin typeface="Arial"/>
                <a:cs typeface="Arial"/>
              </a:rPr>
              <a:t>тохижилтыг</a:t>
            </a:r>
            <a:r>
              <a:rPr dirty="0" sz="135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хийсэн.</a:t>
            </a:r>
            <a:endParaRPr sz="13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76800" y="1260347"/>
            <a:ext cx="3685032" cy="22814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76800" y="3733800"/>
            <a:ext cx="3685032" cy="22829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641604"/>
            <a:ext cx="3200400" cy="2101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648200" y="641604"/>
            <a:ext cx="3200400" cy="2101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38427" y="3429000"/>
            <a:ext cx="3200400" cy="1981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64964" y="3429000"/>
            <a:ext cx="3183636" cy="1981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238503" y="2846959"/>
            <a:ext cx="2967990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46990">
              <a:lnSpc>
                <a:spcPct val="100000"/>
              </a:lnSpc>
              <a:spcBef>
                <a:spcPts val="105"/>
              </a:spcBef>
            </a:pPr>
            <a:r>
              <a:rPr dirty="0" sz="1350" spc="-10">
                <a:solidFill>
                  <a:srgbClr val="FFFFFF"/>
                </a:solidFill>
                <a:latin typeface="Arial"/>
                <a:cs typeface="Arial"/>
              </a:rPr>
              <a:t>Рестораны </a:t>
            </a:r>
            <a:r>
              <a:rPr dirty="0" sz="1350" spc="-5">
                <a:solidFill>
                  <a:srgbClr val="FFFFFF"/>
                </a:solidFill>
                <a:latin typeface="Arial"/>
                <a:cs typeface="Arial"/>
              </a:rPr>
              <a:t>бохирын </a:t>
            </a:r>
            <a:r>
              <a:rPr dirty="0" sz="1350" spc="-10">
                <a:solidFill>
                  <a:srgbClr val="FFFFFF"/>
                </a:solidFill>
                <a:latin typeface="Arial"/>
                <a:cs typeface="Arial"/>
              </a:rPr>
              <a:t>хоолой бөглөрч  шугам </a:t>
            </a: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гэмтсэнийг</a:t>
            </a:r>
            <a:r>
              <a:rPr dirty="0" sz="135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-10">
                <a:solidFill>
                  <a:srgbClr val="FFFFFF"/>
                </a:solidFill>
                <a:latin typeface="Arial"/>
                <a:cs typeface="Arial"/>
              </a:rPr>
              <a:t>засварлуулсан.</a:t>
            </a:r>
            <a:endParaRPr sz="13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83504" y="2950845"/>
            <a:ext cx="219583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5">
                <a:solidFill>
                  <a:srgbClr val="FFFFFF"/>
                </a:solidFill>
                <a:latin typeface="Arial"/>
                <a:cs typeface="Arial"/>
              </a:rPr>
              <a:t>Музейн </a:t>
            </a: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шалыг</a:t>
            </a:r>
            <a:r>
              <a:rPr dirty="0" sz="135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-10">
                <a:solidFill>
                  <a:srgbClr val="FFFFFF"/>
                </a:solidFill>
                <a:latin typeface="Arial"/>
                <a:cs typeface="Arial"/>
              </a:rPr>
              <a:t>лакдуулсан.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59153" y="5638596"/>
            <a:ext cx="6337935" cy="43878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Хөшөөний </a:t>
            </a:r>
            <a:r>
              <a:rPr dirty="0" sz="1350" spc="-10">
                <a:solidFill>
                  <a:srgbClr val="FFFFFF"/>
                </a:solidFill>
                <a:latin typeface="Arial"/>
                <a:cs typeface="Arial"/>
              </a:rPr>
              <a:t>гадна </a:t>
            </a:r>
            <a:r>
              <a:rPr dirty="0" sz="1350" spc="-5">
                <a:solidFill>
                  <a:srgbClr val="FFFFFF"/>
                </a:solidFill>
                <a:latin typeface="Arial"/>
                <a:cs typeface="Arial"/>
              </a:rPr>
              <a:t>бохирын </a:t>
            </a:r>
            <a:r>
              <a:rPr dirty="0" sz="1350" spc="-20">
                <a:solidFill>
                  <a:srgbClr val="FFFFFF"/>
                </a:solidFill>
                <a:latin typeface="Arial"/>
                <a:cs typeface="Arial"/>
              </a:rPr>
              <a:t>худаг </a:t>
            </a:r>
            <a:r>
              <a:rPr dirty="0" sz="1350" spc="-10">
                <a:solidFill>
                  <a:srgbClr val="FFFFFF"/>
                </a:solidFill>
                <a:latin typeface="Arial"/>
                <a:cs typeface="Arial"/>
              </a:rPr>
              <a:t>бөглөрч </a:t>
            </a:r>
            <a:r>
              <a:rPr dirty="0" sz="1350" spc="-5">
                <a:solidFill>
                  <a:srgbClr val="FFFFFF"/>
                </a:solidFill>
                <a:latin typeface="Arial"/>
                <a:cs typeface="Arial"/>
              </a:rPr>
              <a:t>хөлдсөнийг хөлдүүсийг </a:t>
            </a:r>
            <a:r>
              <a:rPr dirty="0" sz="1350" spc="-10">
                <a:solidFill>
                  <a:srgbClr val="FFFFFF"/>
                </a:solidFill>
                <a:latin typeface="Arial"/>
                <a:cs typeface="Arial"/>
              </a:rPr>
              <a:t>гаргаж</a:t>
            </a:r>
            <a:r>
              <a:rPr dirty="0" sz="135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-5">
                <a:solidFill>
                  <a:srgbClr val="FFFFFF"/>
                </a:solidFill>
                <a:latin typeface="Arial"/>
                <a:cs typeface="Arial"/>
              </a:rPr>
              <a:t>бөглөөг</a:t>
            </a:r>
            <a:endParaRPr sz="1350">
              <a:latin typeface="Arial"/>
              <a:cs typeface="Arial"/>
            </a:endParaRPr>
          </a:p>
          <a:p>
            <a:pPr algn="ctr" marR="41275">
              <a:lnSpc>
                <a:spcPct val="100000"/>
              </a:lnSpc>
              <a:spcBef>
                <a:spcPts val="5"/>
              </a:spcBef>
            </a:pPr>
            <a:r>
              <a:rPr dirty="0" sz="1350" spc="-5">
                <a:solidFill>
                  <a:srgbClr val="FFFFFF"/>
                </a:solidFill>
                <a:latin typeface="Arial"/>
                <a:cs typeface="Arial"/>
              </a:rPr>
              <a:t>арилгаж </a:t>
            </a:r>
            <a:r>
              <a:rPr dirty="0" sz="1350" spc="-10">
                <a:solidFill>
                  <a:srgbClr val="FFFFFF"/>
                </a:solidFill>
                <a:latin typeface="Arial"/>
                <a:cs typeface="Arial"/>
              </a:rPr>
              <a:t>тогтмол </a:t>
            </a:r>
            <a:r>
              <a:rPr dirty="0" sz="1350" spc="-5">
                <a:solidFill>
                  <a:srgbClr val="FFFFFF"/>
                </a:solidFill>
                <a:latin typeface="Arial"/>
                <a:cs typeface="Arial"/>
              </a:rPr>
              <a:t>бохир </a:t>
            </a:r>
            <a:r>
              <a:rPr dirty="0" sz="1350" spc="-15">
                <a:solidFill>
                  <a:srgbClr val="FFFFFF"/>
                </a:solidFill>
                <a:latin typeface="Arial"/>
                <a:cs typeface="Arial"/>
              </a:rPr>
              <a:t>ус </a:t>
            </a:r>
            <a:r>
              <a:rPr dirty="0" sz="1350" spc="-10">
                <a:solidFill>
                  <a:srgbClr val="FFFFFF"/>
                </a:solidFill>
                <a:latin typeface="Arial"/>
                <a:cs typeface="Arial"/>
              </a:rPr>
              <a:t>соруулах </a:t>
            </a: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ажлыг </a:t>
            </a:r>
            <a:r>
              <a:rPr dirty="0" sz="1350" spc="-5">
                <a:solidFill>
                  <a:srgbClr val="FFFFFF"/>
                </a:solidFill>
                <a:latin typeface="Arial"/>
                <a:cs typeface="Arial"/>
              </a:rPr>
              <a:t>хийж</a:t>
            </a:r>
            <a:r>
              <a:rPr dirty="0" sz="135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-5">
                <a:solidFill>
                  <a:srgbClr val="FFFFFF"/>
                </a:solidFill>
                <a:latin typeface="Arial"/>
                <a:cs typeface="Arial"/>
              </a:rPr>
              <a:t>гүйцэтгэсэн.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81000"/>
            <a:ext cx="1981200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895600" y="381000"/>
            <a:ext cx="2097024" cy="251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522976" y="368808"/>
            <a:ext cx="2097024" cy="2526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9683" y="3276600"/>
            <a:ext cx="1981200" cy="26273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593079" y="3429000"/>
            <a:ext cx="2098548" cy="26273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81400" y="1257300"/>
            <a:ext cx="2667000" cy="209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37616" y="1257300"/>
            <a:ext cx="2667000" cy="2095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324600" y="1257300"/>
            <a:ext cx="2438400" cy="2095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48283" y="3653028"/>
            <a:ext cx="2656331" cy="19476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93444" y="839215"/>
            <a:ext cx="223774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13-р </a:t>
            </a:r>
            <a:r>
              <a:rPr dirty="0" sz="1800" spc="-20">
                <a:latin typeface="Arial"/>
                <a:cs typeface="Arial"/>
              </a:rPr>
              <a:t>зуун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цогцолбор: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65575" y="3991736"/>
            <a:ext cx="409067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Цэвэр 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усны шугамын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дунд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байрлах 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түлхэлтийн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помпийг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шинээр</a:t>
            </a:r>
            <a:r>
              <a:rPr dirty="0" sz="16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суурилуулсан.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67237" y="1129283"/>
            <a:ext cx="4027170" cy="3671570"/>
            <a:chOff x="4567237" y="1129283"/>
            <a:chExt cx="4027170" cy="3671570"/>
          </a:xfrm>
        </p:grpSpPr>
        <p:sp>
          <p:nvSpPr>
            <p:cNvPr id="3" name="object 3"/>
            <p:cNvSpPr/>
            <p:nvPr/>
          </p:nvSpPr>
          <p:spPr>
            <a:xfrm>
              <a:off x="4572000" y="1752600"/>
              <a:ext cx="0" cy="3048000"/>
            </a:xfrm>
            <a:custGeom>
              <a:avLst/>
              <a:gdLst/>
              <a:ahLst/>
              <a:cxnLst/>
              <a:rect l="l" t="t" r="r" b="b"/>
              <a:pathLst>
                <a:path w="0" h="3048000">
                  <a:moveTo>
                    <a:pt x="0" y="0"/>
                  </a:moveTo>
                  <a:lnTo>
                    <a:pt x="0" y="304800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572000" y="1129283"/>
              <a:ext cx="4021836" cy="32186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9644" y="482295"/>
            <a:ext cx="5635625" cy="300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Times New Roman"/>
                <a:cs typeface="Times New Roman"/>
              </a:rPr>
              <a:t>2022 </a:t>
            </a:r>
            <a:r>
              <a:rPr dirty="0" sz="1800" b="1">
                <a:latin typeface="Times New Roman"/>
                <a:cs typeface="Times New Roman"/>
              </a:rPr>
              <a:t>ОНЫ </a:t>
            </a:r>
            <a:r>
              <a:rPr dirty="0" sz="1800" spc="-50" b="1">
                <a:latin typeface="Times New Roman"/>
                <a:cs typeface="Times New Roman"/>
              </a:rPr>
              <a:t>БОРЛУУЛАЛТЫН </a:t>
            </a:r>
            <a:r>
              <a:rPr dirty="0" sz="1800" spc="-40" b="1">
                <a:latin typeface="Times New Roman"/>
                <a:cs typeface="Times New Roman"/>
              </a:rPr>
              <a:t>ОРЛОГЫН</a:t>
            </a:r>
            <a:r>
              <a:rPr dirty="0" sz="1800" spc="-5" b="1">
                <a:latin typeface="Times New Roman"/>
                <a:cs typeface="Times New Roman"/>
              </a:rPr>
              <a:t> </a:t>
            </a:r>
            <a:r>
              <a:rPr dirty="0" sz="1800" spc="-30" b="1">
                <a:latin typeface="Times New Roman"/>
                <a:cs typeface="Times New Roman"/>
              </a:rPr>
              <a:t>ЗАДАРГАА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7031" y="1299972"/>
            <a:ext cx="3668268" cy="304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48157" y="4797679"/>
            <a:ext cx="8607425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62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2022 оны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нийт </a:t>
            </a: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борлуулалт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2 </a:t>
            </a: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тэрбум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төгрөг байгаа нь өмнөх </a:t>
            </a:r>
            <a:r>
              <a:rPr dirty="0" sz="1800" spc="5">
                <a:solidFill>
                  <a:srgbClr val="FFFFFF"/>
                </a:solidFill>
                <a:latin typeface="Times New Roman"/>
                <a:cs typeface="Times New Roman"/>
              </a:rPr>
              <a:t>оноос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өссөн, энэ нь  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КОВИД-19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цар </a:t>
            </a:r>
            <a:r>
              <a:rPr dirty="0" sz="1800" spc="5">
                <a:solidFill>
                  <a:srgbClr val="FFFFFF"/>
                </a:solidFill>
                <a:latin typeface="Times New Roman"/>
                <a:cs typeface="Times New Roman"/>
              </a:rPr>
              <a:t>тахлын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нөлөөлөл </a:t>
            </a:r>
            <a:r>
              <a:rPr dirty="0" sz="1800" spc="-20">
                <a:solidFill>
                  <a:srgbClr val="FFFFFF"/>
                </a:solidFill>
                <a:latin typeface="Times New Roman"/>
                <a:cs typeface="Times New Roman"/>
              </a:rPr>
              <a:t>буурч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байгааг </a:t>
            </a: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илтгэж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байна.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682625" algn="l"/>
                <a:tab pos="2226945" algn="l"/>
                <a:tab pos="3197860" algn="l"/>
                <a:tab pos="3867150" algn="l"/>
                <a:tab pos="5031740" algn="l"/>
                <a:tab pos="6392545" algn="l"/>
                <a:tab pos="7936865" algn="l"/>
              </a:tabLst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й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sz="1800" spc="-3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dirty="0" sz="1800" spc="5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dirty="0" sz="1800" spc="-75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dirty="0" sz="1800" spc="1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лтын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ди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й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лэнх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1800" spc="-9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dirty="0" sz="1800" spc="2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ю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r>
              <a:rPr dirty="0" sz="1800" spc="5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%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-ий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Ч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Х</a:t>
            </a: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dirty="0" sz="1800" spc="5">
                <a:solidFill>
                  <a:srgbClr val="FFFFFF"/>
                </a:solidFill>
                <a:latin typeface="Times New Roman"/>
                <a:cs typeface="Times New Roman"/>
              </a:rPr>
              <a:t>Х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Ц</a:t>
            </a:r>
            <a:r>
              <a:rPr dirty="0" sz="1800" spc="1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ын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sz="1800" spc="-3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dirty="0" sz="1800" spc="5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dirty="0" sz="1800" spc="-75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dirty="0" sz="1800" spc="1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ын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sz="1800" spc="-3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ло</a:t>
            </a:r>
            <a:r>
              <a:rPr dirty="0" sz="1800" spc="-45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бүрдүүлж</a:t>
            </a: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байна.</a:t>
            </a:r>
            <a:endParaRPr sz="1800">
              <a:latin typeface="Times New Roman"/>
              <a:cs typeface="Times New Roman"/>
            </a:endParaRPr>
          </a:p>
          <a:p>
            <a:pPr marL="12700" marR="6350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31,2%-ийг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аялалын албанаас </a:t>
            </a: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зохион 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байгуулдаг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гадаад, </a:t>
            </a:r>
            <a:r>
              <a:rPr dirty="0" sz="1800" spc="-20">
                <a:solidFill>
                  <a:srgbClr val="FFFFFF"/>
                </a:solidFill>
                <a:latin typeface="Times New Roman"/>
                <a:cs typeface="Times New Roman"/>
              </a:rPr>
              <a:t>дотоод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аялал 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болон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эвентийн  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борлуулалт </a:t>
            </a: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эзэлж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 байна.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3044" y="790955"/>
            <a:ext cx="2848356" cy="1571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65575" y="818769"/>
            <a:ext cx="4719320" cy="53613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299085" indent="-287020">
              <a:lnSpc>
                <a:spcPct val="100000"/>
              </a:lnSpc>
              <a:spcBef>
                <a:spcPts val="105"/>
              </a:spcBef>
              <a:buChar char="-"/>
              <a:tabLst>
                <a:tab pos="299720" algn="l"/>
              </a:tabLst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Урчуудын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3 гэр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нурсан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байсныг сэлбэж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босгосон.</a:t>
            </a:r>
            <a:endParaRPr sz="1400">
              <a:latin typeface="Arial"/>
              <a:cs typeface="Arial"/>
            </a:endParaRPr>
          </a:p>
          <a:p>
            <a:pPr algn="just" marL="299085" marR="516255" indent="-287020">
              <a:lnSpc>
                <a:spcPct val="100000"/>
              </a:lnSpc>
              <a:buChar char="-"/>
              <a:tabLst>
                <a:tab pos="299720" algn="l"/>
              </a:tabLst>
            </a:pP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Хатны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өргөө,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жанжны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өргөө, номын өргөөний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6 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гэрийн тавцан,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хашлага,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шатны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модыг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сэргээн 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засварласан.</a:t>
            </a:r>
            <a:endParaRPr sz="14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Номын өргөө- 1ш, 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Урчууд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өргөө-3ш, Малчны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отог-2ш,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Хааны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өргөө-6ш нийт 10 гэрийн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дээвэр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туургыг 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ус 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нэвтрэхээс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сэргийлж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гялгар уутаар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бүрж 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доторлосон.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20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ширхэг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эвдэрсэн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модон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орыг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сайжруулан</a:t>
            </a:r>
            <a:r>
              <a:rPr dirty="0" sz="1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зассан.</a:t>
            </a:r>
            <a:endParaRPr sz="1400">
              <a:latin typeface="Arial"/>
              <a:cs typeface="Arial"/>
            </a:endParaRPr>
          </a:p>
          <a:p>
            <a:pPr marL="299085" marR="90805" indent="-287020">
              <a:lnSpc>
                <a:spcPct val="100000"/>
              </a:lnSpc>
              <a:tabLst>
                <a:tab pos="299085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-	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Урчууд-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3ш, Малчин- 1ш,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Хааны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отог-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5ш,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Жуулчны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энгийн гэр- 6ш,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Номын өргөө-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4ш, 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Том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гэр- 1ш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нийт  20 гэрийн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цагаан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бүрээс 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урагдаж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муудсаныг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шинээр  сольсон.</a:t>
            </a:r>
            <a:endParaRPr sz="1400">
              <a:latin typeface="Arial"/>
              <a:cs typeface="Arial"/>
            </a:endParaRPr>
          </a:p>
          <a:p>
            <a:pPr algn="just" marL="299085" marR="562610" indent="-287020">
              <a:lnSpc>
                <a:spcPct val="100000"/>
              </a:lnSpc>
              <a:buChar char="-"/>
              <a:tabLst>
                <a:tab pos="299720" algn="l"/>
              </a:tabLst>
            </a:pP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Малчны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отгийн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өвөлжөө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хашаа 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саравч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нурсан  байсныг засварлаж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өтөг 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бууцыг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түрж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цэвэрлэх 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ажлыг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хийсэн.</a:t>
            </a:r>
            <a:endParaRPr sz="1400">
              <a:latin typeface="Arial"/>
              <a:cs typeface="Arial"/>
            </a:endParaRPr>
          </a:p>
          <a:p>
            <a:pPr algn="just" marL="299085" indent="-287020">
              <a:lnSpc>
                <a:spcPct val="100000"/>
              </a:lnSpc>
              <a:buChar char="-"/>
              <a:tabLst>
                <a:tab pos="299720" algn="l"/>
              </a:tabLst>
            </a:pP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Гал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тогоо, ариун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цэврийн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өрөөний бохирын 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хоолойг</a:t>
            </a:r>
            <a:endParaRPr sz="1400">
              <a:latin typeface="Arial"/>
              <a:cs typeface="Arial"/>
            </a:endParaRPr>
          </a:p>
          <a:p>
            <a:pPr algn="just" marL="299085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шинээр 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угсарч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суурилуулсан.</a:t>
            </a:r>
            <a:endParaRPr sz="1400">
              <a:latin typeface="Arial"/>
              <a:cs typeface="Arial"/>
            </a:endParaRPr>
          </a:p>
          <a:p>
            <a:pPr marL="299085" marR="222250" indent="-287020">
              <a:lnSpc>
                <a:spcPct val="100000"/>
              </a:lnSpc>
              <a:spcBef>
                <a:spcPts val="5"/>
              </a:spcBef>
              <a:buChar char="-"/>
              <a:tabLst>
                <a:tab pos="299085" algn="l"/>
                <a:tab pos="299720" algn="l"/>
              </a:tabLst>
            </a:pP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Галын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аюулгүй байдлыг 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хангаж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гэр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буудлын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галын  хорыг хугацааг 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шалгуулж, хугацаа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дууссан хорийг 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шинэчлэх, цэнэглүүлэх ажлыг</a:t>
            </a:r>
            <a:r>
              <a:rPr dirty="0" sz="14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хийсэн.</a:t>
            </a:r>
            <a:endParaRPr sz="1400">
              <a:latin typeface="Arial"/>
              <a:cs typeface="Arial"/>
            </a:endParaRPr>
          </a:p>
          <a:p>
            <a:pPr marL="299085" marR="728980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Жанжны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4, 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хатны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өргөөний гэрүүдэд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гадна 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гэрэлтүүлэг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хийсэн.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Нийт 10 гэрийн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эсгий дээвэр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туургыг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засварлахаар</a:t>
            </a:r>
            <a:endParaRPr sz="14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төлөвлөж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3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гэрийн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дээвэр 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туурга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оёж</a:t>
            </a:r>
            <a:r>
              <a:rPr dirty="0" sz="1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бэлтгэсэн.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3044" y="2586227"/>
            <a:ext cx="2848356" cy="160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33044" y="4410455"/>
            <a:ext cx="2848356" cy="18379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8620" y="495300"/>
            <a:ext cx="1981200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590800" y="492251"/>
            <a:ext cx="3352800" cy="251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260591" y="492251"/>
            <a:ext cx="2494788" cy="2514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81000" y="3200400"/>
            <a:ext cx="3962400" cy="2362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648200" y="3200400"/>
            <a:ext cx="4131563" cy="2362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42769" y="3046857"/>
            <a:ext cx="39243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EBEBEB"/>
                </a:solidFill>
                <a:latin typeface="Arial"/>
                <a:cs typeface="Arial"/>
              </a:rPr>
              <a:t>Анхаарал хандуулсанд</a:t>
            </a:r>
            <a:r>
              <a:rPr dirty="0" sz="1800" spc="35" b="1">
                <a:solidFill>
                  <a:srgbClr val="EBEBEB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EBEBEB"/>
                </a:solidFill>
                <a:latin typeface="Arial"/>
                <a:cs typeface="Arial"/>
              </a:rPr>
              <a:t>баярлалаа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447800"/>
            <a:ext cx="7380732" cy="3226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88340" y="4927219"/>
            <a:ext cx="347154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6205" indent="-104139">
              <a:lnSpc>
                <a:spcPct val="100000"/>
              </a:lnSpc>
              <a:spcBef>
                <a:spcPts val="100"/>
              </a:spcBef>
              <a:buChar char="-"/>
              <a:tabLst>
                <a:tab pos="116839" algn="l"/>
              </a:tabLst>
            </a:pP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Сард дунджаар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27</a:t>
            </a:r>
            <a:r>
              <a:rPr dirty="0" sz="1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ажилтантай</a:t>
            </a:r>
            <a:endParaRPr sz="1400">
              <a:latin typeface="Times New Roman"/>
              <a:cs typeface="Times New Roman"/>
            </a:endParaRPr>
          </a:p>
          <a:p>
            <a:pPr marL="116205" indent="-104139">
              <a:lnSpc>
                <a:spcPct val="100000"/>
              </a:lnSpc>
              <a:spcBef>
                <a:spcPts val="5"/>
              </a:spcBef>
              <a:buChar char="-"/>
              <a:tabLst>
                <a:tab pos="116839" algn="l"/>
              </a:tabLst>
            </a:pP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Дундаж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цалин – 1,124,145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/татварын</a:t>
            </a:r>
            <a:r>
              <a:rPr dirty="0" sz="14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өмнөх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/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3444" y="541401"/>
            <a:ext cx="564388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Times New Roman"/>
                <a:cs typeface="Times New Roman"/>
              </a:rPr>
              <a:t>2022 ОНЫ </a:t>
            </a:r>
            <a:r>
              <a:rPr dirty="0" sz="1800" spc="-50" b="1">
                <a:latin typeface="Times New Roman"/>
                <a:cs typeface="Times New Roman"/>
              </a:rPr>
              <a:t>БОРЛУУЛАЛТЫН </a:t>
            </a:r>
            <a:r>
              <a:rPr dirty="0" sz="1800" spc="-30" b="1">
                <a:latin typeface="Times New Roman"/>
                <a:cs typeface="Times New Roman"/>
              </a:rPr>
              <a:t>ЗАРДЛЫН</a:t>
            </a:r>
            <a:r>
              <a:rPr dirty="0" sz="1800" spc="15" b="1">
                <a:latin typeface="Times New Roman"/>
                <a:cs typeface="Times New Roman"/>
              </a:rPr>
              <a:t> </a:t>
            </a:r>
            <a:r>
              <a:rPr dirty="0" sz="1800" spc="-30" b="1">
                <a:latin typeface="Times New Roman"/>
                <a:cs typeface="Times New Roman"/>
              </a:rPr>
              <a:t>ЗАДАРГАА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394" y="526161"/>
            <a:ext cx="3957954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5" b="1">
                <a:latin typeface="Times New Roman"/>
                <a:cs typeface="Times New Roman"/>
              </a:rPr>
              <a:t>2022 </a:t>
            </a:r>
            <a:r>
              <a:rPr dirty="0" b="1">
                <a:latin typeface="Times New Roman"/>
                <a:cs typeface="Times New Roman"/>
              </a:rPr>
              <a:t>ОНЫ </a:t>
            </a:r>
            <a:r>
              <a:rPr dirty="0" spc="-30" b="1">
                <a:latin typeface="Times New Roman"/>
                <a:cs typeface="Times New Roman"/>
              </a:rPr>
              <a:t>ЗАРДЛЫН</a:t>
            </a:r>
            <a:r>
              <a:rPr dirty="0" spc="-125" b="1">
                <a:latin typeface="Times New Roman"/>
                <a:cs typeface="Times New Roman"/>
              </a:rPr>
              <a:t> </a:t>
            </a:r>
            <a:r>
              <a:rPr dirty="0" spc="-30" b="1">
                <a:latin typeface="Times New Roman"/>
                <a:cs typeface="Times New Roman"/>
              </a:rPr>
              <a:t>ЗАДАРГАА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0" y="1217675"/>
            <a:ext cx="3717036" cy="2846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8055" y="1217675"/>
            <a:ext cx="3980688" cy="2846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438400" y="4267200"/>
            <a:ext cx="3276600" cy="2371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2100" y="838200"/>
            <a:ext cx="609600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29561" y="3582161"/>
            <a:ext cx="5562600" cy="838200"/>
          </a:xfrm>
          <a:prstGeom prst="rect">
            <a:avLst/>
          </a:prstGeom>
          <a:solidFill>
            <a:srgbClr val="070BE7"/>
          </a:solidFill>
          <a:ln w="19050">
            <a:solidFill>
              <a:srgbClr val="006FC0"/>
            </a:solidFill>
          </a:ln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Times New Roman"/>
              <a:cs typeface="Times New Roman"/>
            </a:endParaRPr>
          </a:p>
          <a:p>
            <a:pPr algn="ctr" marR="416559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ҮЙЛ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АЖИЛЛАГААНЫ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ТАЙЛАН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676" y="469138"/>
            <a:ext cx="6453505" cy="665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200" spc="-30">
                <a:solidFill>
                  <a:srgbClr val="EBEBEB"/>
                </a:solidFill>
              </a:rPr>
              <a:t>ҮЗЭСГЭЛЭНГИЙН</a:t>
            </a:r>
            <a:r>
              <a:rPr dirty="0" sz="4200" spc="5">
                <a:solidFill>
                  <a:srgbClr val="EBEBEB"/>
                </a:solidFill>
              </a:rPr>
              <a:t> </a:t>
            </a:r>
            <a:r>
              <a:rPr dirty="0" sz="4200" spc="-60">
                <a:solidFill>
                  <a:srgbClr val="EBEBEB"/>
                </a:solidFill>
              </a:rPr>
              <a:t>НЭЭЛТ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746250" y="1326641"/>
            <a:ext cx="28143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2920" algn="l"/>
                <a:tab pos="1332230" algn="l"/>
              </a:tabLst>
            </a:pP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гүн	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ухаанд	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Монголчуудын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77314" y="1600961"/>
            <a:ext cx="71501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826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solidFill>
                  <a:srgbClr val="FFFFFF"/>
                </a:solidFill>
                <a:latin typeface="Times New Roman"/>
                <a:cs typeface="Times New Roman"/>
              </a:rPr>
              <a:t>дээд 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э</a:t>
            </a:r>
            <a:r>
              <a:rPr dirty="0" sz="1800" spc="-8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dirty="0" sz="1800" spc="4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dirty="0" sz="1800" spc="-40">
                <a:solidFill>
                  <a:srgbClr val="FFFFFF"/>
                </a:solidFill>
                <a:latin typeface="Times New Roman"/>
                <a:cs typeface="Times New Roman"/>
              </a:rPr>
              <a:t>э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л,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2926" y="1600961"/>
            <a:ext cx="197612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1925" marR="5080" indent="-149860">
              <a:lnSpc>
                <a:spcPct val="100000"/>
              </a:lnSpc>
              <a:spcBef>
                <a:spcPts val="100"/>
              </a:spcBef>
              <a:tabLst>
                <a:tab pos="680085" algn="l"/>
                <a:tab pos="1551940" algn="l"/>
              </a:tabLst>
            </a:pPr>
            <a:r>
              <a:rPr dirty="0" sz="1800" spc="-85">
                <a:solidFill>
                  <a:srgbClr val="FFFFFF"/>
                </a:solidFill>
                <a:latin typeface="Times New Roman"/>
                <a:cs typeface="Times New Roman"/>
              </a:rPr>
              <a:t>х</a:t>
            </a:r>
            <a:r>
              <a:rPr dirty="0" sz="1800" spc="1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ь	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э</a:t>
            </a:r>
            <a:r>
              <a:rPr dirty="0" sz="1800" spc="2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эр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,	а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га  төв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94077" y="2149602"/>
            <a:ext cx="9734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номлосон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30423" y="1875282"/>
            <a:ext cx="5842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8953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үз</a:t>
            </a:r>
            <a:r>
              <a:rPr dirty="0" sz="1800" spc="-45">
                <a:solidFill>
                  <a:srgbClr val="FFFFFF"/>
                </a:solidFill>
                <a:latin typeface="Times New Roman"/>
                <a:cs typeface="Times New Roman"/>
              </a:rPr>
              <a:t>э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л,  </a:t>
            </a:r>
            <a:r>
              <a:rPr dirty="0" sz="1800" spc="-20">
                <a:solidFill>
                  <a:srgbClr val="FFFFFF"/>
                </a:solidFill>
                <a:latin typeface="Times New Roman"/>
                <a:cs typeface="Times New Roman"/>
              </a:rPr>
              <a:t>голч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9740" y="1326641"/>
            <a:ext cx="1279525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89D0D5"/>
                </a:solidFill>
                <a:latin typeface="Arial"/>
                <a:cs typeface="Arial"/>
              </a:rPr>
              <a:t>	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Дорнын</a:t>
            </a:r>
            <a:endParaRPr sz="1800">
              <a:latin typeface="Times New Roman"/>
              <a:cs typeface="Times New Roman"/>
            </a:endParaRPr>
          </a:p>
          <a:p>
            <a:pPr marL="355600" marR="5080">
              <a:lnSpc>
                <a:spcPct val="100000"/>
              </a:lnSpc>
            </a:pP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оруулсан 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лэгийн 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чанарыг  </a:t>
            </a:r>
            <a:r>
              <a:rPr dirty="0" sz="1800" spc="-40">
                <a:solidFill>
                  <a:srgbClr val="FFFFFF"/>
                </a:solidFill>
                <a:latin typeface="Times New Roman"/>
                <a:cs typeface="Times New Roman"/>
              </a:rPr>
              <a:t>тунхаг,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10257" y="2423921"/>
            <a:ext cx="18637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93444" algn="l"/>
              </a:tabLst>
            </a:pP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ёбо	ш</a:t>
            </a: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ү</a:t>
            </a:r>
            <a:r>
              <a:rPr dirty="0" sz="1800" spc="5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э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э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46703" y="1875282"/>
            <a:ext cx="71120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5080" indent="7620">
              <a:lnSpc>
                <a:spcPct val="100000"/>
              </a:lnSpc>
              <a:spcBef>
                <a:spcPts val="100"/>
              </a:spcBef>
            </a:pPr>
            <a:r>
              <a:rPr dirty="0" sz="1800" spc="-75">
                <a:solidFill>
                  <a:srgbClr val="FFFFFF"/>
                </a:solidFill>
                <a:latin typeface="Times New Roman"/>
                <a:cs typeface="Times New Roman"/>
              </a:rPr>
              <a:t>х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sz="1800" spc="45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сон  үзли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й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н  </a:t>
            </a:r>
            <a:r>
              <a:rPr dirty="0" sz="1800" spc="-35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dirty="0" sz="1800" spc="1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х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ай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2640" y="2698496"/>
            <a:ext cx="375412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89685" algn="l"/>
                <a:tab pos="2353945" algn="l"/>
              </a:tabLst>
            </a:pP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үз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э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dirty="0" sz="1800" spc="5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э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sz="1800" spc="1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э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г	бай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гын	үз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э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dirty="0" sz="1800" spc="5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dirty="0" sz="1800" spc="-40">
                <a:solidFill>
                  <a:srgbClr val="FFFFFF"/>
                </a:solidFill>
                <a:latin typeface="Times New Roman"/>
                <a:cs typeface="Times New Roman"/>
              </a:rPr>
              <a:t>э</a:t>
            </a:r>
            <a:r>
              <a:rPr dirty="0" sz="1800" spc="1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э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й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н  танхимд 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дэглэн</a:t>
            </a: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гаргалаа.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0268" y="3733800"/>
            <a:ext cx="3962400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735829" y="1329309"/>
            <a:ext cx="41789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1505585" algn="l"/>
                <a:tab pos="1995170" algn="l"/>
                <a:tab pos="3148965" algn="l"/>
                <a:tab pos="3928110" algn="l"/>
              </a:tabLst>
            </a:pPr>
            <a:r>
              <a:rPr dirty="0" sz="1450" spc="235">
                <a:solidFill>
                  <a:srgbClr val="89D0D5"/>
                </a:solidFill>
                <a:latin typeface="Arial"/>
                <a:cs typeface="Arial"/>
              </a:rPr>
              <a:t></a:t>
            </a:r>
            <a:r>
              <a:rPr dirty="0" sz="1450" spc="235">
                <a:solidFill>
                  <a:srgbClr val="89D0D5"/>
                </a:solidFill>
                <a:latin typeface="Arial"/>
                <a:cs typeface="Arial"/>
              </a:rPr>
              <a:t>	</a:t>
            </a:r>
            <a:r>
              <a:rPr dirty="0" sz="1800" spc="-55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он</a:t>
            </a:r>
            <a:r>
              <a:rPr dirty="0" sz="1800" spc="-45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лын	л</a:t>
            </a:r>
            <a:r>
              <a:rPr dirty="0" sz="1800" spc="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м	</a:t>
            </a:r>
            <a:r>
              <a:rPr dirty="0" sz="1800" spc="-85">
                <a:solidFill>
                  <a:srgbClr val="FFFFFF"/>
                </a:solidFill>
                <a:latin typeface="Times New Roman"/>
                <a:cs typeface="Times New Roman"/>
              </a:rPr>
              <a:t>х</a:t>
            </a:r>
            <a:r>
              <a:rPr dirty="0" sz="1800" spc="2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агу</a:t>
            </a:r>
            <a:r>
              <a:rPr dirty="0" sz="1800" spc="-10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dirty="0" sz="1800" spc="-2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,	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sz="1800" spc="-55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мын	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их  </a:t>
            </a: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мэргэдийн 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зохион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айлдаж ирсэн</a:t>
            </a:r>
            <a:r>
              <a:rPr dirty="0" sz="18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мал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сүргийг хамгаалах, </a:t>
            </a:r>
            <a:r>
              <a:rPr dirty="0" spc="5"/>
              <a:t>сан </a:t>
            </a:r>
            <a:r>
              <a:rPr dirty="0"/>
              <a:t>тахилгын  </a:t>
            </a:r>
            <a:r>
              <a:rPr dirty="0" spc="-40"/>
              <a:t>судрууд </a:t>
            </a:r>
            <a:r>
              <a:rPr dirty="0" spc="-10"/>
              <a:t>маш элбэг </a:t>
            </a:r>
            <a:r>
              <a:rPr dirty="0"/>
              <a:t>байдаг </a:t>
            </a:r>
            <a:r>
              <a:rPr dirty="0" spc="-5"/>
              <a:t>нь  </a:t>
            </a:r>
            <a:r>
              <a:rPr dirty="0" spc="-20"/>
              <a:t>Монголчуудын </a:t>
            </a:r>
            <a:r>
              <a:rPr dirty="0" spc="-40"/>
              <a:t>эх </a:t>
            </a:r>
            <a:r>
              <a:rPr dirty="0"/>
              <a:t>байгаль дэлхийгээ  </a:t>
            </a:r>
            <a:r>
              <a:rPr dirty="0" spc="-5"/>
              <a:t>хамгаалах, </a:t>
            </a:r>
            <a:r>
              <a:rPr dirty="0"/>
              <a:t>зөв </a:t>
            </a:r>
            <a:r>
              <a:rPr dirty="0" spc="-5"/>
              <a:t>харьцах </a:t>
            </a:r>
            <a:r>
              <a:rPr dirty="0"/>
              <a:t>ёс, зан </a:t>
            </a:r>
            <a:r>
              <a:rPr dirty="0" spc="-5"/>
              <a:t>үйлийн  </a:t>
            </a:r>
            <a:r>
              <a:rPr dirty="0"/>
              <a:t>соёл </a:t>
            </a:r>
            <a:r>
              <a:rPr dirty="0" spc="-15"/>
              <a:t>гэдгийг </a:t>
            </a:r>
            <a:r>
              <a:rPr dirty="0" spc="-5"/>
              <a:t>илтгэн </a:t>
            </a:r>
            <a:r>
              <a:rPr dirty="0" spc="-20"/>
              <a:t>харуулах </a:t>
            </a:r>
            <a:r>
              <a:rPr dirty="0" spc="-5"/>
              <a:t>үзэслэнг  </a:t>
            </a:r>
            <a:r>
              <a:rPr dirty="0"/>
              <a:t>түр </a:t>
            </a:r>
            <a:r>
              <a:rPr dirty="0" spc="-10"/>
              <a:t>үзэгэлэнгийн </a:t>
            </a:r>
            <a:r>
              <a:rPr dirty="0"/>
              <a:t>танхимдаа</a:t>
            </a:r>
            <a:r>
              <a:rPr dirty="0" spc="20"/>
              <a:t> </a:t>
            </a:r>
            <a:r>
              <a:rPr dirty="0" spc="-15"/>
              <a:t>дэглэлээ.</a:t>
            </a:r>
          </a:p>
        </p:txBody>
      </p:sp>
      <p:sp>
        <p:nvSpPr>
          <p:cNvPr id="15" name="object 15"/>
          <p:cNvSpPr/>
          <p:nvPr/>
        </p:nvSpPr>
        <p:spPr>
          <a:xfrm>
            <a:off x="5015484" y="3733800"/>
            <a:ext cx="3962400" cy="198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1066800"/>
            <a:ext cx="7173468" cy="4971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304800"/>
            <a:ext cx="4660392" cy="632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969255" y="1184528"/>
            <a:ext cx="327152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Завхан аймгийн 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Эрдэнэхайрхайн  сумын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нутагт 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байрлах </a:t>
            </a:r>
            <a:r>
              <a:rPr dirty="0" sz="1800" spc="-30">
                <a:solidFill>
                  <a:srgbClr val="FFFFFF"/>
                </a:solidFill>
                <a:latin typeface="Times New Roman"/>
                <a:cs typeface="Times New Roman"/>
              </a:rPr>
              <a:t>Улаагчны  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хар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нуурийг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эрэгт Gobi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Echos 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festival –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ыг </a:t>
            </a: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зохион</a:t>
            </a:r>
            <a:r>
              <a:rPr dirty="0" sz="1800" spc="3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байгуулав.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69255" y="2281504"/>
            <a:ext cx="841375" cy="575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solidFill>
                  <a:srgbClr val="FFFFFF"/>
                </a:solidFill>
                <a:latin typeface="Times New Roman"/>
                <a:cs typeface="Times New Roman"/>
              </a:rPr>
              <a:t>Тухайн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Америк,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4259" y="2281504"/>
            <a:ext cx="695960" cy="575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үйл</a:t>
            </a:r>
            <a:endParaRPr sz="1800">
              <a:latin typeface="Times New Roman"/>
              <a:cs typeface="Times New Roman"/>
            </a:endParaRPr>
          </a:p>
          <a:p>
            <a:pPr marL="74930">
              <a:lnSpc>
                <a:spcPct val="100000"/>
              </a:lnSpc>
              <a:spcBef>
                <a:spcPts val="5"/>
              </a:spcBef>
            </a:pPr>
            <a:r>
              <a:rPr dirty="0" sz="1800" spc="-20">
                <a:solidFill>
                  <a:srgbClr val="FFFFFF"/>
                </a:solidFill>
                <a:latin typeface="Times New Roman"/>
                <a:cs typeface="Times New Roman"/>
              </a:rPr>
              <a:t>Ш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sz="1800" spc="-2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д,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67473" y="2281504"/>
            <a:ext cx="1272540" cy="575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71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аж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илл</a:t>
            </a: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га</a:t>
            </a: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нд</a:t>
            </a:r>
            <a:endParaRPr sz="18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dirty="0" sz="1800" spc="-3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лон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dirty="0" sz="1800" spc="45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с,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69255" y="2830829"/>
            <a:ext cx="327088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Австрали, 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Канад, </a:t>
            </a:r>
            <a:r>
              <a:rPr dirty="0" sz="1800" spc="-20">
                <a:solidFill>
                  <a:srgbClr val="FFFFFF"/>
                </a:solidFill>
                <a:latin typeface="Times New Roman"/>
                <a:cs typeface="Times New Roman"/>
              </a:rPr>
              <a:t>Монгол 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улсаас  </a:t>
            </a:r>
            <a:r>
              <a:rPr dirty="0" sz="1800" spc="-20">
                <a:solidFill>
                  <a:srgbClr val="FFFFFF"/>
                </a:solidFill>
                <a:latin typeface="Times New Roman"/>
                <a:cs typeface="Times New Roman"/>
              </a:rPr>
              <a:t>зочид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оролцсон.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29200" y="3886200"/>
            <a:ext cx="3742944" cy="243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2023-09-27T01:56:25Z</dcterms:created>
  <dcterms:modified xsi:type="dcterms:W3CDTF">2023-09-27T01:56:25Z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2023-09-27T00:00:00Z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2023-09-27T00:00:00Z</vt:filetime>
  </property>
</Properties>
</file>