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8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4793" r:id="rId1"/>
  </p:sldMasterIdLst>
  <p:notesMasterIdLst>
    <p:notesMasterId r:id="rId28"/>
  </p:notesMasterIdLst>
  <p:handoutMasterIdLst>
    <p:handoutMasterId r:id="rId29"/>
  </p:handoutMasterIdLst>
  <p:sldIdLst>
    <p:sldId id="335" r:id="rId2"/>
    <p:sldId id="351" r:id="rId3"/>
    <p:sldId id="336" r:id="rId4"/>
    <p:sldId id="338" r:id="rId5"/>
    <p:sldId id="339" r:id="rId6"/>
    <p:sldId id="320" r:id="rId7"/>
    <p:sldId id="353" r:id="rId8"/>
    <p:sldId id="355" r:id="rId9"/>
    <p:sldId id="309" r:id="rId10"/>
    <p:sldId id="358" r:id="rId11"/>
    <p:sldId id="356" r:id="rId12"/>
    <p:sldId id="357" r:id="rId13"/>
    <p:sldId id="347" r:id="rId14"/>
    <p:sldId id="352" r:id="rId15"/>
    <p:sldId id="334" r:id="rId16"/>
    <p:sldId id="342" r:id="rId17"/>
    <p:sldId id="359" r:id="rId18"/>
    <p:sldId id="343" r:id="rId19"/>
    <p:sldId id="360" r:id="rId20"/>
    <p:sldId id="319" r:id="rId21"/>
    <p:sldId id="341" r:id="rId22"/>
    <p:sldId id="354" r:id="rId23"/>
    <p:sldId id="325" r:id="rId24"/>
    <p:sldId id="326" r:id="rId25"/>
    <p:sldId id="331" r:id="rId26"/>
    <p:sldId id="349" r:id="rId27"/>
  </p:sldIdLst>
  <p:sldSz cx="13004800" cy="9753600"/>
  <p:notesSz cx="9296400" cy="7010400"/>
  <p:defaultTextStyle>
    <a:defPPr marL="0" marR="0" indent="0" algn="l" defTabSz="913697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375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232323"/>
        </a:solidFill>
        <a:effectLst/>
        <a:uFillTx/>
        <a:latin typeface="+mn-lt"/>
        <a:ea typeface="+mn-ea"/>
        <a:cs typeface="+mn-cs"/>
        <a:sym typeface="Helvetica Neue Light"/>
      </a:defRPr>
    </a:lvl1pPr>
    <a:lvl2pPr marL="0" marR="0" indent="342641" algn="ctr" defTabSz="58375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232323"/>
        </a:solidFill>
        <a:effectLst/>
        <a:uFillTx/>
        <a:latin typeface="+mn-lt"/>
        <a:ea typeface="+mn-ea"/>
        <a:cs typeface="+mn-cs"/>
        <a:sym typeface="Helvetica Neue Light"/>
      </a:defRPr>
    </a:lvl2pPr>
    <a:lvl3pPr marL="0" marR="0" indent="685273" algn="ctr" defTabSz="58375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232323"/>
        </a:solidFill>
        <a:effectLst/>
        <a:uFillTx/>
        <a:latin typeface="+mn-lt"/>
        <a:ea typeface="+mn-ea"/>
        <a:cs typeface="+mn-cs"/>
        <a:sym typeface="Helvetica Neue Light"/>
      </a:defRPr>
    </a:lvl3pPr>
    <a:lvl4pPr marL="0" marR="0" indent="1027911" algn="ctr" defTabSz="58375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232323"/>
        </a:solidFill>
        <a:effectLst/>
        <a:uFillTx/>
        <a:latin typeface="+mn-lt"/>
        <a:ea typeface="+mn-ea"/>
        <a:cs typeface="+mn-cs"/>
        <a:sym typeface="Helvetica Neue Light"/>
      </a:defRPr>
    </a:lvl4pPr>
    <a:lvl5pPr marL="0" marR="0" indent="1370543" algn="ctr" defTabSz="58375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232323"/>
        </a:solidFill>
        <a:effectLst/>
        <a:uFillTx/>
        <a:latin typeface="+mn-lt"/>
        <a:ea typeface="+mn-ea"/>
        <a:cs typeface="+mn-cs"/>
        <a:sym typeface="Helvetica Neue Light"/>
      </a:defRPr>
    </a:lvl5pPr>
    <a:lvl6pPr marL="0" marR="0" indent="1713185" algn="ctr" defTabSz="58375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232323"/>
        </a:solidFill>
        <a:effectLst/>
        <a:uFillTx/>
        <a:latin typeface="+mn-lt"/>
        <a:ea typeface="+mn-ea"/>
        <a:cs typeface="+mn-cs"/>
        <a:sym typeface="Helvetica Neue Light"/>
      </a:defRPr>
    </a:lvl6pPr>
    <a:lvl7pPr marL="0" marR="0" indent="2055821" algn="ctr" defTabSz="58375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232323"/>
        </a:solidFill>
        <a:effectLst/>
        <a:uFillTx/>
        <a:latin typeface="+mn-lt"/>
        <a:ea typeface="+mn-ea"/>
        <a:cs typeface="+mn-cs"/>
        <a:sym typeface="Helvetica Neue Light"/>
      </a:defRPr>
    </a:lvl7pPr>
    <a:lvl8pPr marL="0" marR="0" indent="2398454" algn="ctr" defTabSz="58375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232323"/>
        </a:solidFill>
        <a:effectLst/>
        <a:uFillTx/>
        <a:latin typeface="+mn-lt"/>
        <a:ea typeface="+mn-ea"/>
        <a:cs typeface="+mn-cs"/>
        <a:sym typeface="Helvetica Neue Light"/>
      </a:defRPr>
    </a:lvl8pPr>
    <a:lvl9pPr marL="0" marR="0" indent="2741094" algn="ctr" defTabSz="58375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232323"/>
        </a:solidFill>
        <a:effectLst/>
        <a:uFillTx/>
        <a:latin typeface="+mn-lt"/>
        <a:ea typeface="+mn-ea"/>
        <a:cs typeface="+mn-cs"/>
        <a:sym typeface="Helvetica Neue Light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CC6600"/>
    <a:srgbClr val="FF3300"/>
    <a:srgbClr val="0033CC"/>
    <a:srgbClr val="66FF33"/>
    <a:srgbClr val="FF6600"/>
    <a:srgbClr val="FF5050"/>
    <a:srgbClr val="FF9900"/>
    <a:srgbClr val="FFFF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solidFill>
                <a:srgbClr val="EBEBEB"/>
              </a:solidFill>
              <a:prstDash val="solid"/>
              <a:miter lim="400000"/>
            </a:ln>
          </a:left>
          <a:right>
            <a:ln w="12700" cap="flat">
              <a:solidFill>
                <a:srgbClr val="EBEBEB"/>
              </a:solidFill>
              <a:prstDash val="solid"/>
              <a:miter lim="400000"/>
            </a:ln>
          </a:right>
          <a:top>
            <a:ln w="12700" cap="flat">
              <a:solidFill>
                <a:srgbClr val="EBEBEB"/>
              </a:solidFill>
              <a:prstDash val="solid"/>
              <a:miter lim="400000"/>
            </a:ln>
          </a:top>
          <a:bottom>
            <a:ln w="12700" cap="flat">
              <a:solidFill>
                <a:srgbClr val="EBEBEB"/>
              </a:solidFill>
              <a:prstDash val="solid"/>
              <a:miter lim="400000"/>
            </a:ln>
          </a:bottom>
          <a:insideH>
            <a:ln w="12700" cap="flat">
              <a:solidFill>
                <a:srgbClr val="EBEBEB"/>
              </a:solidFill>
              <a:prstDash val="solid"/>
              <a:miter lim="400000"/>
            </a:ln>
          </a:insideH>
          <a:insideV>
            <a:ln w="12700" cap="flat">
              <a:solidFill>
                <a:srgbClr val="EBEBE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EBEBEB"/>
              </a:solidFill>
              <a:prstDash val="solid"/>
              <a:miter lim="400000"/>
            </a:ln>
          </a:left>
          <a:right>
            <a:ln w="12700" cap="flat">
              <a:solidFill>
                <a:srgbClr val="EBEBEB"/>
              </a:solidFill>
              <a:prstDash val="solid"/>
              <a:miter lim="400000"/>
            </a:ln>
          </a:right>
          <a:top>
            <a:ln w="12700" cap="flat">
              <a:solidFill>
                <a:srgbClr val="EBEBEB"/>
              </a:solidFill>
              <a:prstDash val="solid"/>
              <a:miter lim="400000"/>
            </a:ln>
          </a:top>
          <a:bottom>
            <a:ln w="12700" cap="flat">
              <a:solidFill>
                <a:srgbClr val="EBEBEB"/>
              </a:solidFill>
              <a:prstDash val="solid"/>
              <a:miter lim="400000"/>
            </a:ln>
          </a:bottom>
          <a:insideH>
            <a:ln w="12700" cap="flat">
              <a:solidFill>
                <a:srgbClr val="EBEBEB"/>
              </a:solidFill>
              <a:prstDash val="solid"/>
              <a:miter lim="400000"/>
            </a:ln>
          </a:insideH>
          <a:insideV>
            <a:ln w="12700" cap="flat">
              <a:solidFill>
                <a:srgbClr val="EBEBEB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EBEBEB"/>
              </a:solidFill>
              <a:prstDash val="solid"/>
              <a:miter lim="400000"/>
            </a:ln>
          </a:left>
          <a:right>
            <a:ln w="12700" cap="flat">
              <a:solidFill>
                <a:srgbClr val="EBEBEB"/>
              </a:solidFill>
              <a:prstDash val="solid"/>
              <a:miter lim="400000"/>
            </a:ln>
          </a:right>
          <a:top>
            <a:ln w="50800" cap="flat">
              <a:solidFill>
                <a:srgbClr val="EBEBEB"/>
              </a:solidFill>
              <a:prstDash val="solid"/>
              <a:miter lim="400000"/>
            </a:ln>
          </a:top>
          <a:bottom>
            <a:ln w="12700" cap="flat">
              <a:solidFill>
                <a:srgbClr val="EBEBEB"/>
              </a:solidFill>
              <a:prstDash val="solid"/>
              <a:miter lim="400000"/>
            </a:ln>
          </a:bottom>
          <a:insideH>
            <a:ln w="12700" cap="flat">
              <a:solidFill>
                <a:srgbClr val="EBEBEB"/>
              </a:solidFill>
              <a:prstDash val="solid"/>
              <a:miter lim="400000"/>
            </a:ln>
          </a:insideH>
          <a:insideV>
            <a:ln w="12700" cap="flat">
              <a:solidFill>
                <a:srgbClr val="EBEBEB"/>
              </a:solidFill>
              <a:prstDash val="solid"/>
              <a:miter lim="400000"/>
            </a:ln>
          </a:insideV>
        </a:tcBdr>
        <a:fill>
          <a:solidFill>
            <a:srgbClr val="FFFFFF">
              <a:alpha val="15000"/>
            </a:srgbClr>
          </a:solidFill>
        </a:fill>
      </a:tcStyle>
    </a:lastRow>
    <a:fir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EBEBEB"/>
              </a:solidFill>
              <a:prstDash val="solid"/>
              <a:miter lim="400000"/>
            </a:ln>
          </a:left>
          <a:right>
            <a:ln w="12700" cap="flat">
              <a:solidFill>
                <a:srgbClr val="EBEBEB"/>
              </a:solidFill>
              <a:prstDash val="solid"/>
              <a:miter lim="400000"/>
            </a:ln>
          </a:right>
          <a:top>
            <a:ln w="12700" cap="flat">
              <a:solidFill>
                <a:srgbClr val="EBEBEB"/>
              </a:solidFill>
              <a:prstDash val="solid"/>
              <a:miter lim="400000"/>
            </a:ln>
          </a:top>
          <a:bottom>
            <a:ln w="12700" cap="flat">
              <a:solidFill>
                <a:srgbClr val="EBEBEB"/>
              </a:solidFill>
              <a:prstDash val="solid"/>
              <a:miter lim="400000"/>
            </a:ln>
          </a:bottom>
          <a:insideH>
            <a:ln w="12700" cap="flat">
              <a:solidFill>
                <a:srgbClr val="EBEBEB"/>
              </a:solidFill>
              <a:prstDash val="solid"/>
              <a:miter lim="400000"/>
            </a:ln>
          </a:insideH>
          <a:insideV>
            <a:ln w="12700" cap="flat">
              <a:solidFill>
                <a:srgbClr val="EBEBEB"/>
              </a:solidFill>
              <a:prstDash val="solid"/>
              <a:miter lim="400000"/>
            </a:ln>
          </a:insideV>
        </a:tcBdr>
        <a:fill>
          <a:solidFill>
            <a:srgbClr val="C0609F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85" autoAdjust="0"/>
    <p:restoredTop sz="94676" autoAdjust="0"/>
  </p:normalViewPr>
  <p:slideViewPr>
    <p:cSldViewPr>
      <p:cViewPr varScale="1">
        <p:scale>
          <a:sx n="32" d="100"/>
          <a:sy n="32" d="100"/>
        </p:scale>
        <p:origin x="1476" y="126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18" y="307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2019.04.04-FILE\ENKHTUYA\2020%20on\Sudalgaa\Tailangiin%20shinjilgee-2019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F:\2019.04.04-FILE\ENKHTUYA\2020%20on\HEH-2019\Hurliin%20chart-2020.03.20-2.17.xlsx" TargetMode="External"/><Relationship Id="rId1" Type="http://schemas.openxmlformats.org/officeDocument/2006/relationships/image" Target="../media/image3.jpg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F:\2019.04.04-FILE\ENKHTUYA\2020%20on\HEH-2019\Hurliin%20chart-2020.03.20-2.17.xlsx" TargetMode="External"/><Relationship Id="rId1" Type="http://schemas.openxmlformats.org/officeDocument/2006/relationships/image" Target="../media/image3.jpg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F:\2019.04.04-FILE\ENKHTUYA\2020%20on\HEH-2019\Hurliin%20chart-2020.03.20-2.17.xlsx" TargetMode="External"/><Relationship Id="rId1" Type="http://schemas.openxmlformats.org/officeDocument/2006/relationships/image" Target="../media/image3.jpg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F:\2019.04.04-FILE\ENKHTUYA\2020%20on\HEH-2019\Hurliin%20chart-2020.03.20-2.17.xlsx" TargetMode="External"/><Relationship Id="rId1" Type="http://schemas.openxmlformats.org/officeDocument/2006/relationships/image" Target="../media/image3.jpg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F:\2019.04.04-FILE\ENKHTUYA\2020%20on\HEH-2019\Hurliin%20chart-2020.03.20-2.17.xlsx" TargetMode="External"/><Relationship Id="rId1" Type="http://schemas.openxmlformats.org/officeDocument/2006/relationships/image" Target="../media/image3.jpg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F:\2019.04.04-FILE\ENKHTUYA\2020%20on\HEH-2019\Hurliin%20chart-2020.03.20-2.17.xlsx" TargetMode="External"/><Relationship Id="rId1" Type="http://schemas.openxmlformats.org/officeDocument/2006/relationships/image" Target="../media/image3.jpg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F:\2019.04.04-FILE\ENKHTUYA\2020%20on\HEH-2019\Hurliin%20chart-2020.03.20-2.17.xlsx" TargetMode="External"/><Relationship Id="rId1" Type="http://schemas.openxmlformats.org/officeDocument/2006/relationships/image" Target="../media/image3.jpg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F:\2019.04.04-FILE\ENKHTUYA\2020%20on\Sudalgaa\Tailangiin%20shinjilgee-20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2019.04.04-FILE\ENKHTUYA\2020%20on\HEH-2019\Hurliin%20chart-2020.03.20-2.17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F:\2019.04.04-FILE\ENKHTUYA\2020%20on\Sudalgaa\Tailangiin%20shinjilgee-20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F:\2019.04.04-FILE\ENKHTUYA\2020%20on\HEH-2019\Hurliin%20chart-2020.03.20-2.17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F:\2019.04.04-FILE\ENKHTUYA\2020%20on\Sudalgaa\Tailangiin%20shinjilgee-2019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F:\2019.04.04-FILE\ENKHTUYA\2020%20on\HEH-2019\Hurliin%20chart-2020.03.20-2.1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>
                <a:solidFill>
                  <a:schemeClr val="accent1">
                    <a:lumMod val="75000"/>
                  </a:schemeClr>
                </a:solidFill>
              </a:defRPr>
            </a:pPr>
            <a:r>
              <a:rPr lang="mn-MN" sz="2400" dirty="0" smtClean="0">
                <a:solidFill>
                  <a:schemeClr val="accent1">
                    <a:lumMod val="75000"/>
                  </a:schemeClr>
                </a:solidFill>
              </a:rPr>
              <a:t>НИЙТ</a:t>
            </a:r>
            <a:r>
              <a:rPr lang="mn-MN" sz="2400" baseline="0" dirty="0" smtClean="0">
                <a:solidFill>
                  <a:schemeClr val="accent1">
                    <a:lumMod val="75000"/>
                  </a:schemeClr>
                </a:solidFill>
              </a:rPr>
              <a:t> ХӨРӨНГӨ</a:t>
            </a:r>
            <a:r>
              <a:rPr lang="mn-MN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mn-MN" sz="2400" dirty="0">
                <a:solidFill>
                  <a:schemeClr val="accent1">
                    <a:lumMod val="75000"/>
                  </a:schemeClr>
                </a:solidFill>
              </a:rPr>
              <a:t>/сая.төг/</a:t>
            </a:r>
          </a:p>
        </c:rich>
      </c:tx>
      <c:layout>
        <c:manualLayout>
          <c:xMode val="edge"/>
          <c:yMode val="edge"/>
          <c:x val="0.32527777777777783"/>
          <c:y val="4.301075268817204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6492952662017059E-2"/>
          <c:y val="0.12837058761925652"/>
          <c:w val="0.87263392130026907"/>
          <c:h val="0.7329886046224457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'Chart-2013-2019'!$A$20</c:f>
              <c:strCache>
                <c:ptCount val="1"/>
                <c:pt idx="0">
                  <c:v>Эргэлтийн хөрөнгө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'Chart-2013-2019'!$B$19:$F$19</c:f>
              <c:strCache>
                <c:ptCount val="5"/>
                <c:pt idx="0">
                  <c:v>2015 он</c:v>
                </c:pt>
                <c:pt idx="1">
                  <c:v>2016 он</c:v>
                </c:pt>
                <c:pt idx="2">
                  <c:v>2017 он</c:v>
                </c:pt>
                <c:pt idx="3">
                  <c:v>2018 он</c:v>
                </c:pt>
                <c:pt idx="4">
                  <c:v>2019 он</c:v>
                </c:pt>
              </c:strCache>
            </c:strRef>
          </c:cat>
          <c:val>
            <c:numRef>
              <c:f>'Chart-2013-2019'!$B$20:$F$20</c:f>
              <c:numCache>
                <c:formatCode>_(* #,##0.0_);_(* \(#,##0.0\);_(* "-"??_);_(@_)</c:formatCode>
                <c:ptCount val="5"/>
                <c:pt idx="0">
                  <c:v>1403.1</c:v>
                </c:pt>
                <c:pt idx="1">
                  <c:v>1541.2</c:v>
                </c:pt>
                <c:pt idx="2">
                  <c:v>1678.3</c:v>
                </c:pt>
                <c:pt idx="3">
                  <c:v>1721.3</c:v>
                </c:pt>
                <c:pt idx="4">
                  <c:v>1871.2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E8-4507-A1DA-57FA26D018AC}"/>
            </c:ext>
          </c:extLst>
        </c:ser>
        <c:ser>
          <c:idx val="1"/>
          <c:order val="1"/>
          <c:tx>
            <c:strRef>
              <c:f>'Chart-2013-2019'!$A$21</c:f>
              <c:strCache>
                <c:ptCount val="1"/>
                <c:pt idx="0">
                  <c:v>Эргэлтийн бус хөрөнгө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'Chart-2013-2019'!$B$19:$F$19</c:f>
              <c:strCache>
                <c:ptCount val="5"/>
                <c:pt idx="0">
                  <c:v>2015 он</c:v>
                </c:pt>
                <c:pt idx="1">
                  <c:v>2016 он</c:v>
                </c:pt>
                <c:pt idx="2">
                  <c:v>2017 он</c:v>
                </c:pt>
                <c:pt idx="3">
                  <c:v>2018 он</c:v>
                </c:pt>
                <c:pt idx="4">
                  <c:v>2019 он</c:v>
                </c:pt>
              </c:strCache>
            </c:strRef>
          </c:cat>
          <c:val>
            <c:numRef>
              <c:f>'Chart-2013-2019'!$B$21:$F$21</c:f>
              <c:numCache>
                <c:formatCode>_(* #,##0.0_);_(* \(#,##0.0\);_(* "-"??_);_(@_)</c:formatCode>
                <c:ptCount val="5"/>
                <c:pt idx="0">
                  <c:v>7035.7</c:v>
                </c:pt>
                <c:pt idx="1">
                  <c:v>6861.6</c:v>
                </c:pt>
                <c:pt idx="2">
                  <c:v>6805.6</c:v>
                </c:pt>
                <c:pt idx="3">
                  <c:v>6677.4</c:v>
                </c:pt>
                <c:pt idx="4">
                  <c:v>6527.4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E8-4507-A1DA-57FA26D018AC}"/>
            </c:ext>
          </c:extLst>
        </c:ser>
        <c:ser>
          <c:idx val="2"/>
          <c:order val="2"/>
          <c:tx>
            <c:strRef>
              <c:f>'Chart-2013-2019'!$A$22</c:f>
              <c:strCache>
                <c:ptCount val="1"/>
                <c:pt idx="0">
                  <c:v>Нийт хөрөнгө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1.65426014973268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1E8-4507-A1DA-57FA26D018AC}"/>
                </c:ext>
              </c:extLst>
            </c:dLbl>
            <c:dLbl>
              <c:idx val="1"/>
              <c:layout>
                <c:manualLayout>
                  <c:x val="0"/>
                  <c:y val="6.61704059893073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1E8-4507-A1DA-57FA26D018AC}"/>
                </c:ext>
              </c:extLst>
            </c:dLbl>
            <c:dLbl>
              <c:idx val="4"/>
              <c:layout>
                <c:manualLayout>
                  <c:x val="0"/>
                  <c:y val="9.9255608983961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1E8-4507-A1DA-57FA26D018A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'Chart-2013-2019'!$B$19:$F$19</c:f>
              <c:strCache>
                <c:ptCount val="5"/>
                <c:pt idx="0">
                  <c:v>2015 он</c:v>
                </c:pt>
                <c:pt idx="1">
                  <c:v>2016 он</c:v>
                </c:pt>
                <c:pt idx="2">
                  <c:v>2017 он</c:v>
                </c:pt>
                <c:pt idx="3">
                  <c:v>2018 он</c:v>
                </c:pt>
                <c:pt idx="4">
                  <c:v>2019 он</c:v>
                </c:pt>
              </c:strCache>
            </c:strRef>
          </c:cat>
          <c:val>
            <c:numRef>
              <c:f>'Chart-2013-2019'!$B$22:$F$22</c:f>
              <c:numCache>
                <c:formatCode>_(* #,##0.0_);_(* \(#,##0.0\);_(* "-"??_);_(@_)</c:formatCode>
                <c:ptCount val="5"/>
                <c:pt idx="0">
                  <c:v>8438.7999999999993</c:v>
                </c:pt>
                <c:pt idx="1">
                  <c:v>8402.7999999999993</c:v>
                </c:pt>
                <c:pt idx="2">
                  <c:v>8483.9</c:v>
                </c:pt>
                <c:pt idx="3">
                  <c:v>8398.7000000000007</c:v>
                </c:pt>
                <c:pt idx="4">
                  <c:v>8401.6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1E8-4507-A1DA-57FA26D018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3654784"/>
        <c:axId val="133660672"/>
      </c:barChart>
      <c:catAx>
        <c:axId val="1336547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33660672"/>
        <c:crosses val="autoZero"/>
        <c:auto val="1"/>
        <c:lblAlgn val="ctr"/>
        <c:lblOffset val="100"/>
        <c:noMultiLvlLbl val="0"/>
      </c:catAx>
      <c:valAx>
        <c:axId val="133660672"/>
        <c:scaling>
          <c:orientation val="minMax"/>
        </c:scaling>
        <c:delete val="0"/>
        <c:axPos val="l"/>
        <c:majorGridlines/>
        <c:numFmt formatCode="_(* #,##0.0_);_(* \(#,##0.0\);_(* &quot;-&quot;??_);_(@_)" sourceLinked="1"/>
        <c:majorTickMark val="none"/>
        <c:minorTickMark val="none"/>
        <c:tickLblPos val="nextTo"/>
        <c:spPr>
          <a:ln w="9525">
            <a:noFill/>
          </a:ln>
        </c:spPr>
        <c:crossAx val="1336547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mn-MN" sz="2400"/>
              <a:t>КОМПАНИЙН НИЙТ ОРЛОГЫН ХЭМЖЭЭ /сая.төг/</a:t>
            </a:r>
          </a:p>
        </c:rich>
      </c:tx>
      <c:layout>
        <c:manualLayout>
          <c:xMode val="edge"/>
          <c:yMode val="edge"/>
          <c:x val="0.16948590257063628"/>
          <c:y val="4.629629629629629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4704693409386805E-2"/>
          <c:y val="8.3580125400991537E-2"/>
          <c:w val="0.8782087750842168"/>
          <c:h val="0.80911611742976564"/>
        </c:manualLayout>
      </c:layout>
      <c:areaChart>
        <c:grouping val="stacked"/>
        <c:varyColors val="0"/>
        <c:ser>
          <c:idx val="0"/>
          <c:order val="0"/>
          <c:tx>
            <c:strRef>
              <c:f>'Uurchilsun chart'!$A$2</c:f>
              <c:strCache>
                <c:ptCount val="1"/>
                <c:pt idx="0">
                  <c:v>Орлого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</c:spPr>
          <c:dLbls>
            <c:dLbl>
              <c:idx val="0"/>
              <c:layout>
                <c:manualLayout>
                  <c:x val="4.3721281007426567E-2"/>
                  <c:y val="-0.279425537909456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381-46F5-B03B-B9EBCB0F627F}"/>
                </c:ext>
              </c:extLst>
            </c:dLbl>
            <c:dLbl>
              <c:idx val="1"/>
              <c:layout>
                <c:manualLayout>
                  <c:x val="2.7778032307066067E-3"/>
                  <c:y val="-0.181575692868899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381-46F5-B03B-B9EBCB0F627F}"/>
                </c:ext>
              </c:extLst>
            </c:dLbl>
            <c:dLbl>
              <c:idx val="2"/>
              <c:layout>
                <c:manualLayout>
                  <c:x val="5.5555555555555558E-3"/>
                  <c:y val="-0.208333333333333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381-46F5-B03B-B9EBCB0F627F}"/>
                </c:ext>
              </c:extLst>
            </c:dLbl>
            <c:dLbl>
              <c:idx val="3"/>
              <c:layout>
                <c:manualLayout>
                  <c:x val="-3.5832201799654941E-3"/>
                  <c:y val="-0.27440366564348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381-46F5-B03B-B9EBCB0F627F}"/>
                </c:ext>
              </c:extLst>
            </c:dLbl>
            <c:dLbl>
              <c:idx val="4"/>
              <c:layout>
                <c:manualLayout>
                  <c:x val="-4.3112636768293369E-2"/>
                  <c:y val="-0.351719085961712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381-46F5-B03B-B9EBCB0F627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'Uurchilsun chart'!$B$1:$F$1</c:f>
              <c:strCache>
                <c:ptCount val="5"/>
                <c:pt idx="0">
                  <c:v>2015 он</c:v>
                </c:pt>
                <c:pt idx="1">
                  <c:v>2016 он</c:v>
                </c:pt>
                <c:pt idx="2">
                  <c:v>2017 он</c:v>
                </c:pt>
                <c:pt idx="3">
                  <c:v>2018 он</c:v>
                </c:pt>
                <c:pt idx="4">
                  <c:v>2019 он</c:v>
                </c:pt>
              </c:strCache>
            </c:strRef>
          </c:cat>
          <c:val>
            <c:numRef>
              <c:f>'Uurchilsun chart'!$B$2:$F$2</c:f>
              <c:numCache>
                <c:formatCode>_(* #,##0.0_);_(* \(#,##0.0\);_(* "-"??_);_(@_)</c:formatCode>
                <c:ptCount val="5"/>
                <c:pt idx="0">
                  <c:v>1569.3</c:v>
                </c:pt>
                <c:pt idx="1">
                  <c:v>1489.9</c:v>
                </c:pt>
                <c:pt idx="2">
                  <c:v>1490.4</c:v>
                </c:pt>
                <c:pt idx="3">
                  <c:v>1572.6</c:v>
                </c:pt>
                <c:pt idx="4">
                  <c:v>1652.5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381-46F5-B03B-B9EBCB0F62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sq">
              <a:solidFill>
                <a:srgbClr val="FF0000"/>
              </a:solidFill>
              <a:miter lim="800000"/>
              <a:headEnd type="oval"/>
            </a:ln>
          </c:spPr>
        </c:dropLines>
        <c:axId val="142649216"/>
        <c:axId val="142650752"/>
      </c:areaChart>
      <c:catAx>
        <c:axId val="1426492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42650752"/>
        <c:crosses val="autoZero"/>
        <c:auto val="1"/>
        <c:lblAlgn val="ctr"/>
        <c:lblOffset val="100"/>
        <c:noMultiLvlLbl val="0"/>
      </c:catAx>
      <c:valAx>
        <c:axId val="142650752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_(* #,##0.0_);_(* \(#,##0.0\);_(* &quot;-&quot;??_);_(@_)" sourceLinked="1"/>
        <c:majorTickMark val="none"/>
        <c:minorTickMark val="none"/>
        <c:tickLblPos val="nextTo"/>
        <c:crossAx val="142649216"/>
        <c:crosses val="autoZero"/>
        <c:crossBetween val="midCat"/>
      </c:valAx>
      <c:spPr>
        <a:noFill/>
        <a:ln>
          <a:noFill/>
        </a:ln>
      </c:spPr>
    </c:plotArea>
    <c:plotVisOnly val="1"/>
    <c:dispBlanksAs val="zero"/>
    <c:showDLblsOverMax val="0"/>
  </c:chart>
  <c:spPr>
    <a:ln w="28575">
      <a:solidFill>
        <a:srgbClr val="FF0000"/>
      </a:solidFill>
    </a:ln>
  </c:spPr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en-US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mn-MN" sz="2400"/>
              <a:t>КОМПАНИЙН НИЙТ ЗАРДЛЫН ХЭМЖЭЭ /сая.төг/</a:t>
            </a:r>
          </a:p>
        </c:rich>
      </c:tx>
      <c:layout>
        <c:manualLayout>
          <c:xMode val="edge"/>
          <c:yMode val="edge"/>
          <c:x val="0.20309368191721133"/>
          <c:y val="4.545454545454545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844989964489733E-2"/>
          <c:y val="0.10072357432593652"/>
          <c:w val="0.89181475096678009"/>
          <c:h val="0.80688865531471887"/>
        </c:manualLayout>
      </c:layout>
      <c:areaChart>
        <c:grouping val="standard"/>
        <c:varyColors val="0"/>
        <c:ser>
          <c:idx val="1"/>
          <c:order val="0"/>
          <c:tx>
            <c:strRef>
              <c:f>'Uurchilsun chart'!$A$6</c:f>
              <c:strCache>
                <c:ptCount val="1"/>
                <c:pt idx="0">
                  <c:v>Зардал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c:spPr>
          <c:cat>
            <c:strRef>
              <c:f>'Uurchilsun chart'!$B$5:$F$5</c:f>
              <c:strCache>
                <c:ptCount val="5"/>
                <c:pt idx="0">
                  <c:v>2015 он</c:v>
                </c:pt>
                <c:pt idx="1">
                  <c:v>2016 он</c:v>
                </c:pt>
                <c:pt idx="2">
                  <c:v>2017 он</c:v>
                </c:pt>
                <c:pt idx="3">
                  <c:v>2018 он</c:v>
                </c:pt>
                <c:pt idx="4">
                  <c:v>2019 он</c:v>
                </c:pt>
              </c:strCache>
            </c:strRef>
          </c:cat>
          <c:val>
            <c:numRef>
              <c:f>'Uurchilsun chart'!$B$6:$F$6</c:f>
              <c:numCache>
                <c:formatCode>_(* #,##0.0_);_(* \(#,##0.0\);_(* "-"??_);_(@_)</c:formatCode>
                <c:ptCount val="5"/>
                <c:pt idx="0">
                  <c:v>830.9</c:v>
                </c:pt>
                <c:pt idx="1">
                  <c:v>817.4</c:v>
                </c:pt>
                <c:pt idx="2">
                  <c:v>775</c:v>
                </c:pt>
                <c:pt idx="3">
                  <c:v>789.2</c:v>
                </c:pt>
                <c:pt idx="4">
                  <c:v>832.5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47-43A6-A064-21D78E63BBD7}"/>
            </c:ext>
          </c:extLst>
        </c:ser>
        <c:ser>
          <c:idx val="0"/>
          <c:order val="1"/>
          <c:tx>
            <c:strRef>
              <c:f>'Uurchilsun chart'!$A$6</c:f>
              <c:strCache>
                <c:ptCount val="1"/>
                <c:pt idx="0">
                  <c:v>Зардал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c:spPr>
          <c:dLbls>
            <c:dLbl>
              <c:idx val="0"/>
              <c:layout>
                <c:manualLayout>
                  <c:x val="3.2911756128523137E-2"/>
                  <c:y val="-0.386343235504652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F47-43A6-A064-21D78E63BBD7}"/>
                </c:ext>
              </c:extLst>
            </c:dLbl>
            <c:dLbl>
              <c:idx val="1"/>
              <c:layout>
                <c:manualLayout>
                  <c:x val="7.889546351084813E-3"/>
                  <c:y val="-0.390632723949213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F47-43A6-A064-21D78E63BBD7}"/>
                </c:ext>
              </c:extLst>
            </c:dLbl>
            <c:dLbl>
              <c:idx val="2"/>
              <c:layout>
                <c:manualLayout>
                  <c:x val="1.095122913557366E-2"/>
                  <c:y val="-0.24942018611309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F47-43A6-A064-21D78E63BBD7}"/>
                </c:ext>
              </c:extLst>
            </c:dLbl>
            <c:dLbl>
              <c:idx val="3"/>
              <c:layout>
                <c:manualLayout>
                  <c:x val="-1.3806706114398567E-2"/>
                  <c:y val="-0.237640041946112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F47-43A6-A064-21D78E63BBD7}"/>
                </c:ext>
              </c:extLst>
            </c:dLbl>
            <c:dLbl>
              <c:idx val="4"/>
              <c:layout>
                <c:manualLayout>
                  <c:x val="-2.9585799324104094E-2"/>
                  <c:y val="-0.37907611548556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F47-43A6-A064-21D78E63BBD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'Uurchilsun chart'!$B$5:$F$5</c:f>
              <c:strCache>
                <c:ptCount val="5"/>
                <c:pt idx="0">
                  <c:v>2015 он</c:v>
                </c:pt>
                <c:pt idx="1">
                  <c:v>2016 он</c:v>
                </c:pt>
                <c:pt idx="2">
                  <c:v>2017 он</c:v>
                </c:pt>
                <c:pt idx="3">
                  <c:v>2018 он</c:v>
                </c:pt>
                <c:pt idx="4">
                  <c:v>2019 он</c:v>
                </c:pt>
              </c:strCache>
            </c:strRef>
          </c:cat>
          <c:val>
            <c:numRef>
              <c:f>'Uurchilsun chart'!$B$6:$F$6</c:f>
              <c:numCache>
                <c:formatCode>_(* #,##0.0_);_(* \(#,##0.0\);_(* "-"??_);_(@_)</c:formatCode>
                <c:ptCount val="5"/>
                <c:pt idx="0">
                  <c:v>830.9</c:v>
                </c:pt>
                <c:pt idx="1">
                  <c:v>817.4</c:v>
                </c:pt>
                <c:pt idx="2">
                  <c:v>775</c:v>
                </c:pt>
                <c:pt idx="3">
                  <c:v>789.2</c:v>
                </c:pt>
                <c:pt idx="4">
                  <c:v>832.5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F47-43A6-A064-21D78E63BB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>
              <a:solidFill>
                <a:srgbClr val="FF0000"/>
              </a:solidFill>
              <a:headEnd type="oval"/>
            </a:ln>
          </c:spPr>
        </c:dropLines>
        <c:axId val="152150016"/>
        <c:axId val="152151552"/>
      </c:areaChart>
      <c:catAx>
        <c:axId val="1521500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52151552"/>
        <c:crosses val="autoZero"/>
        <c:auto val="1"/>
        <c:lblAlgn val="ctr"/>
        <c:lblOffset val="100"/>
        <c:noMultiLvlLbl val="0"/>
      </c:catAx>
      <c:valAx>
        <c:axId val="152151552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_(* #,##0.0_);_(* \(#,##0.0\);_(* &quot;-&quot;??_);_(@_)" sourceLinked="1"/>
        <c:majorTickMark val="none"/>
        <c:minorTickMark val="none"/>
        <c:tickLblPos val="nextTo"/>
        <c:crossAx val="152150016"/>
        <c:crosses val="autoZero"/>
        <c:crossBetween val="midCat"/>
      </c:valAx>
      <c:spPr>
        <a:ln cmpd="sng"/>
      </c:spPr>
    </c:plotArea>
    <c:plotVisOnly val="1"/>
    <c:dispBlanksAs val="zero"/>
    <c:showDLblsOverMax val="0"/>
  </c:chart>
  <c:spPr>
    <a:ln w="28575" cap="sq" cmpd="sng">
      <a:solidFill>
        <a:srgbClr val="FF0000"/>
      </a:solidFill>
    </a:ln>
  </c:spPr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en-US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mn-MN" sz="2400" dirty="0" smtClean="0"/>
              <a:t>НИЙТ</a:t>
            </a:r>
            <a:r>
              <a:rPr lang="mn-MN" sz="2400" baseline="0" dirty="0" smtClean="0"/>
              <a:t> ТӨЛСӨН ТАТВАР /сая.төг/</a:t>
            </a:r>
            <a:endParaRPr lang="mn-MN" sz="2400" dirty="0"/>
          </a:p>
        </c:rich>
      </c:tx>
      <c:layout>
        <c:manualLayout>
          <c:xMode val="edge"/>
          <c:yMode val="edge"/>
          <c:x val="0.29316444513063317"/>
          <c:y val="4.5454545454545456E-2"/>
        </c:manualLayout>
      </c:layout>
      <c:overlay val="0"/>
    </c:title>
    <c:autoTitleDeleted val="0"/>
    <c:plotArea>
      <c:layout/>
      <c:areaChart>
        <c:grouping val="standard"/>
        <c:varyColors val="0"/>
        <c:ser>
          <c:idx val="0"/>
          <c:order val="0"/>
          <c:tx>
            <c:strRef>
              <c:f>'Uurchilsun chart'!$A$87</c:f>
              <c:strCache>
                <c:ptCount val="1"/>
                <c:pt idx="0">
                  <c:v>Нийт төлсөн татвар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</c:spPr>
          <c:dLbls>
            <c:dLbl>
              <c:idx val="0"/>
              <c:layout>
                <c:manualLayout>
                  <c:x val="3.9158217967852058E-2"/>
                  <c:y val="-0.371683965640658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8D4-40EB-B07F-29B63B365890}"/>
                </c:ext>
              </c:extLst>
            </c:dLbl>
            <c:dLbl>
              <c:idx val="1"/>
              <c:layout>
                <c:manualLayout>
                  <c:x val="2.1115657111488516E-2"/>
                  <c:y val="-0.216765926986399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8D4-40EB-B07F-29B63B365890}"/>
                </c:ext>
              </c:extLst>
            </c:dLbl>
            <c:dLbl>
              <c:idx val="2"/>
              <c:layout>
                <c:manualLayout>
                  <c:x val="-1.0446022678537732E-2"/>
                  <c:y val="-0.223745645430684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8D4-40EB-B07F-29B63B365890}"/>
                </c:ext>
              </c:extLst>
            </c:dLbl>
            <c:dLbl>
              <c:idx val="3"/>
              <c:layout>
                <c:manualLayout>
                  <c:x val="9.7751710654936461E-3"/>
                  <c:y val="-0.3815200595311483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8D4-40EB-B07F-29B63B365890}"/>
                </c:ext>
              </c:extLst>
            </c:dLbl>
            <c:dLbl>
              <c:idx val="4"/>
              <c:layout>
                <c:manualLayout>
                  <c:x val="-2.1952635822482972E-2"/>
                  <c:y val="-0.427173347649725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8D4-40EB-B07F-29B63B365890}"/>
                </c:ext>
              </c:extLst>
            </c:dLbl>
            <c:dLbl>
              <c:idx val="5"/>
              <c:layout>
                <c:manualLayout>
                  <c:x val="-9.7751710654936461E-3"/>
                  <c:y val="-0.385494226817931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8D4-40EB-B07F-29B63B36589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'Uurchilsun chart'!$B$86:$F$86</c:f>
              <c:strCache>
                <c:ptCount val="5"/>
                <c:pt idx="0">
                  <c:v>2015 он</c:v>
                </c:pt>
                <c:pt idx="1">
                  <c:v>2016 он</c:v>
                </c:pt>
                <c:pt idx="2">
                  <c:v>2017 он</c:v>
                </c:pt>
                <c:pt idx="3">
                  <c:v>2018 он</c:v>
                </c:pt>
                <c:pt idx="4">
                  <c:v>2019 он</c:v>
                </c:pt>
              </c:strCache>
            </c:strRef>
          </c:cat>
          <c:val>
            <c:numRef>
              <c:f>'Uurchilsun chart'!$B$87:$F$87</c:f>
              <c:numCache>
                <c:formatCode>General</c:formatCode>
                <c:ptCount val="5"/>
                <c:pt idx="0">
                  <c:v>426.6</c:v>
                </c:pt>
                <c:pt idx="1">
                  <c:v>397.6</c:v>
                </c:pt>
                <c:pt idx="2">
                  <c:v>396.5</c:v>
                </c:pt>
                <c:pt idx="3">
                  <c:v>421.7</c:v>
                </c:pt>
                <c:pt idx="4">
                  <c:v>435.3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8D4-40EB-B07F-29B63B3658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>
              <a:solidFill>
                <a:srgbClr val="FF0000"/>
              </a:solidFill>
              <a:headEnd type="oval"/>
            </a:ln>
          </c:spPr>
        </c:dropLines>
        <c:axId val="154929024"/>
        <c:axId val="154930560"/>
      </c:areaChart>
      <c:catAx>
        <c:axId val="1549290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54930560"/>
        <c:crosses val="autoZero"/>
        <c:auto val="1"/>
        <c:lblAlgn val="ctr"/>
        <c:lblOffset val="100"/>
        <c:noMultiLvlLbl val="0"/>
      </c:catAx>
      <c:valAx>
        <c:axId val="154930560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crossAx val="154929024"/>
        <c:crosses val="autoZero"/>
        <c:crossBetween val="midCat"/>
      </c:valAx>
    </c:plotArea>
    <c:plotVisOnly val="1"/>
    <c:dispBlanksAs val="zero"/>
    <c:showDLblsOverMax val="0"/>
  </c:chart>
  <c:spPr>
    <a:ln w="28575">
      <a:solidFill>
        <a:srgbClr val="FF0000"/>
      </a:solidFill>
    </a:ln>
  </c:spPr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en-US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mn-MN"/>
              <a:t>КОМПАНИЙН ТАТВАРЫН ДАРААХ ЦЭВЭР АШИГ /сая.төг/</a:t>
            </a:r>
          </a:p>
        </c:rich>
      </c:tx>
      <c:layout>
        <c:manualLayout>
          <c:xMode val="edge"/>
          <c:yMode val="edge"/>
          <c:x val="0.16318082788671026"/>
          <c:y val="2.727272727272727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9833856552244702E-2"/>
          <c:y val="7.2484848484848485E-2"/>
          <c:w val="0.91161768994561954"/>
          <c:h val="0.87464662371748991"/>
        </c:manualLayout>
      </c:layout>
      <c:areaChart>
        <c:grouping val="standard"/>
        <c:varyColors val="0"/>
        <c:ser>
          <c:idx val="0"/>
          <c:order val="0"/>
          <c:tx>
            <c:strRef>
              <c:f>'Uurchilsun chart'!$A$9</c:f>
              <c:strCache>
                <c:ptCount val="1"/>
                <c:pt idx="0">
                  <c:v>Ашиг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</c:spPr>
          <c:dLbls>
            <c:dLbl>
              <c:idx val="0"/>
              <c:layout>
                <c:manualLayout>
                  <c:x val="4.9595491740003078E-2"/>
                  <c:y val="-0.374417800047721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F5D-4DDB-8E64-AFF422174769}"/>
                </c:ext>
              </c:extLst>
            </c:dLbl>
            <c:dLbl>
              <c:idx val="1"/>
              <c:layout>
                <c:manualLayout>
                  <c:x val="1.1305902938603262E-2"/>
                  <c:y val="-0.360755428298735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F5D-4DDB-8E64-AFF422174769}"/>
                </c:ext>
              </c:extLst>
            </c:dLbl>
            <c:dLbl>
              <c:idx val="2"/>
              <c:layout>
                <c:manualLayout>
                  <c:x val="-1.0893246187363835E-3"/>
                  <c:y val="-0.384625507038892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F5D-4DDB-8E64-AFF422174769}"/>
                </c:ext>
              </c:extLst>
            </c:dLbl>
            <c:dLbl>
              <c:idx val="3"/>
              <c:layout>
                <c:manualLayout>
                  <c:x val="-1.3705333401952288E-2"/>
                  <c:y val="-0.406288117394416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F5D-4DDB-8E64-AFF422174769}"/>
                </c:ext>
              </c:extLst>
            </c:dLbl>
            <c:dLbl>
              <c:idx val="4"/>
              <c:layout>
                <c:manualLayout>
                  <c:x val="-3.2622184481841732E-2"/>
                  <c:y val="-0.424816153662610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F5D-4DDB-8E64-AFF42217476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'Uurchilsun chart'!$B$8:$F$8</c:f>
              <c:strCache>
                <c:ptCount val="5"/>
                <c:pt idx="0">
                  <c:v>2015 он</c:v>
                </c:pt>
                <c:pt idx="1">
                  <c:v>2016 он</c:v>
                </c:pt>
                <c:pt idx="2">
                  <c:v>2017 он</c:v>
                </c:pt>
                <c:pt idx="3">
                  <c:v>2018 он</c:v>
                </c:pt>
                <c:pt idx="4">
                  <c:v>2019 он</c:v>
                </c:pt>
              </c:strCache>
            </c:strRef>
          </c:cat>
          <c:val>
            <c:numRef>
              <c:f>'Uurchilsun chart'!$B$9:$F$9</c:f>
              <c:numCache>
                <c:formatCode>_(* #,##0.0_);_(* \(#,##0.0\);_(* "-"??_);_(@_)</c:formatCode>
                <c:ptCount val="5"/>
                <c:pt idx="0">
                  <c:v>738.4</c:v>
                </c:pt>
                <c:pt idx="1">
                  <c:v>672.5</c:v>
                </c:pt>
                <c:pt idx="2">
                  <c:v>715.4</c:v>
                </c:pt>
                <c:pt idx="3">
                  <c:v>783.4</c:v>
                </c:pt>
                <c:pt idx="4">
                  <c:v>820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F5D-4DDB-8E64-AFF4221747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>
              <a:solidFill>
                <a:srgbClr val="FF0000"/>
              </a:solidFill>
              <a:headEnd type="oval"/>
            </a:ln>
          </c:spPr>
        </c:dropLines>
        <c:axId val="152168320"/>
        <c:axId val="152169856"/>
      </c:areaChart>
      <c:catAx>
        <c:axId val="1521683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52169856"/>
        <c:crosses val="autoZero"/>
        <c:auto val="1"/>
        <c:lblAlgn val="ctr"/>
        <c:lblOffset val="100"/>
        <c:noMultiLvlLbl val="0"/>
      </c:catAx>
      <c:valAx>
        <c:axId val="152169856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_(* #,##0.0_);_(* \(#,##0.0\);_(* &quot;-&quot;??_);_(@_)" sourceLinked="1"/>
        <c:majorTickMark val="none"/>
        <c:minorTickMark val="none"/>
        <c:tickLblPos val="nextTo"/>
        <c:crossAx val="152168320"/>
        <c:crosses val="autoZero"/>
        <c:crossBetween val="midCat"/>
      </c:valAx>
    </c:plotArea>
    <c:plotVisOnly val="1"/>
    <c:dispBlanksAs val="zero"/>
    <c:showDLblsOverMax val="0"/>
  </c:chart>
  <c:spPr>
    <a:ln w="28575">
      <a:solidFill>
        <a:srgbClr val="FF0000"/>
      </a:solidFill>
    </a:ln>
  </c:spPr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en-US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784657100235786E-2"/>
          <c:y val="3.437671584155428E-2"/>
          <c:w val="0.92043068579952847"/>
          <c:h val="0.86219145020665522"/>
        </c:manualLayout>
      </c:layout>
      <c:areaChart>
        <c:grouping val="standard"/>
        <c:varyColors val="0"/>
        <c:ser>
          <c:idx val="0"/>
          <c:order val="0"/>
          <c:tx>
            <c:strRef>
              <c:f>'Uurchilsun chart'!$A$83</c:f>
              <c:strCache>
                <c:ptCount val="1"/>
                <c:pt idx="0">
                  <c:v>Ногдол ашиг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</c:spPr>
          <c:dLbls>
            <c:dLbl>
              <c:idx val="0"/>
              <c:layout>
                <c:manualLayout>
                  <c:x val="1.1527377521613832E-2"/>
                  <c:y val="-0.132711227683353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757-42B8-9DC2-91ACA5A1EDD4}"/>
                </c:ext>
              </c:extLst>
            </c:dLbl>
            <c:dLbl>
              <c:idx val="1"/>
              <c:layout>
                <c:manualLayout>
                  <c:x val="-1.761106776901901E-17"/>
                  <c:y val="-0.149300131143772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757-42B8-9DC2-91ACA5A1EDD4}"/>
                </c:ext>
              </c:extLst>
            </c:dLbl>
            <c:dLbl>
              <c:idx val="2"/>
              <c:layout>
                <c:manualLayout>
                  <c:x val="0"/>
                  <c:y val="-0.157594582873981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757-42B8-9DC2-91ACA5A1EDD4}"/>
                </c:ext>
              </c:extLst>
            </c:dLbl>
            <c:dLbl>
              <c:idx val="3"/>
              <c:layout>
                <c:manualLayout>
                  <c:x val="0"/>
                  <c:y val="-0.199066841525029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757-42B8-9DC2-91ACA5A1EDD4}"/>
                </c:ext>
              </c:extLst>
            </c:dLbl>
            <c:dLbl>
              <c:idx val="4"/>
              <c:layout>
                <c:manualLayout>
                  <c:x val="3.8424591738712775E-3"/>
                  <c:y val="-0.244686326041182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757-42B8-9DC2-91ACA5A1EDD4}"/>
                </c:ext>
              </c:extLst>
            </c:dLbl>
            <c:dLbl>
              <c:idx val="5"/>
              <c:layout>
                <c:manualLayout>
                  <c:x val="-7.684918347742555E-3"/>
                  <c:y val="-0.286158584692230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757-42B8-9DC2-91ACA5A1EDD4}"/>
                </c:ext>
              </c:extLst>
            </c:dLbl>
            <c:dLbl>
              <c:idx val="6"/>
              <c:layout>
                <c:manualLayout>
                  <c:x val="-6.0796390705877392E-3"/>
                  <c:y val="-0.422090536096780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757-42B8-9DC2-91ACA5A1EDD4}"/>
                </c:ext>
              </c:extLst>
            </c:dLbl>
            <c:dLbl>
              <c:idx val="7"/>
              <c:layout>
                <c:manualLayout>
                  <c:x val="1.7291066282420751E-2"/>
                  <c:y val="-0.373250327859430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757-42B8-9DC2-91ACA5A1EDD4}"/>
                </c:ext>
              </c:extLst>
            </c:dLbl>
            <c:dLbl>
              <c:idx val="8"/>
              <c:layout>
                <c:manualLayout>
                  <c:x val="5.763688760806916E-3"/>
                  <c:y val="-0.360808650264116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757-42B8-9DC2-91ACA5A1EDD4}"/>
                </c:ext>
              </c:extLst>
            </c:dLbl>
            <c:dLbl>
              <c:idx val="9"/>
              <c:layout>
                <c:manualLayout>
                  <c:x val="-1.1185683311814838E-3"/>
                  <c:y val="-0.368808187769632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757-42B8-9DC2-91ACA5A1EDD4}"/>
                </c:ext>
              </c:extLst>
            </c:dLbl>
            <c:dLbl>
              <c:idx val="10"/>
              <c:layout>
                <c:manualLayout>
                  <c:x val="-3.8424591738712775E-3"/>
                  <c:y val="-0.34836697266880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757-42B8-9DC2-91ACA5A1EDD4}"/>
                </c:ext>
              </c:extLst>
            </c:dLbl>
            <c:dLbl>
              <c:idx val="11"/>
              <c:layout>
                <c:manualLayout>
                  <c:x val="-1.4541388305359454E-2"/>
                  <c:y val="-0.389207620599149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757-42B8-9DC2-91ACA5A1EDD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'Uurchilsun chart'!$B$82:$M$82</c:f>
              <c:strCache>
                <c:ptCount val="12"/>
                <c:pt idx="0">
                  <c:v>2008 он</c:v>
                </c:pt>
                <c:pt idx="1">
                  <c:v>2009 он</c:v>
                </c:pt>
                <c:pt idx="2">
                  <c:v>2010 он</c:v>
                </c:pt>
                <c:pt idx="3">
                  <c:v>2011 он</c:v>
                </c:pt>
                <c:pt idx="4">
                  <c:v>2012 он</c:v>
                </c:pt>
                <c:pt idx="5">
                  <c:v>2013 он</c:v>
                </c:pt>
                <c:pt idx="6">
                  <c:v>2014 он</c:v>
                </c:pt>
                <c:pt idx="7">
                  <c:v>2015 он</c:v>
                </c:pt>
                <c:pt idx="8">
                  <c:v>2016 он</c:v>
                </c:pt>
                <c:pt idx="9">
                  <c:v>2017 он</c:v>
                </c:pt>
                <c:pt idx="10">
                  <c:v>2018 он</c:v>
                </c:pt>
                <c:pt idx="11">
                  <c:v>2019 он</c:v>
                </c:pt>
              </c:strCache>
            </c:strRef>
          </c:cat>
          <c:val>
            <c:numRef>
              <c:f>'Uurchilsun chart'!$B$83:$M$83</c:f>
              <c:numCache>
                <c:formatCode>General</c:formatCode>
                <c:ptCount val="12"/>
                <c:pt idx="0">
                  <c:v>173.6</c:v>
                </c:pt>
                <c:pt idx="1">
                  <c:v>71.5</c:v>
                </c:pt>
                <c:pt idx="2">
                  <c:v>172</c:v>
                </c:pt>
                <c:pt idx="3">
                  <c:v>328.2</c:v>
                </c:pt>
                <c:pt idx="4">
                  <c:v>399</c:v>
                </c:pt>
                <c:pt idx="5">
                  <c:v>456.3</c:v>
                </c:pt>
                <c:pt idx="6">
                  <c:v>799.5</c:v>
                </c:pt>
                <c:pt idx="7">
                  <c:v>733.7</c:v>
                </c:pt>
                <c:pt idx="8">
                  <c:v>633.5</c:v>
                </c:pt>
                <c:pt idx="9">
                  <c:v>692.7</c:v>
                </c:pt>
                <c:pt idx="10">
                  <c:v>691.2</c:v>
                </c:pt>
                <c:pt idx="11">
                  <c:v>769.7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757-42B8-9DC2-91ACA5A1ED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>
              <a:solidFill>
                <a:srgbClr val="FF0000"/>
              </a:solidFill>
              <a:headEnd type="oval"/>
            </a:ln>
          </c:spPr>
        </c:dropLines>
        <c:axId val="152203264"/>
        <c:axId val="152204800"/>
      </c:areaChart>
      <c:catAx>
        <c:axId val="1522032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52204800"/>
        <c:crosses val="autoZero"/>
        <c:auto val="1"/>
        <c:lblAlgn val="ctr"/>
        <c:lblOffset val="100"/>
        <c:noMultiLvlLbl val="0"/>
      </c:catAx>
      <c:valAx>
        <c:axId val="152204800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crossAx val="152203264"/>
        <c:crosses val="autoZero"/>
        <c:crossBetween val="midCat"/>
      </c:valAx>
    </c:plotArea>
    <c:plotVisOnly val="1"/>
    <c:dispBlanksAs val="zero"/>
    <c:showDLblsOverMax val="0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en-US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mn-MN" dirty="0" smtClean="0"/>
              <a:t>НЭГЖ</a:t>
            </a:r>
            <a:r>
              <a:rPr lang="mn-MN" baseline="0" dirty="0" smtClean="0"/>
              <a:t> ХУВЬЦААНД НОГДОХ АШИГ</a:t>
            </a:r>
            <a:r>
              <a:rPr lang="mn-MN" dirty="0" smtClean="0"/>
              <a:t> /төгрөг</a:t>
            </a:r>
            <a:r>
              <a:rPr lang="mn-MN" dirty="0"/>
              <a:t>/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4.4776468338808641E-2"/>
          <c:y val="6.7327335287334811E-2"/>
          <c:w val="0.9159658271192922"/>
          <c:h val="0.8757759187269063"/>
        </c:manualLayout>
      </c:layout>
      <c:areaChart>
        <c:grouping val="standard"/>
        <c:varyColors val="0"/>
        <c:ser>
          <c:idx val="0"/>
          <c:order val="0"/>
          <c:tx>
            <c:strRef>
              <c:f>'Uurchilsun chart'!$A$12</c:f>
              <c:strCache>
                <c:ptCount val="1"/>
                <c:pt idx="0">
                  <c:v>Нэгж хувьцааны ашиг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</c:spPr>
          <c:dLbls>
            <c:dLbl>
              <c:idx val="0"/>
              <c:layout>
                <c:manualLayout>
                  <c:x val="4.880429477794046E-2"/>
                  <c:y val="-0.36111111111111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4C1-4C00-BD14-2C2DD0BF5266}"/>
                </c:ext>
              </c:extLst>
            </c:dLbl>
            <c:dLbl>
              <c:idx val="1"/>
              <c:layout>
                <c:manualLayout>
                  <c:x val="-9.760858955588092E-3"/>
                  <c:y val="-0.379629629629629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4C1-4C00-BD14-2C2DD0BF5266}"/>
                </c:ext>
              </c:extLst>
            </c:dLbl>
            <c:dLbl>
              <c:idx val="2"/>
              <c:layout>
                <c:manualLayout>
                  <c:x val="-1.171303074670571E-2"/>
                  <c:y val="-0.379629629629629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4C1-4C00-BD14-2C2DD0BF5266}"/>
                </c:ext>
              </c:extLst>
            </c:dLbl>
            <c:dLbl>
              <c:idx val="3"/>
              <c:layout>
                <c:manualLayout>
                  <c:x val="0"/>
                  <c:y val="-0.379629629629629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4C1-4C00-BD14-2C2DD0BF5266}"/>
                </c:ext>
              </c:extLst>
            </c:dLbl>
            <c:dLbl>
              <c:idx val="4"/>
              <c:layout>
                <c:manualLayout>
                  <c:x val="-2.1976499626288434E-2"/>
                  <c:y val="-0.417042091348288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C4C1-4C00-BD14-2C2DD0BF526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'Uurchilsun chart'!$B$11:$F$11</c:f>
              <c:strCache>
                <c:ptCount val="5"/>
                <c:pt idx="0">
                  <c:v>2015 он</c:v>
                </c:pt>
                <c:pt idx="1">
                  <c:v>2016 он</c:v>
                </c:pt>
                <c:pt idx="2">
                  <c:v>2017 он</c:v>
                </c:pt>
                <c:pt idx="3">
                  <c:v>2018 он</c:v>
                </c:pt>
                <c:pt idx="4">
                  <c:v>2019 он</c:v>
                </c:pt>
              </c:strCache>
            </c:strRef>
          </c:cat>
          <c:val>
            <c:numRef>
              <c:f>'Uurchilsun chart'!$B$12:$F$12</c:f>
              <c:numCache>
                <c:formatCode>General</c:formatCode>
                <c:ptCount val="5"/>
                <c:pt idx="0">
                  <c:v>9.4</c:v>
                </c:pt>
                <c:pt idx="1">
                  <c:v>8.56</c:v>
                </c:pt>
                <c:pt idx="2">
                  <c:v>9.11</c:v>
                </c:pt>
                <c:pt idx="3">
                  <c:v>9.9700000000000006</c:v>
                </c:pt>
                <c:pt idx="4">
                  <c:v>10.44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4C1-4C00-BD14-2C2DD0BF52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>
              <a:solidFill>
                <a:srgbClr val="FF0000"/>
              </a:solidFill>
              <a:headEnd type="oval"/>
            </a:ln>
          </c:spPr>
        </c:dropLines>
        <c:axId val="193941504"/>
        <c:axId val="193943040"/>
      </c:areaChart>
      <c:catAx>
        <c:axId val="1939415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93943040"/>
        <c:crosses val="autoZero"/>
        <c:auto val="1"/>
        <c:lblAlgn val="ctr"/>
        <c:lblOffset val="100"/>
        <c:noMultiLvlLbl val="0"/>
      </c:catAx>
      <c:valAx>
        <c:axId val="193943040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crossAx val="193941504"/>
        <c:crosses val="autoZero"/>
        <c:crossBetween val="midCat"/>
      </c:valAx>
    </c:plotArea>
    <c:plotVisOnly val="1"/>
    <c:dispBlanksAs val="zero"/>
    <c:showDLblsOverMax val="0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en-US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684103504655557E-2"/>
          <c:y val="2.4444444444444446E-2"/>
          <c:w val="0.91426242412059522"/>
          <c:h val="0.89134838145231843"/>
        </c:manualLayout>
      </c:layout>
      <c:areaChart>
        <c:grouping val="standard"/>
        <c:varyColors val="0"/>
        <c:ser>
          <c:idx val="0"/>
          <c:order val="0"/>
          <c:tx>
            <c:strRef>
              <c:f>'Uurchilsun chart'!$A$79</c:f>
              <c:strCache>
                <c:ptCount val="1"/>
                <c:pt idx="0">
                  <c:v>Хувьцааны ханш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</c:spPr>
          <c:dLbls>
            <c:dLbl>
              <c:idx val="0"/>
              <c:layout>
                <c:manualLayout>
                  <c:x val="3.3323582439843798E-2"/>
                  <c:y val="-0.280555555555555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0BB-4741-80F2-BF060F14B1C9}"/>
                </c:ext>
              </c:extLst>
            </c:dLbl>
            <c:dLbl>
              <c:idx val="1"/>
              <c:layout>
                <c:manualLayout>
                  <c:x val="-8.0619997217494901E-4"/>
                  <c:y val="-0.237037095363079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0BB-4741-80F2-BF060F14B1C9}"/>
                </c:ext>
              </c:extLst>
            </c:dLbl>
            <c:dLbl>
              <c:idx val="2"/>
              <c:layout>
                <c:manualLayout>
                  <c:x val="1.9323671497584541E-3"/>
                  <c:y val="-0.171296296296296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E0BB-4741-80F2-BF060F14B1C9}"/>
                </c:ext>
              </c:extLst>
            </c:dLbl>
            <c:dLbl>
              <c:idx val="3"/>
              <c:layout>
                <c:manualLayout>
                  <c:x val="3.8647342995169081E-3"/>
                  <c:y val="-0.189814814814814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0BB-4741-80F2-BF060F14B1C9}"/>
                </c:ext>
              </c:extLst>
            </c:dLbl>
            <c:dLbl>
              <c:idx val="4"/>
              <c:layout>
                <c:manualLayout>
                  <c:x val="-1.2707314739600158E-2"/>
                  <c:y val="-0.335740682414698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E0BB-4741-80F2-BF060F14B1C9}"/>
                </c:ext>
              </c:extLst>
            </c:dLbl>
            <c:dLbl>
              <c:idx val="5"/>
              <c:layout>
                <c:manualLayout>
                  <c:x val="1.6643613591864722E-4"/>
                  <c:y val="-0.452222222222222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0BB-4741-80F2-BF060F14B1C9}"/>
                </c:ext>
              </c:extLst>
            </c:dLbl>
            <c:dLbl>
              <c:idx val="6"/>
              <c:layout>
                <c:manualLayout>
                  <c:x val="1.0301572169749879E-2"/>
                  <c:y val="-0.464444444444444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E0BB-4741-80F2-BF060F14B1C9}"/>
                </c:ext>
              </c:extLst>
            </c:dLbl>
            <c:dLbl>
              <c:idx val="7"/>
              <c:layout>
                <c:manualLayout>
                  <c:x val="-3.851706378281488E-3"/>
                  <c:y val="-0.412407349081364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E0BB-4741-80F2-BF060F14B1C9}"/>
                </c:ext>
              </c:extLst>
            </c:dLbl>
            <c:dLbl>
              <c:idx val="8"/>
              <c:layout>
                <c:manualLayout>
                  <c:x val="1.1261262259811746E-3"/>
                  <c:y val="-0.464629571303587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E0BB-4741-80F2-BF060F14B1C9}"/>
                </c:ext>
              </c:extLst>
            </c:dLbl>
            <c:dLbl>
              <c:idx val="9"/>
              <c:layout>
                <c:manualLayout>
                  <c:x val="5.6306311299062859E-3"/>
                  <c:y val="-0.415925984251968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E0BB-4741-80F2-BF060F14B1C9}"/>
                </c:ext>
              </c:extLst>
            </c:dLbl>
            <c:dLbl>
              <c:idx val="10"/>
              <c:layout>
                <c:manualLayout>
                  <c:x val="-1.9323261981561855E-3"/>
                  <c:y val="-0.396083814523184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E0BB-4741-80F2-BF060F14B1C9}"/>
                </c:ext>
              </c:extLst>
            </c:dLbl>
            <c:dLbl>
              <c:idx val="11"/>
              <c:layout>
                <c:manualLayout>
                  <c:x val="3.0584524241374427E-3"/>
                  <c:y val="-0.394079965004374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E0BB-4741-80F2-BF060F14B1C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'Uurchilsun chart'!$B$78:$M$78</c:f>
              <c:strCache>
                <c:ptCount val="12"/>
                <c:pt idx="0">
                  <c:v>2008 он</c:v>
                </c:pt>
                <c:pt idx="1">
                  <c:v>2009 он</c:v>
                </c:pt>
                <c:pt idx="2">
                  <c:v>2010 он</c:v>
                </c:pt>
                <c:pt idx="3">
                  <c:v>2011 он</c:v>
                </c:pt>
                <c:pt idx="4">
                  <c:v>2012 он</c:v>
                </c:pt>
                <c:pt idx="5">
                  <c:v>2013 он</c:v>
                </c:pt>
                <c:pt idx="6">
                  <c:v>2014 он</c:v>
                </c:pt>
                <c:pt idx="7">
                  <c:v>2015 он</c:v>
                </c:pt>
                <c:pt idx="8">
                  <c:v>2016 он</c:v>
                </c:pt>
                <c:pt idx="9">
                  <c:v>2017 он</c:v>
                </c:pt>
                <c:pt idx="10">
                  <c:v>2018 он</c:v>
                </c:pt>
                <c:pt idx="11">
                  <c:v>2019 он</c:v>
                </c:pt>
              </c:strCache>
            </c:strRef>
          </c:cat>
          <c:val>
            <c:numRef>
              <c:f>'Uurchilsun chart'!$B$79:$M$79</c:f>
              <c:numCache>
                <c:formatCode>General</c:formatCode>
                <c:ptCount val="12"/>
                <c:pt idx="0">
                  <c:v>100</c:v>
                </c:pt>
                <c:pt idx="1">
                  <c:v>75</c:v>
                </c:pt>
                <c:pt idx="2">
                  <c:v>54</c:v>
                </c:pt>
                <c:pt idx="3">
                  <c:v>56</c:v>
                </c:pt>
                <c:pt idx="4">
                  <c:v>101</c:v>
                </c:pt>
                <c:pt idx="5">
                  <c:v>163</c:v>
                </c:pt>
                <c:pt idx="6">
                  <c:v>170</c:v>
                </c:pt>
                <c:pt idx="7">
                  <c:v>122.62</c:v>
                </c:pt>
                <c:pt idx="8">
                  <c:v>169.9</c:v>
                </c:pt>
                <c:pt idx="9">
                  <c:v>142.04</c:v>
                </c:pt>
                <c:pt idx="10">
                  <c:v>140</c:v>
                </c:pt>
                <c:pt idx="11">
                  <c:v>130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0BB-4741-80F2-BF060F14B1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>
              <a:solidFill>
                <a:srgbClr val="FF0000"/>
              </a:solidFill>
              <a:headEnd type="oval"/>
            </a:ln>
          </c:spPr>
        </c:dropLines>
        <c:axId val="193972096"/>
        <c:axId val="193973632"/>
      </c:areaChart>
      <c:catAx>
        <c:axId val="1939720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93973632"/>
        <c:crosses val="autoZero"/>
        <c:auto val="1"/>
        <c:lblAlgn val="ctr"/>
        <c:lblOffset val="100"/>
        <c:noMultiLvlLbl val="0"/>
      </c:catAx>
      <c:valAx>
        <c:axId val="193973632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crossAx val="193972096"/>
        <c:crosses val="autoZero"/>
        <c:crossBetween val="midCat"/>
      </c:valAx>
    </c:plotArea>
    <c:plotVisOnly val="1"/>
    <c:dispBlanksAs val="zero"/>
    <c:showDLblsOverMax val="0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en-US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769198325961682"/>
          <c:y val="0"/>
          <c:w val="0.7495081722739203"/>
          <c:h val="0.8142804834580862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E53E-4BB7-AB8C-81B48FD914BF}"/>
              </c:ext>
            </c:extLst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E53E-4BB7-AB8C-81B48FD914BF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5-E53E-4BB7-AB8C-81B48FD914BF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7-E53E-4BB7-AB8C-81B48FD914BF}"/>
              </c:ext>
            </c:extLst>
          </c:dPt>
          <c:dLbls>
            <c:dLbl>
              <c:idx val="0"/>
              <c:layout>
                <c:manualLayout>
                  <c:x val="-1.2995370232417822E-2"/>
                  <c:y val="-6.1800189220533479E-2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en-US" dirty="0" smtClean="0"/>
                      <a:t>54.1%</a:t>
                    </a:r>
                    <a:endParaRPr lang="en-US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53E-4BB7-AB8C-81B48FD914BF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29..9%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53E-4BB7-AB8C-81B48FD914BF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4.8%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53E-4BB7-AB8C-81B48FD914BF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11.2%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E53E-4BB7-AB8C-81B48FD914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Д.Зоригт</c:v>
                </c:pt>
                <c:pt idx="1">
                  <c:v>Д.Оюунсүрэн</c:v>
                </c:pt>
                <c:pt idx="2">
                  <c:v>"Impera Mongolia" ХХК</c:v>
                </c:pt>
                <c:pt idx="3">
                  <c:v>Бусад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0.54139999999999999</c:v>
                </c:pt>
                <c:pt idx="1">
                  <c:v>0.29870000000000002</c:v>
                </c:pt>
                <c:pt idx="2">
                  <c:v>4.7E-2</c:v>
                </c:pt>
                <c:pt idx="3">
                  <c:v>0.1129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53E-4BB7-AB8C-81B48FD914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b"/>
      <c:layout>
        <c:manualLayout>
          <c:xMode val="edge"/>
          <c:yMode val="edge"/>
          <c:x val="2.6091774039608683E-2"/>
          <c:y val="0.85102427011438386"/>
          <c:w val="0.78671187072902127"/>
          <c:h val="0.13825945367940118"/>
        </c:manualLayout>
      </c:layout>
      <c:overlay val="0"/>
      <c:txPr>
        <a:bodyPr/>
        <a:lstStyle/>
        <a:p>
          <a:pPr>
            <a:defRPr sz="180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mn-MN" sz="2400" b="1">
                <a:solidFill>
                  <a:schemeClr val="accent1">
                    <a:lumMod val="75000"/>
                  </a:schemeClr>
                </a:solidFill>
              </a:rPr>
              <a:t>НИЙТ ОРЛОГЫН ТӨЛӨВЛӨГӨӨНИЙ БИЕЛЭЛТ /сая.төг/</a:t>
            </a:r>
            <a:endParaRPr lang="en-US" sz="2400" b="1">
              <a:solidFill>
                <a:schemeClr val="accent1">
                  <a:lumMod val="75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7667174667682665E-2"/>
          <c:y val="0.11521905915606702"/>
          <c:w val="0.92035405730533681"/>
          <c:h val="0.701949954572985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'Chart-2013-2019'!$A$42</c:f>
              <c:strCache>
                <c:ptCount val="1"/>
                <c:pt idx="0">
                  <c:v>Төлөвлөгөө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3849701079031787E-2"/>
                  <c:y val="-4.11386205590280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89C-4BE3-90C5-EDB70D55993F}"/>
                </c:ext>
              </c:extLst>
            </c:dLbl>
            <c:dLbl>
              <c:idx val="1"/>
              <c:layout>
                <c:manualLayout>
                  <c:x val="-1.7673048600883687E-2"/>
                  <c:y val="-4.24628450106161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89C-4BE3-90C5-EDB70D55993F}"/>
                </c:ext>
              </c:extLst>
            </c:dLbl>
            <c:dLbl>
              <c:idx val="2"/>
              <c:layout>
                <c:manualLayout>
                  <c:x val="-9.818360333824251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89C-4BE3-90C5-EDB70D55993F}"/>
                </c:ext>
              </c:extLst>
            </c:dLbl>
            <c:dLbl>
              <c:idx val="3"/>
              <c:layout>
                <c:manualLayout>
                  <c:x val="-2.3564085739282675E-2"/>
                  <c:y val="-5.55956922910409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89C-4BE3-90C5-EDB70D55993F}"/>
                </c:ext>
              </c:extLst>
            </c:dLbl>
            <c:dLbl>
              <c:idx val="4"/>
              <c:layout>
                <c:manualLayout>
                  <c:x val="-2.356406480117820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89C-4BE3-90C5-EDB70D5599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'Chart-2013-2019'!$B$41:$F$41</c:f>
              <c:strCache>
                <c:ptCount val="5"/>
                <c:pt idx="0">
                  <c:v>2015 он</c:v>
                </c:pt>
                <c:pt idx="1">
                  <c:v>2016 он</c:v>
                </c:pt>
                <c:pt idx="2">
                  <c:v>2017 он</c:v>
                </c:pt>
                <c:pt idx="3">
                  <c:v>2018 он</c:v>
                </c:pt>
                <c:pt idx="4">
                  <c:v>2019 он</c:v>
                </c:pt>
              </c:strCache>
            </c:strRef>
          </c:cat>
          <c:val>
            <c:numRef>
              <c:f>'Chart-2013-2019'!$B$42:$F$42</c:f>
              <c:numCache>
                <c:formatCode>General</c:formatCode>
                <c:ptCount val="5"/>
                <c:pt idx="0">
                  <c:v>1512.4</c:v>
                </c:pt>
                <c:pt idx="1">
                  <c:v>1409.3</c:v>
                </c:pt>
                <c:pt idx="2">
                  <c:v>1419.6</c:v>
                </c:pt>
                <c:pt idx="3">
                  <c:v>1502.7</c:v>
                </c:pt>
                <c:pt idx="4">
                  <c:v>1606.5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89C-4BE3-90C5-EDB70D55993F}"/>
            </c:ext>
          </c:extLst>
        </c:ser>
        <c:ser>
          <c:idx val="1"/>
          <c:order val="1"/>
          <c:tx>
            <c:strRef>
              <c:f>'Chart-2013-2019'!$A$43</c:f>
              <c:strCache>
                <c:ptCount val="1"/>
                <c:pt idx="0">
                  <c:v>Гүйцэтгэл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5840441819772507E-2"/>
                  <c:y val="-2.56747030332548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89C-4BE3-90C5-EDB70D55993F}"/>
                </c:ext>
              </c:extLst>
            </c:dLbl>
            <c:dLbl>
              <c:idx val="1"/>
              <c:layout>
                <c:manualLayout>
                  <c:x val="0"/>
                  <c:y val="-2.54777070063694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89C-4BE3-90C5-EDB70D55993F}"/>
                </c:ext>
              </c:extLst>
            </c:dLbl>
            <c:dLbl>
              <c:idx val="2"/>
              <c:layout>
                <c:manualLayout>
                  <c:x val="1.7673048600883579E-2"/>
                  <c:y val="-2.54777070063694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289C-4BE3-90C5-EDB70D55993F}"/>
                </c:ext>
              </c:extLst>
            </c:dLbl>
            <c:dLbl>
              <c:idx val="3"/>
              <c:layout>
                <c:manualLayout>
                  <c:x val="4.6296296296296294E-3"/>
                  <c:y val="-2.40549828178694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289C-4BE3-90C5-EDB70D55993F}"/>
                </c:ext>
              </c:extLst>
            </c:dLbl>
            <c:dLbl>
              <c:idx val="4"/>
              <c:layout>
                <c:manualLayout>
                  <c:x val="1.9636720667648502E-3"/>
                  <c:y val="1.27388535031847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289C-4BE3-90C5-EDB70D5599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'Chart-2013-2019'!$B$41:$F$41</c:f>
              <c:strCache>
                <c:ptCount val="5"/>
                <c:pt idx="0">
                  <c:v>2015 он</c:v>
                </c:pt>
                <c:pt idx="1">
                  <c:v>2016 он</c:v>
                </c:pt>
                <c:pt idx="2">
                  <c:v>2017 он</c:v>
                </c:pt>
                <c:pt idx="3">
                  <c:v>2018 он</c:v>
                </c:pt>
                <c:pt idx="4">
                  <c:v>2019 он</c:v>
                </c:pt>
              </c:strCache>
            </c:strRef>
          </c:cat>
          <c:val>
            <c:numRef>
              <c:f>'Chart-2013-2019'!$B$43:$F$43</c:f>
              <c:numCache>
                <c:formatCode>General</c:formatCode>
                <c:ptCount val="5"/>
                <c:pt idx="0">
                  <c:v>1569.3</c:v>
                </c:pt>
                <c:pt idx="1">
                  <c:v>1489.9</c:v>
                </c:pt>
                <c:pt idx="2">
                  <c:v>1490.4</c:v>
                </c:pt>
                <c:pt idx="3">
                  <c:v>1572.6</c:v>
                </c:pt>
                <c:pt idx="4">
                  <c:v>1652.5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89C-4BE3-90C5-EDB70D55993F}"/>
            </c:ext>
          </c:extLst>
        </c:ser>
        <c:ser>
          <c:idx val="2"/>
          <c:order val="2"/>
          <c:tx>
            <c:strRef>
              <c:f>'Chart-2013-2019'!$A$44</c:f>
              <c:strCache>
                <c:ptCount val="1"/>
                <c:pt idx="0">
                  <c:v>Биелэлтийн хувь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2E38A02D-4BC0-4430-9E48-1B3CFDC1C108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289C-4BE3-90C5-EDB70D55993F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CA976AB7-5D5C-4249-A9D9-76DF03E51F37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289C-4BE3-90C5-EDB70D55993F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489D69D9-1640-4F2E-9419-F12DF8A83B54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289C-4BE3-90C5-EDB70D55993F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024C7FC4-7601-4147-B1C3-732CE2930724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289C-4BE3-90C5-EDB70D55993F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70BD03E4-ECB2-453A-BAC6-D14AED31720E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289C-4BE3-90C5-EDB70D5599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'Chart-2013-2019'!$B$41:$F$41</c:f>
              <c:strCache>
                <c:ptCount val="5"/>
                <c:pt idx="0">
                  <c:v>2015 он</c:v>
                </c:pt>
                <c:pt idx="1">
                  <c:v>2016 он</c:v>
                </c:pt>
                <c:pt idx="2">
                  <c:v>2017 он</c:v>
                </c:pt>
                <c:pt idx="3">
                  <c:v>2018 он</c:v>
                </c:pt>
                <c:pt idx="4">
                  <c:v>2019 он</c:v>
                </c:pt>
              </c:strCache>
            </c:strRef>
          </c:cat>
          <c:val>
            <c:numRef>
              <c:f>'Chart-2013-2019'!$B$44:$F$44</c:f>
              <c:numCache>
                <c:formatCode>General</c:formatCode>
                <c:ptCount val="5"/>
                <c:pt idx="0">
                  <c:v>104</c:v>
                </c:pt>
                <c:pt idx="1">
                  <c:v>106</c:v>
                </c:pt>
                <c:pt idx="2">
                  <c:v>105</c:v>
                </c:pt>
                <c:pt idx="3">
                  <c:v>105</c:v>
                </c:pt>
                <c:pt idx="4">
                  <c:v>103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289C-4BE3-90C5-EDB70D5599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7974880"/>
        <c:axId val="697981768"/>
      </c:barChart>
      <c:catAx>
        <c:axId val="697974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97981768"/>
        <c:crosses val="autoZero"/>
        <c:auto val="1"/>
        <c:lblAlgn val="ctr"/>
        <c:lblOffset val="100"/>
        <c:noMultiLvlLbl val="0"/>
      </c:catAx>
      <c:valAx>
        <c:axId val="697981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97974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414545762424858"/>
          <c:y val="0.91388527155259447"/>
          <c:w val="0.45170908475150284"/>
          <c:h val="4.12429335756107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576575655315813E-3"/>
          <c:y val="0.25593136652322879"/>
          <c:w val="0.69136525547942862"/>
          <c:h val="0.66221560087943354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spPr>
    <a:ln w="28575">
      <a:solidFill>
        <a:srgbClr val="FF0000"/>
      </a:solidFill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>
                <a:solidFill>
                  <a:schemeClr val="accent1">
                    <a:lumMod val="75000"/>
                  </a:schemeClr>
                </a:solidFill>
              </a:defRPr>
            </a:pPr>
            <a:r>
              <a:rPr lang="mn-MN">
                <a:solidFill>
                  <a:schemeClr val="accent1">
                    <a:lumMod val="75000"/>
                  </a:schemeClr>
                </a:solidFill>
              </a:rPr>
              <a:t>ОРЛОГЫН БҮТЭЦ-2019 ОН </a:t>
            </a:r>
          </a:p>
          <a:p>
            <a:pPr>
              <a:defRPr>
                <a:solidFill>
                  <a:schemeClr val="accent1">
                    <a:lumMod val="75000"/>
                  </a:schemeClr>
                </a:solidFill>
              </a:defRPr>
            </a:pPr>
            <a:r>
              <a:rPr lang="mn-MN">
                <a:solidFill>
                  <a:schemeClr val="accent1">
                    <a:lumMod val="75000"/>
                  </a:schemeClr>
                </a:solidFill>
              </a:rPr>
              <a:t>/Нийт 1,652.5 сая төгрөг/</a:t>
            </a:r>
          </a:p>
        </c:rich>
      </c:tx>
      <c:layout>
        <c:manualLayout>
          <c:xMode val="edge"/>
          <c:yMode val="edge"/>
          <c:x val="0.5245681390889968"/>
          <c:y val="2.35551359284612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463855994378657E-2"/>
          <c:y val="0.16820859922338816"/>
          <c:w val="0.46991646516626367"/>
          <c:h val="0.79963420130575669"/>
        </c:manualLayout>
      </c:layout>
      <c:doughnutChart>
        <c:varyColors val="1"/>
        <c:ser>
          <c:idx val="0"/>
          <c:order val="0"/>
          <c:tx>
            <c:strRef>
              <c:f>'Hurliin material'!$B$32</c:f>
              <c:strCache>
                <c:ptCount val="1"/>
                <c:pt idx="0">
                  <c:v>Дүн</c:v>
                </c:pt>
              </c:strCache>
            </c:strRef>
          </c:tx>
          <c:explosion val="7"/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3C39-41C1-8D15-CD17A8010F13}"/>
              </c:ext>
            </c:extLst>
          </c:dPt>
          <c:dPt>
            <c:idx val="1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3C39-41C1-8D15-CD17A8010F13}"/>
              </c:ext>
            </c:extLst>
          </c:dPt>
          <c:dPt>
            <c:idx val="3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3C39-41C1-8D15-CD17A8010F13}"/>
              </c:ext>
            </c:extLst>
          </c:dPt>
          <c:dPt>
            <c:idx val="4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3C39-41C1-8D15-CD17A8010F13}"/>
              </c:ext>
            </c:extLst>
          </c:dPt>
          <c:dLbls>
            <c:dLbl>
              <c:idx val="0"/>
              <c:layout>
                <c:manualLayout>
                  <c:x val="0.14770314340628682"/>
                  <c:y val="6.83009913870472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C39-41C1-8D15-CD17A8010F13}"/>
                </c:ext>
              </c:extLst>
            </c:dLbl>
            <c:dLbl>
              <c:idx val="1"/>
              <c:layout>
                <c:manualLayout>
                  <c:x val="-9.2019261371856079E-2"/>
                  <c:y val="-4.1820395710797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C39-41C1-8D15-CD17A8010F13}"/>
                </c:ext>
              </c:extLst>
            </c:dLbl>
            <c:dLbl>
              <c:idx val="2"/>
              <c:layout>
                <c:manualLayout>
                  <c:x val="-7.7690288713910774E-2"/>
                  <c:y val="-9.28985762491370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C39-41C1-8D15-CD17A8010F13}"/>
                </c:ext>
              </c:extLst>
            </c:dLbl>
            <c:dLbl>
              <c:idx val="3"/>
              <c:layout>
                <c:manualLayout>
                  <c:x val="-3.3012172691012066E-2"/>
                  <c:y val="-0.149968743089578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C39-41C1-8D15-CD17A8010F13}"/>
                </c:ext>
              </c:extLst>
            </c:dLbl>
            <c:dLbl>
              <c:idx val="4"/>
              <c:layout>
                <c:manualLayout>
                  <c:x val="-6.2992125984251968E-3"/>
                  <c:y val="-0.150066930863990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C39-41C1-8D15-CD17A8010F13}"/>
                </c:ext>
              </c:extLst>
            </c:dLbl>
            <c:dLbl>
              <c:idx val="5"/>
              <c:layout>
                <c:manualLayout>
                  <c:x val="7.9337012007356586E-3"/>
                  <c:y val="-0.137988427909635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C39-41C1-8D15-CD17A8010F1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'Hurliin material'!$A$33:$A$38</c:f>
              <c:strCache>
                <c:ptCount val="6"/>
                <c:pt idx="0">
                  <c:v>Түрээсийн орлого - 1,373.1сая</c:v>
                </c:pt>
                <c:pt idx="1">
                  <c:v>Цахилгааны орлого - 43.6 сая </c:v>
                </c:pt>
                <c:pt idx="2">
                  <c:v>Алдангийн орлого - 2.1 сая</c:v>
                </c:pt>
                <c:pt idx="3">
                  <c:v>Интернэтийн орлого - 30.5 сая</c:v>
                </c:pt>
                <c:pt idx="4">
                  <c:v>Хүүний орлого - 202.9 сая</c:v>
                </c:pt>
                <c:pt idx="5">
                  <c:v>Бусад орлого - 0.3 сая</c:v>
                </c:pt>
              </c:strCache>
            </c:strRef>
          </c:cat>
          <c:val>
            <c:numRef>
              <c:f>'Hurliin material'!$B$33:$B$38</c:f>
              <c:numCache>
                <c:formatCode>General</c:formatCode>
                <c:ptCount val="6"/>
                <c:pt idx="0">
                  <c:v>1373.1</c:v>
                </c:pt>
                <c:pt idx="1">
                  <c:v>43.6</c:v>
                </c:pt>
                <c:pt idx="2">
                  <c:v>2.1</c:v>
                </c:pt>
                <c:pt idx="3">
                  <c:v>30.5</c:v>
                </c:pt>
                <c:pt idx="4">
                  <c:v>202.9</c:v>
                </c:pt>
                <c:pt idx="5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C39-41C1-8D15-CD17A8010F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spc="0" baseline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mn-MN" b="1" dirty="0">
                <a:solidFill>
                  <a:schemeClr val="accent1">
                    <a:lumMod val="75000"/>
                  </a:schemeClr>
                </a:solidFill>
              </a:rPr>
              <a:t>НИЙТ ЗАРДЛЫН ТӨЛӨВЛӨГӨӨНИЙ БИЕЛЭЛТ /сая.төг/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spc="0" baseline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'Chart-2013-2019'!$A$49</c:f>
              <c:strCache>
                <c:ptCount val="1"/>
                <c:pt idx="0">
                  <c:v>Төлөвлөгөө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2.3640661938534278E-3"/>
                  <c:y val="-1.73611111111111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DB3E-42B6-AF2A-442AEBF303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'Chart-2013-2019'!$B$48:$F$48</c:f>
              <c:strCache>
                <c:ptCount val="5"/>
                <c:pt idx="0">
                  <c:v>2015 он</c:v>
                </c:pt>
                <c:pt idx="1">
                  <c:v>2016 он</c:v>
                </c:pt>
                <c:pt idx="2">
                  <c:v>2017 он</c:v>
                </c:pt>
                <c:pt idx="3">
                  <c:v>2018 он</c:v>
                </c:pt>
                <c:pt idx="4">
                  <c:v>2019 он</c:v>
                </c:pt>
              </c:strCache>
            </c:strRef>
          </c:cat>
          <c:val>
            <c:numRef>
              <c:f>'Chart-2013-2019'!$B$49:$F$49</c:f>
              <c:numCache>
                <c:formatCode>General</c:formatCode>
                <c:ptCount val="5"/>
                <c:pt idx="0">
                  <c:v>914.2</c:v>
                </c:pt>
                <c:pt idx="1">
                  <c:v>883.8</c:v>
                </c:pt>
                <c:pt idx="2">
                  <c:v>897</c:v>
                </c:pt>
                <c:pt idx="3">
                  <c:v>844.4</c:v>
                </c:pt>
                <c:pt idx="4">
                  <c:v>855.8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3E-42B6-AF2A-442AEBF30304}"/>
            </c:ext>
          </c:extLst>
        </c:ser>
        <c:ser>
          <c:idx val="1"/>
          <c:order val="1"/>
          <c:tx>
            <c:strRef>
              <c:f>'Chart-2013-2019'!$A$50</c:f>
              <c:strCache>
                <c:ptCount val="1"/>
                <c:pt idx="0">
                  <c:v>Гүйцэтгэл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3.5460992907801418E-3"/>
                  <c:y val="-1.0416666666666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D0C-40A7-B3E1-D75CD579ECBD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832.5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D0C-40A7-B3E1-D75CD579EC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'Chart-2013-2019'!$B$48:$F$48</c:f>
              <c:strCache>
                <c:ptCount val="5"/>
                <c:pt idx="0">
                  <c:v>2015 он</c:v>
                </c:pt>
                <c:pt idx="1">
                  <c:v>2016 он</c:v>
                </c:pt>
                <c:pt idx="2">
                  <c:v>2017 он</c:v>
                </c:pt>
                <c:pt idx="3">
                  <c:v>2018 он</c:v>
                </c:pt>
                <c:pt idx="4">
                  <c:v>2019 он</c:v>
                </c:pt>
              </c:strCache>
            </c:strRef>
          </c:cat>
          <c:val>
            <c:numRef>
              <c:f>'Chart-2013-2019'!$B$50:$F$50</c:f>
              <c:numCache>
                <c:formatCode>General</c:formatCode>
                <c:ptCount val="5"/>
                <c:pt idx="0">
                  <c:v>830.9</c:v>
                </c:pt>
                <c:pt idx="1">
                  <c:v>817.4</c:v>
                </c:pt>
                <c:pt idx="2">
                  <c:v>775</c:v>
                </c:pt>
                <c:pt idx="3">
                  <c:v>789.2</c:v>
                </c:pt>
                <c:pt idx="4">
                  <c:v>832.6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3E-42B6-AF2A-442AEBF30304}"/>
            </c:ext>
          </c:extLst>
        </c:ser>
        <c:ser>
          <c:idx val="2"/>
          <c:order val="2"/>
          <c:tx>
            <c:strRef>
              <c:f>'Chart-2013-2019'!$A$51</c:f>
              <c:strCache>
                <c:ptCount val="1"/>
                <c:pt idx="0">
                  <c:v>Биелэлтийн хувь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786A1B01-F9E1-463E-AE49-81224E5D4293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B3E-42B6-AF2A-442AEBF30304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194094D8-0ED9-414A-881A-C8C79E460E98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B3E-42B6-AF2A-442AEBF30304}"/>
                </c:ext>
              </c:extLst>
            </c:dLbl>
            <c:dLbl>
              <c:idx val="2"/>
              <c:layout>
                <c:manualLayout>
                  <c:x val="-7.2534605529372064E-17"/>
                  <c:y val="1.069518716577527E-2"/>
                </c:manualLayout>
              </c:layout>
              <c:tx>
                <c:rich>
                  <a:bodyPr/>
                  <a:lstStyle/>
                  <a:p>
                    <a:fld id="{9E655048-37E2-429C-A85B-BEF1081DFC8F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DB3E-42B6-AF2A-442AEBF30304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B68F76F7-2DF9-484D-BA4D-1609B5C47350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B3E-42B6-AF2A-442AEBF30304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5DD45BD4-6645-4B20-A20C-47A987DADE20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DB3E-42B6-AF2A-442AEBF303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'Chart-2013-2019'!$B$48:$F$48</c:f>
              <c:strCache>
                <c:ptCount val="5"/>
                <c:pt idx="0">
                  <c:v>2015 он</c:v>
                </c:pt>
                <c:pt idx="1">
                  <c:v>2016 он</c:v>
                </c:pt>
                <c:pt idx="2">
                  <c:v>2017 он</c:v>
                </c:pt>
                <c:pt idx="3">
                  <c:v>2018 он</c:v>
                </c:pt>
                <c:pt idx="4">
                  <c:v>2019 он</c:v>
                </c:pt>
              </c:strCache>
            </c:strRef>
          </c:cat>
          <c:val>
            <c:numRef>
              <c:f>'Chart-2013-2019'!$B$51:$F$51</c:f>
              <c:numCache>
                <c:formatCode>General</c:formatCode>
                <c:ptCount val="5"/>
                <c:pt idx="0">
                  <c:v>91</c:v>
                </c:pt>
                <c:pt idx="1">
                  <c:v>92</c:v>
                </c:pt>
                <c:pt idx="2">
                  <c:v>86</c:v>
                </c:pt>
                <c:pt idx="3">
                  <c:v>93</c:v>
                </c:pt>
                <c:pt idx="4">
                  <c:v>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B3E-42B6-AF2A-442AEBF303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9322264"/>
        <c:axId val="539321936"/>
      </c:barChart>
      <c:catAx>
        <c:axId val="539322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539321936"/>
        <c:crosses val="autoZero"/>
        <c:auto val="1"/>
        <c:lblAlgn val="ctr"/>
        <c:lblOffset val="100"/>
        <c:noMultiLvlLbl val="0"/>
      </c:catAx>
      <c:valAx>
        <c:axId val="539321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539322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4640215427617003E-4"/>
          <c:y val="0.26510567734526747"/>
          <c:w val="0.70110551521968834"/>
          <c:h val="0.66986085989779909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spPr>
    <a:ln w="28575">
      <a:solidFill>
        <a:srgbClr val="FF0000"/>
      </a:solidFill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mn-MN" sz="2400" b="1">
                <a:solidFill>
                  <a:schemeClr val="tx2">
                    <a:lumMod val="75000"/>
                  </a:schemeClr>
                </a:solidFill>
              </a:rPr>
              <a:t>ЗАРДЛЫН БҮТЭЦ-2019 ОН /Нийт 832.5 сая.төг/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9177431263870409"/>
          <c:y val="0.10197625284732723"/>
          <c:w val="0.47059638784711327"/>
          <c:h val="0.86640320363412171"/>
        </c:manualLayout>
      </c:layout>
      <c:doughnutChart>
        <c:varyColors val="1"/>
        <c:ser>
          <c:idx val="0"/>
          <c:order val="0"/>
          <c:tx>
            <c:strRef>
              <c:f>'Hurliin material'!$B$98</c:f>
              <c:strCache>
                <c:ptCount val="1"/>
                <c:pt idx="0">
                  <c:v>Дүн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BA1-494F-9611-F38A16D07404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BA1-494F-9611-F38A16D07404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BA1-494F-9611-F38A16D0740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BA1-494F-9611-F38A16D0740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BA1-494F-9611-F38A16D07404}"/>
              </c:ext>
            </c:extLst>
          </c:dPt>
          <c:dPt>
            <c:idx val="5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BA1-494F-9611-F38A16D0740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'Hurliin material'!$A$99:$A$104</c:f>
              <c:strCache>
                <c:ptCount val="6"/>
                <c:pt idx="0">
                  <c:v>Цалин 271.6 сая</c:v>
                </c:pt>
                <c:pt idx="1">
                  <c:v>Ашиглалтын зардал 136 сая</c:v>
                </c:pt>
                <c:pt idx="2">
                  <c:v>Элэгдлийн зардал 162.3 сая</c:v>
                </c:pt>
                <c:pt idx="3">
                  <c:v>Материалын зардал 29.7 сая</c:v>
                </c:pt>
                <c:pt idx="4">
                  <c:v>Татварын зардал 185.6 сая</c:v>
                </c:pt>
                <c:pt idx="5">
                  <c:v>Бусад зардал 47.3 сая</c:v>
                </c:pt>
              </c:strCache>
            </c:strRef>
          </c:cat>
          <c:val>
            <c:numRef>
              <c:f>'Hurliin material'!$B$99:$B$104</c:f>
              <c:numCache>
                <c:formatCode>General</c:formatCode>
                <c:ptCount val="6"/>
                <c:pt idx="0">
                  <c:v>271.60000000000002</c:v>
                </c:pt>
                <c:pt idx="1">
                  <c:v>136</c:v>
                </c:pt>
                <c:pt idx="2">
                  <c:v>162.30000000000001</c:v>
                </c:pt>
                <c:pt idx="3">
                  <c:v>29.7</c:v>
                </c:pt>
                <c:pt idx="4">
                  <c:v>185.6</c:v>
                </c:pt>
                <c:pt idx="5">
                  <c:v>47.3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BA1-494F-9611-F38A16D074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mn-MN" sz="2400" b="1">
                <a:solidFill>
                  <a:schemeClr val="tx2"/>
                </a:solidFill>
              </a:rPr>
              <a:t>ЦЭВЭР АШГИЙН ТӨЛӨВЛӨГӨӨНИЙ БИЕЛЭЛТ /сая.төг/</a:t>
            </a:r>
            <a:endParaRPr lang="en-US" sz="2400" b="1">
              <a:solidFill>
                <a:schemeClr val="tx2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2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6469816272965882E-2"/>
          <c:y val="7.7938474602439411E-2"/>
          <c:w val="0.89019685039370078"/>
          <c:h val="0.773573542277803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'Chart-2013-2019'!$A$56</c:f>
              <c:strCache>
                <c:ptCount val="1"/>
                <c:pt idx="0">
                  <c:v>Төлөвлөгөө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'Chart-2013-2019'!$B$55:$F$55</c:f>
              <c:strCache>
                <c:ptCount val="5"/>
                <c:pt idx="0">
                  <c:v>2015 он</c:v>
                </c:pt>
                <c:pt idx="1">
                  <c:v>2016 он</c:v>
                </c:pt>
                <c:pt idx="2">
                  <c:v>2017 он</c:v>
                </c:pt>
                <c:pt idx="3">
                  <c:v>2018 он</c:v>
                </c:pt>
                <c:pt idx="4">
                  <c:v>2019 он</c:v>
                </c:pt>
              </c:strCache>
            </c:strRef>
          </c:cat>
          <c:val>
            <c:numRef>
              <c:f>'Chart-2013-2019'!$B$56:$F$56</c:f>
              <c:numCache>
                <c:formatCode>General</c:formatCode>
                <c:ptCount val="5"/>
                <c:pt idx="0">
                  <c:v>598.29999999999995</c:v>
                </c:pt>
                <c:pt idx="1">
                  <c:v>525.5</c:v>
                </c:pt>
                <c:pt idx="2">
                  <c:v>522.6</c:v>
                </c:pt>
                <c:pt idx="3">
                  <c:v>658.3</c:v>
                </c:pt>
                <c:pt idx="4">
                  <c:v>750.7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02-48E0-997B-50CAAF2B2C79}"/>
            </c:ext>
          </c:extLst>
        </c:ser>
        <c:ser>
          <c:idx val="1"/>
          <c:order val="1"/>
          <c:tx>
            <c:strRef>
              <c:f>'Chart-2013-2019'!$A$57</c:f>
              <c:strCache>
                <c:ptCount val="1"/>
                <c:pt idx="0">
                  <c:v>Гүйцэтгэл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'Chart-2013-2019'!$B$55:$F$55</c:f>
              <c:strCache>
                <c:ptCount val="5"/>
                <c:pt idx="0">
                  <c:v>2015 он</c:v>
                </c:pt>
                <c:pt idx="1">
                  <c:v>2016 он</c:v>
                </c:pt>
                <c:pt idx="2">
                  <c:v>2017 он</c:v>
                </c:pt>
                <c:pt idx="3">
                  <c:v>2018 он</c:v>
                </c:pt>
                <c:pt idx="4">
                  <c:v>2019 он</c:v>
                </c:pt>
              </c:strCache>
            </c:strRef>
          </c:cat>
          <c:val>
            <c:numRef>
              <c:f>'Chart-2013-2019'!$B$57:$F$57</c:f>
              <c:numCache>
                <c:formatCode>General</c:formatCode>
                <c:ptCount val="5"/>
                <c:pt idx="0">
                  <c:v>738.4</c:v>
                </c:pt>
                <c:pt idx="1">
                  <c:v>672.5</c:v>
                </c:pt>
                <c:pt idx="2">
                  <c:v>715.4</c:v>
                </c:pt>
                <c:pt idx="3">
                  <c:v>783.4</c:v>
                </c:pt>
                <c:pt idx="4">
                  <c:v>820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02-48E0-997B-50CAAF2B2C79}"/>
            </c:ext>
          </c:extLst>
        </c:ser>
        <c:ser>
          <c:idx val="2"/>
          <c:order val="2"/>
          <c:tx>
            <c:strRef>
              <c:f>'Chart-2013-2019'!$A$58</c:f>
              <c:strCache>
                <c:ptCount val="1"/>
                <c:pt idx="0">
                  <c:v>Биелэлтийн хувь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0BE52CC0-5E84-43F5-9B71-2F3C4C121E4A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AC02-48E0-997B-50CAAF2B2C79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965EF678-6A90-421E-BBF8-AF512EB9B08C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C02-48E0-997B-50CAAF2B2C79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F5978020-8678-4A03-8DF7-BCB47AE45EB4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AC02-48E0-997B-50CAAF2B2C79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C9E05A5D-4FCC-4EC7-81FA-47E3DBB1A59E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C02-48E0-997B-50CAAF2B2C79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907A45E3-5A34-4E1C-95B9-C1F8A482EBFF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AC02-48E0-997B-50CAAF2B2C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'Chart-2013-2019'!$B$55:$F$55</c:f>
              <c:strCache>
                <c:ptCount val="5"/>
                <c:pt idx="0">
                  <c:v>2015 он</c:v>
                </c:pt>
                <c:pt idx="1">
                  <c:v>2016 он</c:v>
                </c:pt>
                <c:pt idx="2">
                  <c:v>2017 он</c:v>
                </c:pt>
                <c:pt idx="3">
                  <c:v>2018 он</c:v>
                </c:pt>
                <c:pt idx="4">
                  <c:v>2019 он</c:v>
                </c:pt>
              </c:strCache>
            </c:strRef>
          </c:cat>
          <c:val>
            <c:numRef>
              <c:f>'Chart-2013-2019'!$B$58:$F$58</c:f>
              <c:numCache>
                <c:formatCode>General</c:formatCode>
                <c:ptCount val="5"/>
                <c:pt idx="0">
                  <c:v>123</c:v>
                </c:pt>
                <c:pt idx="1">
                  <c:v>128</c:v>
                </c:pt>
                <c:pt idx="2">
                  <c:v>137</c:v>
                </c:pt>
                <c:pt idx="3">
                  <c:v>119</c:v>
                </c:pt>
                <c:pt idx="4">
                  <c:v>109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C02-48E0-997B-50CAAF2B2C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55877080"/>
        <c:axId val="555885608"/>
      </c:barChart>
      <c:catAx>
        <c:axId val="555877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555885608"/>
        <c:crosses val="autoZero"/>
        <c:auto val="1"/>
        <c:lblAlgn val="ctr"/>
        <c:lblOffset val="100"/>
        <c:noMultiLvlLbl val="0"/>
      </c:catAx>
      <c:valAx>
        <c:axId val="555885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555877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28575">
      <a:solidFill>
        <a:srgbClr val="FF0000"/>
      </a:solidFill>
    </a:ln>
    <a:effectLst/>
  </c:spPr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mn-MN" sz="2400"/>
              <a:t>НЭГЖ ХУВЬЦААНЫ НОГДОХ АШГИЙН ТӨЛӨВЛӨГӨӨНИЙ БИЕЛЭЛТ /төгрөг/</a:t>
            </a:r>
            <a:endParaRPr lang="en-US" sz="240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'Hurliin material'!$A$44</c:f>
              <c:strCache>
                <c:ptCount val="1"/>
                <c:pt idx="0">
                  <c:v>Төлөвлөгөө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dLbl>
              <c:idx val="4"/>
              <c:layout>
                <c:manualLayout>
                  <c:x val="2.2222222222222222E-3"/>
                  <c:y val="9.17431192660550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7FF0-43E0-9092-ED5C930464A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'Hurliin material'!$B$43:$F$43</c:f>
              <c:strCache>
                <c:ptCount val="5"/>
                <c:pt idx="0">
                  <c:v>2015 он</c:v>
                </c:pt>
                <c:pt idx="1">
                  <c:v>2016 он</c:v>
                </c:pt>
                <c:pt idx="2">
                  <c:v>2017 он</c:v>
                </c:pt>
                <c:pt idx="3">
                  <c:v>2018 он</c:v>
                </c:pt>
                <c:pt idx="4">
                  <c:v>2019 он</c:v>
                </c:pt>
              </c:strCache>
            </c:strRef>
          </c:cat>
          <c:val>
            <c:numRef>
              <c:f>'Hurliin material'!$B$44:$F$44</c:f>
              <c:numCache>
                <c:formatCode>General</c:formatCode>
                <c:ptCount val="5"/>
                <c:pt idx="0">
                  <c:v>7.62</c:v>
                </c:pt>
                <c:pt idx="1">
                  <c:v>6.69</c:v>
                </c:pt>
                <c:pt idx="2">
                  <c:v>6.65</c:v>
                </c:pt>
                <c:pt idx="3">
                  <c:v>8.3800000000000008</c:v>
                </c:pt>
                <c:pt idx="4">
                  <c:v>9.56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F0-43E0-9092-ED5C930464AC}"/>
            </c:ext>
          </c:extLst>
        </c:ser>
        <c:ser>
          <c:idx val="1"/>
          <c:order val="1"/>
          <c:tx>
            <c:strRef>
              <c:f>'Hurliin material'!$A$45</c:f>
              <c:strCache>
                <c:ptCount val="1"/>
                <c:pt idx="0">
                  <c:v>Гүйцэтгэл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3"/>
              <c:layout>
                <c:manualLayout>
                  <c:x val="0"/>
                  <c:y val="-3.08539891362028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FF0-43E0-9092-ED5C930464A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'Hurliin material'!$B$43:$F$43</c:f>
              <c:strCache>
                <c:ptCount val="5"/>
                <c:pt idx="0">
                  <c:v>2015 он</c:v>
                </c:pt>
                <c:pt idx="1">
                  <c:v>2016 он</c:v>
                </c:pt>
                <c:pt idx="2">
                  <c:v>2017 он</c:v>
                </c:pt>
                <c:pt idx="3">
                  <c:v>2018 он</c:v>
                </c:pt>
                <c:pt idx="4">
                  <c:v>2019 он</c:v>
                </c:pt>
              </c:strCache>
            </c:strRef>
          </c:cat>
          <c:val>
            <c:numRef>
              <c:f>'Hurliin material'!$B$45:$F$45</c:f>
              <c:numCache>
                <c:formatCode>General</c:formatCode>
                <c:ptCount val="5"/>
                <c:pt idx="0">
                  <c:v>9.4</c:v>
                </c:pt>
                <c:pt idx="1">
                  <c:v>8.56</c:v>
                </c:pt>
                <c:pt idx="2">
                  <c:v>9.11</c:v>
                </c:pt>
                <c:pt idx="3">
                  <c:v>9.9700000000000006</c:v>
                </c:pt>
                <c:pt idx="4">
                  <c:v>10.44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F0-43E0-9092-ED5C930464AC}"/>
            </c:ext>
          </c:extLst>
        </c:ser>
        <c:ser>
          <c:idx val="2"/>
          <c:order val="2"/>
          <c:tx>
            <c:strRef>
              <c:f>'Hurliin material'!$A$46</c:f>
              <c:strCache>
                <c:ptCount val="1"/>
                <c:pt idx="0">
                  <c:v>Биелэлтийн хувь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7.116010498687644E-3"/>
                  <c:y val="-3.51043848876688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FF0-43E0-9092-ED5C930464AC}"/>
                </c:ext>
              </c:extLst>
            </c:dLbl>
            <c:dLbl>
              <c:idx val="1"/>
              <c:layout>
                <c:manualLayout>
                  <c:x val="1.0449343832020997E-2"/>
                  <c:y val="-9.9075344939680713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7FF0-43E0-9092-ED5C930464AC}"/>
                </c:ext>
              </c:extLst>
            </c:dLbl>
            <c:dLbl>
              <c:idx val="2"/>
              <c:layout>
                <c:manualLayout>
                  <c:x val="8.9411198600174973E-3"/>
                  <c:y val="5.12545450167352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7FF0-43E0-9092-ED5C930464AC}"/>
                </c:ext>
              </c:extLst>
            </c:dLbl>
            <c:dLbl>
              <c:idx val="3"/>
              <c:layout>
                <c:manualLayout>
                  <c:x val="6.9836395450568675E-3"/>
                  <c:y val="-6.74805557562185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7FF0-43E0-9092-ED5C930464AC}"/>
                </c:ext>
              </c:extLst>
            </c:dLbl>
            <c:dLbl>
              <c:idx val="4"/>
              <c:layout>
                <c:manualLayout>
                  <c:x val="5.6077865266841642E-3"/>
                  <c:y val="-1.26847504153723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7FF0-43E0-9092-ED5C930464A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'Hurliin material'!$B$43:$F$43</c:f>
              <c:strCache>
                <c:ptCount val="5"/>
                <c:pt idx="0">
                  <c:v>2015 он</c:v>
                </c:pt>
                <c:pt idx="1">
                  <c:v>2016 он</c:v>
                </c:pt>
                <c:pt idx="2">
                  <c:v>2017 он</c:v>
                </c:pt>
                <c:pt idx="3">
                  <c:v>2018 он</c:v>
                </c:pt>
                <c:pt idx="4">
                  <c:v>2019 он</c:v>
                </c:pt>
              </c:strCache>
            </c:strRef>
          </c:cat>
          <c:val>
            <c:numRef>
              <c:f>'Hurliin material'!$B$46:$F$46</c:f>
              <c:numCache>
                <c:formatCode>0%</c:formatCode>
                <c:ptCount val="5"/>
                <c:pt idx="0">
                  <c:v>1.23</c:v>
                </c:pt>
                <c:pt idx="1">
                  <c:v>1.28</c:v>
                </c:pt>
                <c:pt idx="2">
                  <c:v>1.37</c:v>
                </c:pt>
                <c:pt idx="3">
                  <c:v>1.19</c:v>
                </c:pt>
                <c:pt idx="4">
                  <c:v>1.0900000000000001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FF0-43E0-9092-ED5C930464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830976"/>
        <c:axId val="161072256"/>
      </c:barChart>
      <c:catAx>
        <c:axId val="1428309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61072256"/>
        <c:crosses val="autoZero"/>
        <c:auto val="1"/>
        <c:lblAlgn val="ctr"/>
        <c:lblOffset val="100"/>
        <c:noMultiLvlLbl val="0"/>
      </c:catAx>
      <c:valAx>
        <c:axId val="16107225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4283097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 w="28575">
      <a:solidFill>
        <a:srgbClr val="FF0000"/>
      </a:solidFill>
    </a:ln>
  </c:spPr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B553FB-4909-4239-9761-3227DC9BF196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0CAE287-46E8-4445-BAB0-D6F13AA11D90}">
      <dgm:prSet phldrT="[Text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mn-MN" sz="24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ХУВЬЦАА ЭЗЭМШИГЧДИЙН ХУРАЛ</a:t>
          </a:r>
          <a:endParaRPr lang="en-US" sz="24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572AD6-FD47-4652-86A4-377A790BE7FF}" type="parTrans" cxnId="{9D21B63A-C294-421F-9596-9F116AABF3B7}">
      <dgm:prSet/>
      <dgm:spPr/>
      <dgm:t>
        <a:bodyPr/>
        <a:lstStyle/>
        <a:p>
          <a:endParaRPr lang="en-US"/>
        </a:p>
      </dgm:t>
    </dgm:pt>
    <dgm:pt modelId="{BF87B5DC-E991-4E4C-B855-1A5C1E61F4EC}" type="sibTrans" cxnId="{9D21B63A-C294-421F-9596-9F116AABF3B7}">
      <dgm:prSet/>
      <dgm:spPr/>
      <dgm:t>
        <a:bodyPr/>
        <a:lstStyle/>
        <a:p>
          <a:endParaRPr lang="en-US"/>
        </a:p>
      </dgm:t>
    </dgm:pt>
    <dgm:pt modelId="{1D096BF1-8092-4911-B6D6-84144D88383C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mn-MN" sz="24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ТӨЛӨӨЛӨН УДИРДАХ ЗӨВЛӨЛ</a:t>
          </a:r>
        </a:p>
        <a:p>
          <a:r>
            <a:rPr lang="mn-MN" sz="24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Дарга Д.Оюунсүрэн</a:t>
          </a:r>
          <a:endParaRPr lang="en-US" sz="24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BCE7FD-0839-4B6E-899F-E84B94F6CB86}" type="parTrans" cxnId="{C68893CF-29AB-4DB7-BD62-7F1CF61367F4}">
      <dgm:prSet/>
      <dgm:spPr/>
      <dgm:t>
        <a:bodyPr/>
        <a:lstStyle/>
        <a:p>
          <a:endParaRPr lang="en-US"/>
        </a:p>
      </dgm:t>
    </dgm:pt>
    <dgm:pt modelId="{DEF9BB26-E7A5-4297-BEA3-8A92AC1D6975}" type="sibTrans" cxnId="{C68893CF-29AB-4DB7-BD62-7F1CF61367F4}">
      <dgm:prSet/>
      <dgm:spPr/>
      <dgm:t>
        <a:bodyPr/>
        <a:lstStyle/>
        <a:p>
          <a:endParaRPr lang="en-US"/>
        </a:p>
      </dgm:t>
    </dgm:pt>
    <dgm:pt modelId="{B31CDFB7-69C2-4C6D-9F1F-A8ABFE8ED350}">
      <dgm:prSet phldrT="[Text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rgbClr val="92D050"/>
        </a:solidFill>
      </dgm:spPr>
      <dgm:t>
        <a:bodyPr/>
        <a:lstStyle/>
        <a:p>
          <a:pPr algn="ctr"/>
          <a:r>
            <a:rPr lang="mn-MN" sz="24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АУДИТЫН </a:t>
          </a:r>
        </a:p>
        <a:p>
          <a:pPr algn="ctr"/>
          <a:r>
            <a:rPr lang="mn-MN" sz="24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ХОРОО</a:t>
          </a:r>
          <a:endParaRPr lang="mn-MN" sz="800" dirty="0" smtClean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r>
            <a:rPr lang="mn-MN" sz="24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/Хараат бус гишүүд/</a:t>
          </a:r>
        </a:p>
        <a:p>
          <a:pPr algn="l"/>
          <a:r>
            <a:rPr lang="mn-MN" sz="24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Д.Туяа</a:t>
          </a:r>
        </a:p>
        <a:p>
          <a:pPr algn="l"/>
          <a:r>
            <a:rPr lang="mn-MN" sz="24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Н.Батсайхан</a:t>
          </a:r>
        </a:p>
        <a:p>
          <a:pPr algn="l"/>
          <a:r>
            <a:rPr lang="mn-MN" sz="24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Б.Алтангэрэл</a:t>
          </a:r>
          <a:endParaRPr lang="en-US" sz="24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8EE866-BE48-49E9-B114-A91E7ACB02B2}" type="parTrans" cxnId="{1276837C-A974-4BF9-82A2-95FE35303657}">
      <dgm:prSet/>
      <dgm:spPr/>
      <dgm:t>
        <a:bodyPr/>
        <a:lstStyle/>
        <a:p>
          <a:endParaRPr lang="en-US"/>
        </a:p>
      </dgm:t>
    </dgm:pt>
    <dgm:pt modelId="{A426B43F-E21B-4793-B688-5418DF4BCED5}" type="sibTrans" cxnId="{1276837C-A974-4BF9-82A2-95FE35303657}">
      <dgm:prSet/>
      <dgm:spPr/>
      <dgm:t>
        <a:bodyPr/>
        <a:lstStyle/>
        <a:p>
          <a:endParaRPr lang="en-US"/>
        </a:p>
      </dgm:t>
    </dgm:pt>
    <dgm:pt modelId="{0F30C5D7-444C-4339-B93A-EAC2C072DA36}">
      <dgm:prSet phldrT="[Text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rgbClr val="92D050"/>
        </a:solidFill>
      </dgm:spPr>
      <dgm:t>
        <a:bodyPr/>
        <a:lstStyle/>
        <a:p>
          <a:pPr algn="ctr"/>
          <a:r>
            <a:rPr lang="mn-MN" sz="24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ЦАЛИН УРАМШУУЛЛЫН ХОРОО</a:t>
          </a:r>
        </a:p>
        <a:p>
          <a:pPr algn="ctr"/>
          <a:endParaRPr lang="mn-MN" sz="800" dirty="0" smtClean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/>
          <a:r>
            <a:rPr lang="mn-MN" sz="24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Д.Оюунсүрэн</a:t>
          </a:r>
        </a:p>
        <a:p>
          <a:pPr algn="l"/>
          <a:r>
            <a:rPr lang="mn-MN" sz="24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Д.Алтанчимэг</a:t>
          </a:r>
        </a:p>
        <a:p>
          <a:pPr algn="l"/>
          <a:r>
            <a:rPr lang="mn-MN" sz="24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Н.Мөнхзул</a:t>
          </a:r>
          <a:endParaRPr lang="en-US" sz="24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DEF83D-F209-4EF1-9EF4-49879B32029B}" type="parTrans" cxnId="{2EC9F738-22A1-4583-9344-68F0D9725A2D}">
      <dgm:prSet/>
      <dgm:spPr/>
      <dgm:t>
        <a:bodyPr/>
        <a:lstStyle/>
        <a:p>
          <a:endParaRPr lang="en-US"/>
        </a:p>
      </dgm:t>
    </dgm:pt>
    <dgm:pt modelId="{06887AE4-E832-4E85-9F66-29F1489917AA}" type="sibTrans" cxnId="{2EC9F738-22A1-4583-9344-68F0D9725A2D}">
      <dgm:prSet/>
      <dgm:spPr/>
      <dgm:t>
        <a:bodyPr/>
        <a:lstStyle/>
        <a:p>
          <a:endParaRPr lang="en-US"/>
        </a:p>
      </dgm:t>
    </dgm:pt>
    <dgm:pt modelId="{11021C91-EBE9-45B4-B5F7-73463E8C7E32}">
      <dgm:prSet phldrT="[Text]" custT="1"/>
      <dgm:spPr/>
      <dgm:t>
        <a:bodyPr/>
        <a:lstStyle/>
        <a:p>
          <a:pPr algn="l"/>
          <a:r>
            <a:rPr lang="mn-MN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Гүйцэтгэх захирал Б.Оюунцэцэг</a:t>
          </a:r>
        </a:p>
        <a:p>
          <a:pPr algn="l"/>
          <a:r>
            <a:rPr lang="mn-MN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Нягтлан бодогч О.Энхтуяа</a:t>
          </a:r>
        </a:p>
        <a:p>
          <a:pPr algn="l"/>
          <a:r>
            <a:rPr lang="mn-MN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ТУЗ-ийн нарийн бичгийн дарга Д.Эрдэнэсүрэн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F817B7-DC59-4196-8446-8E6A88C30F75}" type="parTrans" cxnId="{528BC97B-717C-4079-9C6E-5683114F351F}">
      <dgm:prSet/>
      <dgm:spPr/>
      <dgm:t>
        <a:bodyPr/>
        <a:lstStyle/>
        <a:p>
          <a:endParaRPr lang="en-US"/>
        </a:p>
      </dgm:t>
    </dgm:pt>
    <dgm:pt modelId="{6AA5495A-9343-4C2C-8DD3-CA6404ECA146}" type="sibTrans" cxnId="{528BC97B-717C-4079-9C6E-5683114F351F}">
      <dgm:prSet/>
      <dgm:spPr/>
      <dgm:t>
        <a:bodyPr/>
        <a:lstStyle/>
        <a:p>
          <a:endParaRPr lang="en-US"/>
        </a:p>
      </dgm:t>
    </dgm:pt>
    <dgm:pt modelId="{F8A9DDA3-356B-4934-9A73-A9D6E0BBCAC3}">
      <dgm:prSet phldrT="[Text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rgbClr val="92D050"/>
        </a:solidFill>
      </dgm:spPr>
      <dgm:t>
        <a:bodyPr/>
        <a:lstStyle/>
        <a:p>
          <a:pPr algn="ctr"/>
          <a:r>
            <a:rPr lang="mn-MN" sz="24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НЭР ДЭВШҮҮЛЭХ ХОРОО</a:t>
          </a:r>
          <a:endParaRPr lang="mn-MN" sz="800" dirty="0" smtClean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endParaRPr lang="mn-MN" sz="800" dirty="0" smtClean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endParaRPr lang="mn-MN" sz="800" dirty="0" smtClean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endParaRPr lang="mn-MN" sz="800" dirty="0" smtClean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/>
          <a:r>
            <a:rPr lang="mn-MN" sz="24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Б.Оюунцэцэг</a:t>
          </a:r>
        </a:p>
        <a:p>
          <a:pPr algn="l"/>
          <a:r>
            <a:rPr lang="mn-MN" sz="24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Ц.Түвшинжаргал</a:t>
          </a:r>
        </a:p>
        <a:p>
          <a:pPr algn="l"/>
          <a:r>
            <a:rPr lang="mn-MN" sz="24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Б.Амарсанаа</a:t>
          </a:r>
          <a:endParaRPr lang="en-US" sz="24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8192E2-E15D-42DF-8314-F06132A901CB}" type="parTrans" cxnId="{D1084216-E8F3-4748-92F3-3023ED173986}">
      <dgm:prSet/>
      <dgm:spPr/>
      <dgm:t>
        <a:bodyPr/>
        <a:lstStyle/>
        <a:p>
          <a:endParaRPr lang="en-US"/>
        </a:p>
      </dgm:t>
    </dgm:pt>
    <dgm:pt modelId="{29E3B8FF-FED1-409C-AEDD-2641EC035FA0}" type="sibTrans" cxnId="{D1084216-E8F3-4748-92F3-3023ED173986}">
      <dgm:prSet/>
      <dgm:spPr/>
      <dgm:t>
        <a:bodyPr/>
        <a:lstStyle/>
        <a:p>
          <a:endParaRPr lang="en-US"/>
        </a:p>
      </dgm:t>
    </dgm:pt>
    <dgm:pt modelId="{7E91E6BE-C22A-4A3F-8484-2CE970BC3A70}" type="pres">
      <dgm:prSet presAssocID="{A0B553FB-4909-4239-9761-3227DC9BF19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6B99F40-D899-434F-A752-C4894301A5CD}" type="pres">
      <dgm:prSet presAssocID="{80CAE287-46E8-4445-BAB0-D6F13AA11D90}" presName="vertOne" presStyleCnt="0"/>
      <dgm:spPr/>
    </dgm:pt>
    <dgm:pt modelId="{C99BF5AA-3A38-4CE9-95CF-1658EA4DB4C9}" type="pres">
      <dgm:prSet presAssocID="{80CAE287-46E8-4445-BAB0-D6F13AA11D90}" presName="txOne" presStyleLbl="node0" presStyleIdx="0" presStyleCnt="1" custScaleY="375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CF8740-D87C-4CB8-8323-A46B92782517}" type="pres">
      <dgm:prSet presAssocID="{80CAE287-46E8-4445-BAB0-D6F13AA11D90}" presName="parTransOne" presStyleCnt="0"/>
      <dgm:spPr/>
    </dgm:pt>
    <dgm:pt modelId="{0EA1C6C6-1852-4AF8-80A5-17D686EB081E}" type="pres">
      <dgm:prSet presAssocID="{80CAE287-46E8-4445-BAB0-D6F13AA11D90}" presName="horzOne" presStyleCnt="0"/>
      <dgm:spPr/>
    </dgm:pt>
    <dgm:pt modelId="{76126B6F-AD3D-4766-BB51-E0DD3A26B66C}" type="pres">
      <dgm:prSet presAssocID="{1D096BF1-8092-4911-B6D6-84144D88383C}" presName="vertTwo" presStyleCnt="0"/>
      <dgm:spPr/>
    </dgm:pt>
    <dgm:pt modelId="{327E8DFD-B8B0-449C-A7DA-C1792109CDD4}" type="pres">
      <dgm:prSet presAssocID="{1D096BF1-8092-4911-B6D6-84144D88383C}" presName="txTwo" presStyleLbl="node2" presStyleIdx="0" presStyleCnt="2" custScaleY="616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FB7D368-E399-4156-897A-7CC81C872FD8}" type="pres">
      <dgm:prSet presAssocID="{1D096BF1-8092-4911-B6D6-84144D88383C}" presName="parTransTwo" presStyleCnt="0"/>
      <dgm:spPr/>
    </dgm:pt>
    <dgm:pt modelId="{59BF4E0E-37A0-478A-B884-C1842F13162B}" type="pres">
      <dgm:prSet presAssocID="{1D096BF1-8092-4911-B6D6-84144D88383C}" presName="horzTwo" presStyleCnt="0"/>
      <dgm:spPr/>
    </dgm:pt>
    <dgm:pt modelId="{9912603D-AAEB-4EDE-B6FC-57337D91E4B9}" type="pres">
      <dgm:prSet presAssocID="{B31CDFB7-69C2-4C6D-9F1F-A8ABFE8ED350}" presName="vertThree" presStyleCnt="0"/>
      <dgm:spPr/>
    </dgm:pt>
    <dgm:pt modelId="{F1706EDC-28B1-4FA0-848B-4E10284EDDF5}" type="pres">
      <dgm:prSet presAssocID="{B31CDFB7-69C2-4C6D-9F1F-A8ABFE8ED350}" presName="txThree" presStyleLbl="node3" presStyleIdx="0" presStyleCnt="3" custLinFactNeighborX="1682" custLinFactNeighborY="-39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046F56D-A712-4E54-A691-31B4366DBBFE}" type="pres">
      <dgm:prSet presAssocID="{B31CDFB7-69C2-4C6D-9F1F-A8ABFE8ED350}" presName="horzThree" presStyleCnt="0"/>
      <dgm:spPr/>
    </dgm:pt>
    <dgm:pt modelId="{A0DC74C0-6305-41FF-969C-B47DC032E57B}" type="pres">
      <dgm:prSet presAssocID="{A426B43F-E21B-4793-B688-5418DF4BCED5}" presName="sibSpaceThree" presStyleCnt="0"/>
      <dgm:spPr/>
    </dgm:pt>
    <dgm:pt modelId="{36FA8214-C2B3-4060-8F4D-F3DFB0351259}" type="pres">
      <dgm:prSet presAssocID="{0F30C5D7-444C-4339-B93A-EAC2C072DA36}" presName="vertThree" presStyleCnt="0"/>
      <dgm:spPr/>
    </dgm:pt>
    <dgm:pt modelId="{DF0A15E5-F813-4C40-982E-60AB22FCA10E}" type="pres">
      <dgm:prSet presAssocID="{0F30C5D7-444C-4339-B93A-EAC2C072DA36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0AC326-08BA-4DF2-B248-F592729AF58C}" type="pres">
      <dgm:prSet presAssocID="{0F30C5D7-444C-4339-B93A-EAC2C072DA36}" presName="horzThree" presStyleCnt="0"/>
      <dgm:spPr/>
    </dgm:pt>
    <dgm:pt modelId="{C35160A8-B017-47D8-8B65-5BCAE5F18D09}" type="pres">
      <dgm:prSet presAssocID="{DEF9BB26-E7A5-4297-BEA3-8A92AC1D6975}" presName="sibSpaceTwo" presStyleCnt="0"/>
      <dgm:spPr/>
    </dgm:pt>
    <dgm:pt modelId="{21C499A9-BB17-4D2B-AE76-B76DA11540C1}" type="pres">
      <dgm:prSet presAssocID="{11021C91-EBE9-45B4-B5F7-73463E8C7E32}" presName="vertTwo" presStyleCnt="0"/>
      <dgm:spPr/>
    </dgm:pt>
    <dgm:pt modelId="{4E2D8A8A-9521-45B0-A331-F5B96B945AAE}" type="pres">
      <dgm:prSet presAssocID="{11021C91-EBE9-45B4-B5F7-73463E8C7E32}" presName="txTwo" presStyleLbl="node2" presStyleIdx="1" presStyleCnt="2" custScaleY="6149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C6A649-1B0A-413F-9EB8-1DE82A72FD48}" type="pres">
      <dgm:prSet presAssocID="{11021C91-EBE9-45B4-B5F7-73463E8C7E32}" presName="parTransTwo" presStyleCnt="0"/>
      <dgm:spPr/>
    </dgm:pt>
    <dgm:pt modelId="{7FF74A85-276B-4A11-9859-DF9BFA2F20CF}" type="pres">
      <dgm:prSet presAssocID="{11021C91-EBE9-45B4-B5F7-73463E8C7E32}" presName="horzTwo" presStyleCnt="0"/>
      <dgm:spPr/>
    </dgm:pt>
    <dgm:pt modelId="{5E4C5B8B-02AC-4EEA-9EBF-92179243399C}" type="pres">
      <dgm:prSet presAssocID="{F8A9DDA3-356B-4934-9A73-A9D6E0BBCAC3}" presName="vertThree" presStyleCnt="0"/>
      <dgm:spPr/>
    </dgm:pt>
    <dgm:pt modelId="{24BBCC89-FFA7-4354-A504-12B92AA81D74}" type="pres">
      <dgm:prSet presAssocID="{F8A9DDA3-356B-4934-9A73-A9D6E0BBCAC3}" presName="txThree" presStyleLbl="node3" presStyleIdx="2" presStyleCnt="3" custLinFactNeighborX="-582" custLinFactNeighborY="405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A45BC8B-EF1C-4058-88F4-F588C4D785A0}" type="pres">
      <dgm:prSet presAssocID="{F8A9DDA3-356B-4934-9A73-A9D6E0BBCAC3}" presName="horzThree" presStyleCnt="0"/>
      <dgm:spPr/>
    </dgm:pt>
  </dgm:ptLst>
  <dgm:cxnLst>
    <dgm:cxn modelId="{528BC97B-717C-4079-9C6E-5683114F351F}" srcId="{80CAE287-46E8-4445-BAB0-D6F13AA11D90}" destId="{11021C91-EBE9-45B4-B5F7-73463E8C7E32}" srcOrd="1" destOrd="0" parTransId="{79F817B7-DC59-4196-8446-8E6A88C30F75}" sibTransId="{6AA5495A-9343-4C2C-8DD3-CA6404ECA146}"/>
    <dgm:cxn modelId="{D1084216-E8F3-4748-92F3-3023ED173986}" srcId="{11021C91-EBE9-45B4-B5F7-73463E8C7E32}" destId="{F8A9DDA3-356B-4934-9A73-A9D6E0BBCAC3}" srcOrd="0" destOrd="0" parTransId="{6A8192E2-E15D-42DF-8314-F06132A901CB}" sibTransId="{29E3B8FF-FED1-409C-AEDD-2641EC035FA0}"/>
    <dgm:cxn modelId="{1276837C-A974-4BF9-82A2-95FE35303657}" srcId="{1D096BF1-8092-4911-B6D6-84144D88383C}" destId="{B31CDFB7-69C2-4C6D-9F1F-A8ABFE8ED350}" srcOrd="0" destOrd="0" parTransId="{A78EE866-BE48-49E9-B114-A91E7ACB02B2}" sibTransId="{A426B43F-E21B-4793-B688-5418DF4BCED5}"/>
    <dgm:cxn modelId="{4EA607D5-B417-474E-9B8D-14E7C8CC9CF5}" type="presOf" srcId="{1D096BF1-8092-4911-B6D6-84144D88383C}" destId="{327E8DFD-B8B0-449C-A7DA-C1792109CDD4}" srcOrd="0" destOrd="0" presId="urn:microsoft.com/office/officeart/2005/8/layout/hierarchy4"/>
    <dgm:cxn modelId="{AEFA5AD4-55B9-4F48-8747-426450C1084D}" type="presOf" srcId="{0F30C5D7-444C-4339-B93A-EAC2C072DA36}" destId="{DF0A15E5-F813-4C40-982E-60AB22FCA10E}" srcOrd="0" destOrd="0" presId="urn:microsoft.com/office/officeart/2005/8/layout/hierarchy4"/>
    <dgm:cxn modelId="{8B3B2374-2E0F-4654-A648-40C28A7F051A}" type="presOf" srcId="{A0B553FB-4909-4239-9761-3227DC9BF196}" destId="{7E91E6BE-C22A-4A3F-8484-2CE970BC3A70}" srcOrd="0" destOrd="0" presId="urn:microsoft.com/office/officeart/2005/8/layout/hierarchy4"/>
    <dgm:cxn modelId="{69E8ABC7-B7E6-4E3D-B0F9-112E00D4EB71}" type="presOf" srcId="{11021C91-EBE9-45B4-B5F7-73463E8C7E32}" destId="{4E2D8A8A-9521-45B0-A331-F5B96B945AAE}" srcOrd="0" destOrd="0" presId="urn:microsoft.com/office/officeart/2005/8/layout/hierarchy4"/>
    <dgm:cxn modelId="{9D21B63A-C294-421F-9596-9F116AABF3B7}" srcId="{A0B553FB-4909-4239-9761-3227DC9BF196}" destId="{80CAE287-46E8-4445-BAB0-D6F13AA11D90}" srcOrd="0" destOrd="0" parTransId="{75572AD6-FD47-4652-86A4-377A790BE7FF}" sibTransId="{BF87B5DC-E991-4E4C-B855-1A5C1E61F4EC}"/>
    <dgm:cxn modelId="{EF3D4143-1104-4A5F-9ACE-A6729E163A96}" type="presOf" srcId="{80CAE287-46E8-4445-BAB0-D6F13AA11D90}" destId="{C99BF5AA-3A38-4CE9-95CF-1658EA4DB4C9}" srcOrd="0" destOrd="0" presId="urn:microsoft.com/office/officeart/2005/8/layout/hierarchy4"/>
    <dgm:cxn modelId="{C68893CF-29AB-4DB7-BD62-7F1CF61367F4}" srcId="{80CAE287-46E8-4445-BAB0-D6F13AA11D90}" destId="{1D096BF1-8092-4911-B6D6-84144D88383C}" srcOrd="0" destOrd="0" parTransId="{16BCE7FD-0839-4B6E-899F-E84B94F6CB86}" sibTransId="{DEF9BB26-E7A5-4297-BEA3-8A92AC1D6975}"/>
    <dgm:cxn modelId="{DB58553B-ABDF-4D51-8378-267F150A9D6E}" type="presOf" srcId="{B31CDFB7-69C2-4C6D-9F1F-A8ABFE8ED350}" destId="{F1706EDC-28B1-4FA0-848B-4E10284EDDF5}" srcOrd="0" destOrd="0" presId="urn:microsoft.com/office/officeart/2005/8/layout/hierarchy4"/>
    <dgm:cxn modelId="{27F12743-29BE-46E5-8F19-F2158BE3C5DB}" type="presOf" srcId="{F8A9DDA3-356B-4934-9A73-A9D6E0BBCAC3}" destId="{24BBCC89-FFA7-4354-A504-12B92AA81D74}" srcOrd="0" destOrd="0" presId="urn:microsoft.com/office/officeart/2005/8/layout/hierarchy4"/>
    <dgm:cxn modelId="{2EC9F738-22A1-4583-9344-68F0D9725A2D}" srcId="{1D096BF1-8092-4911-B6D6-84144D88383C}" destId="{0F30C5D7-444C-4339-B93A-EAC2C072DA36}" srcOrd="1" destOrd="0" parTransId="{D1DEF83D-F209-4EF1-9EF4-49879B32029B}" sibTransId="{06887AE4-E832-4E85-9F66-29F1489917AA}"/>
    <dgm:cxn modelId="{1FD707DD-6046-4DA4-8B10-22743797B0DE}" type="presParOf" srcId="{7E91E6BE-C22A-4A3F-8484-2CE970BC3A70}" destId="{96B99F40-D899-434F-A752-C4894301A5CD}" srcOrd="0" destOrd="0" presId="urn:microsoft.com/office/officeart/2005/8/layout/hierarchy4"/>
    <dgm:cxn modelId="{C9F5C32C-8729-4A60-BF72-B0611C1684DD}" type="presParOf" srcId="{96B99F40-D899-434F-A752-C4894301A5CD}" destId="{C99BF5AA-3A38-4CE9-95CF-1658EA4DB4C9}" srcOrd="0" destOrd="0" presId="urn:microsoft.com/office/officeart/2005/8/layout/hierarchy4"/>
    <dgm:cxn modelId="{B16E7D89-B655-4DF6-B73D-76B956A1918E}" type="presParOf" srcId="{96B99F40-D899-434F-A752-C4894301A5CD}" destId="{35CF8740-D87C-4CB8-8323-A46B92782517}" srcOrd="1" destOrd="0" presId="urn:microsoft.com/office/officeart/2005/8/layout/hierarchy4"/>
    <dgm:cxn modelId="{51B3997A-73C3-4924-A2AA-9495BB116A0A}" type="presParOf" srcId="{96B99F40-D899-434F-A752-C4894301A5CD}" destId="{0EA1C6C6-1852-4AF8-80A5-17D686EB081E}" srcOrd="2" destOrd="0" presId="urn:microsoft.com/office/officeart/2005/8/layout/hierarchy4"/>
    <dgm:cxn modelId="{F03E2663-E232-4DA2-83EF-37005BD4DF4B}" type="presParOf" srcId="{0EA1C6C6-1852-4AF8-80A5-17D686EB081E}" destId="{76126B6F-AD3D-4766-BB51-E0DD3A26B66C}" srcOrd="0" destOrd="0" presId="urn:microsoft.com/office/officeart/2005/8/layout/hierarchy4"/>
    <dgm:cxn modelId="{85555244-77F3-4D1C-8A46-5C4A5608C3A4}" type="presParOf" srcId="{76126B6F-AD3D-4766-BB51-E0DD3A26B66C}" destId="{327E8DFD-B8B0-449C-A7DA-C1792109CDD4}" srcOrd="0" destOrd="0" presId="urn:microsoft.com/office/officeart/2005/8/layout/hierarchy4"/>
    <dgm:cxn modelId="{E444DA6F-1133-4CCE-B697-7A636430DA62}" type="presParOf" srcId="{76126B6F-AD3D-4766-BB51-E0DD3A26B66C}" destId="{4FB7D368-E399-4156-897A-7CC81C872FD8}" srcOrd="1" destOrd="0" presId="urn:microsoft.com/office/officeart/2005/8/layout/hierarchy4"/>
    <dgm:cxn modelId="{05FFEA11-05DC-477F-A815-88685FAE9A93}" type="presParOf" srcId="{76126B6F-AD3D-4766-BB51-E0DD3A26B66C}" destId="{59BF4E0E-37A0-478A-B884-C1842F13162B}" srcOrd="2" destOrd="0" presId="urn:microsoft.com/office/officeart/2005/8/layout/hierarchy4"/>
    <dgm:cxn modelId="{B2B10A6C-F027-445A-B9E9-1147AD21FE8E}" type="presParOf" srcId="{59BF4E0E-37A0-478A-B884-C1842F13162B}" destId="{9912603D-AAEB-4EDE-B6FC-57337D91E4B9}" srcOrd="0" destOrd="0" presId="urn:microsoft.com/office/officeart/2005/8/layout/hierarchy4"/>
    <dgm:cxn modelId="{57CB54AA-034D-4C3C-B3A4-D4D629BCFDA1}" type="presParOf" srcId="{9912603D-AAEB-4EDE-B6FC-57337D91E4B9}" destId="{F1706EDC-28B1-4FA0-848B-4E10284EDDF5}" srcOrd="0" destOrd="0" presId="urn:microsoft.com/office/officeart/2005/8/layout/hierarchy4"/>
    <dgm:cxn modelId="{8F6D9CED-0E91-4789-B208-3FC70CC56EE1}" type="presParOf" srcId="{9912603D-AAEB-4EDE-B6FC-57337D91E4B9}" destId="{3046F56D-A712-4E54-A691-31B4366DBBFE}" srcOrd="1" destOrd="0" presId="urn:microsoft.com/office/officeart/2005/8/layout/hierarchy4"/>
    <dgm:cxn modelId="{B73D6FB1-41C6-4D73-A374-84A07DF75313}" type="presParOf" srcId="{59BF4E0E-37A0-478A-B884-C1842F13162B}" destId="{A0DC74C0-6305-41FF-969C-B47DC032E57B}" srcOrd="1" destOrd="0" presId="urn:microsoft.com/office/officeart/2005/8/layout/hierarchy4"/>
    <dgm:cxn modelId="{C090D7A5-FF07-4453-99A1-6CA18858C9E9}" type="presParOf" srcId="{59BF4E0E-37A0-478A-B884-C1842F13162B}" destId="{36FA8214-C2B3-4060-8F4D-F3DFB0351259}" srcOrd="2" destOrd="0" presId="urn:microsoft.com/office/officeart/2005/8/layout/hierarchy4"/>
    <dgm:cxn modelId="{E930D3C4-FCE7-4921-975E-1B620EA206FA}" type="presParOf" srcId="{36FA8214-C2B3-4060-8F4D-F3DFB0351259}" destId="{DF0A15E5-F813-4C40-982E-60AB22FCA10E}" srcOrd="0" destOrd="0" presId="urn:microsoft.com/office/officeart/2005/8/layout/hierarchy4"/>
    <dgm:cxn modelId="{CF1E14F1-5A66-438A-932C-730813B69522}" type="presParOf" srcId="{36FA8214-C2B3-4060-8F4D-F3DFB0351259}" destId="{640AC326-08BA-4DF2-B248-F592729AF58C}" srcOrd="1" destOrd="0" presId="urn:microsoft.com/office/officeart/2005/8/layout/hierarchy4"/>
    <dgm:cxn modelId="{8A3B62D5-3641-4D94-99D6-7ED49799A43D}" type="presParOf" srcId="{0EA1C6C6-1852-4AF8-80A5-17D686EB081E}" destId="{C35160A8-B017-47D8-8B65-5BCAE5F18D09}" srcOrd="1" destOrd="0" presId="urn:microsoft.com/office/officeart/2005/8/layout/hierarchy4"/>
    <dgm:cxn modelId="{FFBCAABD-4986-4FA4-BDB3-E6C4F0381BF4}" type="presParOf" srcId="{0EA1C6C6-1852-4AF8-80A5-17D686EB081E}" destId="{21C499A9-BB17-4D2B-AE76-B76DA11540C1}" srcOrd="2" destOrd="0" presId="urn:microsoft.com/office/officeart/2005/8/layout/hierarchy4"/>
    <dgm:cxn modelId="{22C11772-2A43-4635-8859-4BFAD9ACEECE}" type="presParOf" srcId="{21C499A9-BB17-4D2B-AE76-B76DA11540C1}" destId="{4E2D8A8A-9521-45B0-A331-F5B96B945AAE}" srcOrd="0" destOrd="0" presId="urn:microsoft.com/office/officeart/2005/8/layout/hierarchy4"/>
    <dgm:cxn modelId="{54FF8896-43C9-43CD-A5AB-4F4927FD41E3}" type="presParOf" srcId="{21C499A9-BB17-4D2B-AE76-B76DA11540C1}" destId="{36C6A649-1B0A-413F-9EB8-1DE82A72FD48}" srcOrd="1" destOrd="0" presId="urn:microsoft.com/office/officeart/2005/8/layout/hierarchy4"/>
    <dgm:cxn modelId="{0349D95A-ACC3-43F9-8C60-54DC2083F1D3}" type="presParOf" srcId="{21C499A9-BB17-4D2B-AE76-B76DA11540C1}" destId="{7FF74A85-276B-4A11-9859-DF9BFA2F20CF}" srcOrd="2" destOrd="0" presId="urn:microsoft.com/office/officeart/2005/8/layout/hierarchy4"/>
    <dgm:cxn modelId="{A14AB3A5-8068-47E9-AFD4-F8840D997967}" type="presParOf" srcId="{7FF74A85-276B-4A11-9859-DF9BFA2F20CF}" destId="{5E4C5B8B-02AC-4EEA-9EBF-92179243399C}" srcOrd="0" destOrd="0" presId="urn:microsoft.com/office/officeart/2005/8/layout/hierarchy4"/>
    <dgm:cxn modelId="{AC7007D7-9CAF-4DDB-8A2B-94A3B6071BA7}" type="presParOf" srcId="{5E4C5B8B-02AC-4EEA-9EBF-92179243399C}" destId="{24BBCC89-FFA7-4354-A504-12B92AA81D74}" srcOrd="0" destOrd="0" presId="urn:microsoft.com/office/officeart/2005/8/layout/hierarchy4"/>
    <dgm:cxn modelId="{6D68F8D8-7677-4727-9490-B8D12B2B9516}" type="presParOf" srcId="{5E4C5B8B-02AC-4EEA-9EBF-92179243399C}" destId="{3A45BC8B-EF1C-4058-88F4-F588C4D785A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65197F-537E-484D-9280-F7176618420B}" type="doc">
      <dgm:prSet loTypeId="urn:microsoft.com/office/officeart/2005/8/layout/lProcess2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5873F6C-82DE-4015-9C17-2F3477A003F4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2016</a:t>
          </a:r>
          <a:endParaRPr lang="en-US" sz="2400" dirty="0">
            <a:solidFill>
              <a:schemeClr val="accent1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613AF0E7-C6B2-45BB-8750-9B7B55AF0F43}" type="parTrans" cxnId="{ADD5339F-62C5-46D1-B034-AC11E4A21985}">
      <dgm:prSet/>
      <dgm:spPr/>
      <dgm:t>
        <a:bodyPr/>
        <a:lstStyle/>
        <a:p>
          <a:endParaRPr lang="en-US"/>
        </a:p>
      </dgm:t>
    </dgm:pt>
    <dgm:pt modelId="{F6379B44-CE5A-4FF4-A30A-D490A16C96F3}" type="sibTrans" cxnId="{ADD5339F-62C5-46D1-B034-AC11E4A21985}">
      <dgm:prSet/>
      <dgm:spPr/>
      <dgm:t>
        <a:bodyPr/>
        <a:lstStyle/>
        <a:p>
          <a:endParaRPr lang="en-US"/>
        </a:p>
      </dgm:t>
    </dgm:pt>
    <dgm:pt modelId="{7D8BEE25-15A4-4943-BF01-D94E82F514A6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15</a:t>
          </a:r>
          <a:r>
            <a:rPr lang="mn-MN" sz="2400" dirty="0" smtClean="0">
              <a:latin typeface="Times New Roman" pitchFamily="18" charset="0"/>
              <a:cs typeface="Times New Roman" pitchFamily="18" charset="0"/>
            </a:rPr>
            <a:t>0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000</a:t>
          </a:r>
          <a:endParaRPr lang="en-US" sz="2400" dirty="0">
            <a:latin typeface="Times New Roman" pitchFamily="18" charset="0"/>
            <a:cs typeface="Times New Roman" pitchFamily="18" charset="0"/>
          </a:endParaRPr>
        </a:p>
      </dgm:t>
    </dgm:pt>
    <dgm:pt modelId="{BEA376C8-E17C-409F-8885-841C569067E3}" type="parTrans" cxnId="{CE0CA781-F5A0-4EBC-9CA3-2821BE843CE8}">
      <dgm:prSet/>
      <dgm:spPr/>
      <dgm:t>
        <a:bodyPr/>
        <a:lstStyle/>
        <a:p>
          <a:endParaRPr lang="en-US"/>
        </a:p>
      </dgm:t>
    </dgm:pt>
    <dgm:pt modelId="{6A12AF4C-FBD0-4AC7-85CB-55CAB2CEDC94}" type="sibTrans" cxnId="{CE0CA781-F5A0-4EBC-9CA3-2821BE843CE8}">
      <dgm:prSet/>
      <dgm:spPr/>
      <dgm:t>
        <a:bodyPr/>
        <a:lstStyle/>
        <a:p>
          <a:endParaRPr lang="en-US"/>
        </a:p>
      </dgm:t>
    </dgm:pt>
    <dgm:pt modelId="{DBB514AE-301F-4885-B8A4-3DA58A912B7B}">
      <dgm:prSet phldrT="[Text]" custT="1"/>
      <dgm:spPr>
        <a:solidFill>
          <a:srgbClr val="FFFF00"/>
        </a:solidFill>
      </dgm:spPr>
      <dgm:t>
        <a:bodyPr/>
        <a:lstStyle/>
        <a:p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21 000</a:t>
          </a:r>
          <a:endParaRPr lang="en-US" sz="2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4D629A0-2ECD-4270-BCC0-A5ADB2FFDB05}" type="parTrans" cxnId="{5D9487BA-239E-4CE1-B3DB-801D9A54F07D}">
      <dgm:prSet/>
      <dgm:spPr/>
      <dgm:t>
        <a:bodyPr/>
        <a:lstStyle/>
        <a:p>
          <a:endParaRPr lang="en-US"/>
        </a:p>
      </dgm:t>
    </dgm:pt>
    <dgm:pt modelId="{7B59BFDF-464E-4148-8A2D-4A73915ED3A4}" type="sibTrans" cxnId="{5D9487BA-239E-4CE1-B3DB-801D9A54F07D}">
      <dgm:prSet/>
      <dgm:spPr/>
      <dgm:t>
        <a:bodyPr/>
        <a:lstStyle/>
        <a:p>
          <a:endParaRPr lang="en-US"/>
        </a:p>
      </dgm:t>
    </dgm:pt>
    <dgm:pt modelId="{4DD455D4-5DA5-47CE-9B99-B69EBA6816B1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2017</a:t>
          </a:r>
          <a:endParaRPr lang="en-US" sz="2400" dirty="0">
            <a:solidFill>
              <a:schemeClr val="accent1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D731CD2F-F36A-4502-A7CC-28F8E09DF261}" type="parTrans" cxnId="{80733A49-7873-4546-B1E1-939284F3C77E}">
      <dgm:prSet/>
      <dgm:spPr/>
      <dgm:t>
        <a:bodyPr/>
        <a:lstStyle/>
        <a:p>
          <a:endParaRPr lang="en-US"/>
        </a:p>
      </dgm:t>
    </dgm:pt>
    <dgm:pt modelId="{A4AA5C8F-AA32-43C1-8F87-8445C0DB7CDF}" type="sibTrans" cxnId="{80733A49-7873-4546-B1E1-939284F3C77E}">
      <dgm:prSet/>
      <dgm:spPr/>
      <dgm:t>
        <a:bodyPr/>
        <a:lstStyle/>
        <a:p>
          <a:endParaRPr lang="en-US"/>
        </a:p>
      </dgm:t>
    </dgm:pt>
    <dgm:pt modelId="{93210EA8-8F63-49D3-A066-D0ED4CC8C26E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150 000</a:t>
          </a:r>
          <a:endParaRPr lang="en-US" sz="2400" dirty="0">
            <a:latin typeface="Times New Roman" pitchFamily="18" charset="0"/>
            <a:cs typeface="Times New Roman" pitchFamily="18" charset="0"/>
          </a:endParaRPr>
        </a:p>
      </dgm:t>
    </dgm:pt>
    <dgm:pt modelId="{9ECF8179-D152-4A7D-AD10-5344B996EF00}" type="parTrans" cxnId="{13F271F0-46DD-4D2B-8593-72A60719575E}">
      <dgm:prSet/>
      <dgm:spPr/>
      <dgm:t>
        <a:bodyPr/>
        <a:lstStyle/>
        <a:p>
          <a:endParaRPr lang="en-US"/>
        </a:p>
      </dgm:t>
    </dgm:pt>
    <dgm:pt modelId="{56730C3F-A95C-44AB-81E8-81949F4AB258}" type="sibTrans" cxnId="{13F271F0-46DD-4D2B-8593-72A60719575E}">
      <dgm:prSet/>
      <dgm:spPr/>
      <dgm:t>
        <a:bodyPr/>
        <a:lstStyle/>
        <a:p>
          <a:endParaRPr lang="en-US"/>
        </a:p>
      </dgm:t>
    </dgm:pt>
    <dgm:pt modelId="{654C9112-EED8-4006-92FF-272BE559341A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17 000</a:t>
          </a:r>
          <a:endParaRPr lang="en-US" sz="2400" dirty="0">
            <a:latin typeface="Times New Roman" pitchFamily="18" charset="0"/>
            <a:cs typeface="Times New Roman" pitchFamily="18" charset="0"/>
          </a:endParaRPr>
        </a:p>
      </dgm:t>
    </dgm:pt>
    <dgm:pt modelId="{2A3DC837-E737-4857-BCFD-3A8BDCB591A3}" type="parTrans" cxnId="{103428DD-E372-4F2C-B0DC-339025BF5E56}">
      <dgm:prSet/>
      <dgm:spPr/>
      <dgm:t>
        <a:bodyPr/>
        <a:lstStyle/>
        <a:p>
          <a:endParaRPr lang="en-US"/>
        </a:p>
      </dgm:t>
    </dgm:pt>
    <dgm:pt modelId="{D9165C76-5A78-4D2D-A58A-C17E60766530}" type="sibTrans" cxnId="{103428DD-E372-4F2C-B0DC-339025BF5E56}">
      <dgm:prSet/>
      <dgm:spPr/>
      <dgm:t>
        <a:bodyPr/>
        <a:lstStyle/>
        <a:p>
          <a:endParaRPr lang="en-US"/>
        </a:p>
      </dgm:t>
    </dgm:pt>
    <dgm:pt modelId="{CAFA3F80-3DC7-4C24-824D-CE3DDDFD9FCC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2018</a:t>
          </a:r>
          <a:endParaRPr lang="en-US" sz="2400" dirty="0">
            <a:solidFill>
              <a:schemeClr val="accent1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EA0AAC59-56A2-4CDA-B5E9-E0F2D1CDB224}" type="parTrans" cxnId="{01304EC3-1619-437D-8995-F70F469B25EE}">
      <dgm:prSet/>
      <dgm:spPr/>
      <dgm:t>
        <a:bodyPr/>
        <a:lstStyle/>
        <a:p>
          <a:endParaRPr lang="en-US"/>
        </a:p>
      </dgm:t>
    </dgm:pt>
    <dgm:pt modelId="{DFE7B7C6-119B-47AB-85AC-755EF871D64F}" type="sibTrans" cxnId="{01304EC3-1619-437D-8995-F70F469B25EE}">
      <dgm:prSet/>
      <dgm:spPr/>
      <dgm:t>
        <a:bodyPr/>
        <a:lstStyle/>
        <a:p>
          <a:endParaRPr lang="en-US"/>
        </a:p>
      </dgm:t>
    </dgm:pt>
    <dgm:pt modelId="{2DCD86B4-4053-4656-9541-30B993477BA6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150 000</a:t>
          </a:r>
          <a:endParaRPr lang="en-US" sz="2400" dirty="0">
            <a:latin typeface="Times New Roman" pitchFamily="18" charset="0"/>
            <a:cs typeface="Times New Roman" pitchFamily="18" charset="0"/>
          </a:endParaRPr>
        </a:p>
      </dgm:t>
    </dgm:pt>
    <dgm:pt modelId="{FBD8CE17-0C58-489A-B48D-DEF0EF124142}" type="parTrans" cxnId="{A59D9FE1-1F6B-4ACC-B1DC-1FF5C8634E8D}">
      <dgm:prSet/>
      <dgm:spPr/>
      <dgm:t>
        <a:bodyPr/>
        <a:lstStyle/>
        <a:p>
          <a:endParaRPr lang="en-US"/>
        </a:p>
      </dgm:t>
    </dgm:pt>
    <dgm:pt modelId="{555A0CA8-3E39-4C88-BEFE-7146B76DD165}" type="sibTrans" cxnId="{A59D9FE1-1F6B-4ACC-B1DC-1FF5C8634E8D}">
      <dgm:prSet/>
      <dgm:spPr/>
      <dgm:t>
        <a:bodyPr/>
        <a:lstStyle/>
        <a:p>
          <a:endParaRPr lang="en-US"/>
        </a:p>
      </dgm:t>
    </dgm:pt>
    <dgm:pt modelId="{8A30A41F-E62A-4D79-8C7E-87855D74577B}">
      <dgm:prSet phldrT="[Text]" custT="1"/>
      <dgm:spPr>
        <a:solidFill>
          <a:schemeClr val="tx2">
            <a:lumMod val="60000"/>
            <a:lumOff val="40000"/>
          </a:schemeClr>
        </a:solidFill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r>
            <a:rPr lang="mn-MN" sz="2400" dirty="0" smtClean="0">
              <a:latin typeface="Times New Roman" pitchFamily="18" charset="0"/>
              <a:cs typeface="Times New Roman" pitchFamily="18" charset="0"/>
            </a:rPr>
            <a:t>1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7 000</a:t>
          </a:r>
          <a:endParaRPr lang="en-US" sz="2400" dirty="0">
            <a:latin typeface="Times New Roman" pitchFamily="18" charset="0"/>
            <a:cs typeface="Times New Roman" pitchFamily="18" charset="0"/>
          </a:endParaRPr>
        </a:p>
      </dgm:t>
    </dgm:pt>
    <dgm:pt modelId="{B6B73217-C663-4BF8-98C4-40F49C18CFBC}" type="parTrans" cxnId="{14D3E9F5-C2CD-4BF4-9119-5E3859616455}">
      <dgm:prSet/>
      <dgm:spPr/>
      <dgm:t>
        <a:bodyPr/>
        <a:lstStyle/>
        <a:p>
          <a:endParaRPr lang="en-US"/>
        </a:p>
      </dgm:t>
    </dgm:pt>
    <dgm:pt modelId="{F12AB102-A868-462D-A3F1-A824BD4AD517}" type="sibTrans" cxnId="{14D3E9F5-C2CD-4BF4-9119-5E3859616455}">
      <dgm:prSet/>
      <dgm:spPr/>
      <dgm:t>
        <a:bodyPr/>
        <a:lstStyle/>
        <a:p>
          <a:endParaRPr lang="en-US"/>
        </a:p>
      </dgm:t>
    </dgm:pt>
    <dgm:pt modelId="{2F1739C3-E814-4A0B-88B3-4CA99FC23AD3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2019</a:t>
          </a:r>
          <a:endParaRPr lang="en-US" sz="2400" dirty="0">
            <a:solidFill>
              <a:schemeClr val="accent1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1D193F07-7395-4E7D-A961-B4B95FAB4400}" type="parTrans" cxnId="{727E3025-E49B-4393-82CA-D8F6028A21D9}">
      <dgm:prSet/>
      <dgm:spPr/>
      <dgm:t>
        <a:bodyPr/>
        <a:lstStyle/>
        <a:p>
          <a:endParaRPr lang="en-US"/>
        </a:p>
      </dgm:t>
    </dgm:pt>
    <dgm:pt modelId="{C51F227E-E830-4F87-9F78-BC8BA87DDC6A}" type="sibTrans" cxnId="{727E3025-E49B-4393-82CA-D8F6028A21D9}">
      <dgm:prSet/>
      <dgm:spPr/>
      <dgm:t>
        <a:bodyPr/>
        <a:lstStyle/>
        <a:p>
          <a:endParaRPr lang="en-US"/>
        </a:p>
      </dgm:t>
    </dgm:pt>
    <dgm:pt modelId="{7AC9D904-A268-47C3-A489-7D0D361B00AA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150 000</a:t>
          </a:r>
          <a:endParaRPr lang="en-US" sz="2400" dirty="0">
            <a:latin typeface="Times New Roman" pitchFamily="18" charset="0"/>
            <a:cs typeface="Times New Roman" pitchFamily="18" charset="0"/>
          </a:endParaRPr>
        </a:p>
      </dgm:t>
    </dgm:pt>
    <dgm:pt modelId="{2F749842-14DF-4720-BDDC-04A46B6D6871}" type="parTrans" cxnId="{F7C07BA4-532C-4D9F-BD55-1B2596F8D968}">
      <dgm:prSet/>
      <dgm:spPr/>
      <dgm:t>
        <a:bodyPr/>
        <a:lstStyle/>
        <a:p>
          <a:endParaRPr lang="en-US"/>
        </a:p>
      </dgm:t>
    </dgm:pt>
    <dgm:pt modelId="{9E833C8B-B0B2-4ACE-A26F-97863044E63A}" type="sibTrans" cxnId="{F7C07BA4-532C-4D9F-BD55-1B2596F8D968}">
      <dgm:prSet/>
      <dgm:spPr/>
      <dgm:t>
        <a:bodyPr/>
        <a:lstStyle/>
        <a:p>
          <a:endParaRPr lang="en-US"/>
        </a:p>
      </dgm:t>
    </dgm:pt>
    <dgm:pt modelId="{8DEC4BC2-EE68-414E-88C7-C14CD614B91C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18 000</a:t>
          </a:r>
          <a:endParaRPr lang="en-US" sz="2400" dirty="0">
            <a:latin typeface="Times New Roman" pitchFamily="18" charset="0"/>
            <a:cs typeface="Times New Roman" pitchFamily="18" charset="0"/>
          </a:endParaRPr>
        </a:p>
      </dgm:t>
    </dgm:pt>
    <dgm:pt modelId="{D958100F-CC99-4C67-9B06-8CC93D9E5DAB}" type="parTrans" cxnId="{B8EF0A15-5792-45B9-BF31-DC2BE95BDEE7}">
      <dgm:prSet/>
      <dgm:spPr/>
      <dgm:t>
        <a:bodyPr/>
        <a:lstStyle/>
        <a:p>
          <a:endParaRPr lang="en-US"/>
        </a:p>
      </dgm:t>
    </dgm:pt>
    <dgm:pt modelId="{3E648A52-9AF1-41A6-8327-4CB374D275DA}" type="sibTrans" cxnId="{B8EF0A15-5792-45B9-BF31-DC2BE95BDEE7}">
      <dgm:prSet/>
      <dgm:spPr/>
      <dgm:t>
        <a:bodyPr/>
        <a:lstStyle/>
        <a:p>
          <a:endParaRPr lang="en-US"/>
        </a:p>
      </dgm:t>
    </dgm:pt>
    <dgm:pt modelId="{D7B4E3E7-F565-441A-A8D0-745963AE12A7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2</a:t>
          </a:r>
          <a:r>
            <a:rPr lang="mn-MN" sz="2400" dirty="0" smtClean="0">
              <a:latin typeface="Times New Roman" pitchFamily="18" charset="0"/>
              <a:cs typeface="Times New Roman" pitchFamily="18" charset="0"/>
            </a:rPr>
            <a:t>0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000</a:t>
          </a:r>
          <a:endParaRPr lang="en-US" sz="2400" dirty="0">
            <a:latin typeface="Times New Roman" pitchFamily="18" charset="0"/>
            <a:cs typeface="Times New Roman" pitchFamily="18" charset="0"/>
          </a:endParaRPr>
        </a:p>
      </dgm:t>
    </dgm:pt>
    <dgm:pt modelId="{6199E54F-A150-489F-B120-562D3BD697C3}" type="parTrans" cxnId="{F817574A-DF17-4777-9BF5-23010EC01107}">
      <dgm:prSet/>
      <dgm:spPr/>
      <dgm:t>
        <a:bodyPr/>
        <a:lstStyle/>
        <a:p>
          <a:endParaRPr lang="en-US"/>
        </a:p>
      </dgm:t>
    </dgm:pt>
    <dgm:pt modelId="{1FF3CB73-AB15-4C64-A753-72C597A39A98}" type="sibTrans" cxnId="{F817574A-DF17-4777-9BF5-23010EC01107}">
      <dgm:prSet/>
      <dgm:spPr/>
      <dgm:t>
        <a:bodyPr/>
        <a:lstStyle/>
        <a:p>
          <a:endParaRPr lang="en-US"/>
        </a:p>
      </dgm:t>
    </dgm:pt>
    <dgm:pt modelId="{2DA50D42-3019-4D37-BFC6-E5B1E347CA1A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2020</a:t>
          </a:r>
          <a:endParaRPr lang="en-US" sz="2400" dirty="0">
            <a:solidFill>
              <a:schemeClr val="accent1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FD238C99-ACCE-4170-B1AD-2B255A69D8B5}" type="parTrans" cxnId="{21E499D4-3FB6-45E6-844F-62DE5B9AA370}">
      <dgm:prSet/>
      <dgm:spPr/>
      <dgm:t>
        <a:bodyPr/>
        <a:lstStyle/>
        <a:p>
          <a:endParaRPr lang="en-US"/>
        </a:p>
      </dgm:t>
    </dgm:pt>
    <dgm:pt modelId="{0F4AB43E-E010-4FB0-855A-29072CABAC2E}" type="sibTrans" cxnId="{21E499D4-3FB6-45E6-844F-62DE5B9AA370}">
      <dgm:prSet/>
      <dgm:spPr/>
      <dgm:t>
        <a:bodyPr/>
        <a:lstStyle/>
        <a:p>
          <a:endParaRPr lang="en-US"/>
        </a:p>
      </dgm:t>
    </dgm:pt>
    <dgm:pt modelId="{22A779A0-5597-4C8F-8CDD-48239A075BA0}">
      <dgm:prSet phldrT="[Text]" custT="1"/>
      <dgm:spPr>
        <a:solidFill>
          <a:srgbClr val="CC0000"/>
        </a:solidFill>
      </dgm:spPr>
      <dgm:t>
        <a:bodyPr/>
        <a:lstStyle/>
        <a:p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200 000</a:t>
          </a:r>
          <a:endParaRPr lang="en-US" sz="2400" dirty="0">
            <a:latin typeface="Times New Roman" pitchFamily="18" charset="0"/>
            <a:cs typeface="Times New Roman" pitchFamily="18" charset="0"/>
          </a:endParaRPr>
        </a:p>
      </dgm:t>
    </dgm:pt>
    <dgm:pt modelId="{7AA31853-F913-4265-8CC0-45A737F1C2D8}" type="parTrans" cxnId="{163F4F6D-1065-4155-86C4-81FB9B29553F}">
      <dgm:prSet/>
      <dgm:spPr/>
      <dgm:t>
        <a:bodyPr/>
        <a:lstStyle/>
        <a:p>
          <a:endParaRPr lang="en-US"/>
        </a:p>
      </dgm:t>
    </dgm:pt>
    <dgm:pt modelId="{1F1C3607-5EE2-4762-9DAC-C15E7576AE89}" type="sibTrans" cxnId="{163F4F6D-1065-4155-86C4-81FB9B29553F}">
      <dgm:prSet/>
      <dgm:spPr/>
      <dgm:t>
        <a:bodyPr/>
        <a:lstStyle/>
        <a:p>
          <a:endParaRPr lang="en-US"/>
        </a:p>
      </dgm:t>
    </dgm:pt>
    <dgm:pt modelId="{D38B2708-F359-4AE4-9DEA-3077374A26CC}">
      <dgm:prSet phldrT="[Text]" custT="1"/>
      <dgm:spPr>
        <a:solidFill>
          <a:srgbClr val="CC0000"/>
        </a:solidFill>
      </dgm:spPr>
      <dgm:t>
        <a:bodyPr/>
        <a:lstStyle/>
        <a:p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20 000</a:t>
          </a:r>
          <a:endParaRPr lang="en-US" sz="2400" dirty="0">
            <a:latin typeface="Times New Roman" pitchFamily="18" charset="0"/>
            <a:cs typeface="Times New Roman" pitchFamily="18" charset="0"/>
          </a:endParaRPr>
        </a:p>
      </dgm:t>
    </dgm:pt>
    <dgm:pt modelId="{4FF306F8-B21B-4838-8E8A-287C54CA39E1}" type="parTrans" cxnId="{D1D63BBC-0EE7-4407-B89E-0F94E97B5C99}">
      <dgm:prSet/>
      <dgm:spPr/>
      <dgm:t>
        <a:bodyPr/>
        <a:lstStyle/>
        <a:p>
          <a:endParaRPr lang="en-US"/>
        </a:p>
      </dgm:t>
    </dgm:pt>
    <dgm:pt modelId="{55003ECD-2696-4DC2-B639-4B8F379E923C}" type="sibTrans" cxnId="{D1D63BBC-0EE7-4407-B89E-0F94E97B5C99}">
      <dgm:prSet/>
      <dgm:spPr/>
      <dgm:t>
        <a:bodyPr/>
        <a:lstStyle/>
        <a:p>
          <a:endParaRPr lang="en-US"/>
        </a:p>
      </dgm:t>
    </dgm:pt>
    <dgm:pt modelId="{786745F3-80EA-4451-AD22-9E1F1D7B2A6C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20 000</a:t>
          </a:r>
          <a:endParaRPr lang="en-US" sz="2400" dirty="0">
            <a:latin typeface="Times New Roman" pitchFamily="18" charset="0"/>
            <a:cs typeface="Times New Roman" pitchFamily="18" charset="0"/>
          </a:endParaRPr>
        </a:p>
      </dgm:t>
    </dgm:pt>
    <dgm:pt modelId="{2FF4CF14-A7D4-4329-9A95-E2CD72422C91}" type="parTrans" cxnId="{94C5C38C-DEE5-4032-B458-5BD3E740854E}">
      <dgm:prSet/>
      <dgm:spPr/>
      <dgm:t>
        <a:bodyPr/>
        <a:lstStyle/>
        <a:p>
          <a:endParaRPr lang="en-US"/>
        </a:p>
      </dgm:t>
    </dgm:pt>
    <dgm:pt modelId="{83CC69B6-EC72-485C-9F46-3A2085D8B78D}" type="sibTrans" cxnId="{94C5C38C-DEE5-4032-B458-5BD3E740854E}">
      <dgm:prSet/>
      <dgm:spPr/>
      <dgm:t>
        <a:bodyPr/>
        <a:lstStyle/>
        <a:p>
          <a:endParaRPr lang="en-US"/>
        </a:p>
      </dgm:t>
    </dgm:pt>
    <dgm:pt modelId="{46B7C5E1-7A48-4618-81C7-5973E02B283F}">
      <dgm:prSet phldrT="[Text]" custT="1"/>
      <dgm:spPr>
        <a:solidFill>
          <a:srgbClr val="CC0000"/>
        </a:solidFill>
      </dgm:spPr>
      <dgm:t>
        <a:bodyPr/>
        <a:lstStyle/>
        <a:p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20 000</a:t>
          </a:r>
          <a:endParaRPr lang="en-US" sz="2400" dirty="0">
            <a:latin typeface="Times New Roman" pitchFamily="18" charset="0"/>
            <a:cs typeface="Times New Roman" pitchFamily="18" charset="0"/>
          </a:endParaRPr>
        </a:p>
      </dgm:t>
    </dgm:pt>
    <dgm:pt modelId="{CDB8E45C-5A7A-43BA-A9F7-489352A197B8}" type="parTrans" cxnId="{65F7EFA9-4244-44B6-8721-35BA1053A967}">
      <dgm:prSet/>
      <dgm:spPr/>
      <dgm:t>
        <a:bodyPr/>
        <a:lstStyle/>
        <a:p>
          <a:endParaRPr lang="en-US"/>
        </a:p>
      </dgm:t>
    </dgm:pt>
    <dgm:pt modelId="{9C5C84D1-867E-495D-A635-C5A0EAB331B5}" type="sibTrans" cxnId="{65F7EFA9-4244-44B6-8721-35BA1053A967}">
      <dgm:prSet/>
      <dgm:spPr/>
      <dgm:t>
        <a:bodyPr/>
        <a:lstStyle/>
        <a:p>
          <a:endParaRPr lang="en-US"/>
        </a:p>
      </dgm:t>
    </dgm:pt>
    <dgm:pt modelId="{B996998B-D3F9-451C-BB8D-83952C9E4B35}">
      <dgm:prSet phldrT="[Text]" custT="1"/>
      <dgm:spPr>
        <a:solidFill>
          <a:srgbClr val="C00000"/>
        </a:solidFill>
      </dgm:spPr>
      <dgm:t>
        <a:bodyPr/>
        <a:lstStyle/>
        <a:p>
          <a:r>
            <a:rPr lang="mn-MN" sz="2400" dirty="0" smtClean="0">
              <a:latin typeface="Times New Roman" pitchFamily="18" charset="0"/>
              <a:cs typeface="Times New Roman" pitchFamily="18" charset="0"/>
            </a:rPr>
            <a:t>2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0 000</a:t>
          </a:r>
          <a:endParaRPr lang="en-US" sz="2400" dirty="0">
            <a:latin typeface="Times New Roman" pitchFamily="18" charset="0"/>
            <a:cs typeface="Times New Roman" pitchFamily="18" charset="0"/>
          </a:endParaRPr>
        </a:p>
      </dgm:t>
    </dgm:pt>
    <dgm:pt modelId="{4274DD34-CC52-4484-89CB-AA9318F457B1}" type="parTrans" cxnId="{4CCB918F-971B-484B-9F1D-7C70CBA9A9F4}">
      <dgm:prSet/>
      <dgm:spPr/>
      <dgm:t>
        <a:bodyPr/>
        <a:lstStyle/>
        <a:p>
          <a:endParaRPr lang="en-US"/>
        </a:p>
      </dgm:t>
    </dgm:pt>
    <dgm:pt modelId="{B1AB5BE1-9D39-4BC8-9A78-0D1F2851114F}" type="sibTrans" cxnId="{4CCB918F-971B-484B-9F1D-7C70CBA9A9F4}">
      <dgm:prSet/>
      <dgm:spPr/>
      <dgm:t>
        <a:bodyPr/>
        <a:lstStyle/>
        <a:p>
          <a:endParaRPr lang="en-US"/>
        </a:p>
      </dgm:t>
    </dgm:pt>
    <dgm:pt modelId="{BA52A1D7-AA2D-40AC-B85C-80ECA1825E80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18 000</a:t>
          </a:r>
          <a:endParaRPr lang="en-US" sz="2400" dirty="0">
            <a:latin typeface="Times New Roman" pitchFamily="18" charset="0"/>
            <a:cs typeface="Times New Roman" pitchFamily="18" charset="0"/>
          </a:endParaRPr>
        </a:p>
      </dgm:t>
    </dgm:pt>
    <dgm:pt modelId="{073106D2-37FB-4D23-BB37-37ADA25BCBA1}" type="parTrans" cxnId="{81CD75BD-0D73-4E7B-A036-4F70D08ABE24}">
      <dgm:prSet/>
      <dgm:spPr/>
      <dgm:t>
        <a:bodyPr/>
        <a:lstStyle/>
        <a:p>
          <a:endParaRPr lang="en-US"/>
        </a:p>
      </dgm:t>
    </dgm:pt>
    <dgm:pt modelId="{E65A8732-A4D8-4793-840D-8BCFCBFB1E0E}" type="sibTrans" cxnId="{81CD75BD-0D73-4E7B-A036-4F70D08ABE24}">
      <dgm:prSet/>
      <dgm:spPr/>
      <dgm:t>
        <a:bodyPr/>
        <a:lstStyle/>
        <a:p>
          <a:endParaRPr lang="en-US"/>
        </a:p>
      </dgm:t>
    </dgm:pt>
    <dgm:pt modelId="{27008A59-B37A-4C55-BC10-64FCC7488E9D}" type="pres">
      <dgm:prSet presAssocID="{7E65197F-537E-484D-9280-F7176618420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2F0870-AD15-450A-8BBF-F5BD8FF4886E}" type="pres">
      <dgm:prSet presAssocID="{35873F6C-82DE-4015-9C17-2F3477A003F4}" presName="compNode" presStyleCnt="0"/>
      <dgm:spPr/>
      <dgm:t>
        <a:bodyPr/>
        <a:lstStyle/>
        <a:p>
          <a:endParaRPr lang="en-US"/>
        </a:p>
      </dgm:t>
    </dgm:pt>
    <dgm:pt modelId="{215BDE7C-0DD2-4A63-940C-6B0BBEE3E51A}" type="pres">
      <dgm:prSet presAssocID="{35873F6C-82DE-4015-9C17-2F3477A003F4}" presName="aNode" presStyleLbl="bgShp" presStyleIdx="0" presStyleCnt="5" custLinFactNeighborX="-5437" custLinFactNeighborY="-2050"/>
      <dgm:spPr/>
      <dgm:t>
        <a:bodyPr/>
        <a:lstStyle/>
        <a:p>
          <a:endParaRPr lang="en-US"/>
        </a:p>
      </dgm:t>
    </dgm:pt>
    <dgm:pt modelId="{F5055CF6-ECE5-4C9F-9ABE-CFFDBBAAD726}" type="pres">
      <dgm:prSet presAssocID="{35873F6C-82DE-4015-9C17-2F3477A003F4}" presName="textNode" presStyleLbl="bgShp" presStyleIdx="0" presStyleCnt="5"/>
      <dgm:spPr/>
      <dgm:t>
        <a:bodyPr/>
        <a:lstStyle/>
        <a:p>
          <a:endParaRPr lang="en-US"/>
        </a:p>
      </dgm:t>
    </dgm:pt>
    <dgm:pt modelId="{29FD1225-6398-4ACF-B6D5-9A8489169BA4}" type="pres">
      <dgm:prSet presAssocID="{35873F6C-82DE-4015-9C17-2F3477A003F4}" presName="compChildNode" presStyleCnt="0"/>
      <dgm:spPr/>
      <dgm:t>
        <a:bodyPr/>
        <a:lstStyle/>
        <a:p>
          <a:endParaRPr lang="en-US"/>
        </a:p>
      </dgm:t>
    </dgm:pt>
    <dgm:pt modelId="{026BDE75-93A0-4370-B68F-4D58C7C371CC}" type="pres">
      <dgm:prSet presAssocID="{35873F6C-82DE-4015-9C17-2F3477A003F4}" presName="theInnerList" presStyleCnt="0"/>
      <dgm:spPr/>
      <dgm:t>
        <a:bodyPr/>
        <a:lstStyle/>
        <a:p>
          <a:endParaRPr lang="en-US"/>
        </a:p>
      </dgm:t>
    </dgm:pt>
    <dgm:pt modelId="{5DEBB49B-BC1B-47A0-99AD-473BC67EECF4}" type="pres">
      <dgm:prSet presAssocID="{7D8BEE25-15A4-4943-BF01-D94E82F514A6}" presName="childNode" presStyleLbl="node1" presStyleIdx="0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7BC28A-FDE1-4413-9F30-58F35981566B}" type="pres">
      <dgm:prSet presAssocID="{7D8BEE25-15A4-4943-BF01-D94E82F514A6}" presName="aSpace2" presStyleCnt="0"/>
      <dgm:spPr/>
      <dgm:t>
        <a:bodyPr/>
        <a:lstStyle/>
        <a:p>
          <a:endParaRPr lang="en-US"/>
        </a:p>
      </dgm:t>
    </dgm:pt>
    <dgm:pt modelId="{F6C16B06-4C0A-4A78-A70F-592950B678DD}" type="pres">
      <dgm:prSet presAssocID="{BA52A1D7-AA2D-40AC-B85C-80ECA1825E80}" presName="childNode" presStyleLbl="node1" presStyleIdx="1" presStyleCnt="15" custLinFactNeighborX="-2072" custLinFactNeighborY="-106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675C03-2C56-4C22-A95F-6A1C243A4681}" type="pres">
      <dgm:prSet presAssocID="{BA52A1D7-AA2D-40AC-B85C-80ECA1825E80}" presName="aSpace2" presStyleCnt="0"/>
      <dgm:spPr/>
      <dgm:t>
        <a:bodyPr/>
        <a:lstStyle/>
        <a:p>
          <a:endParaRPr lang="en-US"/>
        </a:p>
      </dgm:t>
    </dgm:pt>
    <dgm:pt modelId="{51BA26D3-C2A1-4446-9070-D756476BB67E}" type="pres">
      <dgm:prSet presAssocID="{DBB514AE-301F-4885-B8A4-3DA58A912B7B}" presName="childNode" presStyleLbl="node1" presStyleIdx="2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DA1E34-F3C8-490F-98CF-70A8E6F150A5}" type="pres">
      <dgm:prSet presAssocID="{35873F6C-82DE-4015-9C17-2F3477A003F4}" presName="aSpace" presStyleCnt="0"/>
      <dgm:spPr/>
      <dgm:t>
        <a:bodyPr/>
        <a:lstStyle/>
        <a:p>
          <a:endParaRPr lang="en-US"/>
        </a:p>
      </dgm:t>
    </dgm:pt>
    <dgm:pt modelId="{0E430531-FED4-40F4-8730-C554F59C82CB}" type="pres">
      <dgm:prSet presAssocID="{4DD455D4-5DA5-47CE-9B99-B69EBA6816B1}" presName="compNode" presStyleCnt="0"/>
      <dgm:spPr/>
      <dgm:t>
        <a:bodyPr/>
        <a:lstStyle/>
        <a:p>
          <a:endParaRPr lang="en-US"/>
        </a:p>
      </dgm:t>
    </dgm:pt>
    <dgm:pt modelId="{F4F2C175-86DF-447B-A333-65C4252C2F82}" type="pres">
      <dgm:prSet presAssocID="{4DD455D4-5DA5-47CE-9B99-B69EBA6816B1}" presName="aNode" presStyleLbl="bgShp" presStyleIdx="1" presStyleCnt="5"/>
      <dgm:spPr/>
      <dgm:t>
        <a:bodyPr/>
        <a:lstStyle/>
        <a:p>
          <a:endParaRPr lang="en-US"/>
        </a:p>
      </dgm:t>
    </dgm:pt>
    <dgm:pt modelId="{956B4FF8-6D61-4447-8E62-A15709E0E60F}" type="pres">
      <dgm:prSet presAssocID="{4DD455D4-5DA5-47CE-9B99-B69EBA6816B1}" presName="textNode" presStyleLbl="bgShp" presStyleIdx="1" presStyleCnt="5"/>
      <dgm:spPr/>
      <dgm:t>
        <a:bodyPr/>
        <a:lstStyle/>
        <a:p>
          <a:endParaRPr lang="en-US"/>
        </a:p>
      </dgm:t>
    </dgm:pt>
    <dgm:pt modelId="{994DF599-404E-41B4-82C8-BC2D0F29C724}" type="pres">
      <dgm:prSet presAssocID="{4DD455D4-5DA5-47CE-9B99-B69EBA6816B1}" presName="compChildNode" presStyleCnt="0"/>
      <dgm:spPr/>
      <dgm:t>
        <a:bodyPr/>
        <a:lstStyle/>
        <a:p>
          <a:endParaRPr lang="en-US"/>
        </a:p>
      </dgm:t>
    </dgm:pt>
    <dgm:pt modelId="{808E410F-6F0D-4096-9C4F-14F74FC88A8C}" type="pres">
      <dgm:prSet presAssocID="{4DD455D4-5DA5-47CE-9B99-B69EBA6816B1}" presName="theInnerList" presStyleCnt="0"/>
      <dgm:spPr/>
      <dgm:t>
        <a:bodyPr/>
        <a:lstStyle/>
        <a:p>
          <a:endParaRPr lang="en-US"/>
        </a:p>
      </dgm:t>
    </dgm:pt>
    <dgm:pt modelId="{2951E44B-A0A5-4CCC-84E1-74295B950F28}" type="pres">
      <dgm:prSet presAssocID="{93210EA8-8F63-49D3-A066-D0ED4CC8C26E}" presName="childNode" presStyleLbl="node1" presStyleIdx="3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B26602-8D9E-4E60-949D-173C4915CC5A}" type="pres">
      <dgm:prSet presAssocID="{93210EA8-8F63-49D3-A066-D0ED4CC8C26E}" presName="aSpace2" presStyleCnt="0"/>
      <dgm:spPr/>
      <dgm:t>
        <a:bodyPr/>
        <a:lstStyle/>
        <a:p>
          <a:endParaRPr lang="en-US"/>
        </a:p>
      </dgm:t>
    </dgm:pt>
    <dgm:pt modelId="{919CCA24-BEA9-4B7C-B684-631325553F6A}" type="pres">
      <dgm:prSet presAssocID="{654C9112-EED8-4006-92FF-272BE559341A}" presName="childNode" presStyleLbl="node1" presStyleIdx="4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056935-D678-437C-B7CA-18A1D2772A23}" type="pres">
      <dgm:prSet presAssocID="{654C9112-EED8-4006-92FF-272BE559341A}" presName="aSpace2" presStyleCnt="0"/>
      <dgm:spPr/>
      <dgm:t>
        <a:bodyPr/>
        <a:lstStyle/>
        <a:p>
          <a:endParaRPr lang="en-US"/>
        </a:p>
      </dgm:t>
    </dgm:pt>
    <dgm:pt modelId="{527EE691-1A06-498B-9B09-9DBF94AFA928}" type="pres">
      <dgm:prSet presAssocID="{46B7C5E1-7A48-4618-81C7-5973E02B283F}" presName="childNode" presStyleLbl="node1" presStyleIdx="5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423819-ED2D-4AF3-9CA5-8D729216A956}" type="pres">
      <dgm:prSet presAssocID="{4DD455D4-5DA5-47CE-9B99-B69EBA6816B1}" presName="aSpace" presStyleCnt="0"/>
      <dgm:spPr/>
      <dgm:t>
        <a:bodyPr/>
        <a:lstStyle/>
        <a:p>
          <a:endParaRPr lang="en-US"/>
        </a:p>
      </dgm:t>
    </dgm:pt>
    <dgm:pt modelId="{39EE2F54-FC6E-4BF0-9649-AEBBD4907C2F}" type="pres">
      <dgm:prSet presAssocID="{CAFA3F80-3DC7-4C24-824D-CE3DDDFD9FCC}" presName="compNode" presStyleCnt="0"/>
      <dgm:spPr/>
      <dgm:t>
        <a:bodyPr/>
        <a:lstStyle/>
        <a:p>
          <a:endParaRPr lang="en-US"/>
        </a:p>
      </dgm:t>
    </dgm:pt>
    <dgm:pt modelId="{2D3DD7B4-CD66-43A4-A041-9BD92B06BDB1}" type="pres">
      <dgm:prSet presAssocID="{CAFA3F80-3DC7-4C24-824D-CE3DDDFD9FCC}" presName="aNode" presStyleLbl="bgShp" presStyleIdx="2" presStyleCnt="5"/>
      <dgm:spPr/>
      <dgm:t>
        <a:bodyPr/>
        <a:lstStyle/>
        <a:p>
          <a:endParaRPr lang="en-US"/>
        </a:p>
      </dgm:t>
    </dgm:pt>
    <dgm:pt modelId="{B3879D0E-447B-4FB8-B1A6-585B21EA0B4A}" type="pres">
      <dgm:prSet presAssocID="{CAFA3F80-3DC7-4C24-824D-CE3DDDFD9FCC}" presName="textNode" presStyleLbl="bgShp" presStyleIdx="2" presStyleCnt="5"/>
      <dgm:spPr/>
      <dgm:t>
        <a:bodyPr/>
        <a:lstStyle/>
        <a:p>
          <a:endParaRPr lang="en-US"/>
        </a:p>
      </dgm:t>
    </dgm:pt>
    <dgm:pt modelId="{027A98AF-14BB-48C4-89EF-224C2B83931A}" type="pres">
      <dgm:prSet presAssocID="{CAFA3F80-3DC7-4C24-824D-CE3DDDFD9FCC}" presName="compChildNode" presStyleCnt="0"/>
      <dgm:spPr/>
      <dgm:t>
        <a:bodyPr/>
        <a:lstStyle/>
        <a:p>
          <a:endParaRPr lang="en-US"/>
        </a:p>
      </dgm:t>
    </dgm:pt>
    <dgm:pt modelId="{D03AB44A-D92D-4D44-AF2A-222B66AFE807}" type="pres">
      <dgm:prSet presAssocID="{CAFA3F80-3DC7-4C24-824D-CE3DDDFD9FCC}" presName="theInnerList" presStyleCnt="0"/>
      <dgm:spPr/>
      <dgm:t>
        <a:bodyPr/>
        <a:lstStyle/>
        <a:p>
          <a:endParaRPr lang="en-US"/>
        </a:p>
      </dgm:t>
    </dgm:pt>
    <dgm:pt modelId="{621E4B97-FDED-459F-8B0F-E0CA7B206FBC}" type="pres">
      <dgm:prSet presAssocID="{2DCD86B4-4053-4656-9541-30B993477BA6}" presName="childNode" presStyleLbl="node1" presStyleIdx="6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EE319C-9CB7-4D1B-A592-D3F4FC712953}" type="pres">
      <dgm:prSet presAssocID="{2DCD86B4-4053-4656-9541-30B993477BA6}" presName="aSpace2" presStyleCnt="0"/>
      <dgm:spPr/>
      <dgm:t>
        <a:bodyPr/>
        <a:lstStyle/>
        <a:p>
          <a:endParaRPr lang="en-US"/>
        </a:p>
      </dgm:t>
    </dgm:pt>
    <dgm:pt modelId="{FE743437-17A1-4565-AF1B-3D750687963E}" type="pres">
      <dgm:prSet presAssocID="{8A30A41F-E62A-4D79-8C7E-87855D74577B}" presName="childNode" presStyleLbl="node1" presStyleIdx="7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C52619-2074-4249-88EA-A1A29BBB3B1C}" type="pres">
      <dgm:prSet presAssocID="{8A30A41F-E62A-4D79-8C7E-87855D74577B}" presName="aSpace2" presStyleCnt="0"/>
      <dgm:spPr/>
      <dgm:t>
        <a:bodyPr/>
        <a:lstStyle/>
        <a:p>
          <a:endParaRPr lang="en-US"/>
        </a:p>
      </dgm:t>
    </dgm:pt>
    <dgm:pt modelId="{CF2DAE46-11F2-4BD3-8277-6DFECC227B09}" type="pres">
      <dgm:prSet presAssocID="{B996998B-D3F9-451C-BB8D-83952C9E4B35}" presName="childNode" presStyleLbl="node1" presStyleIdx="8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2FC232-7C21-46AC-BFE8-5B7B500D602D}" type="pres">
      <dgm:prSet presAssocID="{CAFA3F80-3DC7-4C24-824D-CE3DDDFD9FCC}" presName="aSpace" presStyleCnt="0"/>
      <dgm:spPr/>
      <dgm:t>
        <a:bodyPr/>
        <a:lstStyle/>
        <a:p>
          <a:endParaRPr lang="en-US"/>
        </a:p>
      </dgm:t>
    </dgm:pt>
    <dgm:pt modelId="{8AC760F9-0C6B-4F51-83C7-4400A1463840}" type="pres">
      <dgm:prSet presAssocID="{2F1739C3-E814-4A0B-88B3-4CA99FC23AD3}" presName="compNode" presStyleCnt="0"/>
      <dgm:spPr/>
      <dgm:t>
        <a:bodyPr/>
        <a:lstStyle/>
        <a:p>
          <a:endParaRPr lang="en-US"/>
        </a:p>
      </dgm:t>
    </dgm:pt>
    <dgm:pt modelId="{40FE4211-05F6-429F-93A9-6E1990E61E4B}" type="pres">
      <dgm:prSet presAssocID="{2F1739C3-E814-4A0B-88B3-4CA99FC23AD3}" presName="aNode" presStyleLbl="bgShp" presStyleIdx="3" presStyleCnt="5"/>
      <dgm:spPr/>
      <dgm:t>
        <a:bodyPr/>
        <a:lstStyle/>
        <a:p>
          <a:endParaRPr lang="en-US"/>
        </a:p>
      </dgm:t>
    </dgm:pt>
    <dgm:pt modelId="{351C9392-1EE0-466A-A369-81D8BCFF3F67}" type="pres">
      <dgm:prSet presAssocID="{2F1739C3-E814-4A0B-88B3-4CA99FC23AD3}" presName="textNode" presStyleLbl="bgShp" presStyleIdx="3" presStyleCnt="5"/>
      <dgm:spPr/>
      <dgm:t>
        <a:bodyPr/>
        <a:lstStyle/>
        <a:p>
          <a:endParaRPr lang="en-US"/>
        </a:p>
      </dgm:t>
    </dgm:pt>
    <dgm:pt modelId="{3A633D5E-DB4E-4521-AF5F-301BD8B09AC8}" type="pres">
      <dgm:prSet presAssocID="{2F1739C3-E814-4A0B-88B3-4CA99FC23AD3}" presName="compChildNode" presStyleCnt="0"/>
      <dgm:spPr/>
      <dgm:t>
        <a:bodyPr/>
        <a:lstStyle/>
        <a:p>
          <a:endParaRPr lang="en-US"/>
        </a:p>
      </dgm:t>
    </dgm:pt>
    <dgm:pt modelId="{B463BABF-3159-404F-B5D3-59722A915EBD}" type="pres">
      <dgm:prSet presAssocID="{2F1739C3-E814-4A0B-88B3-4CA99FC23AD3}" presName="theInnerList" presStyleCnt="0"/>
      <dgm:spPr/>
      <dgm:t>
        <a:bodyPr/>
        <a:lstStyle/>
        <a:p>
          <a:endParaRPr lang="en-US"/>
        </a:p>
      </dgm:t>
    </dgm:pt>
    <dgm:pt modelId="{A44FB57C-3DFE-429F-9659-E051BBA9DCF8}" type="pres">
      <dgm:prSet presAssocID="{7AC9D904-A268-47C3-A489-7D0D361B00AA}" presName="childNode" presStyleLbl="node1" presStyleIdx="9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D22AEB-F916-4428-A665-174B572FADC8}" type="pres">
      <dgm:prSet presAssocID="{7AC9D904-A268-47C3-A489-7D0D361B00AA}" presName="aSpace2" presStyleCnt="0"/>
      <dgm:spPr/>
      <dgm:t>
        <a:bodyPr/>
        <a:lstStyle/>
        <a:p>
          <a:endParaRPr lang="en-US"/>
        </a:p>
      </dgm:t>
    </dgm:pt>
    <dgm:pt modelId="{6507797B-30C3-4BD1-A490-27EE047B5B3C}" type="pres">
      <dgm:prSet presAssocID="{8DEC4BC2-EE68-414E-88C7-C14CD614B91C}" presName="childNode" presStyleLbl="node1" presStyleIdx="10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7D432C-F4B6-4C88-ACAC-82FD529DA269}" type="pres">
      <dgm:prSet presAssocID="{8DEC4BC2-EE68-414E-88C7-C14CD614B91C}" presName="aSpace2" presStyleCnt="0"/>
      <dgm:spPr/>
      <dgm:t>
        <a:bodyPr/>
        <a:lstStyle/>
        <a:p>
          <a:endParaRPr lang="en-US"/>
        </a:p>
      </dgm:t>
    </dgm:pt>
    <dgm:pt modelId="{C567F814-4DC4-4F31-8A0F-CE79924E7D56}" type="pres">
      <dgm:prSet presAssocID="{D7B4E3E7-F565-441A-A8D0-745963AE12A7}" presName="childNode" presStyleLbl="node1" presStyleIdx="11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5BD271-F250-4C1F-9878-9EDAA9F596BA}" type="pres">
      <dgm:prSet presAssocID="{2F1739C3-E814-4A0B-88B3-4CA99FC23AD3}" presName="aSpace" presStyleCnt="0"/>
      <dgm:spPr/>
      <dgm:t>
        <a:bodyPr/>
        <a:lstStyle/>
        <a:p>
          <a:endParaRPr lang="en-US"/>
        </a:p>
      </dgm:t>
    </dgm:pt>
    <dgm:pt modelId="{B482B522-E9C2-4680-A86E-E201E0C4578C}" type="pres">
      <dgm:prSet presAssocID="{2DA50D42-3019-4D37-BFC6-E5B1E347CA1A}" presName="compNode" presStyleCnt="0"/>
      <dgm:spPr/>
      <dgm:t>
        <a:bodyPr/>
        <a:lstStyle/>
        <a:p>
          <a:endParaRPr lang="en-US"/>
        </a:p>
      </dgm:t>
    </dgm:pt>
    <dgm:pt modelId="{33F531B4-97FC-40F4-A169-B00368781677}" type="pres">
      <dgm:prSet presAssocID="{2DA50D42-3019-4D37-BFC6-E5B1E347CA1A}" presName="aNode" presStyleLbl="bgShp" presStyleIdx="4" presStyleCnt="5"/>
      <dgm:spPr/>
      <dgm:t>
        <a:bodyPr/>
        <a:lstStyle/>
        <a:p>
          <a:endParaRPr lang="en-US"/>
        </a:p>
      </dgm:t>
    </dgm:pt>
    <dgm:pt modelId="{62722046-85DB-4B43-88A0-78677B6242C7}" type="pres">
      <dgm:prSet presAssocID="{2DA50D42-3019-4D37-BFC6-E5B1E347CA1A}" presName="textNode" presStyleLbl="bgShp" presStyleIdx="4" presStyleCnt="5"/>
      <dgm:spPr/>
      <dgm:t>
        <a:bodyPr/>
        <a:lstStyle/>
        <a:p>
          <a:endParaRPr lang="en-US"/>
        </a:p>
      </dgm:t>
    </dgm:pt>
    <dgm:pt modelId="{A227749A-9881-4989-BED9-102215B7803E}" type="pres">
      <dgm:prSet presAssocID="{2DA50D42-3019-4D37-BFC6-E5B1E347CA1A}" presName="compChildNode" presStyleCnt="0"/>
      <dgm:spPr/>
      <dgm:t>
        <a:bodyPr/>
        <a:lstStyle/>
        <a:p>
          <a:endParaRPr lang="en-US"/>
        </a:p>
      </dgm:t>
    </dgm:pt>
    <dgm:pt modelId="{F8392A07-DA8B-43A5-A52B-C3EA2C76AA72}" type="pres">
      <dgm:prSet presAssocID="{2DA50D42-3019-4D37-BFC6-E5B1E347CA1A}" presName="theInnerList" presStyleCnt="0"/>
      <dgm:spPr/>
      <dgm:t>
        <a:bodyPr/>
        <a:lstStyle/>
        <a:p>
          <a:endParaRPr lang="en-US"/>
        </a:p>
      </dgm:t>
    </dgm:pt>
    <dgm:pt modelId="{118098CE-AAF1-41DD-826B-0B6AC68872AF}" type="pres">
      <dgm:prSet presAssocID="{22A779A0-5597-4C8F-8CDD-48239A075BA0}" presName="childNode" presStyleLbl="node1" presStyleIdx="12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0763EF-766F-4A08-8F88-72968979449B}" type="pres">
      <dgm:prSet presAssocID="{22A779A0-5597-4C8F-8CDD-48239A075BA0}" presName="aSpace2" presStyleCnt="0"/>
      <dgm:spPr/>
      <dgm:t>
        <a:bodyPr/>
        <a:lstStyle/>
        <a:p>
          <a:endParaRPr lang="en-US"/>
        </a:p>
      </dgm:t>
    </dgm:pt>
    <dgm:pt modelId="{FE9AD3CB-52AA-45FF-94D8-EE786D85251B}" type="pres">
      <dgm:prSet presAssocID="{D38B2708-F359-4AE4-9DEA-3077374A26CC}" presName="childNode" presStyleLbl="node1" presStyleIdx="13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256556-35B3-425E-8557-C19BF9426C5E}" type="pres">
      <dgm:prSet presAssocID="{D38B2708-F359-4AE4-9DEA-3077374A26CC}" presName="aSpace2" presStyleCnt="0"/>
      <dgm:spPr/>
      <dgm:t>
        <a:bodyPr/>
        <a:lstStyle/>
        <a:p>
          <a:endParaRPr lang="en-US"/>
        </a:p>
      </dgm:t>
    </dgm:pt>
    <dgm:pt modelId="{FE7A7DC9-1AED-470F-9684-464549BBDF38}" type="pres">
      <dgm:prSet presAssocID="{786745F3-80EA-4451-AD22-9E1F1D7B2A6C}" presName="childNode" presStyleLbl="node1" presStyleIdx="14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826282-E730-4B85-9042-3219012155D7}" type="presOf" srcId="{8A30A41F-E62A-4D79-8C7E-87855D74577B}" destId="{FE743437-17A1-4565-AF1B-3D750687963E}" srcOrd="0" destOrd="0" presId="urn:microsoft.com/office/officeart/2005/8/layout/lProcess2"/>
    <dgm:cxn modelId="{4E1D3D72-76C4-404B-ACE0-1ADC75201940}" type="presOf" srcId="{786745F3-80EA-4451-AD22-9E1F1D7B2A6C}" destId="{FE7A7DC9-1AED-470F-9684-464549BBDF38}" srcOrd="0" destOrd="0" presId="urn:microsoft.com/office/officeart/2005/8/layout/lProcess2"/>
    <dgm:cxn modelId="{52E81FCF-357F-48BB-A92A-F5694F3B4BE1}" type="presOf" srcId="{7D8BEE25-15A4-4943-BF01-D94E82F514A6}" destId="{5DEBB49B-BC1B-47A0-99AD-473BC67EECF4}" srcOrd="0" destOrd="0" presId="urn:microsoft.com/office/officeart/2005/8/layout/lProcess2"/>
    <dgm:cxn modelId="{65F7EFA9-4244-44B6-8721-35BA1053A967}" srcId="{4DD455D4-5DA5-47CE-9B99-B69EBA6816B1}" destId="{46B7C5E1-7A48-4618-81C7-5973E02B283F}" srcOrd="2" destOrd="0" parTransId="{CDB8E45C-5A7A-43BA-A9F7-489352A197B8}" sibTransId="{9C5C84D1-867E-495D-A635-C5A0EAB331B5}"/>
    <dgm:cxn modelId="{BC0993C1-37B0-44BC-A4B8-EEBD3BE416CE}" type="presOf" srcId="{B996998B-D3F9-451C-BB8D-83952C9E4B35}" destId="{CF2DAE46-11F2-4BD3-8277-6DFECC227B09}" srcOrd="0" destOrd="0" presId="urn:microsoft.com/office/officeart/2005/8/layout/lProcess2"/>
    <dgm:cxn modelId="{163F4F6D-1065-4155-86C4-81FB9B29553F}" srcId="{2DA50D42-3019-4D37-BFC6-E5B1E347CA1A}" destId="{22A779A0-5597-4C8F-8CDD-48239A075BA0}" srcOrd="0" destOrd="0" parTransId="{7AA31853-F913-4265-8CC0-45A737F1C2D8}" sibTransId="{1F1C3607-5EE2-4762-9DAC-C15E7576AE89}"/>
    <dgm:cxn modelId="{B8EF0A15-5792-45B9-BF31-DC2BE95BDEE7}" srcId="{2F1739C3-E814-4A0B-88B3-4CA99FC23AD3}" destId="{8DEC4BC2-EE68-414E-88C7-C14CD614B91C}" srcOrd="1" destOrd="0" parTransId="{D958100F-CC99-4C67-9B06-8CC93D9E5DAB}" sibTransId="{3E648A52-9AF1-41A6-8327-4CB374D275DA}"/>
    <dgm:cxn modelId="{956102BE-001E-4A03-8E62-A0AB44DCEFD2}" type="presOf" srcId="{D38B2708-F359-4AE4-9DEA-3077374A26CC}" destId="{FE9AD3CB-52AA-45FF-94D8-EE786D85251B}" srcOrd="0" destOrd="0" presId="urn:microsoft.com/office/officeart/2005/8/layout/lProcess2"/>
    <dgm:cxn modelId="{4CCB918F-971B-484B-9F1D-7C70CBA9A9F4}" srcId="{CAFA3F80-3DC7-4C24-824D-CE3DDDFD9FCC}" destId="{B996998B-D3F9-451C-BB8D-83952C9E4B35}" srcOrd="2" destOrd="0" parTransId="{4274DD34-CC52-4484-89CB-AA9318F457B1}" sibTransId="{B1AB5BE1-9D39-4BC8-9A78-0D1F2851114F}"/>
    <dgm:cxn modelId="{F817574A-DF17-4777-9BF5-23010EC01107}" srcId="{2F1739C3-E814-4A0B-88B3-4CA99FC23AD3}" destId="{D7B4E3E7-F565-441A-A8D0-745963AE12A7}" srcOrd="2" destOrd="0" parTransId="{6199E54F-A150-489F-B120-562D3BD697C3}" sibTransId="{1FF3CB73-AB15-4C64-A753-72C597A39A98}"/>
    <dgm:cxn modelId="{EF1E0C0B-CFDA-4188-BA20-A5806B8F32D6}" type="presOf" srcId="{8DEC4BC2-EE68-414E-88C7-C14CD614B91C}" destId="{6507797B-30C3-4BD1-A490-27EE047B5B3C}" srcOrd="0" destOrd="0" presId="urn:microsoft.com/office/officeart/2005/8/layout/lProcess2"/>
    <dgm:cxn modelId="{103428DD-E372-4F2C-B0DC-339025BF5E56}" srcId="{4DD455D4-5DA5-47CE-9B99-B69EBA6816B1}" destId="{654C9112-EED8-4006-92FF-272BE559341A}" srcOrd="1" destOrd="0" parTransId="{2A3DC837-E737-4857-BCFD-3A8BDCB591A3}" sibTransId="{D9165C76-5A78-4D2D-A58A-C17E60766530}"/>
    <dgm:cxn modelId="{14D3E9F5-C2CD-4BF4-9119-5E3859616455}" srcId="{CAFA3F80-3DC7-4C24-824D-CE3DDDFD9FCC}" destId="{8A30A41F-E62A-4D79-8C7E-87855D74577B}" srcOrd="1" destOrd="0" parTransId="{B6B73217-C663-4BF8-98C4-40F49C18CFBC}" sibTransId="{F12AB102-A868-462D-A3F1-A824BD4AD517}"/>
    <dgm:cxn modelId="{96E00DF8-31CD-47FB-92DE-0F4C0829CFC4}" type="presOf" srcId="{7E65197F-537E-484D-9280-F7176618420B}" destId="{27008A59-B37A-4C55-BC10-64FCC7488E9D}" srcOrd="0" destOrd="0" presId="urn:microsoft.com/office/officeart/2005/8/layout/lProcess2"/>
    <dgm:cxn modelId="{AE01787E-84AE-4FE2-9DFF-BF7B4FD11E25}" type="presOf" srcId="{35873F6C-82DE-4015-9C17-2F3477A003F4}" destId="{215BDE7C-0DD2-4A63-940C-6B0BBEE3E51A}" srcOrd="0" destOrd="0" presId="urn:microsoft.com/office/officeart/2005/8/layout/lProcess2"/>
    <dgm:cxn modelId="{ECEF4F94-1C89-4B83-8000-40DE1134D9AD}" type="presOf" srcId="{93210EA8-8F63-49D3-A066-D0ED4CC8C26E}" destId="{2951E44B-A0A5-4CCC-84E1-74295B950F28}" srcOrd="0" destOrd="0" presId="urn:microsoft.com/office/officeart/2005/8/layout/lProcess2"/>
    <dgm:cxn modelId="{90406338-B203-4FFF-B006-DD8106E7545E}" type="presOf" srcId="{2F1739C3-E814-4A0B-88B3-4CA99FC23AD3}" destId="{40FE4211-05F6-429F-93A9-6E1990E61E4B}" srcOrd="0" destOrd="0" presId="urn:microsoft.com/office/officeart/2005/8/layout/lProcess2"/>
    <dgm:cxn modelId="{80733A49-7873-4546-B1E1-939284F3C77E}" srcId="{7E65197F-537E-484D-9280-F7176618420B}" destId="{4DD455D4-5DA5-47CE-9B99-B69EBA6816B1}" srcOrd="1" destOrd="0" parTransId="{D731CD2F-F36A-4502-A7CC-28F8E09DF261}" sibTransId="{A4AA5C8F-AA32-43C1-8F87-8445C0DB7CDF}"/>
    <dgm:cxn modelId="{5D9487BA-239E-4CE1-B3DB-801D9A54F07D}" srcId="{35873F6C-82DE-4015-9C17-2F3477A003F4}" destId="{DBB514AE-301F-4885-B8A4-3DA58A912B7B}" srcOrd="2" destOrd="0" parTransId="{24D629A0-2ECD-4270-BCC0-A5ADB2FFDB05}" sibTransId="{7B59BFDF-464E-4148-8A2D-4A73915ED3A4}"/>
    <dgm:cxn modelId="{D6D07567-756C-47D6-9157-0F2849032349}" type="presOf" srcId="{35873F6C-82DE-4015-9C17-2F3477A003F4}" destId="{F5055CF6-ECE5-4C9F-9ABE-CFFDBBAAD726}" srcOrd="1" destOrd="0" presId="urn:microsoft.com/office/officeart/2005/8/layout/lProcess2"/>
    <dgm:cxn modelId="{3FA810DC-0ADA-4A35-969F-DD8EAE10646B}" type="presOf" srcId="{22A779A0-5597-4C8F-8CDD-48239A075BA0}" destId="{118098CE-AAF1-41DD-826B-0B6AC68872AF}" srcOrd="0" destOrd="0" presId="urn:microsoft.com/office/officeart/2005/8/layout/lProcess2"/>
    <dgm:cxn modelId="{0591A32E-16E9-4FEE-98D3-F9D7AF5FE57A}" type="presOf" srcId="{2DA50D42-3019-4D37-BFC6-E5B1E347CA1A}" destId="{62722046-85DB-4B43-88A0-78677B6242C7}" srcOrd="1" destOrd="0" presId="urn:microsoft.com/office/officeart/2005/8/layout/lProcess2"/>
    <dgm:cxn modelId="{2E396F60-B428-4AD7-8ED7-84EEF527A38F}" type="presOf" srcId="{4DD455D4-5DA5-47CE-9B99-B69EBA6816B1}" destId="{F4F2C175-86DF-447B-A333-65C4252C2F82}" srcOrd="0" destOrd="0" presId="urn:microsoft.com/office/officeart/2005/8/layout/lProcess2"/>
    <dgm:cxn modelId="{01304EC3-1619-437D-8995-F70F469B25EE}" srcId="{7E65197F-537E-484D-9280-F7176618420B}" destId="{CAFA3F80-3DC7-4C24-824D-CE3DDDFD9FCC}" srcOrd="2" destOrd="0" parTransId="{EA0AAC59-56A2-4CDA-B5E9-E0F2D1CDB224}" sibTransId="{DFE7B7C6-119B-47AB-85AC-755EF871D64F}"/>
    <dgm:cxn modelId="{F0AB9F92-9523-40A6-87CA-05A98A19C62C}" type="presOf" srcId="{BA52A1D7-AA2D-40AC-B85C-80ECA1825E80}" destId="{F6C16B06-4C0A-4A78-A70F-592950B678DD}" srcOrd="0" destOrd="0" presId="urn:microsoft.com/office/officeart/2005/8/layout/lProcess2"/>
    <dgm:cxn modelId="{D435D460-B748-4839-99D6-CF83DD8D3F96}" type="presOf" srcId="{2DCD86B4-4053-4656-9541-30B993477BA6}" destId="{621E4B97-FDED-459F-8B0F-E0CA7B206FBC}" srcOrd="0" destOrd="0" presId="urn:microsoft.com/office/officeart/2005/8/layout/lProcess2"/>
    <dgm:cxn modelId="{0AC03A7A-63D1-4FE3-B6FE-33609A0639F2}" type="presOf" srcId="{CAFA3F80-3DC7-4C24-824D-CE3DDDFD9FCC}" destId="{B3879D0E-447B-4FB8-B1A6-585B21EA0B4A}" srcOrd="1" destOrd="0" presId="urn:microsoft.com/office/officeart/2005/8/layout/lProcess2"/>
    <dgm:cxn modelId="{A59D9FE1-1F6B-4ACC-B1DC-1FF5C8634E8D}" srcId="{CAFA3F80-3DC7-4C24-824D-CE3DDDFD9FCC}" destId="{2DCD86B4-4053-4656-9541-30B993477BA6}" srcOrd="0" destOrd="0" parTransId="{FBD8CE17-0C58-489A-B48D-DEF0EF124142}" sibTransId="{555A0CA8-3E39-4C88-BEFE-7146B76DD165}"/>
    <dgm:cxn modelId="{CE0CA781-F5A0-4EBC-9CA3-2821BE843CE8}" srcId="{35873F6C-82DE-4015-9C17-2F3477A003F4}" destId="{7D8BEE25-15A4-4943-BF01-D94E82F514A6}" srcOrd="0" destOrd="0" parTransId="{BEA376C8-E17C-409F-8885-841C569067E3}" sibTransId="{6A12AF4C-FBD0-4AC7-85CB-55CAB2CEDC94}"/>
    <dgm:cxn modelId="{7EBA72FD-2C74-49D7-9EC8-15EEBC426ABC}" type="presOf" srcId="{2DA50D42-3019-4D37-BFC6-E5B1E347CA1A}" destId="{33F531B4-97FC-40F4-A169-B00368781677}" srcOrd="0" destOrd="0" presId="urn:microsoft.com/office/officeart/2005/8/layout/lProcess2"/>
    <dgm:cxn modelId="{F7C07BA4-532C-4D9F-BD55-1B2596F8D968}" srcId="{2F1739C3-E814-4A0B-88B3-4CA99FC23AD3}" destId="{7AC9D904-A268-47C3-A489-7D0D361B00AA}" srcOrd="0" destOrd="0" parTransId="{2F749842-14DF-4720-BDDC-04A46B6D6871}" sibTransId="{9E833C8B-B0B2-4ACE-A26F-97863044E63A}"/>
    <dgm:cxn modelId="{21E499D4-3FB6-45E6-844F-62DE5B9AA370}" srcId="{7E65197F-537E-484D-9280-F7176618420B}" destId="{2DA50D42-3019-4D37-BFC6-E5B1E347CA1A}" srcOrd="4" destOrd="0" parTransId="{FD238C99-ACCE-4170-B1AD-2B255A69D8B5}" sibTransId="{0F4AB43E-E010-4FB0-855A-29072CABAC2E}"/>
    <dgm:cxn modelId="{81CD75BD-0D73-4E7B-A036-4F70D08ABE24}" srcId="{35873F6C-82DE-4015-9C17-2F3477A003F4}" destId="{BA52A1D7-AA2D-40AC-B85C-80ECA1825E80}" srcOrd="1" destOrd="0" parTransId="{073106D2-37FB-4D23-BB37-37ADA25BCBA1}" sibTransId="{E65A8732-A4D8-4793-840D-8BCFCBFB1E0E}"/>
    <dgm:cxn modelId="{390980C9-A6AD-4103-98A1-3DFD42A9006A}" type="presOf" srcId="{46B7C5E1-7A48-4618-81C7-5973E02B283F}" destId="{527EE691-1A06-498B-9B09-9DBF94AFA928}" srcOrd="0" destOrd="0" presId="urn:microsoft.com/office/officeart/2005/8/layout/lProcess2"/>
    <dgm:cxn modelId="{29B7886D-6DB5-4B2A-A6E6-BE40282BC23C}" type="presOf" srcId="{CAFA3F80-3DC7-4C24-824D-CE3DDDFD9FCC}" destId="{2D3DD7B4-CD66-43A4-A041-9BD92B06BDB1}" srcOrd="0" destOrd="0" presId="urn:microsoft.com/office/officeart/2005/8/layout/lProcess2"/>
    <dgm:cxn modelId="{D1D63BBC-0EE7-4407-B89E-0F94E97B5C99}" srcId="{2DA50D42-3019-4D37-BFC6-E5B1E347CA1A}" destId="{D38B2708-F359-4AE4-9DEA-3077374A26CC}" srcOrd="1" destOrd="0" parTransId="{4FF306F8-B21B-4838-8E8A-287C54CA39E1}" sibTransId="{55003ECD-2696-4DC2-B639-4B8F379E923C}"/>
    <dgm:cxn modelId="{CAB196B6-4C61-4AD5-9357-FE75BFE64A37}" type="presOf" srcId="{654C9112-EED8-4006-92FF-272BE559341A}" destId="{919CCA24-BEA9-4B7C-B684-631325553F6A}" srcOrd="0" destOrd="0" presId="urn:microsoft.com/office/officeart/2005/8/layout/lProcess2"/>
    <dgm:cxn modelId="{6D67F126-BF9E-4AD4-8336-F76141E4D088}" type="presOf" srcId="{DBB514AE-301F-4885-B8A4-3DA58A912B7B}" destId="{51BA26D3-C2A1-4446-9070-D756476BB67E}" srcOrd="0" destOrd="0" presId="urn:microsoft.com/office/officeart/2005/8/layout/lProcess2"/>
    <dgm:cxn modelId="{13F271F0-46DD-4D2B-8593-72A60719575E}" srcId="{4DD455D4-5DA5-47CE-9B99-B69EBA6816B1}" destId="{93210EA8-8F63-49D3-A066-D0ED4CC8C26E}" srcOrd="0" destOrd="0" parTransId="{9ECF8179-D152-4A7D-AD10-5344B996EF00}" sibTransId="{56730C3F-A95C-44AB-81E8-81949F4AB258}"/>
    <dgm:cxn modelId="{727E3025-E49B-4393-82CA-D8F6028A21D9}" srcId="{7E65197F-537E-484D-9280-F7176618420B}" destId="{2F1739C3-E814-4A0B-88B3-4CA99FC23AD3}" srcOrd="3" destOrd="0" parTransId="{1D193F07-7395-4E7D-A961-B4B95FAB4400}" sibTransId="{C51F227E-E830-4F87-9F78-BC8BA87DDC6A}"/>
    <dgm:cxn modelId="{4614ED42-31D1-4873-8867-4A176A90F195}" type="presOf" srcId="{4DD455D4-5DA5-47CE-9B99-B69EBA6816B1}" destId="{956B4FF8-6D61-4447-8E62-A15709E0E60F}" srcOrd="1" destOrd="0" presId="urn:microsoft.com/office/officeart/2005/8/layout/lProcess2"/>
    <dgm:cxn modelId="{8FCE6181-C44B-4439-8855-B6669E2E567A}" type="presOf" srcId="{7AC9D904-A268-47C3-A489-7D0D361B00AA}" destId="{A44FB57C-3DFE-429F-9659-E051BBA9DCF8}" srcOrd="0" destOrd="0" presId="urn:microsoft.com/office/officeart/2005/8/layout/lProcess2"/>
    <dgm:cxn modelId="{ADD5339F-62C5-46D1-B034-AC11E4A21985}" srcId="{7E65197F-537E-484D-9280-F7176618420B}" destId="{35873F6C-82DE-4015-9C17-2F3477A003F4}" srcOrd="0" destOrd="0" parTransId="{613AF0E7-C6B2-45BB-8750-9B7B55AF0F43}" sibTransId="{F6379B44-CE5A-4FF4-A30A-D490A16C96F3}"/>
    <dgm:cxn modelId="{F2EF04DB-05B6-462B-82F6-A1525FE9B0E5}" type="presOf" srcId="{2F1739C3-E814-4A0B-88B3-4CA99FC23AD3}" destId="{351C9392-1EE0-466A-A369-81D8BCFF3F67}" srcOrd="1" destOrd="0" presId="urn:microsoft.com/office/officeart/2005/8/layout/lProcess2"/>
    <dgm:cxn modelId="{94C5C38C-DEE5-4032-B458-5BD3E740854E}" srcId="{2DA50D42-3019-4D37-BFC6-E5B1E347CA1A}" destId="{786745F3-80EA-4451-AD22-9E1F1D7B2A6C}" srcOrd="2" destOrd="0" parTransId="{2FF4CF14-A7D4-4329-9A95-E2CD72422C91}" sibTransId="{83CC69B6-EC72-485C-9F46-3A2085D8B78D}"/>
    <dgm:cxn modelId="{D9D13133-D8F3-4C54-9079-25003B9DB3CE}" type="presOf" srcId="{D7B4E3E7-F565-441A-A8D0-745963AE12A7}" destId="{C567F814-4DC4-4F31-8A0F-CE79924E7D56}" srcOrd="0" destOrd="0" presId="urn:microsoft.com/office/officeart/2005/8/layout/lProcess2"/>
    <dgm:cxn modelId="{F56766AD-AF44-4D83-84A0-FC9C3681F609}" type="presParOf" srcId="{27008A59-B37A-4C55-BC10-64FCC7488E9D}" destId="{9B2F0870-AD15-450A-8BBF-F5BD8FF4886E}" srcOrd="0" destOrd="0" presId="urn:microsoft.com/office/officeart/2005/8/layout/lProcess2"/>
    <dgm:cxn modelId="{7F12A55F-6289-4D0D-A44B-6923ADAC39C5}" type="presParOf" srcId="{9B2F0870-AD15-450A-8BBF-F5BD8FF4886E}" destId="{215BDE7C-0DD2-4A63-940C-6B0BBEE3E51A}" srcOrd="0" destOrd="0" presId="urn:microsoft.com/office/officeart/2005/8/layout/lProcess2"/>
    <dgm:cxn modelId="{130245D0-A9CF-44AC-B5B3-2E78353E21DD}" type="presParOf" srcId="{9B2F0870-AD15-450A-8BBF-F5BD8FF4886E}" destId="{F5055CF6-ECE5-4C9F-9ABE-CFFDBBAAD726}" srcOrd="1" destOrd="0" presId="urn:microsoft.com/office/officeart/2005/8/layout/lProcess2"/>
    <dgm:cxn modelId="{A898C740-5E31-481B-8AE8-A391C2ACF91E}" type="presParOf" srcId="{9B2F0870-AD15-450A-8BBF-F5BD8FF4886E}" destId="{29FD1225-6398-4ACF-B6D5-9A8489169BA4}" srcOrd="2" destOrd="0" presId="urn:microsoft.com/office/officeart/2005/8/layout/lProcess2"/>
    <dgm:cxn modelId="{1FE4A31B-3605-48BA-9FD8-2C998F28DB38}" type="presParOf" srcId="{29FD1225-6398-4ACF-B6D5-9A8489169BA4}" destId="{026BDE75-93A0-4370-B68F-4D58C7C371CC}" srcOrd="0" destOrd="0" presId="urn:microsoft.com/office/officeart/2005/8/layout/lProcess2"/>
    <dgm:cxn modelId="{616FFFFF-1DF6-40E9-AC85-4AC90CB69FCB}" type="presParOf" srcId="{026BDE75-93A0-4370-B68F-4D58C7C371CC}" destId="{5DEBB49B-BC1B-47A0-99AD-473BC67EECF4}" srcOrd="0" destOrd="0" presId="urn:microsoft.com/office/officeart/2005/8/layout/lProcess2"/>
    <dgm:cxn modelId="{FBD04689-B9E9-4D0A-B083-B77B993913F1}" type="presParOf" srcId="{026BDE75-93A0-4370-B68F-4D58C7C371CC}" destId="{037BC28A-FDE1-4413-9F30-58F35981566B}" srcOrd="1" destOrd="0" presId="urn:microsoft.com/office/officeart/2005/8/layout/lProcess2"/>
    <dgm:cxn modelId="{BA8C3699-757F-40BD-A89E-174765C9DEBB}" type="presParOf" srcId="{026BDE75-93A0-4370-B68F-4D58C7C371CC}" destId="{F6C16B06-4C0A-4A78-A70F-592950B678DD}" srcOrd="2" destOrd="0" presId="urn:microsoft.com/office/officeart/2005/8/layout/lProcess2"/>
    <dgm:cxn modelId="{D0489D32-C75F-4DA8-A2E7-73C4E933EE19}" type="presParOf" srcId="{026BDE75-93A0-4370-B68F-4D58C7C371CC}" destId="{0A675C03-2C56-4C22-A95F-6A1C243A4681}" srcOrd="3" destOrd="0" presId="urn:microsoft.com/office/officeart/2005/8/layout/lProcess2"/>
    <dgm:cxn modelId="{18F010D3-1C31-4E25-95F0-1C89A56FD0B9}" type="presParOf" srcId="{026BDE75-93A0-4370-B68F-4D58C7C371CC}" destId="{51BA26D3-C2A1-4446-9070-D756476BB67E}" srcOrd="4" destOrd="0" presId="urn:microsoft.com/office/officeart/2005/8/layout/lProcess2"/>
    <dgm:cxn modelId="{BBDFCD7B-3D72-47F8-8703-A008324D140F}" type="presParOf" srcId="{27008A59-B37A-4C55-BC10-64FCC7488E9D}" destId="{27DA1E34-F3C8-490F-98CF-70A8E6F150A5}" srcOrd="1" destOrd="0" presId="urn:microsoft.com/office/officeart/2005/8/layout/lProcess2"/>
    <dgm:cxn modelId="{292258F9-21C0-472B-A180-8F4318458CAA}" type="presParOf" srcId="{27008A59-B37A-4C55-BC10-64FCC7488E9D}" destId="{0E430531-FED4-40F4-8730-C554F59C82CB}" srcOrd="2" destOrd="0" presId="urn:microsoft.com/office/officeart/2005/8/layout/lProcess2"/>
    <dgm:cxn modelId="{CB656603-8B2B-490E-BBF6-7922016E1151}" type="presParOf" srcId="{0E430531-FED4-40F4-8730-C554F59C82CB}" destId="{F4F2C175-86DF-447B-A333-65C4252C2F82}" srcOrd="0" destOrd="0" presId="urn:microsoft.com/office/officeart/2005/8/layout/lProcess2"/>
    <dgm:cxn modelId="{5E0313A9-AD51-4B67-9782-F20130792EA1}" type="presParOf" srcId="{0E430531-FED4-40F4-8730-C554F59C82CB}" destId="{956B4FF8-6D61-4447-8E62-A15709E0E60F}" srcOrd="1" destOrd="0" presId="urn:microsoft.com/office/officeart/2005/8/layout/lProcess2"/>
    <dgm:cxn modelId="{056BF6E4-C713-490D-A956-F726B829FD75}" type="presParOf" srcId="{0E430531-FED4-40F4-8730-C554F59C82CB}" destId="{994DF599-404E-41B4-82C8-BC2D0F29C724}" srcOrd="2" destOrd="0" presId="urn:microsoft.com/office/officeart/2005/8/layout/lProcess2"/>
    <dgm:cxn modelId="{FB90D14D-7D7F-460E-8656-1C69C9BB6639}" type="presParOf" srcId="{994DF599-404E-41B4-82C8-BC2D0F29C724}" destId="{808E410F-6F0D-4096-9C4F-14F74FC88A8C}" srcOrd="0" destOrd="0" presId="urn:microsoft.com/office/officeart/2005/8/layout/lProcess2"/>
    <dgm:cxn modelId="{125F4970-B90B-41E9-B6FD-266CDA38BDD8}" type="presParOf" srcId="{808E410F-6F0D-4096-9C4F-14F74FC88A8C}" destId="{2951E44B-A0A5-4CCC-84E1-74295B950F28}" srcOrd="0" destOrd="0" presId="urn:microsoft.com/office/officeart/2005/8/layout/lProcess2"/>
    <dgm:cxn modelId="{1BE8E44F-C60E-42B2-84AD-409693EC70B1}" type="presParOf" srcId="{808E410F-6F0D-4096-9C4F-14F74FC88A8C}" destId="{67B26602-8D9E-4E60-949D-173C4915CC5A}" srcOrd="1" destOrd="0" presId="urn:microsoft.com/office/officeart/2005/8/layout/lProcess2"/>
    <dgm:cxn modelId="{AE3BD7FE-15CA-441D-BB2B-1D35004ED56C}" type="presParOf" srcId="{808E410F-6F0D-4096-9C4F-14F74FC88A8C}" destId="{919CCA24-BEA9-4B7C-B684-631325553F6A}" srcOrd="2" destOrd="0" presId="urn:microsoft.com/office/officeart/2005/8/layout/lProcess2"/>
    <dgm:cxn modelId="{10D6A6FD-08AB-4EA8-BAA5-BD6747DB551E}" type="presParOf" srcId="{808E410F-6F0D-4096-9C4F-14F74FC88A8C}" destId="{F9056935-D678-437C-B7CA-18A1D2772A23}" srcOrd="3" destOrd="0" presId="urn:microsoft.com/office/officeart/2005/8/layout/lProcess2"/>
    <dgm:cxn modelId="{D94E9813-B737-4DEC-B242-D4F38C441287}" type="presParOf" srcId="{808E410F-6F0D-4096-9C4F-14F74FC88A8C}" destId="{527EE691-1A06-498B-9B09-9DBF94AFA928}" srcOrd="4" destOrd="0" presId="urn:microsoft.com/office/officeart/2005/8/layout/lProcess2"/>
    <dgm:cxn modelId="{6442FD3B-B000-4845-AF48-47552DBC030E}" type="presParOf" srcId="{27008A59-B37A-4C55-BC10-64FCC7488E9D}" destId="{CF423819-ED2D-4AF3-9CA5-8D729216A956}" srcOrd="3" destOrd="0" presId="urn:microsoft.com/office/officeart/2005/8/layout/lProcess2"/>
    <dgm:cxn modelId="{039A9B98-6ED7-4D6A-9759-C36E9F1D884D}" type="presParOf" srcId="{27008A59-B37A-4C55-BC10-64FCC7488E9D}" destId="{39EE2F54-FC6E-4BF0-9649-AEBBD4907C2F}" srcOrd="4" destOrd="0" presId="urn:microsoft.com/office/officeart/2005/8/layout/lProcess2"/>
    <dgm:cxn modelId="{2126F9E7-704B-4EED-9036-D5BA0BB69D45}" type="presParOf" srcId="{39EE2F54-FC6E-4BF0-9649-AEBBD4907C2F}" destId="{2D3DD7B4-CD66-43A4-A041-9BD92B06BDB1}" srcOrd="0" destOrd="0" presId="urn:microsoft.com/office/officeart/2005/8/layout/lProcess2"/>
    <dgm:cxn modelId="{5A8C1BD4-789F-4785-BB94-0ECF5B17FFE1}" type="presParOf" srcId="{39EE2F54-FC6E-4BF0-9649-AEBBD4907C2F}" destId="{B3879D0E-447B-4FB8-B1A6-585B21EA0B4A}" srcOrd="1" destOrd="0" presId="urn:microsoft.com/office/officeart/2005/8/layout/lProcess2"/>
    <dgm:cxn modelId="{D09F85E6-F704-44E7-9574-8A5E6EE77BC4}" type="presParOf" srcId="{39EE2F54-FC6E-4BF0-9649-AEBBD4907C2F}" destId="{027A98AF-14BB-48C4-89EF-224C2B83931A}" srcOrd="2" destOrd="0" presId="urn:microsoft.com/office/officeart/2005/8/layout/lProcess2"/>
    <dgm:cxn modelId="{33BB129A-AA28-4350-8D39-04A0A0284C33}" type="presParOf" srcId="{027A98AF-14BB-48C4-89EF-224C2B83931A}" destId="{D03AB44A-D92D-4D44-AF2A-222B66AFE807}" srcOrd="0" destOrd="0" presId="urn:microsoft.com/office/officeart/2005/8/layout/lProcess2"/>
    <dgm:cxn modelId="{196E5F8F-8A45-4DBA-8EE0-DA1A56215D4C}" type="presParOf" srcId="{D03AB44A-D92D-4D44-AF2A-222B66AFE807}" destId="{621E4B97-FDED-459F-8B0F-E0CA7B206FBC}" srcOrd="0" destOrd="0" presId="urn:microsoft.com/office/officeart/2005/8/layout/lProcess2"/>
    <dgm:cxn modelId="{3BF99C7B-4259-40E7-A2C1-3ECC94C2F1F9}" type="presParOf" srcId="{D03AB44A-D92D-4D44-AF2A-222B66AFE807}" destId="{0BEE319C-9CB7-4D1B-A592-D3F4FC712953}" srcOrd="1" destOrd="0" presId="urn:microsoft.com/office/officeart/2005/8/layout/lProcess2"/>
    <dgm:cxn modelId="{56EC8F75-B0A7-40DC-A064-A52D77407374}" type="presParOf" srcId="{D03AB44A-D92D-4D44-AF2A-222B66AFE807}" destId="{FE743437-17A1-4565-AF1B-3D750687963E}" srcOrd="2" destOrd="0" presId="urn:microsoft.com/office/officeart/2005/8/layout/lProcess2"/>
    <dgm:cxn modelId="{6BD33573-2EFC-4D1C-B7B4-7035779B7603}" type="presParOf" srcId="{D03AB44A-D92D-4D44-AF2A-222B66AFE807}" destId="{89C52619-2074-4249-88EA-A1A29BBB3B1C}" srcOrd="3" destOrd="0" presId="urn:microsoft.com/office/officeart/2005/8/layout/lProcess2"/>
    <dgm:cxn modelId="{370F92D3-645B-4245-BE26-E946D9D1C0B0}" type="presParOf" srcId="{D03AB44A-D92D-4D44-AF2A-222B66AFE807}" destId="{CF2DAE46-11F2-4BD3-8277-6DFECC227B09}" srcOrd="4" destOrd="0" presId="urn:microsoft.com/office/officeart/2005/8/layout/lProcess2"/>
    <dgm:cxn modelId="{D5F7A087-F388-4527-B4FE-BF4F19EE4E7D}" type="presParOf" srcId="{27008A59-B37A-4C55-BC10-64FCC7488E9D}" destId="{E12FC232-7C21-46AC-BFE8-5B7B500D602D}" srcOrd="5" destOrd="0" presId="urn:microsoft.com/office/officeart/2005/8/layout/lProcess2"/>
    <dgm:cxn modelId="{AD682711-5E81-4661-BAB8-14BAC32E75C9}" type="presParOf" srcId="{27008A59-B37A-4C55-BC10-64FCC7488E9D}" destId="{8AC760F9-0C6B-4F51-83C7-4400A1463840}" srcOrd="6" destOrd="0" presId="urn:microsoft.com/office/officeart/2005/8/layout/lProcess2"/>
    <dgm:cxn modelId="{613EDCAA-02E9-403A-B412-13BE78B92DFE}" type="presParOf" srcId="{8AC760F9-0C6B-4F51-83C7-4400A1463840}" destId="{40FE4211-05F6-429F-93A9-6E1990E61E4B}" srcOrd="0" destOrd="0" presId="urn:microsoft.com/office/officeart/2005/8/layout/lProcess2"/>
    <dgm:cxn modelId="{D1EE0B88-5C51-4C0E-9B7A-A5D56E354F9F}" type="presParOf" srcId="{8AC760F9-0C6B-4F51-83C7-4400A1463840}" destId="{351C9392-1EE0-466A-A369-81D8BCFF3F67}" srcOrd="1" destOrd="0" presId="urn:microsoft.com/office/officeart/2005/8/layout/lProcess2"/>
    <dgm:cxn modelId="{D48CB929-3EDE-4226-8D79-DF744AB3ACD7}" type="presParOf" srcId="{8AC760F9-0C6B-4F51-83C7-4400A1463840}" destId="{3A633D5E-DB4E-4521-AF5F-301BD8B09AC8}" srcOrd="2" destOrd="0" presId="urn:microsoft.com/office/officeart/2005/8/layout/lProcess2"/>
    <dgm:cxn modelId="{826F5CBD-E3A1-45B7-ABC7-B1FA165F735F}" type="presParOf" srcId="{3A633D5E-DB4E-4521-AF5F-301BD8B09AC8}" destId="{B463BABF-3159-404F-B5D3-59722A915EBD}" srcOrd="0" destOrd="0" presId="urn:microsoft.com/office/officeart/2005/8/layout/lProcess2"/>
    <dgm:cxn modelId="{3EBD480B-C5D0-4352-B691-703794F15BCA}" type="presParOf" srcId="{B463BABF-3159-404F-B5D3-59722A915EBD}" destId="{A44FB57C-3DFE-429F-9659-E051BBA9DCF8}" srcOrd="0" destOrd="0" presId="urn:microsoft.com/office/officeart/2005/8/layout/lProcess2"/>
    <dgm:cxn modelId="{D347B2AA-40EA-4E9C-9C20-B3ED7E390DFB}" type="presParOf" srcId="{B463BABF-3159-404F-B5D3-59722A915EBD}" destId="{32D22AEB-F916-4428-A665-174B572FADC8}" srcOrd="1" destOrd="0" presId="urn:microsoft.com/office/officeart/2005/8/layout/lProcess2"/>
    <dgm:cxn modelId="{6F31D60D-28C4-499B-97FF-DD91E42D4A29}" type="presParOf" srcId="{B463BABF-3159-404F-B5D3-59722A915EBD}" destId="{6507797B-30C3-4BD1-A490-27EE047B5B3C}" srcOrd="2" destOrd="0" presId="urn:microsoft.com/office/officeart/2005/8/layout/lProcess2"/>
    <dgm:cxn modelId="{0EA891A7-AF45-4589-B070-32F4B1AB4F1D}" type="presParOf" srcId="{B463BABF-3159-404F-B5D3-59722A915EBD}" destId="{7D7D432C-F4B6-4C88-ACAC-82FD529DA269}" srcOrd="3" destOrd="0" presId="urn:microsoft.com/office/officeart/2005/8/layout/lProcess2"/>
    <dgm:cxn modelId="{4894CB1E-CC14-4682-AE3B-8FEEAB835C39}" type="presParOf" srcId="{B463BABF-3159-404F-B5D3-59722A915EBD}" destId="{C567F814-4DC4-4F31-8A0F-CE79924E7D56}" srcOrd="4" destOrd="0" presId="urn:microsoft.com/office/officeart/2005/8/layout/lProcess2"/>
    <dgm:cxn modelId="{959C2134-4130-455C-ABCD-0BFD65F2A174}" type="presParOf" srcId="{27008A59-B37A-4C55-BC10-64FCC7488E9D}" destId="{135BD271-F250-4C1F-9878-9EDAA9F596BA}" srcOrd="7" destOrd="0" presId="urn:microsoft.com/office/officeart/2005/8/layout/lProcess2"/>
    <dgm:cxn modelId="{FBE27017-E32B-4EA5-9855-485F728D0DD4}" type="presParOf" srcId="{27008A59-B37A-4C55-BC10-64FCC7488E9D}" destId="{B482B522-E9C2-4680-A86E-E201E0C4578C}" srcOrd="8" destOrd="0" presId="urn:microsoft.com/office/officeart/2005/8/layout/lProcess2"/>
    <dgm:cxn modelId="{0A37B248-677C-4126-96E9-4277CA3F4DDE}" type="presParOf" srcId="{B482B522-E9C2-4680-A86E-E201E0C4578C}" destId="{33F531B4-97FC-40F4-A169-B00368781677}" srcOrd="0" destOrd="0" presId="urn:microsoft.com/office/officeart/2005/8/layout/lProcess2"/>
    <dgm:cxn modelId="{3A73F4DD-0854-4A1C-90AE-75EC0D79FAEA}" type="presParOf" srcId="{B482B522-E9C2-4680-A86E-E201E0C4578C}" destId="{62722046-85DB-4B43-88A0-78677B6242C7}" srcOrd="1" destOrd="0" presId="urn:microsoft.com/office/officeart/2005/8/layout/lProcess2"/>
    <dgm:cxn modelId="{C4E81505-77F7-4837-9209-3F333E08C282}" type="presParOf" srcId="{B482B522-E9C2-4680-A86E-E201E0C4578C}" destId="{A227749A-9881-4989-BED9-102215B7803E}" srcOrd="2" destOrd="0" presId="urn:microsoft.com/office/officeart/2005/8/layout/lProcess2"/>
    <dgm:cxn modelId="{6F033836-E9EA-4113-BD9E-E7E4ADC75E28}" type="presParOf" srcId="{A227749A-9881-4989-BED9-102215B7803E}" destId="{F8392A07-DA8B-43A5-A52B-C3EA2C76AA72}" srcOrd="0" destOrd="0" presId="urn:microsoft.com/office/officeart/2005/8/layout/lProcess2"/>
    <dgm:cxn modelId="{95AFA8F2-2AE4-4A72-9B3C-B4F76B896219}" type="presParOf" srcId="{F8392A07-DA8B-43A5-A52B-C3EA2C76AA72}" destId="{118098CE-AAF1-41DD-826B-0B6AC68872AF}" srcOrd="0" destOrd="0" presId="urn:microsoft.com/office/officeart/2005/8/layout/lProcess2"/>
    <dgm:cxn modelId="{DBBE72AE-AC69-42BE-94C2-10114D8C8190}" type="presParOf" srcId="{F8392A07-DA8B-43A5-A52B-C3EA2C76AA72}" destId="{900763EF-766F-4A08-8F88-72968979449B}" srcOrd="1" destOrd="0" presId="urn:microsoft.com/office/officeart/2005/8/layout/lProcess2"/>
    <dgm:cxn modelId="{C8EF7352-EBF8-4BEE-85CC-411D19F3EA44}" type="presParOf" srcId="{F8392A07-DA8B-43A5-A52B-C3EA2C76AA72}" destId="{FE9AD3CB-52AA-45FF-94D8-EE786D85251B}" srcOrd="2" destOrd="0" presId="urn:microsoft.com/office/officeart/2005/8/layout/lProcess2"/>
    <dgm:cxn modelId="{CDBE8766-50D2-42B6-82E0-B14BAF019B40}" type="presParOf" srcId="{F8392A07-DA8B-43A5-A52B-C3EA2C76AA72}" destId="{1E256556-35B3-425E-8557-C19BF9426C5E}" srcOrd="3" destOrd="0" presId="urn:microsoft.com/office/officeart/2005/8/layout/lProcess2"/>
    <dgm:cxn modelId="{75553F63-2B99-4AB4-A322-2F413F4BA6DD}" type="presParOf" srcId="{F8392A07-DA8B-43A5-A52B-C3EA2C76AA72}" destId="{FE7A7DC9-1AED-470F-9684-464549BBDF38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9BF5AA-3A38-4CE9-95CF-1658EA4DB4C9}">
      <dsp:nvSpPr>
        <dsp:cNvPr id="0" name=""/>
        <dsp:cNvSpPr/>
      </dsp:nvSpPr>
      <dsp:spPr>
        <a:xfrm>
          <a:off x="1302" y="1789"/>
          <a:ext cx="11351195" cy="1197199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</a:schemeClr>
        </a:soli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400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ХУВЬЦАА ЭЗЭМШИГЧДИЙН ХУРАЛ</a:t>
          </a:r>
          <a:endParaRPr lang="en-US" sz="2400" kern="12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367" y="36854"/>
        <a:ext cx="11281065" cy="1127069"/>
      </dsp:txXfrm>
    </dsp:sp>
    <dsp:sp modelId="{327E8DFD-B8B0-449C-A7DA-C1792109CDD4}">
      <dsp:nvSpPr>
        <dsp:cNvPr id="0" name=""/>
        <dsp:cNvSpPr/>
      </dsp:nvSpPr>
      <dsp:spPr>
        <a:xfrm>
          <a:off x="12382" y="1491127"/>
          <a:ext cx="7400477" cy="1963068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400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ТӨЛӨӨЛӨН УДИРДАХ ЗӨВЛӨЛ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400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Дарга Д.Оюунсүрэн</a:t>
          </a:r>
          <a:endParaRPr lang="en-US" sz="2400" kern="12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9878" y="1548623"/>
        <a:ext cx="7285485" cy="1848076"/>
      </dsp:txXfrm>
    </dsp:sp>
    <dsp:sp modelId="{F1706EDC-28B1-4FA0-848B-4E10284EDDF5}">
      <dsp:nvSpPr>
        <dsp:cNvPr id="0" name=""/>
        <dsp:cNvSpPr/>
      </dsp:nvSpPr>
      <dsp:spPr>
        <a:xfrm>
          <a:off x="73340" y="3733813"/>
          <a:ext cx="3624131" cy="318607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400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АУДИТЫН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400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ХОРОО</a:t>
          </a:r>
          <a:endParaRPr lang="mn-MN" sz="800" kern="1200" dirty="0" smtClean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400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/Хараат бус гишүүд/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400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Д.Туяа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400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Н.Батсайхан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400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Б.Алтангэрэл</a:t>
          </a:r>
          <a:endParaRPr lang="en-US" sz="2400" kern="12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6657" y="3827130"/>
        <a:ext cx="3437497" cy="2999441"/>
      </dsp:txXfrm>
    </dsp:sp>
    <dsp:sp modelId="{DF0A15E5-F813-4C40-982E-60AB22FCA10E}">
      <dsp:nvSpPr>
        <dsp:cNvPr id="0" name=""/>
        <dsp:cNvSpPr/>
      </dsp:nvSpPr>
      <dsp:spPr>
        <a:xfrm>
          <a:off x="3788727" y="3746335"/>
          <a:ext cx="3624131" cy="318607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400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ЦАЛИН УРАМШУУЛЛЫН ХОРОО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mn-MN" sz="800" kern="1200" dirty="0" smtClean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400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Д.Оюунсүрэн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400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Д.Алтанчимэг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400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Н.Мөнхзул</a:t>
          </a:r>
          <a:endParaRPr lang="en-US" sz="2400" kern="12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82044" y="3839652"/>
        <a:ext cx="3437497" cy="2999441"/>
      </dsp:txXfrm>
    </dsp:sp>
    <dsp:sp modelId="{4E2D8A8A-9521-45B0-A331-F5B96B945AAE}">
      <dsp:nvSpPr>
        <dsp:cNvPr id="0" name=""/>
        <dsp:cNvSpPr/>
      </dsp:nvSpPr>
      <dsp:spPr>
        <a:xfrm>
          <a:off x="7717286" y="1491127"/>
          <a:ext cx="3624131" cy="19591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Гүйцэтгэх захирал Б.Оюунцэцэг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Нягтлан бодогч О.Энхтуяа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ТУЗ-ийн нарийн бичгийн дарга Д.Эрдэнэсүрэн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74667" y="1548508"/>
        <a:ext cx="3509369" cy="1844355"/>
      </dsp:txXfrm>
    </dsp:sp>
    <dsp:sp modelId="{24BBCC89-FFA7-4354-A504-12B92AA81D74}">
      <dsp:nvSpPr>
        <dsp:cNvPr id="0" name=""/>
        <dsp:cNvSpPr/>
      </dsp:nvSpPr>
      <dsp:spPr>
        <a:xfrm>
          <a:off x="7696194" y="3748124"/>
          <a:ext cx="3624131" cy="318607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400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НЭР ДЭВШҮҮЛЭХ ХОРОО</a:t>
          </a:r>
          <a:endParaRPr lang="mn-MN" sz="800" kern="1200" dirty="0" smtClean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mn-MN" sz="800" kern="1200" dirty="0" smtClean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mn-MN" sz="800" kern="1200" dirty="0" smtClean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mn-MN" sz="800" kern="1200" dirty="0" smtClean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400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Б.Оюунцэцэг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400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Ц.Түвшинжаргал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400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Б.Амарсанаа</a:t>
          </a:r>
          <a:endParaRPr lang="en-US" sz="2400" kern="12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89511" y="3841441"/>
        <a:ext cx="3437497" cy="29994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5BDE7C-0DD2-4A63-940C-6B0BBEE3E51A}">
      <dsp:nvSpPr>
        <dsp:cNvPr id="0" name=""/>
        <dsp:cNvSpPr/>
      </dsp:nvSpPr>
      <dsp:spPr>
        <a:xfrm>
          <a:off x="0" y="0"/>
          <a:ext cx="1766515" cy="674316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2016</a:t>
          </a:r>
          <a:endParaRPr lang="en-US" sz="2400" kern="1200" dirty="0">
            <a:solidFill>
              <a:schemeClr val="accent1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1766515" cy="2022950"/>
      </dsp:txXfrm>
    </dsp:sp>
    <dsp:sp modelId="{5DEBB49B-BC1B-47A0-99AD-473BC67EECF4}">
      <dsp:nvSpPr>
        <dsp:cNvPr id="0" name=""/>
        <dsp:cNvSpPr/>
      </dsp:nvSpPr>
      <dsp:spPr>
        <a:xfrm>
          <a:off x="181685" y="2023526"/>
          <a:ext cx="1413212" cy="1324762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15</a:t>
          </a:r>
          <a:r>
            <a:rPr lang="mn-MN" sz="2400" kern="1200" dirty="0" smtClean="0">
              <a:latin typeface="Times New Roman" pitchFamily="18" charset="0"/>
              <a:cs typeface="Times New Roman" pitchFamily="18" charset="0"/>
            </a:rPr>
            <a:t>0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000</a:t>
          </a:r>
          <a:endParaRPr lang="en-US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0486" y="2062327"/>
        <a:ext cx="1335610" cy="1247160"/>
      </dsp:txXfrm>
    </dsp:sp>
    <dsp:sp modelId="{F6C16B06-4C0A-4A78-A70F-592950B678DD}">
      <dsp:nvSpPr>
        <dsp:cNvPr id="0" name=""/>
        <dsp:cNvSpPr/>
      </dsp:nvSpPr>
      <dsp:spPr>
        <a:xfrm>
          <a:off x="152403" y="3530307"/>
          <a:ext cx="1413212" cy="1324762"/>
        </a:xfrm>
        <a:prstGeom prst="roundRect">
          <a:avLst>
            <a:gd name="adj" fmla="val 10000"/>
          </a:avLst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18 000</a:t>
          </a:r>
          <a:endParaRPr lang="en-US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91204" y="3569108"/>
        <a:ext cx="1335610" cy="1247160"/>
      </dsp:txXfrm>
    </dsp:sp>
    <dsp:sp modelId="{51BA26D3-C2A1-4446-9070-D756476BB67E}">
      <dsp:nvSpPr>
        <dsp:cNvPr id="0" name=""/>
        <dsp:cNvSpPr/>
      </dsp:nvSpPr>
      <dsp:spPr>
        <a:xfrm>
          <a:off x="181685" y="5080670"/>
          <a:ext cx="1413212" cy="1324762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21 000</a:t>
          </a:r>
          <a:endParaRPr lang="en-US" sz="2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20486" y="5119471"/>
        <a:ext cx="1335610" cy="1247160"/>
      </dsp:txXfrm>
    </dsp:sp>
    <dsp:sp modelId="{F4F2C175-86DF-447B-A333-65C4252C2F82}">
      <dsp:nvSpPr>
        <dsp:cNvPr id="0" name=""/>
        <dsp:cNvSpPr/>
      </dsp:nvSpPr>
      <dsp:spPr>
        <a:xfrm>
          <a:off x="1904038" y="0"/>
          <a:ext cx="1766515" cy="674316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2017</a:t>
          </a:r>
          <a:endParaRPr lang="en-US" sz="2400" kern="1200" dirty="0">
            <a:solidFill>
              <a:schemeClr val="accent1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904038" y="0"/>
        <a:ext cx="1766515" cy="2022950"/>
      </dsp:txXfrm>
    </dsp:sp>
    <dsp:sp modelId="{2951E44B-A0A5-4CCC-84E1-74295B950F28}">
      <dsp:nvSpPr>
        <dsp:cNvPr id="0" name=""/>
        <dsp:cNvSpPr/>
      </dsp:nvSpPr>
      <dsp:spPr>
        <a:xfrm>
          <a:off x="2080689" y="2023526"/>
          <a:ext cx="1413212" cy="1324762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150 000</a:t>
          </a:r>
          <a:endParaRPr lang="en-US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119490" y="2062327"/>
        <a:ext cx="1335610" cy="1247160"/>
      </dsp:txXfrm>
    </dsp:sp>
    <dsp:sp modelId="{919CCA24-BEA9-4B7C-B684-631325553F6A}">
      <dsp:nvSpPr>
        <dsp:cNvPr id="0" name=""/>
        <dsp:cNvSpPr/>
      </dsp:nvSpPr>
      <dsp:spPr>
        <a:xfrm>
          <a:off x="2080689" y="3552098"/>
          <a:ext cx="1413212" cy="1324762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17 000</a:t>
          </a:r>
          <a:endParaRPr lang="en-US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119490" y="3590899"/>
        <a:ext cx="1335610" cy="1247160"/>
      </dsp:txXfrm>
    </dsp:sp>
    <dsp:sp modelId="{527EE691-1A06-498B-9B09-9DBF94AFA928}">
      <dsp:nvSpPr>
        <dsp:cNvPr id="0" name=""/>
        <dsp:cNvSpPr/>
      </dsp:nvSpPr>
      <dsp:spPr>
        <a:xfrm>
          <a:off x="2080689" y="5080670"/>
          <a:ext cx="1413212" cy="1324762"/>
        </a:xfrm>
        <a:prstGeom prst="roundRect">
          <a:avLst>
            <a:gd name="adj" fmla="val 10000"/>
          </a:avLst>
        </a:prstGeom>
        <a:solidFill>
          <a:srgbClr val="CC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20 000</a:t>
          </a:r>
          <a:endParaRPr lang="en-US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119490" y="5119471"/>
        <a:ext cx="1335610" cy="1247160"/>
      </dsp:txXfrm>
    </dsp:sp>
    <dsp:sp modelId="{2D3DD7B4-CD66-43A4-A041-9BD92B06BDB1}">
      <dsp:nvSpPr>
        <dsp:cNvPr id="0" name=""/>
        <dsp:cNvSpPr/>
      </dsp:nvSpPr>
      <dsp:spPr>
        <a:xfrm>
          <a:off x="3803042" y="0"/>
          <a:ext cx="1766515" cy="674316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2018</a:t>
          </a:r>
          <a:endParaRPr lang="en-US" sz="2400" kern="1200" dirty="0">
            <a:solidFill>
              <a:schemeClr val="accent1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803042" y="0"/>
        <a:ext cx="1766515" cy="2022950"/>
      </dsp:txXfrm>
    </dsp:sp>
    <dsp:sp modelId="{621E4B97-FDED-459F-8B0F-E0CA7B206FBC}">
      <dsp:nvSpPr>
        <dsp:cNvPr id="0" name=""/>
        <dsp:cNvSpPr/>
      </dsp:nvSpPr>
      <dsp:spPr>
        <a:xfrm>
          <a:off x="3979693" y="2023526"/>
          <a:ext cx="1413212" cy="1324762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150 000</a:t>
          </a:r>
          <a:endParaRPr lang="en-US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18494" y="2062327"/>
        <a:ext cx="1335610" cy="1247160"/>
      </dsp:txXfrm>
    </dsp:sp>
    <dsp:sp modelId="{FE743437-17A1-4565-AF1B-3D750687963E}">
      <dsp:nvSpPr>
        <dsp:cNvPr id="0" name=""/>
        <dsp:cNvSpPr/>
      </dsp:nvSpPr>
      <dsp:spPr>
        <a:xfrm>
          <a:off x="3979693" y="3552098"/>
          <a:ext cx="1413212" cy="1324762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>
          <a:solidFill>
            <a:schemeClr val="tx2">
              <a:lumMod val="40000"/>
              <a:lumOff val="6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400" kern="1200" dirty="0" smtClean="0">
              <a:latin typeface="Times New Roman" pitchFamily="18" charset="0"/>
              <a:cs typeface="Times New Roman" pitchFamily="18" charset="0"/>
            </a:rPr>
            <a:t>1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7 000</a:t>
          </a:r>
          <a:endParaRPr lang="en-US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18494" y="3590899"/>
        <a:ext cx="1335610" cy="1247160"/>
      </dsp:txXfrm>
    </dsp:sp>
    <dsp:sp modelId="{CF2DAE46-11F2-4BD3-8277-6DFECC227B09}">
      <dsp:nvSpPr>
        <dsp:cNvPr id="0" name=""/>
        <dsp:cNvSpPr/>
      </dsp:nvSpPr>
      <dsp:spPr>
        <a:xfrm>
          <a:off x="3979693" y="5080670"/>
          <a:ext cx="1413212" cy="1324762"/>
        </a:xfrm>
        <a:prstGeom prst="roundRect">
          <a:avLst>
            <a:gd name="adj" fmla="val 10000"/>
          </a:avLst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400" kern="1200" dirty="0" smtClean="0">
              <a:latin typeface="Times New Roman" pitchFamily="18" charset="0"/>
              <a:cs typeface="Times New Roman" pitchFamily="18" charset="0"/>
            </a:rPr>
            <a:t>2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0 000</a:t>
          </a:r>
          <a:endParaRPr lang="en-US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18494" y="5119471"/>
        <a:ext cx="1335610" cy="1247160"/>
      </dsp:txXfrm>
    </dsp:sp>
    <dsp:sp modelId="{40FE4211-05F6-429F-93A9-6E1990E61E4B}">
      <dsp:nvSpPr>
        <dsp:cNvPr id="0" name=""/>
        <dsp:cNvSpPr/>
      </dsp:nvSpPr>
      <dsp:spPr>
        <a:xfrm>
          <a:off x="5702046" y="0"/>
          <a:ext cx="1766515" cy="674316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2019</a:t>
          </a:r>
          <a:endParaRPr lang="en-US" sz="2400" kern="1200" dirty="0">
            <a:solidFill>
              <a:schemeClr val="accent1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702046" y="0"/>
        <a:ext cx="1766515" cy="2022950"/>
      </dsp:txXfrm>
    </dsp:sp>
    <dsp:sp modelId="{A44FB57C-3DFE-429F-9659-E051BBA9DCF8}">
      <dsp:nvSpPr>
        <dsp:cNvPr id="0" name=""/>
        <dsp:cNvSpPr/>
      </dsp:nvSpPr>
      <dsp:spPr>
        <a:xfrm>
          <a:off x="5878697" y="2023526"/>
          <a:ext cx="1413212" cy="1324762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150 000</a:t>
          </a:r>
          <a:endParaRPr lang="en-US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917498" y="2062327"/>
        <a:ext cx="1335610" cy="1247160"/>
      </dsp:txXfrm>
    </dsp:sp>
    <dsp:sp modelId="{6507797B-30C3-4BD1-A490-27EE047B5B3C}">
      <dsp:nvSpPr>
        <dsp:cNvPr id="0" name=""/>
        <dsp:cNvSpPr/>
      </dsp:nvSpPr>
      <dsp:spPr>
        <a:xfrm>
          <a:off x="5878697" y="3552098"/>
          <a:ext cx="1413212" cy="1324762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18 000</a:t>
          </a:r>
          <a:endParaRPr lang="en-US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917498" y="3590899"/>
        <a:ext cx="1335610" cy="1247160"/>
      </dsp:txXfrm>
    </dsp:sp>
    <dsp:sp modelId="{C567F814-4DC4-4F31-8A0F-CE79924E7D56}">
      <dsp:nvSpPr>
        <dsp:cNvPr id="0" name=""/>
        <dsp:cNvSpPr/>
      </dsp:nvSpPr>
      <dsp:spPr>
        <a:xfrm>
          <a:off x="5878697" y="5080670"/>
          <a:ext cx="1413212" cy="1324762"/>
        </a:xfrm>
        <a:prstGeom prst="roundRect">
          <a:avLst>
            <a:gd name="adj" fmla="val 10000"/>
          </a:avLst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2</a:t>
          </a:r>
          <a:r>
            <a:rPr lang="mn-MN" sz="2400" kern="1200" dirty="0" smtClean="0">
              <a:latin typeface="Times New Roman" pitchFamily="18" charset="0"/>
              <a:cs typeface="Times New Roman" pitchFamily="18" charset="0"/>
            </a:rPr>
            <a:t>0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000</a:t>
          </a:r>
          <a:endParaRPr lang="en-US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917498" y="5119471"/>
        <a:ext cx="1335610" cy="1247160"/>
      </dsp:txXfrm>
    </dsp:sp>
    <dsp:sp modelId="{33F531B4-97FC-40F4-A169-B00368781677}">
      <dsp:nvSpPr>
        <dsp:cNvPr id="0" name=""/>
        <dsp:cNvSpPr/>
      </dsp:nvSpPr>
      <dsp:spPr>
        <a:xfrm>
          <a:off x="7601050" y="0"/>
          <a:ext cx="1766515" cy="674316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2020</a:t>
          </a:r>
          <a:endParaRPr lang="en-US" sz="2400" kern="1200" dirty="0">
            <a:solidFill>
              <a:schemeClr val="accent1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7601050" y="0"/>
        <a:ext cx="1766515" cy="2022950"/>
      </dsp:txXfrm>
    </dsp:sp>
    <dsp:sp modelId="{118098CE-AAF1-41DD-826B-0B6AC68872AF}">
      <dsp:nvSpPr>
        <dsp:cNvPr id="0" name=""/>
        <dsp:cNvSpPr/>
      </dsp:nvSpPr>
      <dsp:spPr>
        <a:xfrm>
          <a:off x="7777702" y="2023526"/>
          <a:ext cx="1413212" cy="1324762"/>
        </a:xfrm>
        <a:prstGeom prst="roundRect">
          <a:avLst>
            <a:gd name="adj" fmla="val 10000"/>
          </a:avLst>
        </a:prstGeom>
        <a:solidFill>
          <a:srgbClr val="CC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200 000</a:t>
          </a:r>
          <a:endParaRPr lang="en-US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816503" y="2062327"/>
        <a:ext cx="1335610" cy="1247160"/>
      </dsp:txXfrm>
    </dsp:sp>
    <dsp:sp modelId="{FE9AD3CB-52AA-45FF-94D8-EE786D85251B}">
      <dsp:nvSpPr>
        <dsp:cNvPr id="0" name=""/>
        <dsp:cNvSpPr/>
      </dsp:nvSpPr>
      <dsp:spPr>
        <a:xfrm>
          <a:off x="7777702" y="3552098"/>
          <a:ext cx="1413212" cy="1324762"/>
        </a:xfrm>
        <a:prstGeom prst="roundRect">
          <a:avLst>
            <a:gd name="adj" fmla="val 10000"/>
          </a:avLst>
        </a:prstGeom>
        <a:solidFill>
          <a:srgbClr val="CC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20 000</a:t>
          </a:r>
          <a:endParaRPr lang="en-US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816503" y="3590899"/>
        <a:ext cx="1335610" cy="1247160"/>
      </dsp:txXfrm>
    </dsp:sp>
    <dsp:sp modelId="{FE7A7DC9-1AED-470F-9684-464549BBDF38}">
      <dsp:nvSpPr>
        <dsp:cNvPr id="0" name=""/>
        <dsp:cNvSpPr/>
      </dsp:nvSpPr>
      <dsp:spPr>
        <a:xfrm>
          <a:off x="7777702" y="5080670"/>
          <a:ext cx="1413212" cy="1324762"/>
        </a:xfrm>
        <a:prstGeom prst="roundRect">
          <a:avLst>
            <a:gd name="adj" fmla="val 10000"/>
          </a:avLst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20 000</a:t>
          </a:r>
          <a:endParaRPr lang="en-US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816503" y="5119471"/>
        <a:ext cx="1335610" cy="1247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8440" cy="350521"/>
          </a:xfrm>
          <a:prstGeom prst="rect">
            <a:avLst/>
          </a:prstGeom>
        </p:spPr>
        <p:txBody>
          <a:bodyPr vert="horz" lIns="92995" tIns="46498" rIns="92995" bIns="4649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11" y="0"/>
            <a:ext cx="4028440" cy="350521"/>
          </a:xfrm>
          <a:prstGeom prst="rect">
            <a:avLst/>
          </a:prstGeom>
        </p:spPr>
        <p:txBody>
          <a:bodyPr vert="horz" lIns="92995" tIns="46498" rIns="92995" bIns="46498" rtlCol="0"/>
          <a:lstStyle>
            <a:lvl1pPr algn="r">
              <a:defRPr sz="1200"/>
            </a:lvl1pPr>
          </a:lstStyle>
          <a:p>
            <a:fld id="{6FD0B0D5-0BE7-4828-9B9C-1AD4CBD0B4F4}" type="datetimeFigureOut">
              <a:rPr lang="en-US" smtClean="0"/>
              <a:t>2020/03/30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664"/>
            <a:ext cx="4028440" cy="350521"/>
          </a:xfrm>
          <a:prstGeom prst="rect">
            <a:avLst/>
          </a:prstGeom>
        </p:spPr>
        <p:txBody>
          <a:bodyPr vert="horz" lIns="92995" tIns="46498" rIns="92995" bIns="4649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11" y="6658664"/>
            <a:ext cx="4028440" cy="350521"/>
          </a:xfrm>
          <a:prstGeom prst="rect">
            <a:avLst/>
          </a:prstGeom>
        </p:spPr>
        <p:txBody>
          <a:bodyPr vert="horz" lIns="92995" tIns="46498" rIns="92995" bIns="46498" rtlCol="0" anchor="b"/>
          <a:lstStyle>
            <a:lvl1pPr algn="r">
              <a:defRPr sz="1200"/>
            </a:lvl1pPr>
          </a:lstStyle>
          <a:p>
            <a:fld id="{5CF10B58-110B-4E1E-96C1-D497DC090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1179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Shape 509"/>
          <p:cNvSpPr>
            <a:spLocks noGrp="1" noRot="1" noChangeAspect="1"/>
          </p:cNvSpPr>
          <p:nvPr>
            <p:ph type="sldImg"/>
          </p:nvPr>
        </p:nvSpPr>
        <p:spPr>
          <a:xfrm>
            <a:off x="2895600" y="525463"/>
            <a:ext cx="3505200" cy="2630487"/>
          </a:xfrm>
          <a:prstGeom prst="rect">
            <a:avLst/>
          </a:prstGeom>
        </p:spPr>
        <p:txBody>
          <a:bodyPr lIns="92995" tIns="46498" rIns="92995" bIns="46498"/>
          <a:lstStyle/>
          <a:p>
            <a:endParaRPr/>
          </a:p>
        </p:txBody>
      </p:sp>
      <p:sp>
        <p:nvSpPr>
          <p:cNvPr id="510" name="Shape 510"/>
          <p:cNvSpPr>
            <a:spLocks noGrp="1"/>
          </p:cNvSpPr>
          <p:nvPr>
            <p:ph type="body" sz="quarter" idx="1"/>
          </p:nvPr>
        </p:nvSpPr>
        <p:spPr>
          <a:xfrm>
            <a:off x="1239521" y="3329942"/>
            <a:ext cx="6817361" cy="3154679"/>
          </a:xfrm>
          <a:prstGeom prst="rect">
            <a:avLst/>
          </a:prstGeom>
        </p:spPr>
        <p:txBody>
          <a:bodyPr lIns="92995" tIns="46498" rIns="92995" bIns="46498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5173780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583752" latinLnBrk="0">
      <a:defRPr sz="3000">
        <a:latin typeface="Lucida Grande"/>
        <a:ea typeface="Lucida Grande"/>
        <a:cs typeface="Lucida Grande"/>
        <a:sym typeface="Lucida Grande"/>
      </a:defRPr>
    </a:lvl1pPr>
    <a:lvl2pPr indent="228425" defTabSz="583752" latinLnBrk="0">
      <a:defRPr sz="3000">
        <a:latin typeface="Lucida Grande"/>
        <a:ea typeface="Lucida Grande"/>
        <a:cs typeface="Lucida Grande"/>
        <a:sym typeface="Lucida Grande"/>
      </a:defRPr>
    </a:lvl2pPr>
    <a:lvl3pPr indent="456846" defTabSz="583752" latinLnBrk="0">
      <a:defRPr sz="3000">
        <a:latin typeface="Lucida Grande"/>
        <a:ea typeface="Lucida Grande"/>
        <a:cs typeface="Lucida Grande"/>
        <a:sym typeface="Lucida Grande"/>
      </a:defRPr>
    </a:lvl3pPr>
    <a:lvl4pPr indent="685273" defTabSz="583752" latinLnBrk="0">
      <a:defRPr sz="3000">
        <a:latin typeface="Lucida Grande"/>
        <a:ea typeface="Lucida Grande"/>
        <a:cs typeface="Lucida Grande"/>
        <a:sym typeface="Lucida Grande"/>
      </a:defRPr>
    </a:lvl4pPr>
    <a:lvl5pPr indent="913697" defTabSz="583752" latinLnBrk="0">
      <a:defRPr sz="3000">
        <a:latin typeface="Lucida Grande"/>
        <a:ea typeface="Lucida Grande"/>
        <a:cs typeface="Lucida Grande"/>
        <a:sym typeface="Lucida Grande"/>
      </a:defRPr>
    </a:lvl5pPr>
    <a:lvl6pPr indent="1142125" defTabSz="583752" latinLnBrk="0">
      <a:defRPr sz="3000">
        <a:latin typeface="Lucida Grande"/>
        <a:ea typeface="Lucida Grande"/>
        <a:cs typeface="Lucida Grande"/>
        <a:sym typeface="Lucida Grande"/>
      </a:defRPr>
    </a:lvl6pPr>
    <a:lvl7pPr indent="1370543" defTabSz="583752" latinLnBrk="0">
      <a:defRPr sz="3000">
        <a:latin typeface="Lucida Grande"/>
        <a:ea typeface="Lucida Grande"/>
        <a:cs typeface="Lucida Grande"/>
        <a:sym typeface="Lucida Grande"/>
      </a:defRPr>
    </a:lvl7pPr>
    <a:lvl8pPr indent="1598970" defTabSz="583752" latinLnBrk="0">
      <a:defRPr sz="3000">
        <a:latin typeface="Lucida Grande"/>
        <a:ea typeface="Lucida Grande"/>
        <a:cs typeface="Lucida Grande"/>
        <a:sym typeface="Lucida Grande"/>
      </a:defRPr>
    </a:lvl8pPr>
    <a:lvl9pPr indent="1827396" defTabSz="583752" latinLnBrk="0">
      <a:defRPr sz="30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360" y="3029940"/>
            <a:ext cx="11054080" cy="2090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0720" y="5527040"/>
            <a:ext cx="9103360" cy="24925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0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4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0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0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3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00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78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408943" y="555417"/>
            <a:ext cx="4161084" cy="11835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25689" y="555417"/>
            <a:ext cx="12266507" cy="11835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514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99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290" y="6267595"/>
            <a:ext cx="11054080" cy="1937173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290" y="4133996"/>
            <a:ext cx="11054080" cy="213359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5016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032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049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0065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5081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0098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5114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0130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561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5689" y="3237657"/>
            <a:ext cx="8213796" cy="9153031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356233" y="3237657"/>
            <a:ext cx="8213796" cy="9153031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549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183272"/>
            <a:ext cx="5746045" cy="90988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0164" indent="0">
              <a:buNone/>
              <a:defRPr sz="2800" b="1"/>
            </a:lvl2pPr>
            <a:lvl3pPr marL="1300326" indent="0">
              <a:buNone/>
              <a:defRPr sz="2600" b="1"/>
            </a:lvl3pPr>
            <a:lvl4pPr marL="1950490" indent="0">
              <a:buNone/>
              <a:defRPr sz="2300" b="1"/>
            </a:lvl4pPr>
            <a:lvl5pPr marL="2600653" indent="0">
              <a:buNone/>
              <a:defRPr sz="2300" b="1"/>
            </a:lvl5pPr>
            <a:lvl6pPr marL="3250816" indent="0">
              <a:buNone/>
              <a:defRPr sz="2300" b="1"/>
            </a:lvl6pPr>
            <a:lvl7pPr marL="3900981" indent="0">
              <a:buNone/>
              <a:defRPr sz="2300" b="1"/>
            </a:lvl7pPr>
            <a:lvl8pPr marL="4551142" indent="0">
              <a:buNone/>
              <a:defRPr sz="2300" b="1"/>
            </a:lvl8pPr>
            <a:lvl9pPr marL="5201307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" y="3093155"/>
            <a:ext cx="5746045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6260" y="2183272"/>
            <a:ext cx="5748302" cy="90988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0164" indent="0">
              <a:buNone/>
              <a:defRPr sz="2800" b="1"/>
            </a:lvl2pPr>
            <a:lvl3pPr marL="1300326" indent="0">
              <a:buNone/>
              <a:defRPr sz="2600" b="1"/>
            </a:lvl3pPr>
            <a:lvl4pPr marL="1950490" indent="0">
              <a:buNone/>
              <a:defRPr sz="2300" b="1"/>
            </a:lvl4pPr>
            <a:lvl5pPr marL="2600653" indent="0">
              <a:buNone/>
              <a:defRPr sz="2300" b="1"/>
            </a:lvl5pPr>
            <a:lvl6pPr marL="3250816" indent="0">
              <a:buNone/>
              <a:defRPr sz="2300" b="1"/>
            </a:lvl6pPr>
            <a:lvl7pPr marL="3900981" indent="0">
              <a:buNone/>
              <a:defRPr sz="2300" b="1"/>
            </a:lvl7pPr>
            <a:lvl8pPr marL="4551142" indent="0">
              <a:buNone/>
              <a:defRPr sz="2300" b="1"/>
            </a:lvl8pPr>
            <a:lvl9pPr marL="5201307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6260" y="3093155"/>
            <a:ext cx="5748302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12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79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851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3" y="388338"/>
            <a:ext cx="4278490" cy="165269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516" y="388342"/>
            <a:ext cx="7270044" cy="8324427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243" y="2041033"/>
            <a:ext cx="4278490" cy="6671734"/>
          </a:xfrm>
        </p:spPr>
        <p:txBody>
          <a:bodyPr/>
          <a:lstStyle>
            <a:lvl1pPr marL="0" indent="0">
              <a:buNone/>
              <a:defRPr sz="2000"/>
            </a:lvl1pPr>
            <a:lvl2pPr marL="650164" indent="0">
              <a:buNone/>
              <a:defRPr sz="1700"/>
            </a:lvl2pPr>
            <a:lvl3pPr marL="1300326" indent="0">
              <a:buNone/>
              <a:defRPr sz="1400"/>
            </a:lvl3pPr>
            <a:lvl4pPr marL="1950490" indent="0">
              <a:buNone/>
              <a:defRPr sz="1300"/>
            </a:lvl4pPr>
            <a:lvl5pPr marL="2600653" indent="0">
              <a:buNone/>
              <a:defRPr sz="1300"/>
            </a:lvl5pPr>
            <a:lvl6pPr marL="3250816" indent="0">
              <a:buNone/>
              <a:defRPr sz="1300"/>
            </a:lvl6pPr>
            <a:lvl7pPr marL="3900981" indent="0">
              <a:buNone/>
              <a:defRPr sz="1300"/>
            </a:lvl7pPr>
            <a:lvl8pPr marL="4551142" indent="0">
              <a:buNone/>
              <a:defRPr sz="1300"/>
            </a:lvl8pPr>
            <a:lvl9pPr marL="5201307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379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032" y="6827520"/>
            <a:ext cx="7802880" cy="806027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032" y="871502"/>
            <a:ext cx="7802880" cy="5852160"/>
          </a:xfrm>
        </p:spPr>
        <p:txBody>
          <a:bodyPr/>
          <a:lstStyle>
            <a:lvl1pPr marL="0" indent="0">
              <a:buNone/>
              <a:defRPr sz="4600"/>
            </a:lvl1pPr>
            <a:lvl2pPr marL="650164" indent="0">
              <a:buNone/>
              <a:defRPr sz="4000"/>
            </a:lvl2pPr>
            <a:lvl3pPr marL="1300326" indent="0">
              <a:buNone/>
              <a:defRPr sz="3400"/>
            </a:lvl3pPr>
            <a:lvl4pPr marL="1950490" indent="0">
              <a:buNone/>
              <a:defRPr sz="2800"/>
            </a:lvl4pPr>
            <a:lvl5pPr marL="2600653" indent="0">
              <a:buNone/>
              <a:defRPr sz="2800"/>
            </a:lvl5pPr>
            <a:lvl6pPr marL="3250816" indent="0">
              <a:buNone/>
              <a:defRPr sz="2800"/>
            </a:lvl6pPr>
            <a:lvl7pPr marL="3900981" indent="0">
              <a:buNone/>
              <a:defRPr sz="2800"/>
            </a:lvl7pPr>
            <a:lvl8pPr marL="4551142" indent="0">
              <a:buNone/>
              <a:defRPr sz="2800"/>
            </a:lvl8pPr>
            <a:lvl9pPr marL="5201307" indent="0">
              <a:buNone/>
              <a:defRPr sz="2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032" y="7633547"/>
            <a:ext cx="7802880" cy="1144693"/>
          </a:xfrm>
        </p:spPr>
        <p:txBody>
          <a:bodyPr/>
          <a:lstStyle>
            <a:lvl1pPr marL="0" indent="0">
              <a:buNone/>
              <a:defRPr sz="2000"/>
            </a:lvl1pPr>
            <a:lvl2pPr marL="650164" indent="0">
              <a:buNone/>
              <a:defRPr sz="1700"/>
            </a:lvl2pPr>
            <a:lvl3pPr marL="1300326" indent="0">
              <a:buNone/>
              <a:defRPr sz="1400"/>
            </a:lvl3pPr>
            <a:lvl4pPr marL="1950490" indent="0">
              <a:buNone/>
              <a:defRPr sz="1300"/>
            </a:lvl4pPr>
            <a:lvl5pPr marL="2600653" indent="0">
              <a:buNone/>
              <a:defRPr sz="1300"/>
            </a:lvl5pPr>
            <a:lvl6pPr marL="3250816" indent="0">
              <a:buNone/>
              <a:defRPr sz="1300"/>
            </a:lvl6pPr>
            <a:lvl7pPr marL="3900981" indent="0">
              <a:buNone/>
              <a:defRPr sz="1300"/>
            </a:lvl7pPr>
            <a:lvl8pPr marL="4551142" indent="0">
              <a:buNone/>
              <a:defRPr sz="1300"/>
            </a:lvl8pPr>
            <a:lvl9pPr marL="5201307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76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  <a:prstGeom prst="rect">
            <a:avLst/>
          </a:prstGeom>
        </p:spPr>
        <p:txBody>
          <a:bodyPr vert="horz" lIns="130032" tIns="65017" rIns="130032" bIns="6501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275844"/>
            <a:ext cx="11704320" cy="6436925"/>
          </a:xfrm>
          <a:prstGeom prst="rect">
            <a:avLst/>
          </a:prstGeom>
        </p:spPr>
        <p:txBody>
          <a:bodyPr vert="horz" lIns="130032" tIns="65017" rIns="130032" bIns="6501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0240" y="9040146"/>
            <a:ext cx="3034453" cy="519289"/>
          </a:xfrm>
          <a:prstGeom prst="rect">
            <a:avLst/>
          </a:prstGeom>
        </p:spPr>
        <p:txBody>
          <a:bodyPr vert="horz" lIns="130032" tIns="65017" rIns="130032" bIns="65017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43308" y="9040146"/>
            <a:ext cx="4118187" cy="519289"/>
          </a:xfrm>
          <a:prstGeom prst="rect">
            <a:avLst/>
          </a:prstGeom>
        </p:spPr>
        <p:txBody>
          <a:bodyPr vert="horz" lIns="130032" tIns="65017" rIns="130032" bIns="65017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0107" y="9040146"/>
            <a:ext cx="3034453" cy="519289"/>
          </a:xfrm>
          <a:prstGeom prst="rect">
            <a:avLst/>
          </a:prstGeom>
        </p:spPr>
        <p:txBody>
          <a:bodyPr vert="horz" lIns="130032" tIns="65017" rIns="130032" bIns="65017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46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94" r:id="rId1"/>
    <p:sldLayoutId id="2147484795" r:id="rId2"/>
    <p:sldLayoutId id="2147484796" r:id="rId3"/>
    <p:sldLayoutId id="2147484797" r:id="rId4"/>
    <p:sldLayoutId id="2147484798" r:id="rId5"/>
    <p:sldLayoutId id="2147484799" r:id="rId6"/>
    <p:sldLayoutId id="2147484800" r:id="rId7"/>
    <p:sldLayoutId id="2147484801" r:id="rId8"/>
    <p:sldLayoutId id="2147484802" r:id="rId9"/>
    <p:sldLayoutId id="2147484803" r:id="rId10"/>
    <p:sldLayoutId id="2147484804" r:id="rId11"/>
  </p:sldLayoutIdLst>
  <p:hf hdr="0" ftr="0" dt="0"/>
  <p:txStyles>
    <p:titleStyle>
      <a:lvl1pPr algn="ctr" defTabSz="1300326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7623" indent="-487623" algn="l" defTabSz="1300326" rtl="0" eaLnBrk="1" latinLnBrk="0" hangingPunct="1">
        <a:spcBef>
          <a:spcPct val="20000"/>
        </a:spcBef>
        <a:buFont typeface="Arial" panose="020B0604020202020204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56515" indent="-406354" algn="l" defTabSz="1300326" rtl="0" eaLnBrk="1" latinLnBrk="0" hangingPunct="1">
        <a:spcBef>
          <a:spcPct val="20000"/>
        </a:spcBef>
        <a:buFont typeface="Arial" panose="020B0604020202020204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408" indent="-325081" algn="l" defTabSz="1300326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75571" indent="-325081" algn="l" defTabSz="1300326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925736" indent="-325081" algn="l" defTabSz="1300326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75899" indent="-325081" algn="l" defTabSz="13003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6062" indent="-325081" algn="l" defTabSz="13003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6226" indent="-325081" algn="l" defTabSz="13003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6388" indent="-325081" algn="l" defTabSz="13003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3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164" algn="l" defTabSz="13003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326" algn="l" defTabSz="13003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490" algn="l" defTabSz="13003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653" algn="l" defTabSz="13003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0816" algn="l" defTabSz="13003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0981" algn="l" defTabSz="13003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142" algn="l" defTabSz="13003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307" algn="l" defTabSz="13003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92386" y="374597"/>
            <a:ext cx="12039600" cy="8156079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endParaRPr lang="en-US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mn-MN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mn-MN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ГЕРМЕС ЦЕНТР"  </a:t>
            </a:r>
            <a:endParaRPr lang="en-US" sz="32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  <a:r>
              <a:rPr lang="mn-MN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ХУВЬЦААТ </a:t>
            </a:r>
            <a:r>
              <a:rPr lang="mn-MN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КОМПАНИ</a:t>
            </a:r>
            <a:endParaRPr lang="en-US" sz="3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mn-MN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mn-MN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ҮЙЛ АЖИЛЛАГААНЫ ТАЙЛАН </a:t>
            </a:r>
          </a:p>
          <a:p>
            <a:r>
              <a:rPr lang="mn-MN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2019 ОН</a:t>
            </a:r>
            <a:endParaRPr lang="en-US" sz="4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mn-MN" b="1" dirty="0" smtClean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9" name="Picture Placeholder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0" y="984647"/>
            <a:ext cx="4289559" cy="3698822"/>
          </a:xfrm>
          <a:prstGeom prst="rect">
            <a:avLst/>
          </a:prstGeom>
          <a:solidFill>
            <a:srgbClr val="FFFFFF">
              <a:shade val="85000"/>
            </a:srgbClr>
          </a:solidFill>
          <a:ln w="6350" cap="sq">
            <a:solidFill>
              <a:srgbClr val="1C4372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2764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98499" y="418729"/>
            <a:ext cx="11760201" cy="8648517"/>
          </a:xfrm>
          <a:prstGeom prst="rect">
            <a:avLst/>
          </a:prstGeom>
          <a:noFill/>
          <a:ln w="28575">
            <a:solidFill>
              <a:srgbClr val="FF0000"/>
            </a:solidFill>
          </a:ln>
          <a:effectLst/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  <a:spAutoFit/>
          </a:bodyPr>
          <a:lstStyle/>
          <a:p>
            <a:pPr defTabSz="914354" fontAlgn="base" hangingPunct="1">
              <a:spcBef>
                <a:spcPct val="0"/>
              </a:spcBef>
              <a:spcAft>
                <a:spcPct val="0"/>
              </a:spcAft>
            </a:pPr>
            <a:endParaRPr lang="mn-MN" altLang="en-US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defTabSz="914354" fontAlgn="base" hangingPunct="1">
              <a:spcBef>
                <a:spcPct val="0"/>
              </a:spcBef>
              <a:spcAft>
                <a:spcPct val="0"/>
              </a:spcAft>
            </a:pPr>
            <a:endParaRPr lang="mn-MN" altLang="en-US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defTabSz="914354" fontAlgn="base" hangingPunct="1">
              <a:spcBef>
                <a:spcPct val="0"/>
              </a:spcBef>
              <a:spcAft>
                <a:spcPct val="0"/>
              </a:spcAft>
            </a:pPr>
            <a:endParaRPr lang="mn-MN" altLang="en-US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defTabSz="914354" fontAlgn="base" hangingPunct="1">
              <a:spcBef>
                <a:spcPct val="0"/>
              </a:spcBef>
              <a:spcAft>
                <a:spcPct val="0"/>
              </a:spcAft>
            </a:pPr>
            <a:endParaRPr lang="mn-MN" altLang="en-US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defTabSz="914354" fontAlgn="base" hangingPunct="1">
              <a:spcBef>
                <a:spcPct val="0"/>
              </a:spcBef>
              <a:spcAft>
                <a:spcPct val="0"/>
              </a:spcAft>
            </a:pPr>
            <a:endParaRPr lang="mn-MN" altLang="en-US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defTabSz="914354" fontAlgn="base" hangingPunct="1">
              <a:spcBef>
                <a:spcPct val="0"/>
              </a:spcBef>
              <a:spcAft>
                <a:spcPct val="0"/>
              </a:spcAft>
            </a:pPr>
            <a:endParaRPr lang="mn-MN" altLang="en-US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defTabSz="914354" fontAlgn="base" hangingPunct="1">
              <a:spcBef>
                <a:spcPct val="0"/>
              </a:spcBef>
              <a:spcAft>
                <a:spcPct val="0"/>
              </a:spcAft>
            </a:pPr>
            <a:endParaRPr lang="mn-MN" altLang="en-US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defTabSz="914354" fontAlgn="base" hangingPunct="1">
              <a:spcBef>
                <a:spcPct val="0"/>
              </a:spcBef>
              <a:spcAft>
                <a:spcPct val="0"/>
              </a:spcAft>
            </a:pPr>
            <a:endParaRPr lang="mn-MN" altLang="en-US" sz="8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l" defTabSz="914354" eaLnBrk="0" fontAlgn="base">
              <a:spcBef>
                <a:spcPct val="0"/>
              </a:spcBef>
              <a:spcAft>
                <a:spcPct val="0"/>
              </a:spcAft>
            </a:pPr>
            <a:endParaRPr lang="mn-MN" altLang="en-US" sz="20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 defTabSz="914354" eaLnBrk="0" fontAlgn="base">
              <a:spcBef>
                <a:spcPct val="0"/>
              </a:spcBef>
              <a:spcAft>
                <a:spcPct val="0"/>
              </a:spcAft>
            </a:pPr>
            <a:endParaRPr lang="mn-MN" altLang="en-US" sz="20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 defTabSz="914354" eaLnBrk="0" fontAlgn="base">
              <a:spcBef>
                <a:spcPct val="0"/>
              </a:spcBef>
              <a:spcAft>
                <a:spcPct val="0"/>
              </a:spcAft>
            </a:pPr>
            <a:endParaRPr lang="mn-MN" altLang="en-US" sz="20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 defTabSz="914354" eaLnBrk="0" fontAlgn="base">
              <a:spcBef>
                <a:spcPct val="0"/>
              </a:spcBef>
              <a:spcAft>
                <a:spcPct val="0"/>
              </a:spcAft>
            </a:pPr>
            <a:endParaRPr lang="mn-MN" alt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defTabSz="914354" eaLnBrk="0" fontAlgn="base">
              <a:spcBef>
                <a:spcPct val="0"/>
              </a:spcBef>
              <a:spcAft>
                <a:spcPct val="0"/>
              </a:spcAft>
            </a:pPr>
            <a:endParaRPr lang="mn-MN" alt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defTabSz="914354" eaLnBrk="0" fontAlgn="base">
              <a:spcBef>
                <a:spcPct val="0"/>
              </a:spcBef>
              <a:spcAft>
                <a:spcPct val="0"/>
              </a:spcAft>
            </a:pPr>
            <a:endParaRPr lang="mn-MN" alt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defTabSz="914354" eaLnBrk="0" fontAlgn="base">
              <a:spcBef>
                <a:spcPct val="0"/>
              </a:spcBef>
              <a:spcAft>
                <a:spcPct val="0"/>
              </a:spcAft>
            </a:pPr>
            <a:endParaRPr lang="mn-MN" alt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defTabSz="914354" eaLnBrk="0" fontAlgn="base">
              <a:spcBef>
                <a:spcPct val="0"/>
              </a:spcBef>
              <a:spcAft>
                <a:spcPct val="0"/>
              </a:spcAft>
            </a:pPr>
            <a:endParaRPr lang="mn-MN" alt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defTabSz="914354" eaLnBrk="0" fontAlgn="base">
              <a:spcBef>
                <a:spcPct val="0"/>
              </a:spcBef>
              <a:spcAft>
                <a:spcPct val="0"/>
              </a:spcAft>
            </a:pPr>
            <a:endParaRPr lang="mn-MN" alt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defTabSz="914354" eaLnBrk="0" fontAlgn="base">
              <a:spcBef>
                <a:spcPct val="0"/>
              </a:spcBef>
              <a:spcAft>
                <a:spcPct val="0"/>
              </a:spcAft>
            </a:pPr>
            <a:endParaRPr lang="mn-MN" alt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defTabSz="914354" eaLnBrk="0" fontAlgn="base">
              <a:spcBef>
                <a:spcPct val="0"/>
              </a:spcBef>
              <a:spcAft>
                <a:spcPct val="0"/>
              </a:spcAft>
            </a:pPr>
            <a:endParaRPr lang="mn-MN" alt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defTabSz="914354" eaLnBrk="0" fontAlgn="base">
              <a:spcBef>
                <a:spcPct val="0"/>
              </a:spcBef>
              <a:spcAft>
                <a:spcPct val="0"/>
              </a:spcAft>
            </a:pPr>
            <a:endParaRPr lang="mn-MN" alt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defTabSz="914354" eaLnBrk="0" fontAlgn="base">
              <a:spcBef>
                <a:spcPct val="0"/>
              </a:spcBef>
              <a:spcAft>
                <a:spcPct val="0"/>
              </a:spcAft>
            </a:pPr>
            <a:endParaRPr lang="mn-MN" alt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defTabSz="914354" eaLnBrk="0" fontAlgn="base">
              <a:spcBef>
                <a:spcPct val="0"/>
              </a:spcBef>
              <a:spcAft>
                <a:spcPct val="0"/>
              </a:spcAft>
            </a:pPr>
            <a:endParaRPr lang="mn-MN" alt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defTabSz="914354" eaLnBrk="0" fontAlgn="base">
              <a:spcBef>
                <a:spcPct val="0"/>
              </a:spcBef>
              <a:spcAft>
                <a:spcPct val="0"/>
              </a:spcAft>
            </a:pPr>
            <a:endParaRPr lang="mn-MN" alt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defTabSz="914354" eaLnBrk="0" fontAlgn="base">
              <a:spcBef>
                <a:spcPct val="0"/>
              </a:spcBef>
              <a:spcAft>
                <a:spcPct val="0"/>
              </a:spcAft>
            </a:pPr>
            <a:endParaRPr lang="mn-MN" alt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defTabSz="914354" eaLnBrk="0" fontAlgn="base">
              <a:spcBef>
                <a:spcPct val="0"/>
              </a:spcBef>
              <a:spcAft>
                <a:spcPct val="0"/>
              </a:spcAft>
            </a:pPr>
            <a:endParaRPr lang="mn-MN" alt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defTabSz="914354" eaLnBrk="0" fontAlgn="base">
              <a:spcBef>
                <a:spcPct val="0"/>
              </a:spcBef>
              <a:spcAft>
                <a:spcPct val="0"/>
              </a:spcAft>
            </a:pPr>
            <a:endParaRPr lang="mn-MN" alt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defTabSz="914354" eaLnBrk="0" fontAlgn="base">
              <a:spcBef>
                <a:spcPct val="0"/>
              </a:spcBef>
              <a:spcAft>
                <a:spcPct val="0"/>
              </a:spcAft>
            </a:pPr>
            <a:endParaRPr lang="en-US" alt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837350"/>
            <a:ext cx="184750" cy="376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5" tIns="45718" rIns="91435" bIns="45718" numCol="1" anchor="ctr" anchorCtr="0" compatLnSpc="1">
            <a:prstTxWarp prst="textNoShape">
              <a:avLst/>
            </a:prstTxWarp>
            <a:spAutoFit/>
          </a:bodyPr>
          <a:lstStyle/>
          <a:p>
            <a:pPr algn="l" defTabSz="914354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4275387"/>
              </p:ext>
            </p:extLst>
          </p:nvPr>
        </p:nvGraphicFramePr>
        <p:xfrm>
          <a:off x="1168400" y="1066800"/>
          <a:ext cx="10744200" cy="731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777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8681803"/>
              </p:ext>
            </p:extLst>
          </p:nvPr>
        </p:nvGraphicFramePr>
        <p:xfrm>
          <a:off x="635001" y="685800"/>
          <a:ext cx="11734800" cy="8305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7082179"/>
              </p:ext>
            </p:extLst>
          </p:nvPr>
        </p:nvGraphicFramePr>
        <p:xfrm>
          <a:off x="939800" y="990601"/>
          <a:ext cx="11201400" cy="7696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4266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2180620"/>
              </p:ext>
            </p:extLst>
          </p:nvPr>
        </p:nvGraphicFramePr>
        <p:xfrm>
          <a:off x="939799" y="685800"/>
          <a:ext cx="11277601" cy="815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710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51849"/>
              </p:ext>
            </p:extLst>
          </p:nvPr>
        </p:nvGraphicFramePr>
        <p:xfrm>
          <a:off x="787400" y="685800"/>
          <a:ext cx="11430000" cy="830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368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58800" y="304800"/>
            <a:ext cx="11887200" cy="9140964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140185"/>
              </p:ext>
            </p:extLst>
          </p:nvPr>
        </p:nvGraphicFramePr>
        <p:xfrm>
          <a:off x="711200" y="533402"/>
          <a:ext cx="11430000" cy="8776849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219198"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mn-MN" sz="2400" b="1" i="0" u="none" strike="noStrike" dirty="0" smtClean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КОМПАНИЙН</a:t>
                      </a:r>
                      <a:r>
                        <a:rPr lang="mn-MN" sz="2400" b="1" i="0" u="none" strike="noStrike" baseline="0" dirty="0" smtClean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 СҮҮЛИЙН 5 ЖИЛИЙН САНХҮҮГИЙН ҮЗҮҮЛЭЛТ</a:t>
                      </a:r>
                      <a:r>
                        <a:rPr lang="mn-MN" sz="2400" b="0" i="0" u="none" strike="noStrike" dirty="0" smtClean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mn-MN" sz="2800" b="0" i="0" u="none" strike="noStrike" dirty="0" smtClean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en-US" sz="2800" b="0" i="0" u="none" strike="noStrike" dirty="0" smtClean="0">
                        <a:solidFill>
                          <a:srgbClr val="1C4372"/>
                        </a:solidFill>
                        <a:effectLst/>
                        <a:latin typeface="Times New Roman"/>
                      </a:endParaRPr>
                    </a:p>
                    <a:p>
                      <a:pPr algn="ctr" rtl="0" fontAlgn="ctr"/>
                      <a:endParaRPr lang="en-US" sz="2800" b="0" i="0" u="none" strike="noStrike" dirty="0" smtClean="0">
                        <a:solidFill>
                          <a:srgbClr val="1C4372"/>
                        </a:solidFill>
                        <a:effectLst/>
                        <a:latin typeface="Times New Roman"/>
                      </a:endParaRPr>
                    </a:p>
                    <a:p>
                      <a:pPr algn="l" rtl="0" fontAlgn="ctr"/>
                      <a:r>
                        <a:rPr lang="mn-MN" sz="2000" b="0" i="0" u="none" strike="noStrike" baseline="0" dirty="0" smtClean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                                      </a:t>
                      </a:r>
                      <a:r>
                        <a:rPr lang="mn-MN" sz="2000" b="0" i="0" u="none" strike="noStrike" dirty="0" smtClean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                                                                                                                                     ₮</a:t>
                      </a:r>
                      <a:endParaRPr lang="mn-MN" sz="2000" b="0" i="0" u="none" strike="noStrike" dirty="0">
                        <a:solidFill>
                          <a:srgbClr val="1C4372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30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mn-MN" sz="1600" b="1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Үзүүлэлт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mn-MN" sz="1600" b="1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2015 он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mn-MN" sz="1600" b="1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2016 он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mn-MN" sz="1600" b="1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2017 он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mn-MN" sz="1600" b="1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2018 он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mn-MN" sz="1600" b="1" i="0" u="none" strike="noStrike" dirty="0" smtClean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mn-MN" sz="1600" b="1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он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8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mn-MN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Эргэлтийн </a:t>
                      </a:r>
                      <a:r>
                        <a:rPr lang="mn-MN" sz="1600" b="0" i="0" u="none" strike="noStrike" dirty="0" smtClean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хөрөнгө</a:t>
                      </a:r>
                    </a:p>
                    <a:p>
                      <a:pPr algn="just" fontAlgn="ctr"/>
                      <a:endParaRPr lang="mn-MN" sz="1600" b="0" i="0" u="none" strike="noStrike" dirty="0">
                        <a:solidFill>
                          <a:srgbClr val="1C4372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1,403,086,689.58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1,541,179,226.10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1,678,326,249.34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1,721,276,038.37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n-MN" sz="1600" b="0" i="0" u="none" strike="noStrike" dirty="0" smtClean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1,874,201,189.91</a:t>
                      </a:r>
                      <a:endParaRPr lang="en-US" sz="1600" b="0" i="0" u="none" strike="noStrike" dirty="0">
                        <a:solidFill>
                          <a:srgbClr val="1C4372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8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mn-MN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Эргэлтийн бус </a:t>
                      </a:r>
                      <a:r>
                        <a:rPr lang="mn-MN" sz="1600" b="0" i="0" u="none" strike="noStrike" dirty="0" smtClean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хөрөнгө</a:t>
                      </a:r>
                    </a:p>
                    <a:p>
                      <a:pPr algn="just" fontAlgn="ctr"/>
                      <a:endParaRPr lang="mn-MN" sz="1600" b="0" i="0" u="none" strike="noStrike" dirty="0">
                        <a:solidFill>
                          <a:srgbClr val="1C4372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7,035,735,803.31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6,861,584,941.56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6,805,624,589.59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6,677,378,101.86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n-MN" sz="1600" b="0" i="0" u="none" strike="noStrike" dirty="0" smtClean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6,527,354,400.69</a:t>
                      </a:r>
                      <a:endParaRPr lang="en-US" sz="1600" b="0" i="0" u="none" strike="noStrike" dirty="0">
                        <a:solidFill>
                          <a:srgbClr val="1C4372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8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mn-MN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Нийт </a:t>
                      </a:r>
                      <a:r>
                        <a:rPr lang="mn-MN" sz="1600" b="0" i="0" u="none" strike="noStrike" dirty="0" smtClean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хөрөнгө</a:t>
                      </a:r>
                    </a:p>
                    <a:p>
                      <a:pPr algn="just" fontAlgn="ctr"/>
                      <a:endParaRPr lang="mn-MN" sz="1600" b="0" i="0" u="none" strike="noStrike" dirty="0">
                        <a:solidFill>
                          <a:srgbClr val="1C4372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8,438,822,492.89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8,402,764,167.66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8,483,950,838.93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8,398,654,140.23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n-MN" sz="1600" b="0" i="0" u="none" strike="noStrike" dirty="0" smtClean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8,401,555,590.60</a:t>
                      </a:r>
                      <a:endParaRPr lang="en-US" sz="1600" b="0" i="0" u="none" strike="noStrike" dirty="0">
                        <a:solidFill>
                          <a:srgbClr val="1C4372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8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mn-MN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Нийт өр </a:t>
                      </a:r>
                      <a:r>
                        <a:rPr lang="mn-MN" sz="1600" b="0" i="0" u="none" strike="noStrike" dirty="0" smtClean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төлбөр</a:t>
                      </a:r>
                    </a:p>
                    <a:p>
                      <a:pPr algn="just" fontAlgn="ctr"/>
                      <a:endParaRPr lang="mn-MN" sz="1600" b="0" i="0" u="none" strike="noStrike" dirty="0">
                        <a:solidFill>
                          <a:srgbClr val="1C4372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219,610,530.09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209,455,277.50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198,987,075.45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213,651,174.42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n-MN" sz="1600" b="0" i="0" u="none" strike="noStrike" dirty="0" smtClean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206,660,096.80</a:t>
                      </a:r>
                      <a:endParaRPr lang="en-US" sz="1600" b="0" i="0" u="none" strike="noStrike" dirty="0">
                        <a:solidFill>
                          <a:srgbClr val="1C4372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8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mn-MN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Эзэмшигчдийн </a:t>
                      </a:r>
                      <a:r>
                        <a:rPr lang="mn-MN" sz="1600" b="0" i="0" u="none" strike="noStrike" dirty="0" smtClean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өмч</a:t>
                      </a:r>
                    </a:p>
                    <a:p>
                      <a:pPr algn="just" fontAlgn="ctr"/>
                      <a:endParaRPr lang="mn-MN" sz="1600" b="0" i="0" u="none" strike="noStrike" dirty="0">
                        <a:solidFill>
                          <a:srgbClr val="1C4372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8,219,211,962.80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8,193,308,890.16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8,284,963,763.48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8,185,002,965.81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n-MN" sz="1600" b="0" i="0" u="none" strike="noStrike" dirty="0" smtClean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8,194,895,493.80</a:t>
                      </a:r>
                      <a:endParaRPr lang="en-US" sz="1600" b="0" i="0" u="none" strike="noStrike" dirty="0">
                        <a:solidFill>
                          <a:srgbClr val="1C4372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8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mn-MN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Борлуулалтын </a:t>
                      </a:r>
                      <a:r>
                        <a:rPr lang="mn-MN" sz="1600" b="0" i="0" u="none" strike="noStrike" dirty="0" smtClean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орлого</a:t>
                      </a:r>
                    </a:p>
                    <a:p>
                      <a:pPr algn="just" fontAlgn="ctr"/>
                      <a:endParaRPr lang="mn-MN" sz="1600" b="0" i="0" u="none" strike="noStrike" dirty="0">
                        <a:solidFill>
                          <a:srgbClr val="1C4372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1,494,879,283.52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1,367,696,294.36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1,334,591,010.34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1,389,183,726.83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n-MN" sz="1600" b="0" i="0" u="none" strike="noStrike" dirty="0" smtClean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1,449,256,652.85</a:t>
                      </a:r>
                      <a:endParaRPr lang="en-US" sz="1600" b="0" i="0" u="none" strike="noStrike" dirty="0">
                        <a:solidFill>
                          <a:srgbClr val="1C4372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98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mn-MN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Нийт </a:t>
                      </a:r>
                      <a:r>
                        <a:rPr lang="mn-MN" sz="1600" b="0" i="0" u="none" strike="noStrike" dirty="0" smtClean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орлого</a:t>
                      </a:r>
                    </a:p>
                    <a:p>
                      <a:pPr algn="just" fontAlgn="ctr"/>
                      <a:endParaRPr lang="mn-MN" sz="1600" b="0" i="0" u="none" strike="noStrike" dirty="0">
                        <a:solidFill>
                          <a:srgbClr val="1C4372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1,569,335,970.52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1,489,906,907.10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1,490,397,917.45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1,572,606,312.34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n-MN" sz="1600" b="0" i="0" u="none" strike="noStrike" dirty="0" smtClean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1,652,538,682.76</a:t>
                      </a:r>
                      <a:endParaRPr lang="en-US" sz="1600" b="0" i="0" u="none" strike="noStrike" dirty="0">
                        <a:solidFill>
                          <a:srgbClr val="1C4372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98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mn-MN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Нийт </a:t>
                      </a:r>
                      <a:r>
                        <a:rPr lang="mn-MN" sz="1600" b="0" i="0" u="none" strike="noStrike" dirty="0" smtClean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зардал</a:t>
                      </a:r>
                    </a:p>
                    <a:p>
                      <a:pPr algn="just" fontAlgn="ctr"/>
                      <a:endParaRPr lang="mn-MN" sz="1600" b="0" i="0" u="none" strike="noStrike" dirty="0">
                        <a:solidFill>
                          <a:srgbClr val="1C4372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830,946,635.87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817,376,753.65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774,988,602.67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789,189,311.26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n-MN" sz="1600" b="0" i="0" u="none" strike="noStrike" dirty="0" smtClean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832,528,421.60</a:t>
                      </a:r>
                      <a:endParaRPr lang="en-US" sz="1600" b="0" i="0" u="none" strike="noStrike" dirty="0">
                        <a:solidFill>
                          <a:srgbClr val="1C4372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98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mn-MN" sz="1600" b="0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</a:rPr>
                        <a:t>Ашгийн</a:t>
                      </a:r>
                      <a:r>
                        <a:rPr lang="mn-MN" sz="1600" b="0" i="0" u="none" strike="noStrike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</a:rPr>
                        <a:t> татвар</a:t>
                      </a:r>
                      <a:endParaRPr lang="mn-MN" sz="1600" b="0" i="0" u="none" strike="noStrike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</a:endParaRPr>
                    </a:p>
                    <a:p>
                      <a:pPr algn="just" fontAlgn="ctr"/>
                      <a:endParaRPr lang="mn-MN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82,031,240.65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78,299,294.78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79,488,786.45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87,046,333.45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n-MN" sz="1600" b="0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91,667,181.10</a:t>
                      </a:r>
                      <a:endParaRPr lang="en-US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98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mn-MN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Цэвэр </a:t>
                      </a:r>
                      <a:r>
                        <a:rPr lang="mn-MN" sz="1600" b="0" i="0" u="none" strike="noStrike" dirty="0" smtClean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ашиг</a:t>
                      </a:r>
                    </a:p>
                    <a:p>
                      <a:pPr algn="just" fontAlgn="ctr"/>
                      <a:endParaRPr lang="mn-MN" sz="1600" b="0" i="0" u="none" strike="noStrike" dirty="0">
                        <a:solidFill>
                          <a:srgbClr val="1C4372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738,389,334.65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672,530,153.45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715,409,314.78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783,417,870.81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n-MN" sz="1600" b="0" i="0" u="none" strike="noStrike" dirty="0" smtClean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820,010,261.16</a:t>
                      </a:r>
                      <a:endParaRPr lang="en-US" sz="1600" b="0" i="0" u="none" strike="noStrike" dirty="0">
                        <a:solidFill>
                          <a:srgbClr val="1C4372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698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600" b="0" i="0" u="none" strike="noStrike" dirty="0" smtClean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EPS </a:t>
                      </a:r>
                      <a:r>
                        <a:rPr lang="en-US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/</a:t>
                      </a:r>
                      <a:r>
                        <a:rPr lang="mn-MN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Нэгж хувьцаанд ногдох ашиг/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9.4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8.56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9.11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9.97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n-MN" sz="1600" b="0" i="0" u="none" strike="noStrike" dirty="0" smtClean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10.44</a:t>
                      </a:r>
                      <a:endParaRPr lang="en-US" sz="1600" b="0" i="0" u="none" strike="noStrike" dirty="0">
                        <a:solidFill>
                          <a:srgbClr val="1C4372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222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PE /</a:t>
                      </a:r>
                      <a:r>
                        <a:rPr lang="mn-MN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Үнэ ашгийн харьцаа/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13.04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19.84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15.59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14.04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n-MN" sz="1600" b="0" i="0" u="none" strike="noStrike" dirty="0" smtClean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12.45</a:t>
                      </a:r>
                      <a:endParaRPr lang="en-US" sz="1600" b="0" i="0" u="none" strike="noStrike" dirty="0">
                        <a:solidFill>
                          <a:srgbClr val="1C4372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698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ROE /</a:t>
                      </a:r>
                      <a:r>
                        <a:rPr lang="mn-MN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Хувьцаат капиталын өгөөж/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0.09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0.08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0.09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0.1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n-MN" sz="1600" b="0" i="0" u="none" strike="noStrike" dirty="0" smtClean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0.10</a:t>
                      </a:r>
                      <a:endParaRPr lang="en-US" sz="1600" b="0" i="0" u="none" strike="noStrike" dirty="0">
                        <a:solidFill>
                          <a:srgbClr val="1C4372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058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BV /</a:t>
                      </a:r>
                      <a:r>
                        <a:rPr lang="mn-MN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Нэгж хувьцаанд ногдох дансны үнийн харьцаа/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1.23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1.7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1.42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1.4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n-MN" sz="1600" b="0" i="0" u="none" strike="noStrike" dirty="0" smtClean="0">
                          <a:solidFill>
                            <a:srgbClr val="1C4372"/>
                          </a:solidFill>
                          <a:effectLst/>
                          <a:latin typeface="Times New Roman"/>
                        </a:rPr>
                        <a:t>1.3</a:t>
                      </a:r>
                      <a:endParaRPr lang="en-US" sz="1600" b="0" i="0" u="none" strike="noStrike" dirty="0">
                        <a:solidFill>
                          <a:srgbClr val="1C4372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320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0928373"/>
              </p:ext>
            </p:extLst>
          </p:nvPr>
        </p:nvGraphicFramePr>
        <p:xfrm>
          <a:off x="635000" y="762000"/>
          <a:ext cx="11734799" cy="822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870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1992760"/>
              </p:ext>
            </p:extLst>
          </p:nvPr>
        </p:nvGraphicFramePr>
        <p:xfrm>
          <a:off x="635000" y="685800"/>
          <a:ext cx="11658600" cy="838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275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5069315"/>
              </p:ext>
            </p:extLst>
          </p:nvPr>
        </p:nvGraphicFramePr>
        <p:xfrm>
          <a:off x="711200" y="685800"/>
          <a:ext cx="11658600" cy="838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493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1628296"/>
              </p:ext>
            </p:extLst>
          </p:nvPr>
        </p:nvGraphicFramePr>
        <p:xfrm>
          <a:off x="635001" y="762000"/>
          <a:ext cx="11658600" cy="838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213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35000" y="457200"/>
            <a:ext cx="11811000" cy="9017849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 lIns="91435" tIns="45718" rIns="91435" bIns="45718">
            <a:spAutoFit/>
          </a:bodyPr>
          <a:lstStyle/>
          <a:p>
            <a:endParaRPr lang="mn-MN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0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0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0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0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0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0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0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0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0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0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0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mn-MN" sz="24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endParaRPr lang="mn-MN" sz="2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87400" y="609600"/>
            <a:ext cx="115062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mn-MN" sz="8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mn-MN" sz="2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2008 – 2019 ОНУУДАД ТАРААСАН НОГДОЛ АШИГ /сая.төг/</a:t>
            </a:r>
          </a:p>
          <a:p>
            <a:endParaRPr lang="mn-MN" sz="24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mn-MN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"Гермес центр" ХК нь Монголын хөрөнгийн бирж дээрх хамгийн идэвхитэй ногдол ашиг тараадаг компаниудын нэгэн бөгөөд хувьцаа эзэмшигчдэдээ 2008 оноос эхлэн ногдол ашиг тарааж ирсэн. 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mn-MN" sz="2400" dirty="0" smtClean="0"/>
              <a:t> </a:t>
            </a:r>
            <a:endParaRPr lang="en-US" sz="24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566653"/>
              </p:ext>
            </p:extLst>
          </p:nvPr>
        </p:nvGraphicFramePr>
        <p:xfrm>
          <a:off x="787400" y="2590800"/>
          <a:ext cx="11506200" cy="662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0343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640694" y="534890"/>
            <a:ext cx="11805306" cy="8586962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FF0000"/>
            </a:solidFill>
          </a:ln>
          <a:effectLst/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  <a:spAutoFit/>
          </a:bodyPr>
          <a:lstStyle>
            <a:lvl1pPr algn="l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algn="l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algn="l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371600" algn="l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828800" algn="l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286000" algn="l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3200" algn="l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200400" algn="l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657600" algn="l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defTabSz="914354" hangingPunct="1"/>
            <a:endParaRPr lang="mn-MN" altLang="en-US" sz="800" b="1" dirty="0" smtClean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354" hangingPunct="1"/>
            <a:r>
              <a:rPr lang="mn-MN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КОМПАНИЙН ЗАСАГЛАЛ</a:t>
            </a:r>
            <a:br>
              <a:rPr lang="mn-MN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mn-MN" altLang="en-US" sz="2400" b="1" i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defTabSz="914354" eaLnBrk="0"/>
            <a:endParaRPr lang="mn-MN" altLang="en-US" sz="22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54" eaLnBrk="0"/>
            <a:endParaRPr lang="mn-MN" altLang="en-US" sz="22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54" eaLnBrk="0"/>
            <a:endParaRPr lang="mn-MN" altLang="en-US" sz="22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54" eaLnBrk="0"/>
            <a:endParaRPr lang="mn-MN" altLang="en-US" sz="22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54" eaLnBrk="0"/>
            <a:endParaRPr lang="mn-MN" altLang="en-US" sz="22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54" eaLnBrk="0"/>
            <a:endParaRPr lang="mn-MN" altLang="en-US" sz="22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54" eaLnBrk="0"/>
            <a:endParaRPr lang="mn-MN" altLang="en-US" sz="22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54" eaLnBrk="0"/>
            <a:endParaRPr lang="mn-MN" altLang="en-US" sz="22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54" eaLnBrk="0"/>
            <a:endParaRPr lang="mn-MN" altLang="en-US" sz="22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54" eaLnBrk="0"/>
            <a:endParaRPr lang="mn-MN" altLang="en-US" sz="22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54" eaLnBrk="0"/>
            <a:endParaRPr lang="mn-MN" altLang="en-US" sz="22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54" eaLnBrk="0"/>
            <a:endParaRPr lang="mn-MN" altLang="en-US" sz="22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54" eaLnBrk="0"/>
            <a:endParaRPr lang="mn-MN" altLang="en-US" sz="22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54" eaLnBrk="0"/>
            <a:endParaRPr lang="mn-MN" altLang="en-US" sz="22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54" eaLnBrk="0"/>
            <a:endParaRPr lang="mn-MN" altLang="en-US" sz="22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54" eaLnBrk="0"/>
            <a:endParaRPr lang="mn-MN" altLang="en-US" sz="22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54" eaLnBrk="0"/>
            <a:endParaRPr lang="mn-MN" altLang="en-US" sz="22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54" eaLnBrk="0"/>
            <a:endParaRPr lang="mn-MN" altLang="en-US" sz="22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54" eaLnBrk="0"/>
            <a:endParaRPr lang="mn-MN" altLang="en-US" sz="22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54" eaLnBrk="0"/>
            <a:endParaRPr lang="mn-MN" altLang="en-US" sz="20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mn-MN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354" eaLnBrk="0"/>
            <a:endParaRPr lang="mn-MN" altLang="en-US" sz="20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54" eaLnBrk="0"/>
            <a:endParaRPr lang="en-US" altLang="en-US" sz="1800" dirty="0"/>
          </a:p>
        </p:txBody>
      </p:sp>
      <p:graphicFrame>
        <p:nvGraphicFramePr>
          <p:cNvPr id="3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6179661"/>
              </p:ext>
            </p:extLst>
          </p:nvPr>
        </p:nvGraphicFramePr>
        <p:xfrm>
          <a:off x="866446" y="1676400"/>
          <a:ext cx="11353801" cy="693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500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35000" y="457200"/>
            <a:ext cx="11811000" cy="9017849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 lIns="91435" tIns="45718" rIns="91435" bIns="45718">
            <a:spAutoFit/>
          </a:bodyPr>
          <a:lstStyle/>
          <a:p>
            <a:endParaRPr lang="mn-MN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0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0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0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0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0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0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0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0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0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0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0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mn-MN" sz="24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endParaRPr lang="mn-MN" sz="2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87400" y="609600"/>
            <a:ext cx="11506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mn-MN" sz="8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mn-MN" sz="2400" dirty="0" smtClean="0"/>
              <a:t> </a:t>
            </a:r>
            <a:endParaRPr lang="en-US" sz="24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1078296"/>
              </p:ext>
            </p:extLst>
          </p:nvPr>
        </p:nvGraphicFramePr>
        <p:xfrm>
          <a:off x="787400" y="762000"/>
          <a:ext cx="11506200" cy="8458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54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98499" y="395645"/>
            <a:ext cx="11760201" cy="8694684"/>
          </a:xfrm>
          <a:prstGeom prst="rect">
            <a:avLst/>
          </a:prstGeom>
          <a:noFill/>
          <a:ln w="28575">
            <a:solidFill>
              <a:srgbClr val="FF0000"/>
            </a:solidFill>
          </a:ln>
          <a:effectLst/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  <a:spAutoFit/>
          </a:bodyPr>
          <a:lstStyle/>
          <a:p>
            <a:pPr defTabSz="914354" fontAlgn="base" hangingPunct="1">
              <a:spcBef>
                <a:spcPct val="0"/>
              </a:spcBef>
              <a:spcAft>
                <a:spcPct val="0"/>
              </a:spcAft>
            </a:pPr>
            <a:r>
              <a:rPr lang="mn-MN" alt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ХУВЬЦААНЫ ХАНШ 2008 – 2019 ОН /₮/</a:t>
            </a:r>
          </a:p>
          <a:p>
            <a:pPr defTabSz="914354" fontAlgn="base" hangingPunct="1">
              <a:spcBef>
                <a:spcPct val="0"/>
              </a:spcBef>
              <a:spcAft>
                <a:spcPct val="0"/>
              </a:spcAft>
            </a:pPr>
            <a:endParaRPr lang="mn-MN" altLang="en-US" sz="8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defTabSz="914354" eaLnBrk="0" fontAlgn="base">
              <a:spcBef>
                <a:spcPct val="0"/>
              </a:spcBef>
              <a:spcAft>
                <a:spcPct val="0"/>
              </a:spcAft>
            </a:pPr>
            <a:r>
              <a:rPr lang="mn-MN" altLang="en-US" sz="2100" b="1" i="1" dirty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Хувьцааны зах зээлийн үнэлгээ</a:t>
            </a:r>
            <a:endParaRPr lang="en-US" altLang="en-US" sz="21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 defTabSz="914354" eaLnBrk="0" fontAlgn="base">
              <a:spcBef>
                <a:spcPct val="0"/>
              </a:spcBef>
              <a:spcAft>
                <a:spcPct val="0"/>
              </a:spcAft>
            </a:pPr>
            <a:r>
              <a:rPr lang="mn-MN" altLang="en-US" sz="2100" dirty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"Гермес Центр" ХК нь Монголын хөрөнгийн бирж дээр 2 дугаар ангиллын компанид багтдаг бөгөөд </a:t>
            </a:r>
            <a:r>
              <a:rPr lang="mn-MN" altLang="en-US" sz="2100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2019 </a:t>
            </a:r>
            <a:r>
              <a:rPr lang="mn-MN" altLang="en-US" sz="2100" dirty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оны 12 дугаар сарын байдлаар зах зээлийн үнэлгээ </a:t>
            </a:r>
            <a:r>
              <a:rPr lang="mn-MN" altLang="en-US" sz="2100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10.2 </a:t>
            </a:r>
            <a:r>
              <a:rPr lang="mn-MN" altLang="en-US" sz="2100" dirty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тэрбум төгрөг болсон . </a:t>
            </a:r>
            <a:endParaRPr lang="mn-MN" altLang="en-US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defTabSz="914354" fontAlgn="base" hangingPunct="1">
              <a:spcBef>
                <a:spcPct val="0"/>
              </a:spcBef>
              <a:spcAft>
                <a:spcPct val="0"/>
              </a:spcAft>
            </a:pPr>
            <a:r>
              <a:rPr lang="mn-MN" altLang="en-US" sz="2100" b="1" i="1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Хувьцааны ханшийн өөрчлөлт</a:t>
            </a:r>
            <a:r>
              <a:rPr lang="mn-MN" altLang="en-US" sz="2100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algn="just" defTabSz="914354" fontAlgn="base" hangingPunct="1">
              <a:spcBef>
                <a:spcPct val="0"/>
              </a:spcBef>
              <a:spcAft>
                <a:spcPct val="0"/>
              </a:spcAft>
            </a:pPr>
            <a:r>
              <a:rPr lang="mn-MN" altLang="en-US" sz="2100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2019 </a:t>
            </a:r>
            <a:r>
              <a:rPr lang="mn-MN" altLang="en-US" sz="2100" dirty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оны байдлаар нэгж хувьцаа </a:t>
            </a:r>
            <a:r>
              <a:rPr lang="mn-MN" altLang="en-US" sz="2100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хөрөнгийн зах </a:t>
            </a:r>
            <a:r>
              <a:rPr lang="mn-MN" altLang="en-US" sz="2100" dirty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зээл дээр </a:t>
            </a:r>
            <a:r>
              <a:rPr lang="mn-MN" altLang="en-US" sz="2100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130 </a:t>
            </a:r>
            <a:r>
              <a:rPr lang="mn-MN" altLang="en-US" sz="2100" dirty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төгрөгөөр арилжаалагдаж </a:t>
            </a:r>
            <a:r>
              <a:rPr lang="mn-MN" altLang="en-US" sz="2100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байсан бөгөөд хувьцаа эзэмшигчдийн </a:t>
            </a:r>
            <a:r>
              <a:rPr lang="mn-MN" altLang="en-US" sz="2100" dirty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хөрөнгө </a:t>
            </a:r>
            <a:r>
              <a:rPr lang="mn-MN" altLang="en-US" sz="2100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1.3 дахин өссөн. </a:t>
            </a:r>
            <a:endParaRPr lang="en-US" altLang="en-US" sz="21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 defTabSz="914354" eaLnBrk="0" fontAlgn="base">
              <a:spcBef>
                <a:spcPct val="0"/>
              </a:spcBef>
              <a:spcAft>
                <a:spcPct val="0"/>
              </a:spcAft>
            </a:pPr>
            <a:endParaRPr lang="en-US" altLang="en-US" sz="21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 defTabSz="914354" eaLnBrk="0" fontAlgn="base">
              <a:spcBef>
                <a:spcPct val="0"/>
              </a:spcBef>
              <a:spcAft>
                <a:spcPct val="0"/>
              </a:spcAft>
            </a:pPr>
            <a:endParaRPr lang="mn-MN" altLang="en-US" sz="20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 defTabSz="914354" eaLnBrk="0" fontAlgn="base">
              <a:spcBef>
                <a:spcPct val="0"/>
              </a:spcBef>
              <a:spcAft>
                <a:spcPct val="0"/>
              </a:spcAft>
            </a:pPr>
            <a:endParaRPr lang="mn-MN" altLang="en-US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 defTabSz="914354" eaLnBrk="0" fontAlgn="base">
              <a:spcBef>
                <a:spcPct val="0"/>
              </a:spcBef>
              <a:spcAft>
                <a:spcPct val="0"/>
              </a:spcAft>
            </a:pPr>
            <a:endParaRPr lang="mn-MN" altLang="en-US" sz="20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l" defTabSz="914354" eaLnBrk="0" fontAlgn="base">
              <a:spcBef>
                <a:spcPct val="0"/>
              </a:spcBef>
              <a:spcAft>
                <a:spcPct val="0"/>
              </a:spcAft>
            </a:pPr>
            <a:endParaRPr lang="mn-MN" alt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defTabSz="914354" eaLnBrk="0" fontAlgn="base">
              <a:spcBef>
                <a:spcPct val="0"/>
              </a:spcBef>
              <a:spcAft>
                <a:spcPct val="0"/>
              </a:spcAft>
            </a:pPr>
            <a:endParaRPr lang="mn-MN" alt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defTabSz="914354" eaLnBrk="0" fontAlgn="base">
              <a:spcBef>
                <a:spcPct val="0"/>
              </a:spcBef>
              <a:spcAft>
                <a:spcPct val="0"/>
              </a:spcAft>
            </a:pPr>
            <a:endParaRPr lang="mn-MN" alt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defTabSz="914354" eaLnBrk="0" fontAlgn="base">
              <a:spcBef>
                <a:spcPct val="0"/>
              </a:spcBef>
              <a:spcAft>
                <a:spcPct val="0"/>
              </a:spcAft>
            </a:pPr>
            <a:endParaRPr lang="mn-MN" alt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defTabSz="914354" eaLnBrk="0" fontAlgn="base">
              <a:spcBef>
                <a:spcPct val="0"/>
              </a:spcBef>
              <a:spcAft>
                <a:spcPct val="0"/>
              </a:spcAft>
            </a:pPr>
            <a:endParaRPr lang="mn-MN" alt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defTabSz="914354" eaLnBrk="0" fontAlgn="base">
              <a:spcBef>
                <a:spcPct val="0"/>
              </a:spcBef>
              <a:spcAft>
                <a:spcPct val="0"/>
              </a:spcAft>
            </a:pPr>
            <a:endParaRPr lang="mn-MN" alt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defTabSz="914354" eaLnBrk="0" fontAlgn="base">
              <a:spcBef>
                <a:spcPct val="0"/>
              </a:spcBef>
              <a:spcAft>
                <a:spcPct val="0"/>
              </a:spcAft>
            </a:pPr>
            <a:endParaRPr lang="mn-MN" alt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defTabSz="914354" eaLnBrk="0" fontAlgn="base">
              <a:spcBef>
                <a:spcPct val="0"/>
              </a:spcBef>
              <a:spcAft>
                <a:spcPct val="0"/>
              </a:spcAft>
            </a:pPr>
            <a:endParaRPr lang="mn-MN" alt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defTabSz="914354" eaLnBrk="0" fontAlgn="base">
              <a:spcBef>
                <a:spcPct val="0"/>
              </a:spcBef>
              <a:spcAft>
                <a:spcPct val="0"/>
              </a:spcAft>
            </a:pPr>
            <a:endParaRPr lang="mn-MN" alt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defTabSz="914354" eaLnBrk="0" fontAlgn="base">
              <a:spcBef>
                <a:spcPct val="0"/>
              </a:spcBef>
              <a:spcAft>
                <a:spcPct val="0"/>
              </a:spcAft>
            </a:pPr>
            <a:endParaRPr lang="mn-MN" alt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defTabSz="914354" eaLnBrk="0" fontAlgn="base">
              <a:spcBef>
                <a:spcPct val="0"/>
              </a:spcBef>
              <a:spcAft>
                <a:spcPct val="0"/>
              </a:spcAft>
            </a:pPr>
            <a:endParaRPr lang="mn-MN" alt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defTabSz="914354" eaLnBrk="0" fontAlgn="base">
              <a:spcBef>
                <a:spcPct val="0"/>
              </a:spcBef>
              <a:spcAft>
                <a:spcPct val="0"/>
              </a:spcAft>
            </a:pPr>
            <a:endParaRPr lang="mn-MN" alt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defTabSz="914354" eaLnBrk="0" fontAlgn="base">
              <a:spcBef>
                <a:spcPct val="0"/>
              </a:spcBef>
              <a:spcAft>
                <a:spcPct val="0"/>
              </a:spcAft>
            </a:pPr>
            <a:endParaRPr lang="mn-MN" alt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defTabSz="914354" eaLnBrk="0" fontAlgn="base">
              <a:spcBef>
                <a:spcPct val="0"/>
              </a:spcBef>
              <a:spcAft>
                <a:spcPct val="0"/>
              </a:spcAft>
            </a:pPr>
            <a:endParaRPr lang="mn-MN" alt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defTabSz="914354" eaLnBrk="0" fontAlgn="base">
              <a:spcBef>
                <a:spcPct val="0"/>
              </a:spcBef>
              <a:spcAft>
                <a:spcPct val="0"/>
              </a:spcAft>
            </a:pPr>
            <a:endParaRPr lang="mn-MN" alt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defTabSz="914354" eaLnBrk="0" fontAlgn="base">
              <a:spcBef>
                <a:spcPct val="0"/>
              </a:spcBef>
              <a:spcAft>
                <a:spcPct val="0"/>
              </a:spcAft>
            </a:pPr>
            <a:endParaRPr lang="en-US" alt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837350"/>
            <a:ext cx="184750" cy="376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5" tIns="45718" rIns="91435" bIns="45718" numCol="1" anchor="ctr" anchorCtr="0" compatLnSpc="1">
            <a:prstTxWarp prst="textNoShape">
              <a:avLst/>
            </a:prstTxWarp>
            <a:spAutoFit/>
          </a:bodyPr>
          <a:lstStyle/>
          <a:p>
            <a:pPr algn="l" defTabSz="914354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216481"/>
              </p:ext>
            </p:extLst>
          </p:nvPr>
        </p:nvGraphicFramePr>
        <p:xfrm>
          <a:off x="863600" y="3048001"/>
          <a:ext cx="11277599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1585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35000" y="457200"/>
            <a:ext cx="11811000" cy="8771628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 lIns="91435" tIns="45718" rIns="91435" bIns="45718">
            <a:spAutoFit/>
          </a:bodyPr>
          <a:lstStyle/>
          <a:p>
            <a:endParaRPr lang="mn-MN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mn-MN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ХУВЬЦАА ЭЗЭМШИГЧИД</a:t>
            </a:r>
            <a:endParaRPr lang="en-US" sz="2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mn-M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</a:t>
            </a:r>
            <a:r>
              <a:rPr lang="mn-MN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Нийт </a:t>
            </a:r>
            <a:r>
              <a:rPr lang="mn-MN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хувьцааны </a:t>
            </a:r>
            <a:r>
              <a:rPr lang="mn-MN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тоо </a:t>
            </a:r>
          </a:p>
          <a:p>
            <a:endParaRPr lang="mn-MN" sz="2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mn-MN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</a:t>
            </a:r>
            <a:r>
              <a:rPr lang="mn-MN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78 </a:t>
            </a:r>
            <a:r>
              <a:rPr lang="mn-MN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543 </a:t>
            </a:r>
            <a:r>
              <a:rPr lang="mn-MN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001</a:t>
            </a:r>
          </a:p>
          <a:p>
            <a:endParaRPr lang="mn-MN" sz="20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mn-MN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Нийт </a:t>
            </a:r>
            <a:r>
              <a:rPr lang="mn-MN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хувьцаа эзэмшигчдийн </a:t>
            </a:r>
            <a:r>
              <a:rPr lang="mn-MN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тоо</a:t>
            </a:r>
          </a:p>
          <a:p>
            <a:endParaRPr lang="mn-MN" sz="2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mn-MN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961</a:t>
            </a:r>
            <a:endParaRPr lang="mn-MN" sz="2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mn-MN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</a:p>
          <a:p>
            <a:r>
              <a:rPr lang="mn-MN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</a:t>
            </a:r>
            <a:endParaRPr lang="mn-MN" sz="16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0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mn-MN" sz="24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endParaRPr lang="mn-MN" sz="2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1671584"/>
              </p:ext>
            </p:extLst>
          </p:nvPr>
        </p:nvGraphicFramePr>
        <p:xfrm>
          <a:off x="1092200" y="2057400"/>
          <a:ext cx="6705600" cy="617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9725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58800" y="152401"/>
            <a:ext cx="12115800" cy="9140960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 lIns="91435" tIns="45718" rIns="91435" bIns="45718">
            <a:spAutoFit/>
          </a:bodyPr>
          <a:lstStyle/>
          <a:p>
            <a:pPr fontAlgn="ctr"/>
            <a:endParaRPr lang="mn-MN" sz="8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r>
              <a:rPr lang="mn-MN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mn-MN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ГЕРМЕС ЦЕНТР” ХК</a:t>
            </a:r>
            <a:r>
              <a:rPr lang="en-US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mn-MN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ИЙН </a:t>
            </a:r>
            <a:r>
              <a:rPr lang="mn-MN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en-US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mn-MN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</a:t>
            </a:r>
            <a:r>
              <a:rPr lang="mn-MN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 НОГДОЛ АШИГ ХУВААРИЛЖ ТАРААСАН ТУХАЙ </a:t>
            </a:r>
            <a:r>
              <a:rPr lang="mn-MN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МЭДЭЭЛЭЛ</a:t>
            </a:r>
          </a:p>
          <a:p>
            <a:pPr fontAlgn="ctr"/>
            <a:endParaRPr lang="en-US" sz="24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endParaRPr lang="en-US" sz="24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endParaRPr lang="en-US" sz="2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endParaRPr lang="en-US" sz="24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endParaRPr lang="en-US" sz="2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endParaRPr lang="en-US" sz="24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endParaRPr lang="en-US" sz="2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endParaRPr lang="en-US" sz="24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endParaRPr lang="en-US" sz="2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endParaRPr lang="en-US" sz="24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endParaRPr lang="en-US" sz="2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endParaRPr lang="en-US" sz="24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endParaRPr lang="en-US" sz="2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endParaRPr lang="en-US" sz="24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endParaRPr lang="en-US" sz="2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endParaRPr lang="en-US" sz="24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endParaRPr lang="en-US" sz="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endParaRPr lang="mn-MN" sz="8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endParaRPr lang="mn-MN" sz="6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endParaRPr lang="mn-MN" sz="8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r>
              <a:rPr lang="mn-MN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mn-MN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ГЕРМЕС ЦЕНТР” ХК-ИЙН </a:t>
            </a:r>
            <a:r>
              <a:rPr lang="mn-MN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mn-MN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 НОГДОЛ АШГИЙН </a:t>
            </a:r>
            <a:r>
              <a:rPr lang="mn-MN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ТУХАЙ</a:t>
            </a:r>
          </a:p>
          <a:p>
            <a:pPr fontAlgn="ctr"/>
            <a:endParaRPr lang="en-US" sz="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ctr"/>
            <a:r>
              <a:rPr lang="mn-MN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Компанийн Төлөөлөн </a:t>
            </a:r>
            <a:r>
              <a:rPr lang="mn-MN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Удирдах Зөвлөл нь </a:t>
            </a:r>
            <a:r>
              <a:rPr lang="mn-MN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mn-MN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онд хувьцаа эзэмшигчдийнхээ эрх ашгийг дээдэлж,  </a:t>
            </a:r>
            <a:r>
              <a:rPr lang="mn-MN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mn-MN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 санхүүгийн тайланд 2 удаа аудитын дүгнэлт гаргуулж, ногдол ашгийг өмнөх жилүүдийн адилаар оны хагас болон бүтэн жилээр хоёр удаа хуваарилах саналтай байгааг хувьцаа эзэмшигчдэдээ мэдэгдэхэд таатай </a:t>
            </a:r>
            <a:r>
              <a:rPr lang="mn-MN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байна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fontAlgn="ctr"/>
            <a:endParaRPr lang="mn-MN" sz="2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1587"/>
              </p:ext>
            </p:extLst>
          </p:nvPr>
        </p:nvGraphicFramePr>
        <p:xfrm>
          <a:off x="825500" y="1371600"/>
          <a:ext cx="11582400" cy="570067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40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17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34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2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513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826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15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429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72994">
                <a:tc gridSpan="9">
                  <a:txBody>
                    <a:bodyPr/>
                    <a:lstStyle/>
                    <a:p>
                      <a:pPr algn="l" fontAlgn="ctr"/>
                      <a:r>
                        <a:rPr lang="ru-RU" sz="19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Хамрах хугацаа: </a:t>
                      </a:r>
                      <a:r>
                        <a:rPr lang="ru-RU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</a:t>
                      </a:r>
                      <a:r>
                        <a:rPr lang="mn-MN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- 201</a:t>
                      </a:r>
                      <a:r>
                        <a:rPr lang="mn-MN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9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</a:t>
                      </a:r>
                      <a:endParaRPr lang="ru-RU" sz="19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77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mn-MN" sz="19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Ногдол ашиг зарласан огноо</a:t>
                      </a:r>
                      <a:endParaRPr lang="mn-MN" sz="19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mn-MN" sz="19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Нэгж хувьцаанд хуваарилсан ногдол ашиг (төг)</a:t>
                      </a:r>
                      <a:endParaRPr lang="mn-MN" sz="19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mn-MN" sz="19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Хувьцаа эзэмшигчдийн тоо</a:t>
                      </a:r>
                      <a:endParaRPr lang="mn-MN" sz="19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mn-MN" sz="19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Нийт ногдол ашгийн дүн (төг)</a:t>
                      </a:r>
                      <a:endParaRPr lang="mn-MN" sz="19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mn-MN" sz="1900" u="none" strike="noStrike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Ногдол ашиг олгосон хэлбэр</a:t>
                      </a:r>
                      <a:endParaRPr lang="mn-MN" sz="1900" b="0" i="0" u="none" strike="noStrike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mn-MN" sz="1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mn-MN" sz="19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Ногдол ашиг тараалтын хувь</a:t>
                      </a:r>
                      <a:endParaRPr lang="mn-MN" sz="19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0846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900" u="none" strike="noStrike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Компани дээр бэлнээр</a:t>
                      </a:r>
                      <a:endParaRPr lang="mn-MN" sz="1900" b="0" i="0" u="none" strike="noStrike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mn-MN" sz="1900" u="none" strike="noStrike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ҮЦТХТөвөөр дамжуулан бэлэн бусаар </a:t>
                      </a:r>
                      <a:endParaRPr lang="mn-MN" sz="1900" b="0" i="0" u="none" strike="noStrike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709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en-US" sz="20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9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Эхний хагас жил</a:t>
                      </a:r>
                      <a:endParaRPr lang="mn-MN" sz="19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5.0</a:t>
                      </a:r>
                      <a:endParaRPr lang="en-US" sz="19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910</a:t>
                      </a:r>
                      <a:endParaRPr lang="en-US" sz="19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  <a:r>
                        <a:rPr lang="mn-MN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mn-MN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mn-MN" sz="19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сая </a:t>
                      </a:r>
                      <a:endParaRPr lang="mn-MN" sz="19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r>
                        <a:rPr lang="mn-MN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r>
                        <a:rPr lang="en-US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mn-MN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mn-MN" sz="19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сая</a:t>
                      </a:r>
                      <a:endParaRPr lang="mn-MN" sz="19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r>
                        <a:rPr lang="mn-MN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mn-MN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mn-MN" sz="19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сая</a:t>
                      </a:r>
                      <a:endParaRPr lang="mn-MN" sz="19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u="none" strike="noStrike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US" sz="1900" b="0" i="0" u="none" strike="noStrike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0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9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Сүүлийн хагас жил</a:t>
                      </a:r>
                      <a:endParaRPr lang="mn-MN" sz="19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</a:t>
                      </a:r>
                      <a:endParaRPr lang="en-US" sz="19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911</a:t>
                      </a:r>
                      <a:endParaRPr lang="en-US" sz="19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298.4</a:t>
                      </a:r>
                      <a:r>
                        <a:rPr lang="mn-MN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mn-MN" sz="19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сая </a:t>
                      </a:r>
                      <a:endParaRPr lang="mn-MN" sz="19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256.5</a:t>
                      </a:r>
                      <a:r>
                        <a:rPr lang="mn-MN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mn-MN" sz="19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сая</a:t>
                      </a:r>
                      <a:endParaRPr lang="mn-MN" sz="19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41.9</a:t>
                      </a:r>
                      <a:r>
                        <a:rPr lang="mn-MN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mn-MN" sz="19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сая </a:t>
                      </a:r>
                      <a:endParaRPr lang="mn-MN" sz="19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US" sz="19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709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mn-MN" sz="1900" u="none" strike="noStrike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Нийт</a:t>
                      </a:r>
                      <a:endParaRPr lang="mn-MN" sz="1900" b="1" i="0" u="none" strike="noStrike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8.8</a:t>
                      </a:r>
                      <a:endParaRPr lang="en-US" sz="1900" b="1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900" b="1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r>
                        <a:rPr lang="en-US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mn-MN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mn-MN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mn-MN" sz="19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сая</a:t>
                      </a:r>
                      <a:endParaRPr lang="mn-MN" sz="1900" b="1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9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900" b="1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639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en-US" sz="20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9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Эхний хагас жил</a:t>
                      </a:r>
                      <a:endParaRPr lang="mn-MN" sz="19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5.7</a:t>
                      </a:r>
                      <a:endParaRPr lang="en-US" sz="19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937</a:t>
                      </a:r>
                      <a:endParaRPr lang="en-US" sz="19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447.7</a:t>
                      </a:r>
                      <a:r>
                        <a:rPr lang="mn-MN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mn-MN" sz="19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сая </a:t>
                      </a:r>
                      <a:endParaRPr lang="mn-MN" sz="19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r>
                        <a:rPr lang="mn-MN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mn-MN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mn-MN" sz="19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сая</a:t>
                      </a:r>
                      <a:endParaRPr lang="mn-MN" sz="19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r>
                        <a:rPr lang="mn-MN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mn-MN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mn-MN" sz="19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сая</a:t>
                      </a:r>
                      <a:endParaRPr lang="mn-MN" sz="19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9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US" sz="19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63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n-MN" sz="1900" u="none" strike="noStrike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Сүүлийн хагас жил</a:t>
                      </a:r>
                      <a:endParaRPr lang="mn-MN" sz="1900" b="0" i="0" u="none" strike="noStrike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4.10</a:t>
                      </a:r>
                      <a:endParaRPr lang="en-US" sz="19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n-MN" sz="19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961</a:t>
                      </a:r>
                      <a:endParaRPr lang="en-US" sz="19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322</a:t>
                      </a:r>
                      <a:r>
                        <a:rPr lang="mn-MN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mn-MN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mn-MN" sz="19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сая </a:t>
                      </a:r>
                      <a:endParaRPr lang="mn-MN" sz="19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mn-MN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mn-MN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mn-MN" sz="19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оны 3-р сарын </a:t>
                      </a:r>
                      <a:r>
                        <a:rPr lang="mn-MN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15-ны</a:t>
                      </a:r>
                      <a:r>
                        <a:rPr lang="mn-MN" sz="1900" u="none" strike="noStrike" baseline="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өдрөөс </a:t>
                      </a:r>
                      <a:r>
                        <a:rPr lang="mn-MN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эхлэн </a:t>
                      </a:r>
                      <a:r>
                        <a:rPr lang="mn-MN" sz="19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компани дээр </a:t>
                      </a:r>
                      <a:r>
                        <a:rPr lang="mn-MN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бэлнээр,</a:t>
                      </a:r>
                      <a:r>
                        <a:rPr lang="mn-MN" sz="1900" u="none" strike="noStrike" baseline="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mn-MN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ҮЦТХТөвөөр </a:t>
                      </a:r>
                      <a:r>
                        <a:rPr lang="mn-MN" sz="19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дамжуулан </a:t>
                      </a:r>
                      <a:r>
                        <a:rPr lang="mn-MN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бэлэн бусаар тараана</a:t>
                      </a:r>
                      <a:r>
                        <a:rPr lang="mn-MN" sz="19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mn-MN" sz="19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056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mn-MN" sz="19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Нийт</a:t>
                      </a:r>
                      <a:endParaRPr lang="mn-MN" sz="1900" b="1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</a:t>
                      </a:r>
                      <a:endParaRPr lang="en-US" sz="1900" b="1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900" b="1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769.7</a:t>
                      </a:r>
                      <a:r>
                        <a:rPr lang="mn-MN" sz="19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mn-MN" sz="19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сая</a:t>
                      </a:r>
                      <a:endParaRPr lang="mn-MN" sz="1900" b="1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800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35001" y="304800"/>
            <a:ext cx="11734800" cy="8956294"/>
          </a:xfrm>
          <a:prstGeom prst="rect">
            <a:avLst/>
          </a:prstGeom>
        </p:spPr>
        <p:txBody>
          <a:bodyPr wrap="square" lIns="91435" tIns="45718" rIns="91435" bIns="45718">
            <a:spAutoFit/>
          </a:bodyPr>
          <a:lstStyle/>
          <a:p>
            <a:pPr fontAlgn="b"/>
            <a:endParaRPr lang="mn-MN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"/>
            <a:endParaRPr lang="mn-MN" sz="2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"/>
            <a:endParaRPr lang="mn-MN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"/>
            <a:endParaRPr lang="mn-MN" sz="2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"/>
            <a:endParaRPr lang="mn-MN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"/>
            <a:endParaRPr lang="mn-MN" sz="2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"/>
            <a:endParaRPr lang="mn-MN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"/>
            <a:endParaRPr lang="mn-MN" sz="2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"/>
            <a:endParaRPr lang="mn-MN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"/>
            <a:endParaRPr lang="mn-MN" sz="2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"/>
            <a:endParaRPr lang="mn-MN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"/>
            <a:endParaRPr lang="mn-MN" sz="2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"/>
            <a:endParaRPr lang="mn-MN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"/>
            <a:endParaRPr lang="mn-MN" sz="2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"/>
            <a:endParaRPr lang="mn-MN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"/>
            <a:endParaRPr lang="mn-MN" sz="2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"/>
            <a:endParaRPr lang="mn-MN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"/>
            <a:endParaRPr lang="mn-MN" sz="2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"/>
            <a:endParaRPr lang="mn-MN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"/>
            <a:endParaRPr lang="mn-MN" sz="2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"/>
            <a:endParaRPr lang="mn-MN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"/>
            <a:endParaRPr lang="mn-MN" sz="2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"/>
            <a:endParaRPr lang="mn-MN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"/>
            <a:endParaRPr lang="mn-MN" sz="2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35001" y="604774"/>
            <a:ext cx="11734800" cy="8648521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endParaRPr lang="mn-MN" sz="24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ГЕРМЕС ЦЕНТР” ХК-ИЙН ХУВЬЦАА ЭЗЭМШИГЧДИЙН 2019 ОНЫ </a:t>
            </a:r>
            <a:endParaRPr lang="en-US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ЭЭЛЖИТ ХУРЛЫН ТУХАЙ МЭДЭЭЛЭЛ</a:t>
            </a:r>
            <a:endParaRPr lang="en-US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mn-MN" sz="2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омпанийн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хувьцаа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эзэмшигчдийн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</a:t>
            </a:r>
            <a:r>
              <a:rPr lang="mn-MN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ээлжит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хурл</a:t>
            </a:r>
            <a:r>
              <a:rPr lang="mn-MN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ыг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2020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3-р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сарын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20-ны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өдөр</a:t>
            </a:r>
            <a:r>
              <a:rPr lang="mn-MN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15:00 цагт цахим хэлбэрээр амжилттай зохион байгууллаа. Хуралд нийт 67 343 777 ширхэг саналын эрхтэй 9 хувьцаа эзэмшигч оролцлоо. Хурлын ирц 85.74%-тай байв. </a:t>
            </a:r>
            <a:r>
              <a:rPr lang="mn-MN" sz="2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Хурлаар </a:t>
            </a:r>
            <a:r>
              <a:rPr lang="mn-MN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дараах асуудлуудыг хэлэлцэн баталлаа. </a:t>
            </a:r>
            <a:endParaRPr lang="mn-MN" sz="23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3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Үүнд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 </a:t>
            </a:r>
          </a:p>
          <a:p>
            <a:pPr marL="457200" lvl="0" indent="-457200" algn="just">
              <a:buAutoNum type="arabicPeriod"/>
            </a:pPr>
            <a:r>
              <a:rPr lang="en-US" sz="23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Компанийн</a:t>
            </a:r>
            <a:r>
              <a:rPr lang="en-US" sz="2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mn-MN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үйл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ажиллагааны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болон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санхүүгийн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тайланд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ТУЗ-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өөс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гаргасан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дүгнэлтийг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хуралд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оролцсон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хувьцаа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эзэмшигчид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100%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сайшаан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тэмдэглэв</a:t>
            </a:r>
            <a:r>
              <a:rPr lang="en-US" sz="2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mn-MN" sz="23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AutoNum type="arabicPeriod"/>
            </a:pPr>
            <a:r>
              <a:rPr lang="en-US" sz="23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Компанийн</a:t>
            </a:r>
            <a:r>
              <a:rPr lang="en-US" sz="2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mn-MN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санхүүгийн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тайланд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хийсэн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аудитын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байгууллагын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дүгнэлтийг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хуралд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оролцсон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хувьцаа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эзэмшигчид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100%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сайшаан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тэмдэглэв</a:t>
            </a:r>
            <a:r>
              <a:rPr lang="en-US" sz="2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mn-MN" sz="23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AutoNum type="arabicPeriod"/>
            </a:pPr>
            <a:r>
              <a:rPr lang="en-US" sz="23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Компанийн</a:t>
            </a:r>
            <a:r>
              <a:rPr lang="en-US" sz="2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mn-MN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ногдол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ашгийг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хуваарилж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тараасан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мэдээлэл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</a:t>
            </a:r>
            <a:r>
              <a:rPr lang="mn-MN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ногдол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ашгийг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хуваарилсан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болон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2020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ногдол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ашгийг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хуваарилах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тухай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мэдээллийг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хуралд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оролцсон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хувьцаа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эзэмшигчид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100%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сайшаан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тэмдэглэв</a:t>
            </a:r>
            <a:r>
              <a:rPr lang="en-US" sz="2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mn-MN" sz="23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AutoNum type="arabicPeriod"/>
            </a:pPr>
            <a:r>
              <a:rPr lang="en-US" sz="23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Компанийн</a:t>
            </a:r>
            <a:r>
              <a:rPr lang="en-US" sz="2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mn-MN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ТУЗ-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ийн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болон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Гүйцэтгэх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захирлын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цалин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урамшууллын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зардлын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гүйцэтгэлийг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хувьцаа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эзэмшигчдэд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тайлагнаж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2020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ТУЗ-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ийн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цалингийн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зардлыг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хуралд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оролцсон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хувьцаа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эзэмшигчдийн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100%-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ийн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саналаар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батлав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Мөн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Гүйцэтгэх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захирлын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2020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цалин</a:t>
            </a:r>
            <a:r>
              <a:rPr lang="mn-MN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урамшууллын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зардлыг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танилцуулав</a:t>
            </a:r>
            <a:r>
              <a:rPr lang="en-US" sz="2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mn-MN" sz="23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AutoNum type="arabicPeriod"/>
            </a:pPr>
            <a:r>
              <a:rPr lang="en-US" sz="23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Компанийн</a:t>
            </a:r>
            <a:r>
              <a:rPr lang="en-US" sz="2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нэгдмэл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сонирхолтой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этгээд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болон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тэдгээрийн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эзэмшилд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байгаа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хувьцааны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мэдээллийг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хуралд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оролцсон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хувьцаа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эзэмшигчдэд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танилцуулав</a:t>
            </a:r>
            <a:r>
              <a:rPr lang="en-US" sz="2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mn-MN" sz="23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AutoNum type="arabicPeriod"/>
            </a:pPr>
            <a:r>
              <a:rPr lang="en-US" sz="23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Компанийн</a:t>
            </a:r>
            <a:r>
              <a:rPr lang="en-US" sz="2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үйл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ажиллагааны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зорилтыг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хуралд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оролцсон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хувьцаа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эзэмшигчид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100%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сайшаан</a:t>
            </a:r>
            <a:r>
              <a:rPr lang="en-US" sz="2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дэмжив</a:t>
            </a:r>
            <a:r>
              <a:rPr lang="en-US" sz="2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62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35001" y="228601"/>
            <a:ext cx="11810999" cy="8956294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 lIns="91435" tIns="45718" rIns="91435" bIns="45718">
            <a:spAutoFit/>
          </a:bodyPr>
          <a:lstStyle/>
          <a:p>
            <a:endParaRPr lang="mn-MN" sz="8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mn-MN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mn-MN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ГЕРМЕС ЦЕНТР” ХК-ИЙН </a:t>
            </a:r>
            <a:r>
              <a:rPr lang="mn-MN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mn-MN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 ҮЙЛ АЖИЛЛАГААНЫ ЗОРИЛТ</a:t>
            </a:r>
            <a:endParaRPr lang="en-US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mn-MN" sz="2400" b="1" dirty="0">
                <a:solidFill>
                  <a:schemeClr val="tx2"/>
                </a:solidFill>
              </a:rPr>
              <a:t> </a:t>
            </a:r>
            <a:endParaRPr lang="en-US" sz="2400" dirty="0">
              <a:solidFill>
                <a:schemeClr val="tx2"/>
              </a:solidFill>
            </a:endParaRPr>
          </a:p>
          <a:p>
            <a:r>
              <a:rPr lang="mn-MN" sz="20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“Ая тухыг эрхэмлэгч”</a:t>
            </a:r>
            <a:r>
              <a:rPr lang="mn-MN" sz="20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барилгын материалын худалдааны төв </a:t>
            </a:r>
            <a:endParaRPr lang="en-US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mn-MN" sz="2000" dirty="0">
                <a:solidFill>
                  <a:schemeClr val="tx2"/>
                </a:solidFill>
              </a:rPr>
              <a:t> </a:t>
            </a:r>
            <a:endParaRPr lang="en-US" sz="2000" dirty="0">
              <a:solidFill>
                <a:schemeClr val="tx2"/>
              </a:solidFill>
            </a:endParaRPr>
          </a:p>
          <a:p>
            <a:pPr marL="285736" indent="-285736" algn="just">
              <a:buFont typeface="Arial" panose="020B0604020202020204" pitchFamily="34" charset="0"/>
              <a:buChar char="•"/>
            </a:pPr>
            <a:r>
              <a:rPr lang="mn-MN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Нэгдүгээрт : Худалдан авагчдын эрх ашгийг дээдэлж, ая тухтай үйлчилж</a:t>
            </a:r>
          </a:p>
          <a:p>
            <a:pPr marL="285736" indent="-285736" algn="just">
              <a:buFont typeface="Arial" panose="020B0604020202020204" pitchFamily="34" charset="0"/>
              <a:buChar char="•"/>
            </a:pPr>
            <a:r>
              <a:rPr lang="mn-MN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Хоёрдугаарт : Түрээслэгчдийн эрх ашгийг дээдэлж, тэднийг ажиллах нөхцлөөр хангаж</a:t>
            </a:r>
          </a:p>
          <a:p>
            <a:pPr marL="285736" indent="-285736" algn="just">
              <a:buFont typeface="Arial" panose="020B0604020202020204" pitchFamily="34" charset="0"/>
              <a:buChar char="•"/>
            </a:pPr>
            <a:r>
              <a:rPr lang="mn-MN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Гуравдугаарт : Ажиллагсдын эрх ашгийг хамгаалж, нийгмийн асуудлыг шийдвэрлэж</a:t>
            </a:r>
          </a:p>
          <a:p>
            <a:pPr marL="285736" indent="-285736" algn="just">
              <a:buFont typeface="Arial" panose="020B0604020202020204" pitchFamily="34" charset="0"/>
              <a:buChar char="•"/>
            </a:pPr>
            <a:r>
              <a:rPr lang="mn-MN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Дөрөвдүгээрт : Хувьцаа эзэмшигчдийн нэгж хувьцааны өгөөжийг нэмэгдүүлж ажиллана.  </a:t>
            </a:r>
            <a:endParaRPr lang="en-US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mn-MN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mn-MN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mn-MN" sz="20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Компанийн орлогын тухай: </a:t>
            </a:r>
          </a:p>
          <a:p>
            <a:pPr algn="just"/>
            <a:endParaRPr lang="en-US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mn-MN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Тус компани нь </a:t>
            </a:r>
            <a:r>
              <a:rPr lang="mn-MN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mn-MN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 эцэст 1 </a:t>
            </a:r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821</a:t>
            </a:r>
            <a:r>
              <a:rPr lang="mn-MN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mn-MN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 төгрөгийн  цэвэр орлоготой ажиллана.  </a:t>
            </a:r>
            <a:endParaRPr lang="en-US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mn-MN" sz="20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mn-MN" sz="20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Компанийн зарлагын тухай </a:t>
            </a:r>
          </a:p>
          <a:p>
            <a:pPr algn="just"/>
            <a:endParaRPr lang="en-US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mn-MN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Компанийн хэмжээгээр </a:t>
            </a:r>
            <a:r>
              <a:rPr lang="mn-MN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mn-MN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онд төсөвлөснөөр  </a:t>
            </a:r>
            <a:r>
              <a:rPr lang="mn-MN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88</a:t>
            </a:r>
            <a:r>
              <a:rPr lang="mn-MN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mn-MN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 төгрөгийн зардалтай ажиллана. </a:t>
            </a:r>
            <a:endParaRPr lang="en-US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mn-MN" sz="20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mn-MN" sz="20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Компанийн ашгийн тухай</a:t>
            </a:r>
          </a:p>
          <a:p>
            <a:pPr algn="just"/>
            <a:endParaRPr lang="en-US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mn-MN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Татварын дараах цэвэр ашиг төсөвлөснөөр </a:t>
            </a:r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890</a:t>
            </a:r>
            <a:r>
              <a:rPr lang="mn-MN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mn-MN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 төгрөг байна.  </a:t>
            </a:r>
            <a:endParaRPr lang="en-US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mn-MN" sz="20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mn-MN" sz="20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Компанийн нэгж хувьцаанд хуваарилах ашгийн тухай</a:t>
            </a:r>
          </a:p>
          <a:p>
            <a:pPr algn="just"/>
            <a:endParaRPr lang="en-US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mn-MN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“Гермес центр” ХК-ийн нэгж хувьцаанд </a:t>
            </a:r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mn-MN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төгрөг </a:t>
            </a:r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</a:t>
            </a:r>
            <a:r>
              <a:rPr lang="mn-MN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мөнгөний ногдол ашиг оногдохоор төлөвлөсөн.  </a:t>
            </a:r>
            <a:endParaRPr lang="en-US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mn-MN" sz="20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mn-MN" sz="20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Компанийн бүтэц зохион байгуулалтын тухай</a:t>
            </a:r>
            <a:r>
              <a:rPr lang="mn-MN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en-US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mn-MN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Компани нь 16 ажиллагсадтайгаар үйл ажиллагаагаа явуулна</a:t>
            </a:r>
            <a:r>
              <a:rPr lang="mn-MN" sz="2000" dirty="0">
                <a:solidFill>
                  <a:schemeClr val="tx2"/>
                </a:solidFill>
              </a:rPr>
              <a:t>. </a:t>
            </a:r>
            <a:r>
              <a:rPr lang="mn-MN" sz="2000" dirty="0" smtClean="0">
                <a:solidFill>
                  <a:schemeClr val="tx2"/>
                </a:solidFill>
              </a:rPr>
              <a:t> 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29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5000" y="381000"/>
            <a:ext cx="11811000" cy="8586966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endParaRPr lang="en-US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mn-MN" sz="24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Анхаарал тавьсан </a:t>
            </a:r>
            <a:r>
              <a:rPr lang="mn-MN" sz="24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mn-MN" sz="2400" i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mn-MN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mn-MN" sz="24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4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4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бүхэнд баярлалаа</a:t>
            </a:r>
            <a:endParaRPr lang="en-US" sz="2400" i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dirty="0" smtClean="0">
              <a:solidFill>
                <a:schemeClr val="tx2"/>
              </a:solidFill>
            </a:endParaRPr>
          </a:p>
          <a:p>
            <a:endParaRPr lang="mn-MN" sz="2400" dirty="0" smtClean="0">
              <a:solidFill>
                <a:schemeClr val="tx2"/>
              </a:solidFill>
            </a:endParaRPr>
          </a:p>
          <a:p>
            <a:endParaRPr lang="mn-MN" sz="2400" dirty="0">
              <a:solidFill>
                <a:schemeClr val="tx2"/>
              </a:solidFill>
            </a:endParaRPr>
          </a:p>
          <a:p>
            <a:endParaRPr lang="mn-MN" sz="2400" dirty="0" smtClean="0">
              <a:solidFill>
                <a:schemeClr val="tx2"/>
              </a:solidFill>
            </a:endParaRPr>
          </a:p>
          <a:p>
            <a:endParaRPr lang="mn-MN" sz="2400" dirty="0">
              <a:solidFill>
                <a:schemeClr val="tx2"/>
              </a:solidFill>
            </a:endParaRPr>
          </a:p>
          <a:p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“ГЕРМЕС ЦЕНТР”ХК</a:t>
            </a:r>
          </a:p>
          <a:p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ТӨЛӨӨЛӨН УДИРДАХ ЗӨВЛӨЛ</a:t>
            </a:r>
          </a:p>
          <a:p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83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58800" y="609600"/>
            <a:ext cx="11734800" cy="8710073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 lIns="91435" tIns="45718" rIns="91435" bIns="45718">
            <a:spAutoFit/>
          </a:bodyPr>
          <a:lstStyle/>
          <a:p>
            <a:endParaRPr lang="en-US" sz="2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mn-MN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КОМПАНИЙН </a:t>
            </a:r>
            <a:r>
              <a:rPr lang="mn-MN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ТУХАЙ ТОВЧ </a:t>
            </a:r>
            <a:r>
              <a:rPr lang="mn-MN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ТАНИЛЦУУЛГА</a:t>
            </a:r>
            <a:endParaRPr lang="en-US" sz="24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537769"/>
              </p:ext>
            </p:extLst>
          </p:nvPr>
        </p:nvGraphicFramePr>
        <p:xfrm>
          <a:off x="1473200" y="1739292"/>
          <a:ext cx="9982200" cy="69142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91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91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9277">
                <a:tc>
                  <a:txBody>
                    <a:bodyPr/>
                    <a:lstStyle/>
                    <a:p>
                      <a:pPr algn="l"/>
                      <a:r>
                        <a:rPr lang="mn-MN" sz="2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Компанийн оноосон</a:t>
                      </a:r>
                      <a:r>
                        <a:rPr lang="mn-MN" sz="24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нэр: </a:t>
                      </a:r>
                      <a:endParaRPr lang="en-US" sz="2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2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“Гермес Центр” ХК</a:t>
                      </a:r>
                      <a:endParaRPr lang="en-US" sz="2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277">
                <a:tc>
                  <a:txBody>
                    <a:bodyPr/>
                    <a:lstStyle/>
                    <a:p>
                      <a:pPr algn="l"/>
                      <a:r>
                        <a:rPr lang="mn-MN" sz="2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Үйл</a:t>
                      </a:r>
                      <a:r>
                        <a:rPr lang="mn-MN" sz="24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ажиллагааны чиглэл</a:t>
                      </a:r>
                      <a:endParaRPr lang="en-US" sz="2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2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Түрээс</a:t>
                      </a:r>
                      <a:endParaRPr lang="en-US" sz="2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0754">
                <a:tc>
                  <a:txBody>
                    <a:bodyPr/>
                    <a:lstStyle/>
                    <a:p>
                      <a:pPr algn="l"/>
                      <a:r>
                        <a:rPr lang="mn-MN" sz="2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Компанийн албан ёсны хаяг: </a:t>
                      </a:r>
                      <a:endParaRPr lang="en-US" sz="2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2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Баянгол дүүрэг, 4-р хороо, </a:t>
                      </a:r>
                      <a:endParaRPr lang="en-US" sz="2400" dirty="0" smtClean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mn-MN" sz="2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Нарны зам 20,20-1</a:t>
                      </a:r>
                      <a:endParaRPr lang="en-US" sz="2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6413">
                <a:tc>
                  <a:txBody>
                    <a:bodyPr/>
                    <a:lstStyle/>
                    <a:p>
                      <a:pPr algn="l"/>
                      <a:r>
                        <a:rPr lang="mn-MN" sz="2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Компанийн эрх</a:t>
                      </a:r>
                      <a:r>
                        <a:rPr lang="mn-MN" sz="24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барих дээд байгууллага </a:t>
                      </a:r>
                      <a:r>
                        <a:rPr lang="mn-MN" sz="2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US" sz="2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24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Хувьцаа эзэмшигчдийн хурал</a:t>
                      </a:r>
                    </a:p>
                    <a:p>
                      <a:endParaRPr lang="en-US" sz="2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9277">
                <a:tc>
                  <a:txBody>
                    <a:bodyPr/>
                    <a:lstStyle/>
                    <a:p>
                      <a:pPr algn="l"/>
                      <a:r>
                        <a:rPr lang="mn-MN" sz="2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Үүсгэн байгуулагдсан огноо: </a:t>
                      </a:r>
                      <a:endParaRPr lang="en-US" sz="2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2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2003 оны 07-р сарын 22-ны өдөр</a:t>
                      </a:r>
                      <a:endParaRPr lang="en-US" sz="2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9277">
                <a:tc>
                  <a:txBody>
                    <a:bodyPr/>
                    <a:lstStyle/>
                    <a:p>
                      <a:pPr algn="l"/>
                      <a:r>
                        <a:rPr lang="mn-MN" sz="2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Ажиллагсдын тоо: </a:t>
                      </a:r>
                      <a:endParaRPr lang="en-US" sz="2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2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5348">
                <a:tc>
                  <a:txBody>
                    <a:bodyPr/>
                    <a:lstStyle/>
                    <a:p>
                      <a:pPr algn="l"/>
                      <a:r>
                        <a:rPr lang="mn-MN" sz="2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Хувьцааны</a:t>
                      </a:r>
                      <a:r>
                        <a:rPr lang="mn-MN" sz="24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тоо </a:t>
                      </a:r>
                      <a:r>
                        <a:rPr lang="mn-MN" sz="2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2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r>
                        <a:rPr lang="mn-MN" sz="24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543 </a:t>
                      </a:r>
                      <a:r>
                        <a:rPr lang="mn-MN" sz="2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001</a:t>
                      </a:r>
                      <a:endParaRPr lang="en-US" sz="2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5348">
                <a:tc>
                  <a:txBody>
                    <a:bodyPr/>
                    <a:lstStyle/>
                    <a:p>
                      <a:pPr algn="l"/>
                      <a:r>
                        <a:rPr lang="mn-MN" sz="2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Холбоо барих утас: </a:t>
                      </a:r>
                      <a:endParaRPr lang="en-US" sz="2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– </a:t>
                      </a:r>
                      <a:r>
                        <a:rPr lang="mn-MN" sz="2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en-US" sz="2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mn-MN" sz="2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en-US" sz="2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mn-MN" sz="2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2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mn-MN" sz="2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en-US" sz="2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mn-MN" sz="2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  <a:r>
                        <a:rPr lang="en-US" sz="2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9277">
                <a:tc>
                  <a:txBody>
                    <a:bodyPr/>
                    <a:lstStyle/>
                    <a:p>
                      <a:pPr algn="l"/>
                      <a:r>
                        <a:rPr lang="mn-MN" sz="2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Вэб</a:t>
                      </a:r>
                      <a:r>
                        <a:rPr lang="mn-MN" sz="24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хуудас: </a:t>
                      </a:r>
                      <a:endParaRPr lang="en-US" sz="2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www.hermescenter.mn</a:t>
                      </a:r>
                      <a:endParaRPr lang="en-US" sz="2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931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11200" y="457200"/>
            <a:ext cx="11734800" cy="8771632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mn-MN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“ГЕРМЕС ЦЕНТР” ХК-ИЙН </a:t>
            </a:r>
            <a:r>
              <a:rPr lang="mn-MN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en-US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mn-MN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 ҮЙЛ АЖИЛЛАГААНЫ БОЛОН САНХҮҮГИЙН </a:t>
            </a:r>
            <a:r>
              <a:rPr lang="mn-MN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ТАЙЛАН</a:t>
            </a:r>
            <a:endParaRPr lang="mn-MN" sz="2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Тус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 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нь өнгөрсөн 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онд 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нийт 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ажилтан ажилласадтайгаар 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Гермес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барилгын материалын 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худалдааны төвийн үйл ажиллагааг 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явуулж 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ажиллалаа</a:t>
            </a:r>
            <a:r>
              <a:rPr lang="mn-MN" sz="2400" dirty="0">
                <a:solidFill>
                  <a:schemeClr val="tx2"/>
                </a:solidFill>
              </a:rPr>
              <a:t>. </a:t>
            </a:r>
            <a:endParaRPr lang="en-US" sz="2400" dirty="0">
              <a:solidFill>
                <a:schemeClr val="tx2"/>
              </a:solidFill>
            </a:endParaRPr>
          </a:p>
          <a:p>
            <a:endParaRPr lang="mn-MN" sz="2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Компанийн санхүүгийн үндсэн үзүүлэлтийн тухай : Компанийн нийт хөрөнгө 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401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 төгрөг бөгөөд үүнээс :</a:t>
            </a:r>
            <a:endParaRPr lang="en-US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882" indent="-342882" algn="just">
              <a:buFont typeface="Arial" panose="020B0604020202020204" pitchFamily="34" charset="0"/>
              <a:buChar char="•"/>
            </a:pP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Эргэлтийн хөрөнгө 1 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874.2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 төгрөг</a:t>
            </a:r>
            <a:endParaRPr lang="en-US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882" indent="-342882" algn="just">
              <a:buFont typeface="Arial" panose="020B0604020202020204" pitchFamily="34" charset="0"/>
              <a:buChar char="•"/>
            </a:pP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Үндсэн хөрөнгө 4 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8.9 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 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төгрөг</a:t>
            </a:r>
          </a:p>
          <a:p>
            <a:pPr marL="342882" indent="-342882" algn="just">
              <a:buFont typeface="Arial" panose="020B0604020202020204" pitchFamily="34" charset="0"/>
              <a:buChar char="•"/>
            </a:pP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Биет бус хөрөнгө 2 288.5 сая төгрөг</a:t>
            </a:r>
            <a:endParaRPr lang="en-US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882" indent="-342882" algn="just">
              <a:buFont typeface="Arial" panose="020B0604020202020204" pitchFamily="34" charset="0"/>
              <a:buChar char="•"/>
            </a:pP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Эзэмшигчийн өмч хөрөнгө 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7 854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 төгрөг</a:t>
            </a:r>
            <a:endParaRPr lang="en-US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882" indent="-342882" algn="just">
              <a:buFont typeface="Arial" panose="020B0604020202020204" pitchFamily="34" charset="0"/>
              <a:buChar char="•"/>
            </a:pP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Татварын дараах цэвэр ашиг 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820.0 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 төгрөг байна.</a:t>
            </a:r>
            <a:endParaRPr lang="en-US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Татвар төлөлтийн тухай: Компани 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онд улсад нийтдээ 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435.3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сая төгрөгийн татварыг төлөөд байна. Үүнд: </a:t>
            </a:r>
            <a:endParaRPr lang="en-US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882" indent="-342882" algn="just">
              <a:buFont typeface="Arial" panose="020B0604020202020204" pitchFamily="34" charset="0"/>
              <a:buChar char="•"/>
            </a:pP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ААН-ийн ОАТатварт 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 төгрөг </a:t>
            </a:r>
          </a:p>
          <a:p>
            <a:pPr marL="342882" indent="-342882" algn="just">
              <a:buFont typeface="Arial" panose="020B0604020202020204" pitchFamily="34" charset="0"/>
              <a:buChar char="•"/>
            </a:pP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НДШимтгэлд 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62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 төгрөг</a:t>
            </a:r>
          </a:p>
          <a:p>
            <a:pPr marL="342882" indent="-342882" algn="just">
              <a:buFont typeface="Arial" panose="020B0604020202020204" pitchFamily="34" charset="0"/>
              <a:buChar char="•"/>
            </a:pP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Ажиллагсдын цалингаас суутгасан хувь хүний ОАТатварт 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 төгрөг</a:t>
            </a:r>
          </a:p>
          <a:p>
            <a:pPr marL="342882" indent="-342882" algn="just">
              <a:buFont typeface="Arial" panose="020B0604020202020204" pitchFamily="34" charset="0"/>
              <a:buChar char="•"/>
            </a:pP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НӨАТатварт 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 төгрөг</a:t>
            </a:r>
          </a:p>
          <a:p>
            <a:pPr marL="342882" indent="-342882" algn="just">
              <a:buFont typeface="Arial" panose="020B0604020202020204" pitchFamily="34" charset="0"/>
              <a:buChar char="•"/>
            </a:pP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Үл хөдлөх эд хөрөнгийн албан татварт 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 төгрөг</a:t>
            </a:r>
          </a:p>
          <a:p>
            <a:pPr marL="342882" indent="-342882" algn="just">
              <a:buFont typeface="Arial" panose="020B0604020202020204" pitchFamily="34" charset="0"/>
              <a:buChar char="•"/>
            </a:pP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Ногдол ашгийн татварт 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 төгрөг</a:t>
            </a:r>
          </a:p>
          <a:p>
            <a:pPr marL="342882" indent="-342882" algn="just">
              <a:buFont typeface="Arial" panose="020B0604020202020204" pitchFamily="34" charset="0"/>
              <a:buChar char="•"/>
            </a:pP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Газрын төлбөр 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 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төгрөг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34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58800" y="304800"/>
            <a:ext cx="11887200" cy="9140964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r>
              <a:rPr lang="en-US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Орлогын үр дүнгийн тухай :</a:t>
            </a:r>
            <a:endParaRPr lang="en-US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endParaRPr lang="en-US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 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онд нийтдээ 1 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 төгрөгийн орлоготой ажилласан. Жилийн эцсийн дүнгээр орлогын нийт дүн төсөвлөсөн 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606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 төгрөгийн орлогын дүнтэй 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харьцуулахад 10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%-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ийн биелэлттэй байна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Төлөвлөснөөс 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46.0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сая төгрөгөөр давуулсан.</a:t>
            </a:r>
            <a:endParaRPr lang="en-US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r>
              <a:rPr lang="en-US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Зардлын тухай :</a:t>
            </a:r>
            <a:endParaRPr lang="en-US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endParaRPr lang="en-US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 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онд 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 төгрөгийн 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зардалтай ажилласан. 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Зардлын төлөвлөгөө 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772.4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 төгрөг байсантай харьцуулахад төлөвлөгөөний биелэлт 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%-тай 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гарсан. Компанийн хэмжээгээр зардлыг төсөвлөснөөс 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31.6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 төгрөгөөр хэмнэж ажилласан.</a:t>
            </a:r>
            <a:endParaRPr lang="en-US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Ашгийн тухай</a:t>
            </a:r>
            <a:endParaRPr lang="en-US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 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 эцэст 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820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 төгрөгийн татварын дараах цэвэр ашигтай ажилласан. Ашгийн төлөвлөгөө 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750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 төгрөг байсантай харьцуулахад 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төлөвлөгөөг 1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%-иар буюу 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69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 төгрөгөөр давуулан биелүүлж ажилласан. Компани нь нэгж хувьцаанд оногдох ногдол ашгийн төлөвлөгөөг дараах байдлаар биелүүлсэн. Үүнд :</a:t>
            </a:r>
            <a:endParaRPr lang="en-US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882" indent="-342882" algn="just">
              <a:buFont typeface="Arial" panose="020B0604020202020204" pitchFamily="34" charset="0"/>
              <a:buChar char="•"/>
            </a:pP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 нэгж хувьцаанд оногдох ногдол ашгийн төлөвлөгөө 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төгрөг 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мөнгө байсан бол санхүүгийн тайлангаар нэгж хувьцаанд оногдох ногдол ашгийн хэмжээ 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төгрөг 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мөнгө болж, төлөвлөгөөг 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%-иар 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давуулсан.</a:t>
            </a:r>
          </a:p>
          <a:p>
            <a:pPr algn="just"/>
            <a:endParaRPr lang="mn-MN" sz="24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Өнгөрсөн ТУЗ-ийн хурлаас 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компанийн 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 үйл ажиллагааны болон санхүүгийн тайланг 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сайшаан </a:t>
            </a:r>
            <a:r>
              <a:rPr lang="mn-MN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тэмдэглэсэн</a:t>
            </a:r>
            <a:r>
              <a:rPr lang="mn-MN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94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640694" y="221848"/>
            <a:ext cx="11805306" cy="9325626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FF0000"/>
            </a:solidFill>
          </a:ln>
          <a:effectLst/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  <a:spAutoFit/>
          </a:bodyPr>
          <a:lstStyle>
            <a:lvl1pPr algn="l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algn="l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algn="l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371600" algn="l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828800" algn="l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286000" algn="l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3200" algn="l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200400" algn="l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657600" algn="l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defTabSz="914354" eaLnBrk="0"/>
            <a:r>
              <a:rPr lang="mn-MN" alt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ТҮРЭЭСИЙН ТАЛБАЙН ҮНЭ ТАРИФ /₮/</a:t>
            </a:r>
          </a:p>
          <a:p>
            <a:pPr defTabSz="914354" eaLnBrk="0"/>
            <a:endParaRPr lang="mn-MN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354" eaLnBrk="0"/>
            <a:endParaRPr lang="mn-MN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354" eaLnBrk="0"/>
            <a:endParaRPr lang="mn-MN" alt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354" eaLnBrk="0"/>
            <a:endParaRPr lang="mn-MN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354" eaLnBrk="0"/>
            <a:endParaRPr lang="mn-MN" alt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354" eaLnBrk="0"/>
            <a:endParaRPr lang="mn-MN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354" eaLnBrk="0"/>
            <a:endParaRPr lang="mn-MN" alt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354" eaLnBrk="0"/>
            <a:endParaRPr lang="mn-MN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354" eaLnBrk="0"/>
            <a:endParaRPr lang="mn-MN" alt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354" eaLnBrk="0"/>
            <a:endParaRPr lang="mn-MN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354" eaLnBrk="0"/>
            <a:endParaRPr lang="mn-MN" alt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354" eaLnBrk="0"/>
            <a:endParaRPr lang="mn-MN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354" eaLnBrk="0"/>
            <a:endParaRPr lang="mn-MN" alt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354" eaLnBrk="0"/>
            <a:endParaRPr lang="mn-MN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354" eaLnBrk="0"/>
            <a:endParaRPr lang="mn-MN" alt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354" eaLnBrk="0"/>
            <a:endParaRPr lang="mn-MN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354" eaLnBrk="0"/>
            <a:endParaRPr lang="mn-MN" alt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354" eaLnBrk="0"/>
            <a:endParaRPr lang="mn-MN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354" eaLnBrk="0"/>
            <a:endParaRPr lang="mn-MN" alt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354" eaLnBrk="0"/>
            <a:endParaRPr lang="mn-MN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354" eaLnBrk="0"/>
            <a:endParaRPr lang="mn-MN" alt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354" eaLnBrk="0"/>
            <a:endParaRPr lang="mn-MN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354" eaLnBrk="0"/>
            <a:endParaRPr lang="mn-MN" alt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354" eaLnBrk="0"/>
            <a:endParaRPr lang="mn-MN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354" eaLnBrk="0"/>
            <a:endParaRPr lang="mn-MN" alt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354" eaLnBrk="0"/>
            <a:endParaRPr lang="mn-MN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354" eaLnBrk="0"/>
            <a:endParaRPr lang="mn-MN" alt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354" eaLnBrk="0"/>
            <a:endParaRPr lang="mn-MN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354" eaLnBrk="0"/>
            <a:endParaRPr lang="mn-MN" alt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354" eaLnBrk="0"/>
            <a:r>
              <a:rPr lang="mn-MN" sz="1800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</a:t>
            </a:r>
            <a:r>
              <a:rPr lang="mn-MN" sz="1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Жич</a:t>
            </a:r>
            <a:r>
              <a:rPr lang="mn-MN" sz="1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mn-MN" sz="180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 </a:t>
            </a:r>
            <a:r>
              <a:rPr lang="mn-MN" sz="1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эхний 1</a:t>
            </a:r>
            <a:r>
              <a:rPr lang="mn-MN" sz="180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mn-MN" sz="180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2-р </a:t>
            </a:r>
            <a:r>
              <a:rPr lang="mn-MN" sz="1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саруудад түрээсийн төлбөрт 10%-ийн </a:t>
            </a:r>
            <a:r>
              <a:rPr lang="mn-MN" sz="180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хөнгөлөлт </a:t>
            </a:r>
            <a:r>
              <a:rPr lang="mn-MN" sz="180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үзүүлнэ</a:t>
            </a:r>
            <a:r>
              <a:rPr lang="mn-MN" sz="18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mn-MN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354" eaLnBrk="0"/>
            <a:endParaRPr lang="en-US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1052368947"/>
              </p:ext>
            </p:extLst>
          </p:nvPr>
        </p:nvGraphicFramePr>
        <p:xfrm>
          <a:off x="2387600" y="1651293"/>
          <a:ext cx="9372600" cy="6743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805512" y="3693509"/>
            <a:ext cx="1528747" cy="1347322"/>
            <a:chOff x="130983" y="2057986"/>
            <a:chExt cx="1528747" cy="1347322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17" name="Rounded Rectangle 16"/>
            <p:cNvSpPr/>
            <p:nvPr/>
          </p:nvSpPr>
          <p:spPr>
            <a:xfrm>
              <a:off x="130983" y="2057986"/>
              <a:ext cx="1528747" cy="1347322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ounded Rectangle 4"/>
            <p:cNvSpPr/>
            <p:nvPr/>
          </p:nvSpPr>
          <p:spPr>
            <a:xfrm>
              <a:off x="228533" y="2097448"/>
              <a:ext cx="1391735" cy="126839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1120" tIns="53340" rIns="71120" bIns="53340" numCol="1" spcCol="1270" anchor="ctr" anchorCtr="0">
              <a:noAutofit/>
            </a:bodyPr>
            <a:lstStyle/>
            <a:p>
              <a:pPr defTabSz="124408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mn-MN" sz="2400" kern="1200" dirty="0">
                  <a:latin typeface="Times New Roman" pitchFamily="18" charset="0"/>
                  <a:cs typeface="Times New Roman" pitchFamily="18" charset="0"/>
                </a:rPr>
                <a:t>Лангуу</a:t>
              </a:r>
              <a:endParaRPr lang="en-US" sz="24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0" name="Rounded Rectangle 19"/>
          <p:cNvSpPr/>
          <p:nvPr/>
        </p:nvSpPr>
        <p:spPr>
          <a:xfrm>
            <a:off x="805512" y="5155722"/>
            <a:ext cx="1591160" cy="1491990"/>
          </a:xfrm>
          <a:prstGeom prst="roundRect">
            <a:avLst>
              <a:gd name="adj" fmla="val 10000"/>
            </a:avLst>
          </a:prstGeom>
          <a:solidFill>
            <a:srgbClr val="C0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mn-MN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mn-M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2-р давхар, С давхар, оффис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805512" y="6768571"/>
            <a:ext cx="1624724" cy="1400554"/>
            <a:chOff x="102007" y="5074497"/>
            <a:chExt cx="1624724" cy="1400554"/>
          </a:xfrm>
        </p:grpSpPr>
        <p:sp>
          <p:nvSpPr>
            <p:cNvPr id="23" name="Rounded Rectangle 22"/>
            <p:cNvSpPr/>
            <p:nvPr/>
          </p:nvSpPr>
          <p:spPr>
            <a:xfrm>
              <a:off x="102007" y="5074497"/>
              <a:ext cx="1591160" cy="1400553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00B050"/>
                </a:gs>
                <a:gs pos="12000">
                  <a:srgbClr val="00B050"/>
                </a:gs>
                <a:gs pos="100000">
                  <a:srgbClr val="00B050"/>
                </a:gs>
              </a:gsLst>
              <a:lin ang="16200000" scaled="1"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Rounded Rectangle 4"/>
            <p:cNvSpPr/>
            <p:nvPr/>
          </p:nvSpPr>
          <p:spPr>
            <a:xfrm>
              <a:off x="102007" y="5074498"/>
              <a:ext cx="1624724" cy="140055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1120" tIns="53340" rIns="71120" bIns="53340" numCol="1" spcCol="1270" anchor="ctr" anchorCtr="0">
              <a:noAutofit/>
            </a:bodyPr>
            <a:lstStyle/>
            <a:p>
              <a:pPr defTabSz="124408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mn-MN" sz="2000" kern="1200" dirty="0">
                  <a:latin typeface="Times New Roman" pitchFamily="18" charset="0"/>
                  <a:cs typeface="Times New Roman" pitchFamily="18" charset="0"/>
                </a:rPr>
                <a:t>-р давхар /павильон/</a:t>
              </a:r>
              <a:endParaRPr lang="en-US" sz="20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0312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58800" y="304800"/>
            <a:ext cx="11887200" cy="9140964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1455988"/>
              </p:ext>
            </p:extLst>
          </p:nvPr>
        </p:nvGraphicFramePr>
        <p:xfrm>
          <a:off x="863600" y="685800"/>
          <a:ext cx="10972800" cy="822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862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35000" y="609600"/>
            <a:ext cx="11811000" cy="8894739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 lIns="91435" tIns="45718" rIns="91435" bIns="45718">
            <a:spAutoFit/>
          </a:bodyPr>
          <a:lstStyle/>
          <a:p>
            <a:endParaRPr lang="mn-MN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mn-M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</a:t>
            </a:r>
          </a:p>
          <a:p>
            <a:endParaRPr lang="mn-M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0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0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0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0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sz="24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mn-MN" sz="24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endParaRPr lang="mn-MN" sz="2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9827090"/>
              </p:ext>
            </p:extLst>
          </p:nvPr>
        </p:nvGraphicFramePr>
        <p:xfrm>
          <a:off x="635000" y="1066800"/>
          <a:ext cx="11811000" cy="792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946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1177457"/>
              </p:ext>
            </p:extLst>
          </p:nvPr>
        </p:nvGraphicFramePr>
        <p:xfrm>
          <a:off x="711199" y="685800"/>
          <a:ext cx="11658601" cy="8305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1291638"/>
              </p:ext>
            </p:extLst>
          </p:nvPr>
        </p:nvGraphicFramePr>
        <p:xfrm>
          <a:off x="1244600" y="1295400"/>
          <a:ext cx="10744200" cy="6934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3599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Neue Thin"/>
        <a:ea typeface="Helvetica Neue Thin"/>
        <a:cs typeface="Helvetica Neue Thin"/>
      </a:majorFont>
      <a:minorFont>
        <a:latin typeface="Helvetica Neue Light"/>
        <a:ea typeface="Helvetica Neue Light"/>
        <a:cs typeface="Helvetica Neue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191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8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800" b="0" i="0" u="none" strike="noStrike" cap="none" spc="0" normalizeH="0" baseline="0">
            <a:ln>
              <a:noFill/>
            </a:ln>
            <a:solidFill>
              <a:srgbClr val="232323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6208</TotalTime>
  <Words>1107</Words>
  <Application>Microsoft Office PowerPoint</Application>
  <PresentationFormat>Custom</PresentationFormat>
  <Paragraphs>785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Helvetica Neue Light</vt:lpstr>
      <vt:lpstr>Lucida Grande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"ГЕРМЕС ЦЕНТР"  ХУВЬЦААТ КОМПАНИ</dc:title>
  <dc:creator>Server</dc:creator>
  <cp:lastModifiedBy>user</cp:lastModifiedBy>
  <cp:revision>1141</cp:revision>
  <cp:lastPrinted>2019-03-07T02:51:37Z</cp:lastPrinted>
  <dcterms:modified xsi:type="dcterms:W3CDTF">2020-03-30T07:49:53Z</dcterms:modified>
</cp:coreProperties>
</file>