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464" r:id="rId1"/>
    <p:sldMasterId id="2147484476" r:id="rId2"/>
  </p:sldMasterIdLst>
  <p:notesMasterIdLst>
    <p:notesMasterId r:id="rId29"/>
  </p:notesMasterIdLst>
  <p:sldIdLst>
    <p:sldId id="256" r:id="rId3"/>
    <p:sldId id="257" r:id="rId4"/>
    <p:sldId id="322" r:id="rId5"/>
    <p:sldId id="327" r:id="rId6"/>
    <p:sldId id="328" r:id="rId7"/>
    <p:sldId id="329" r:id="rId8"/>
    <p:sldId id="264" r:id="rId9"/>
    <p:sldId id="330" r:id="rId10"/>
    <p:sldId id="333" r:id="rId11"/>
    <p:sldId id="337" r:id="rId12"/>
    <p:sldId id="272" r:id="rId13"/>
    <p:sldId id="331" r:id="rId14"/>
    <p:sldId id="332" r:id="rId15"/>
    <p:sldId id="335" r:id="rId16"/>
    <p:sldId id="334" r:id="rId17"/>
    <p:sldId id="336" r:id="rId18"/>
    <p:sldId id="338" r:id="rId19"/>
    <p:sldId id="342" r:id="rId20"/>
    <p:sldId id="343" r:id="rId21"/>
    <p:sldId id="265" r:id="rId22"/>
    <p:sldId id="344" r:id="rId23"/>
    <p:sldId id="341" r:id="rId24"/>
    <p:sldId id="270" r:id="rId25"/>
    <p:sldId id="346" r:id="rId26"/>
    <p:sldId id="268" r:id="rId27"/>
    <p:sldId id="31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63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716" autoAdjust="0"/>
  </p:normalViewPr>
  <p:slideViewPr>
    <p:cSldViewPr snapToGrid="0" showGuides="1">
      <p:cViewPr>
        <p:scale>
          <a:sx n="70" d="100"/>
          <a:sy n="70" d="100"/>
        </p:scale>
        <p:origin x="-744" y="-180"/>
      </p:cViewPr>
      <p:guideLst>
        <p:guide orient="horz" pos="288"/>
        <p:guide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ntsagaa\Desktop\Bud&amp;Ac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ntsagaa\Desktop\Bud&amp;Ac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MC\Sales\&#1073;&#1086;&#1088;&#1083;&#1091;&#1091;&#1083;&#1072;&#1083;&#1090;%202016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Khaliunaa1\AppData\Local\Microsoft\Windows\Temporary%20Internet%20Files\Content.Outlook\4C3WBD0A\2012-201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MC\Sales\&#1073;&#1086;&#1088;&#1083;&#1091;&#1091;&#1083;&#1072;&#1083;&#1090;%202013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MC\Sales\&#1073;&#1086;&#1088;&#1083;&#1091;&#1091;&#1083;&#1072;&#1083;&#1090;%202015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MC\Sales\&#1073;&#1086;&#1088;&#1083;&#1091;&#1091;&#1083;&#1072;&#1083;&#1090;%202014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ntsagaa\Desktop\2016%20&#1090;&#1072;&#1081;&#1083;&#1072;&#1085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Sheet1!$C$1:$C$2</c:f>
              <c:strCache>
                <c:ptCount val="1"/>
                <c:pt idx="0">
                  <c:v>Борлуулалтын орлого мян.төг</c:v>
                </c:pt>
              </c:strCache>
            </c:strRef>
          </c:tx>
          <c:invertIfNegative val="0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/>
                      <a:t>8 </a:t>
                    </a:r>
                    <a:r>
                      <a:rPr lang="mn-MN" smtClean="0"/>
                      <a:t>601</a:t>
                    </a:r>
                    <a:r>
                      <a:rPr lang="en-US" smtClean="0"/>
                      <a:t> 1</a:t>
                    </a:r>
                    <a:r>
                      <a:rPr lang="mn-MN" smtClean="0"/>
                      <a:t>10</a:t>
                    </a:r>
                    <a:r>
                      <a:rPr lang="en-US" smtClean="0"/>
                      <a:t>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Sheet1!$A$3:$A$8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Sheet1!$C$3:$C$8</c:f>
              <c:numCache>
                <c:formatCode>_-* #,##0_₮_-;\-* #,##0_₮_-;_-* "-"??_₮_-;_-@_-</c:formatCode>
                <c:ptCount val="6"/>
                <c:pt idx="0">
                  <c:v>12279227</c:v>
                </c:pt>
                <c:pt idx="1">
                  <c:v>19258078</c:v>
                </c:pt>
                <c:pt idx="2">
                  <c:v>15718803</c:v>
                </c:pt>
                <c:pt idx="3">
                  <c:v>10654084</c:v>
                </c:pt>
                <c:pt idx="4">
                  <c:v>10171981</c:v>
                </c:pt>
                <c:pt idx="5">
                  <c:v>8253175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95046272"/>
        <c:axId val="95076736"/>
      </c:barChart>
      <c:lineChart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Борлуулалтын хэмжээ м3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423389241533081E-2"/>
                  <c:y val="-4.6811383730626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7002706759953349E-2"/>
                  <c:y val="-3.3043329692207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155928276887222E-3"/>
                  <c:y val="-4.1304162115258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2051976092295741E-2"/>
                  <c:y val="-6.6086659384413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4103952184591569E-2"/>
                  <c:y val="-6.3333048576730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2898754575361908E-2"/>
                  <c:y val="-5.2318605345994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Sheet1!$A$3:$A$8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Sheet1!$B$3:$B$8</c:f>
              <c:numCache>
                <c:formatCode>_-* #,##0_₮_-;\-* #,##0_₮_-;_-* "-"??_₮_-;_-@_-</c:formatCode>
                <c:ptCount val="6"/>
                <c:pt idx="0">
                  <c:v>90929</c:v>
                </c:pt>
                <c:pt idx="1">
                  <c:v>127181</c:v>
                </c:pt>
                <c:pt idx="2">
                  <c:v>108491</c:v>
                </c:pt>
                <c:pt idx="3">
                  <c:v>67781</c:v>
                </c:pt>
                <c:pt idx="4">
                  <c:v>68502</c:v>
                </c:pt>
                <c:pt idx="5">
                  <c:v>59843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079808"/>
        <c:axId val="95078272"/>
      </c:lineChart>
      <c:catAx>
        <c:axId val="9504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5076736"/>
        <c:crosses val="autoZero"/>
        <c:auto val="1"/>
        <c:lblAlgn val="ctr"/>
        <c:lblOffset val="100"/>
        <c:noMultiLvlLbl val="0"/>
      </c:catAx>
      <c:valAx>
        <c:axId val="95076736"/>
        <c:scaling>
          <c:orientation val="minMax"/>
        </c:scaling>
        <c:delete val="0"/>
        <c:axPos val="l"/>
        <c:numFmt formatCode="_-* #,##0_₮_-;\-* #,##0_₮_-;_-* &quot;-&quot;??_₮_-;_-@_-" sourceLinked="1"/>
        <c:majorTickMark val="none"/>
        <c:minorTickMark val="none"/>
        <c:tickLblPos val="nextTo"/>
        <c:crossAx val="95046272"/>
        <c:crosses val="autoZero"/>
        <c:crossBetween val="between"/>
      </c:valAx>
      <c:valAx>
        <c:axId val="95078272"/>
        <c:scaling>
          <c:orientation val="minMax"/>
        </c:scaling>
        <c:delete val="0"/>
        <c:axPos val="r"/>
        <c:numFmt formatCode="_-* #,##0_₮_-;\-* #,##0_₮_-;_-* &quot;-&quot;??_₮_-;_-@_-" sourceLinked="1"/>
        <c:majorTickMark val="out"/>
        <c:minorTickMark val="none"/>
        <c:tickLblPos val="nextTo"/>
        <c:crossAx val="95079808"/>
        <c:crosses val="max"/>
        <c:crossBetween val="between"/>
      </c:valAx>
      <c:catAx>
        <c:axId val="95079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078272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'2015&amp;2016'!$Z$22</c:f>
              <c:strCache>
                <c:ptCount val="1"/>
                <c:pt idx="0">
                  <c:v>Үйл ажиллагааны зардал 2015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'2015&amp;2016'!$R$23:$R$27</c:f>
              <c:strCache>
                <c:ptCount val="5"/>
                <c:pt idx="0">
                  <c:v>Ажилтнуудтай холбоотой зардал</c:v>
                </c:pt>
                <c:pt idx="1">
                  <c:v>Борлуулалт маркетингийн зардал</c:v>
                </c:pt>
                <c:pt idx="2">
                  <c:v>Түлш шатахууны зардал</c:v>
                </c:pt>
                <c:pt idx="3">
                  <c:v>Засвах үйлчилгээний зардал</c:v>
                </c:pt>
                <c:pt idx="4">
                  <c:v>Бусад зардал</c:v>
                </c:pt>
              </c:strCache>
            </c:strRef>
          </c:cat>
          <c:val>
            <c:numRef>
              <c:f>'2015&amp;2016'!$Z$23:$Z$27</c:f>
              <c:numCache>
                <c:formatCode>0%</c:formatCode>
                <c:ptCount val="5"/>
                <c:pt idx="0">
                  <c:v>0.46398159536125638</c:v>
                </c:pt>
                <c:pt idx="1">
                  <c:v>0.14738818804172604</c:v>
                </c:pt>
                <c:pt idx="2">
                  <c:v>0.18203574023674601</c:v>
                </c:pt>
                <c:pt idx="3">
                  <c:v>0.10625135748621224</c:v>
                </c:pt>
                <c:pt idx="4">
                  <c:v>0.10034311887405911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'2015&amp;2016'!$AA$22</c:f>
              <c:strCache>
                <c:ptCount val="1"/>
                <c:pt idx="0">
                  <c:v>Үйл ажиллагааны зардал 2016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'2015&amp;2016'!$R$23:$R$27</c:f>
              <c:strCache>
                <c:ptCount val="5"/>
                <c:pt idx="0">
                  <c:v>Ажилтнуудтай холбоотой зардал</c:v>
                </c:pt>
                <c:pt idx="1">
                  <c:v>Борлуулалт маркетингийн зардал</c:v>
                </c:pt>
                <c:pt idx="2">
                  <c:v>Түлш шатахууны зардал</c:v>
                </c:pt>
                <c:pt idx="3">
                  <c:v>Засвах үйлчилгээний зардал</c:v>
                </c:pt>
                <c:pt idx="4">
                  <c:v>Бусад зардал</c:v>
                </c:pt>
              </c:strCache>
            </c:strRef>
          </c:cat>
          <c:val>
            <c:numRef>
              <c:f>'2015&amp;2016'!$AA$23:$AA$27</c:f>
              <c:numCache>
                <c:formatCode>0%</c:formatCode>
                <c:ptCount val="5"/>
                <c:pt idx="0">
                  <c:v>0.46938566684177396</c:v>
                </c:pt>
                <c:pt idx="1">
                  <c:v>7.7579182564135166E-2</c:v>
                </c:pt>
                <c:pt idx="2">
                  <c:v>0.23389665353231254</c:v>
                </c:pt>
                <c:pt idx="3">
                  <c:v>0.1142441760931163</c:v>
                </c:pt>
                <c:pt idx="4">
                  <c:v>0.10489432096866215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 sz="1800" dirty="0"/>
              <a:t>Борлуулалтын харьцуулалт</a:t>
            </a:r>
            <a:endParaRPr lang="en-US" sz="18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'Sales 2016'!$C$547</c:f>
              <c:strCache>
                <c:ptCount val="1"/>
                <c:pt idx="0">
                  <c:v>Борлуулалт-2015</c:v>
                </c:pt>
              </c:strCache>
            </c:strRef>
          </c:tx>
          <c:invertIfNegative val="0"/>
          <c:cat>
            <c:strRef>
              <c:f>'Sales 2016'!$D$531:$L$531</c:f>
              <c:strCache>
                <c:ptCount val="9"/>
                <c:pt idx="0">
                  <c:v>3 сар</c:v>
                </c:pt>
                <c:pt idx="1">
                  <c:v>4 сар</c:v>
                </c:pt>
                <c:pt idx="2">
                  <c:v>5 сар</c:v>
                </c:pt>
                <c:pt idx="3">
                  <c:v>6 сар</c:v>
                </c:pt>
                <c:pt idx="4">
                  <c:v>7 сар</c:v>
                </c:pt>
                <c:pt idx="5">
                  <c:v>8 сар</c:v>
                </c:pt>
                <c:pt idx="6">
                  <c:v>9 сар</c:v>
                </c:pt>
                <c:pt idx="7">
                  <c:v>10 сар</c:v>
                </c:pt>
                <c:pt idx="8">
                  <c:v>11 сар</c:v>
                </c:pt>
              </c:strCache>
            </c:strRef>
          </c:cat>
          <c:val>
            <c:numRef>
              <c:f>'Sales 2016'!$D$547:$L$547</c:f>
              <c:numCache>
                <c:formatCode>_-* #,##0_₮_-;\-* #,##0_₮_-;_-* "-"??_₮_-;_-@_-</c:formatCode>
                <c:ptCount val="9"/>
                <c:pt idx="0">
                  <c:v>0</c:v>
                </c:pt>
                <c:pt idx="1">
                  <c:v>1882</c:v>
                </c:pt>
                <c:pt idx="2">
                  <c:v>8885</c:v>
                </c:pt>
                <c:pt idx="3">
                  <c:v>5416</c:v>
                </c:pt>
                <c:pt idx="4">
                  <c:v>8600</c:v>
                </c:pt>
                <c:pt idx="5">
                  <c:v>9514</c:v>
                </c:pt>
                <c:pt idx="6">
                  <c:v>14173</c:v>
                </c:pt>
                <c:pt idx="7">
                  <c:v>7937.1</c:v>
                </c:pt>
                <c:pt idx="8">
                  <c:v>3435.4</c:v>
                </c:pt>
              </c:numCache>
            </c:numRef>
          </c:val>
        </c:ser>
        <c:ser>
          <c:idx val="1"/>
          <c:order val="1"/>
          <c:tx>
            <c:strRef>
              <c:f>'Sales 2016'!$C$548</c:f>
              <c:strCache>
                <c:ptCount val="1"/>
                <c:pt idx="0">
                  <c:v>Борлуулалт-2016</c:v>
                </c:pt>
              </c:strCache>
            </c:strRef>
          </c:tx>
          <c:invertIfNegative val="0"/>
          <c:cat>
            <c:strRef>
              <c:f>'Sales 2016'!$D$531:$L$531</c:f>
              <c:strCache>
                <c:ptCount val="9"/>
                <c:pt idx="0">
                  <c:v>3 сар</c:v>
                </c:pt>
                <c:pt idx="1">
                  <c:v>4 сар</c:v>
                </c:pt>
                <c:pt idx="2">
                  <c:v>5 сар</c:v>
                </c:pt>
                <c:pt idx="3">
                  <c:v>6 сар</c:v>
                </c:pt>
                <c:pt idx="4">
                  <c:v>7 сар</c:v>
                </c:pt>
                <c:pt idx="5">
                  <c:v>8 сар</c:v>
                </c:pt>
                <c:pt idx="6">
                  <c:v>9 сар</c:v>
                </c:pt>
                <c:pt idx="7">
                  <c:v>10 сар</c:v>
                </c:pt>
                <c:pt idx="8">
                  <c:v>11 сар</c:v>
                </c:pt>
              </c:strCache>
            </c:strRef>
          </c:cat>
          <c:val>
            <c:numRef>
              <c:f>'Sales 2016'!$D$548:$L$548</c:f>
              <c:numCache>
                <c:formatCode>_-* #,##0_₮_-;\-* #,##0_₮_-;_-* "-"??_₮_-;_-@_-</c:formatCode>
                <c:ptCount val="9"/>
                <c:pt idx="0">
                  <c:v>144</c:v>
                </c:pt>
                <c:pt idx="1">
                  <c:v>1311</c:v>
                </c:pt>
                <c:pt idx="2">
                  <c:v>6588</c:v>
                </c:pt>
                <c:pt idx="3">
                  <c:v>7994.5</c:v>
                </c:pt>
                <c:pt idx="4">
                  <c:v>10080</c:v>
                </c:pt>
                <c:pt idx="5">
                  <c:v>13849</c:v>
                </c:pt>
                <c:pt idx="6">
                  <c:v>15509</c:v>
                </c:pt>
                <c:pt idx="7">
                  <c:v>10826.5</c:v>
                </c:pt>
                <c:pt idx="8">
                  <c:v>2200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302208"/>
        <c:axId val="96303744"/>
      </c:barChart>
      <c:catAx>
        <c:axId val="9630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6303744"/>
        <c:crosses val="autoZero"/>
        <c:auto val="1"/>
        <c:lblAlgn val="ctr"/>
        <c:lblOffset val="100"/>
        <c:noMultiLvlLbl val="0"/>
      </c:catAx>
      <c:valAx>
        <c:axId val="96303744"/>
        <c:scaling>
          <c:orientation val="minMax"/>
        </c:scaling>
        <c:delete val="0"/>
        <c:axPos val="l"/>
        <c:majorGridlines/>
        <c:numFmt formatCode="_-* #,##0_₮_-;\-* #,##0_₮_-;_-* &quot;-&quot;??_₮_-;_-@_-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63022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dirty="0"/>
              <a:t>2011 оны борлуулалтын бүтэц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rAngAx val="0"/>
      <c:perspective val="30"/>
    </c:view3D>
    <c:floor>
      <c:thickness val="0"/>
      <c:spPr>
        <a:noFill/>
        <a:ln w="9525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400"/>
          </a:pPr>
          <a:endParaRPr lang="en-US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'Sales 2016'!$N$531</c:f>
              <c:strCache>
                <c:ptCount val="1"/>
                <c:pt idx="0">
                  <c:v>2016 оны борлуулалтын бүтэц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'Sales 2016'!$B$532:$B$540</c:f>
              <c:strCache>
                <c:ptCount val="9"/>
                <c:pt idx="0">
                  <c:v>М0</c:v>
                </c:pt>
                <c:pt idx="1">
                  <c:v>М100</c:v>
                </c:pt>
                <c:pt idx="2">
                  <c:v>М150</c:v>
                </c:pt>
                <c:pt idx="3">
                  <c:v>М200</c:v>
                </c:pt>
                <c:pt idx="4">
                  <c:v>М250</c:v>
                </c:pt>
                <c:pt idx="5">
                  <c:v>М300</c:v>
                </c:pt>
                <c:pt idx="6">
                  <c:v>М350</c:v>
                </c:pt>
                <c:pt idx="7">
                  <c:v>М400</c:v>
                </c:pt>
                <c:pt idx="8">
                  <c:v>М500</c:v>
                </c:pt>
              </c:strCache>
            </c:strRef>
          </c:cat>
          <c:val>
            <c:numRef>
              <c:f>'Sales 2016'!$N$532:$N$540</c:f>
              <c:numCache>
                <c:formatCode>0%</c:formatCode>
                <c:ptCount val="9"/>
                <c:pt idx="0">
                  <c:v>1.6142373731043991E-2</c:v>
                </c:pt>
                <c:pt idx="1">
                  <c:v>1.3034214813886452E-3</c:v>
                </c:pt>
                <c:pt idx="2">
                  <c:v>4.1767974265781008E-2</c:v>
                </c:pt>
                <c:pt idx="3">
                  <c:v>5.1426661653507122E-2</c:v>
                </c:pt>
                <c:pt idx="4">
                  <c:v>0.15753018339808664</c:v>
                </c:pt>
                <c:pt idx="5">
                  <c:v>0.3658186071771734</c:v>
                </c:pt>
                <c:pt idx="6">
                  <c:v>0.16001169737226886</c:v>
                </c:pt>
                <c:pt idx="7">
                  <c:v>0.2034590800852237</c:v>
                </c:pt>
                <c:pt idx="8">
                  <c:v>2.5400008355265908E-3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400"/>
          </a:pPr>
          <a:endParaRPr lang="en-US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Маркаар!$F$611</c:f>
              <c:strCache>
                <c:ptCount val="1"/>
                <c:pt idx="0">
                  <c:v>2015 оны борлуулалтын бүтэц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Маркаар!$D$612:$D$619</c:f>
              <c:strCache>
                <c:ptCount val="8"/>
                <c:pt idx="0">
                  <c:v>М0</c:v>
                </c:pt>
                <c:pt idx="1">
                  <c:v>М100</c:v>
                </c:pt>
                <c:pt idx="2">
                  <c:v>М150</c:v>
                </c:pt>
                <c:pt idx="3">
                  <c:v>М200</c:v>
                </c:pt>
                <c:pt idx="4">
                  <c:v>М250</c:v>
                </c:pt>
                <c:pt idx="5">
                  <c:v>М300</c:v>
                </c:pt>
                <c:pt idx="6">
                  <c:v>М350</c:v>
                </c:pt>
                <c:pt idx="7">
                  <c:v>М400</c:v>
                </c:pt>
              </c:strCache>
            </c:strRef>
          </c:cat>
          <c:val>
            <c:numRef>
              <c:f>Маркаар!$F$612:$F$619</c:f>
              <c:numCache>
                <c:formatCode>0.0%</c:formatCode>
                <c:ptCount val="8"/>
                <c:pt idx="0">
                  <c:v>2.8685293860033286E-3</c:v>
                </c:pt>
                <c:pt idx="1">
                  <c:v>1.3868208227497007E-2</c:v>
                </c:pt>
                <c:pt idx="2">
                  <c:v>3.4670520568742522E-2</c:v>
                </c:pt>
                <c:pt idx="3">
                  <c:v>2.094099442352048E-2</c:v>
                </c:pt>
                <c:pt idx="4">
                  <c:v>0.34924527751014567</c:v>
                </c:pt>
                <c:pt idx="5">
                  <c:v>0.10639835333274941</c:v>
                </c:pt>
                <c:pt idx="6">
                  <c:v>0.23333625295611807</c:v>
                </c:pt>
                <c:pt idx="7">
                  <c:v>0.23867186359522349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 sz="1400" dirty="0"/>
              <a:t>2014 оны борлуулалтын бүтэц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'борлуулалт 2014'!$Q$1</c:f>
              <c:strCache>
                <c:ptCount val="1"/>
                <c:pt idx="0">
                  <c:v>2014 оны борлуулалтын бүтэц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'борлуулалт 2014'!$H$1:$P$1</c:f>
              <c:strCache>
                <c:ptCount val="9"/>
                <c:pt idx="0">
                  <c:v>М0</c:v>
                </c:pt>
                <c:pt idx="1">
                  <c:v>М100</c:v>
                </c:pt>
                <c:pt idx="2">
                  <c:v>М150</c:v>
                </c:pt>
                <c:pt idx="3">
                  <c:v>М200</c:v>
                </c:pt>
                <c:pt idx="4">
                  <c:v>М250</c:v>
                </c:pt>
                <c:pt idx="5">
                  <c:v>М300</c:v>
                </c:pt>
                <c:pt idx="6">
                  <c:v>М350</c:v>
                </c:pt>
                <c:pt idx="7">
                  <c:v>М400</c:v>
                </c:pt>
                <c:pt idx="8">
                  <c:v>М500</c:v>
                </c:pt>
              </c:strCache>
            </c:strRef>
          </c:cat>
          <c:val>
            <c:numRef>
              <c:f>'борлуулалт 2014'!$H$3:$P$3</c:f>
              <c:numCache>
                <c:formatCode>0.0%</c:formatCode>
                <c:ptCount val="9"/>
                <c:pt idx="0">
                  <c:v>1.3270984051950849E-2</c:v>
                </c:pt>
                <c:pt idx="1">
                  <c:v>1.4082439441453126E-2</c:v>
                </c:pt>
                <c:pt idx="2">
                  <c:v>4.9087149571145829E-2</c:v>
                </c:pt>
                <c:pt idx="3">
                  <c:v>5.032498788349566E-2</c:v>
                </c:pt>
                <c:pt idx="4">
                  <c:v>0.34435511058292745</c:v>
                </c:pt>
                <c:pt idx="5">
                  <c:v>0.11814052784435401</c:v>
                </c:pt>
                <c:pt idx="6">
                  <c:v>0.35654612128012253</c:v>
                </c:pt>
                <c:pt idx="7">
                  <c:v>5.3289013115332157E-2</c:v>
                </c:pt>
                <c:pt idx="8">
                  <c:v>9.0366622921844307E-4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Sheet1!$B$13</c:f>
              <c:strCache>
                <c:ptCount val="1"/>
                <c:pt idx="0">
                  <c:v>Харилцагчдын тоо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0"/>
            <c:dispEq val="0"/>
          </c:trendline>
          <c:cat>
            <c:numRef>
              <c:f>Sheet1!$A$14:$A$16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Sheet1!$B$14:$B$16</c:f>
              <c:numCache>
                <c:formatCode>General</c:formatCode>
                <c:ptCount val="3"/>
                <c:pt idx="0">
                  <c:v>79</c:v>
                </c:pt>
                <c:pt idx="1">
                  <c:v>73</c:v>
                </c:pt>
                <c:pt idx="2">
                  <c:v>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6452608"/>
        <c:axId val="96454144"/>
      </c:barChart>
      <c:catAx>
        <c:axId val="9645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6454144"/>
        <c:crosses val="autoZero"/>
        <c:auto val="1"/>
        <c:lblAlgn val="ctr"/>
        <c:lblOffset val="100"/>
        <c:noMultiLvlLbl val="0"/>
      </c:catAx>
      <c:valAx>
        <c:axId val="96454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645260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8"/>
            <c:spPr>
              <a:solidFill>
                <a:srgbClr val="FFFF00"/>
              </a:solidFill>
            </c:spPr>
          </c:dPt>
          <c:dPt>
            <c:idx val="1"/>
            <c:bubble3D val="0"/>
            <c:explosion val="6"/>
            <c:spPr>
              <a:solidFill>
                <a:srgbClr val="0070C0"/>
              </a:solidFill>
            </c:spPr>
          </c:dPt>
          <c:dPt>
            <c:idx val="2"/>
            <c:bubble3D val="0"/>
            <c:explosion val="12"/>
            <c:spPr>
              <a:solidFill>
                <a:srgbClr val="C00000"/>
              </a:solidFill>
            </c:spPr>
          </c:dPt>
          <c:dPt>
            <c:idx val="3"/>
            <c:bubble3D val="0"/>
            <c:explosion val="16"/>
            <c:spPr>
              <a:solidFill>
                <a:srgbClr val="00B050"/>
              </a:solidFill>
            </c:spPr>
          </c:dPt>
          <c:dPt>
            <c:idx val="4"/>
            <c:bubble3D val="0"/>
            <c:explosion val="20"/>
            <c:spPr>
              <a:solidFill>
                <a:srgbClr val="7030A0"/>
              </a:solidFill>
            </c:spPr>
          </c:dPt>
          <c:dPt>
            <c:idx val="5"/>
            <c:bubble3D val="0"/>
            <c:explosion val="4"/>
            <c:spPr>
              <a:solidFill>
                <a:srgbClr val="FF3300"/>
              </a:solidFill>
            </c:spPr>
          </c:dPt>
          <c:dLbls>
            <c:dLbl>
              <c:idx val="0"/>
              <c:layout>
                <c:manualLayout>
                  <c:x val="-0.19707368058414274"/>
                  <c:y val="4.1490040698382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45.4%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0110388036868027E-2"/>
                  <c:y val="-0.12229714164310521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7.1%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5622841360625223E-2"/>
                  <c:y val="-8.241222998017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6.3%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9300214002726859E-2"/>
                  <c:y val="-9.5976820596016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4.6%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3589202350818492E-2"/>
                  <c:y val="-5.744982220504756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4.1%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09957462213775"/>
                  <c:y val="0.13897835336921924"/>
                </c:manualLayout>
              </c:layout>
              <c:tx>
                <c:rich>
                  <a:bodyPr/>
                  <a:lstStyle/>
                  <a:p>
                    <a:r>
                      <a:rPr lang="mn-MN" dirty="0" smtClean="0">
                        <a:solidFill>
                          <a:schemeClr val="tx1"/>
                        </a:solidFill>
                      </a:rPr>
                      <a:t>73 ААН, иргэн 32.5%</a:t>
                    </a:r>
                    <a:endParaRPr lang="mn-MN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ctr" anchorCtr="0"/>
              <a:lstStyle/>
              <a:p>
                <a: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Камдер ХХК</c:v>
                </c:pt>
                <c:pt idx="1">
                  <c:v>Хаппи бюлдинг </c:v>
                </c:pt>
                <c:pt idx="2">
                  <c:v>Номин констракшн</c:v>
                </c:pt>
                <c:pt idx="3">
                  <c:v>Баяарс констракшн</c:v>
                </c:pt>
                <c:pt idx="4">
                  <c:v>Пума</c:v>
                </c:pt>
                <c:pt idx="5">
                  <c:v>Бусад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27277.5</c:v>
                </c:pt>
                <c:pt idx="1">
                  <c:v>4248</c:v>
                </c:pt>
                <c:pt idx="2">
                  <c:v>3772</c:v>
                </c:pt>
                <c:pt idx="3">
                  <c:v>2784</c:v>
                </c:pt>
                <c:pt idx="4">
                  <c:v>2442</c:v>
                </c:pt>
                <c:pt idx="5">
                  <c:v>19494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7870594040038656"/>
          <c:y val="0.2021043842846677"/>
          <c:w val="0.31239528318137094"/>
          <c:h val="0.4854306741559683"/>
        </c:manualLayout>
      </c:layout>
      <c:overlay val="0"/>
      <c:txPr>
        <a:bodyPr/>
        <a:lstStyle/>
        <a:p>
          <a:pPr>
            <a:defRPr sz="20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63168353114109899"/>
          <c:y val="2.469135802469135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822550379855716"/>
          <c:y val="0.1478087229837011"/>
          <c:w val="0.82618898226947224"/>
          <c:h val="0.78924889018502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2.5439580995136549E-2"/>
                  <c:y val="-4.11522633744856E-3"/>
                </c:manualLayout>
              </c:layout>
              <c:tx>
                <c:rich>
                  <a:bodyPr/>
                  <a:lstStyle/>
                  <a:p>
                    <a:r>
                      <a:rPr lang="mn-MN" sz="1400" b="1" dirty="0" smtClean="0">
                        <a:solidFill>
                          <a:schemeClr val="tx1"/>
                        </a:solidFill>
                      </a:rPr>
                      <a:t>7108.5 буюу 11,8%</a:t>
                    </a:r>
                    <a:endParaRPr lang="mn-MN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453797231575011E-2"/>
                  <c:y val="4.11522633744856E-3"/>
                </c:manualLayout>
              </c:layout>
              <c:tx>
                <c:rich>
                  <a:bodyPr/>
                  <a:lstStyle/>
                  <a:p>
                    <a:r>
                      <a:rPr lang="mn-MN" sz="1400" b="1" dirty="0" smtClean="0">
                        <a:solidFill>
                          <a:schemeClr val="tx1"/>
                        </a:solidFill>
                      </a:rPr>
                      <a:t>9063 буюу 15,1%</a:t>
                    </a:r>
                    <a:endParaRPr lang="mn-MN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mn-MN" sz="1400" b="1" dirty="0" smtClean="0">
                        <a:solidFill>
                          <a:schemeClr val="tx1"/>
                        </a:solidFill>
                      </a:rPr>
                      <a:t>8467,1 буюу</a:t>
                    </a:r>
                    <a:r>
                      <a:rPr lang="mn-MN" sz="1400" b="1" baseline="0" dirty="0" smtClean="0">
                        <a:solidFill>
                          <a:schemeClr val="tx1"/>
                        </a:solidFill>
                      </a:rPr>
                      <a:t> 14,1%</a:t>
                    </a:r>
                    <a:endParaRPr lang="mn-MN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1.4403292181069959E-2"/>
                </c:manualLayout>
              </c:layout>
              <c:tx>
                <c:rich>
                  <a:bodyPr/>
                  <a:lstStyle/>
                  <a:p>
                    <a:r>
                      <a:rPr lang="mn-MN" sz="1400" b="1" dirty="0" smtClean="0">
                        <a:solidFill>
                          <a:schemeClr val="tx1"/>
                        </a:solidFill>
                      </a:rPr>
                      <a:t>11599.5 буюу 19,3%</a:t>
                    </a:r>
                    <a:endParaRPr lang="mn-MN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4418256640478866E-2"/>
                  <c:y val="-2.05761316872428E-3"/>
                </c:manualLayout>
              </c:layout>
              <c:tx>
                <c:rich>
                  <a:bodyPr/>
                  <a:lstStyle/>
                  <a:p>
                    <a:r>
                      <a:rPr lang="mn-MN" sz="1400" b="1" dirty="0" smtClean="0">
                        <a:solidFill>
                          <a:schemeClr val="tx1"/>
                        </a:solidFill>
                      </a:rPr>
                      <a:t>8924 буюу 14,9%</a:t>
                    </a:r>
                    <a:endParaRPr lang="mn-MN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2446689113355778E-2"/>
                  <c:y val="-6.1728395061728019E-3"/>
                </c:manualLayout>
              </c:layout>
              <c:tx>
                <c:rich>
                  <a:bodyPr/>
                  <a:lstStyle/>
                  <a:p>
                    <a:r>
                      <a:rPr lang="mn-MN" sz="1400" b="1" dirty="0" smtClean="0">
                        <a:solidFill>
                          <a:schemeClr val="tx1"/>
                        </a:solidFill>
                      </a:rPr>
                      <a:t>7024,9буюу 11,7%</a:t>
                    </a:r>
                    <a:endParaRPr lang="mn-MN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1260851591566764E-2"/>
                  <c:y val="1.0752688172043012E-2"/>
                </c:manualLayout>
              </c:layout>
              <c:tx>
                <c:rich>
                  <a:bodyPr/>
                  <a:lstStyle/>
                  <a:p>
                    <a:r>
                      <a:rPr lang="mn-MN" sz="1400" b="1" dirty="0" smtClean="0">
                        <a:solidFill>
                          <a:schemeClr val="tx1"/>
                        </a:solidFill>
                      </a:rPr>
                      <a:t>7830.5 буюу 13,0% </a:t>
                    </a:r>
                    <a:endParaRPr lang="mn-MN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/>
              <a:lstStyle/>
              <a:p>
                <a: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Ням</c:v>
                </c:pt>
                <c:pt idx="1">
                  <c:v>Бямба</c:v>
                </c:pt>
                <c:pt idx="2">
                  <c:v>Баасан</c:v>
                </c:pt>
                <c:pt idx="3">
                  <c:v>Пүрэв</c:v>
                </c:pt>
                <c:pt idx="4">
                  <c:v>Лхагва</c:v>
                </c:pt>
                <c:pt idx="5">
                  <c:v>Мягмар</c:v>
                </c:pt>
                <c:pt idx="6">
                  <c:v>Даваа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7108.5</c:v>
                </c:pt>
                <c:pt idx="1">
                  <c:v>9063</c:v>
                </c:pt>
                <c:pt idx="2">
                  <c:v>8467.1</c:v>
                </c:pt>
                <c:pt idx="3">
                  <c:v>11599.5</c:v>
                </c:pt>
                <c:pt idx="4">
                  <c:v>8924</c:v>
                </c:pt>
                <c:pt idx="5">
                  <c:v>7024.9</c:v>
                </c:pt>
                <c:pt idx="6">
                  <c:v>7830.5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324928"/>
        <c:axId val="25588864"/>
      </c:barChart>
      <c:catAx>
        <c:axId val="253249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5588864"/>
        <c:crosses val="autoZero"/>
        <c:auto val="1"/>
        <c:lblAlgn val="ctr"/>
        <c:lblOffset val="100"/>
        <c:noMultiLvlLbl val="0"/>
      </c:catAx>
      <c:valAx>
        <c:axId val="25588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5324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24AFB5-902B-490A-A3E9-9A1BB57198B7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C9B95EC-35FD-44E4-A605-87D15FFA708F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2016 </a:t>
          </a:r>
          <a:r>
            <a:rPr lang="mn-MN" dirty="0" smtClean="0">
              <a:latin typeface="Arial" pitchFamily="34" charset="0"/>
              <a:cs typeface="Arial" pitchFamily="34" charset="0"/>
            </a:rPr>
            <a:t>оны ажлын тайлан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CD029FE5-20BD-4FFD-B76F-CBE10D96AD08}" type="parTrans" cxnId="{34301157-A1DE-4737-9DBE-05F00C9514F2}">
      <dgm:prSet/>
      <dgm:spPr/>
      <dgm:t>
        <a:bodyPr/>
        <a:lstStyle/>
        <a:p>
          <a:endParaRPr lang="en-US"/>
        </a:p>
      </dgm:t>
    </dgm:pt>
    <dgm:pt modelId="{96CE10FC-66D1-4FAB-87EB-3D36417CC97F}" type="sibTrans" cxnId="{34301157-A1DE-4737-9DBE-05F00C9514F2}">
      <dgm:prSet/>
      <dgm:spPr/>
      <dgm:t>
        <a:bodyPr/>
        <a:lstStyle/>
        <a:p>
          <a:endParaRPr lang="en-US"/>
        </a:p>
      </dgm:t>
    </dgm:pt>
    <dgm:pt modelId="{CC9016BB-0AB4-457E-A529-74B33FD7F6AD}" type="pres">
      <dgm:prSet presAssocID="{CD24AFB5-902B-490A-A3E9-9A1BB57198B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1E3FB1-2967-4FC2-8850-2C6CA734BEF4}" type="pres">
      <dgm:prSet presAssocID="{BC9B95EC-35FD-44E4-A605-87D15FFA708F}" presName="parentLin" presStyleCnt="0"/>
      <dgm:spPr/>
    </dgm:pt>
    <dgm:pt modelId="{C11F3662-1DD3-4A01-89AB-42D31DB24369}" type="pres">
      <dgm:prSet presAssocID="{BC9B95EC-35FD-44E4-A605-87D15FFA708F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700EE670-1237-4ADF-BD7C-39DC68DD8462}" type="pres">
      <dgm:prSet presAssocID="{BC9B95EC-35FD-44E4-A605-87D15FFA708F}" presName="parentText" presStyleLbl="node1" presStyleIdx="0" presStyleCnt="1" custScaleX="1283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AAA50-4C11-414B-A582-5C2530F2DB73}" type="pres">
      <dgm:prSet presAssocID="{BC9B95EC-35FD-44E4-A605-87D15FFA708F}" presName="negativeSpace" presStyleCnt="0"/>
      <dgm:spPr/>
    </dgm:pt>
    <dgm:pt modelId="{D315353C-C9B9-406C-A999-77F0890F5C99}" type="pres">
      <dgm:prSet presAssocID="{BC9B95EC-35FD-44E4-A605-87D15FFA708F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CAE0B745-6931-40B8-9364-C9348534CEEB}" type="presOf" srcId="{BC9B95EC-35FD-44E4-A605-87D15FFA708F}" destId="{700EE670-1237-4ADF-BD7C-39DC68DD8462}" srcOrd="1" destOrd="0" presId="urn:microsoft.com/office/officeart/2005/8/layout/list1"/>
    <dgm:cxn modelId="{34301157-A1DE-4737-9DBE-05F00C9514F2}" srcId="{CD24AFB5-902B-490A-A3E9-9A1BB57198B7}" destId="{BC9B95EC-35FD-44E4-A605-87D15FFA708F}" srcOrd="0" destOrd="0" parTransId="{CD029FE5-20BD-4FFD-B76F-CBE10D96AD08}" sibTransId="{96CE10FC-66D1-4FAB-87EB-3D36417CC97F}"/>
    <dgm:cxn modelId="{546ADDB5-8564-49D4-9501-E1784DF35868}" type="presOf" srcId="{BC9B95EC-35FD-44E4-A605-87D15FFA708F}" destId="{C11F3662-1DD3-4A01-89AB-42D31DB24369}" srcOrd="0" destOrd="0" presId="urn:microsoft.com/office/officeart/2005/8/layout/list1"/>
    <dgm:cxn modelId="{28916ABD-90DE-45AF-84CE-EAA6A848A421}" type="presOf" srcId="{CD24AFB5-902B-490A-A3E9-9A1BB57198B7}" destId="{CC9016BB-0AB4-457E-A529-74B33FD7F6AD}" srcOrd="0" destOrd="0" presId="urn:microsoft.com/office/officeart/2005/8/layout/list1"/>
    <dgm:cxn modelId="{6CCC821C-7628-4FF3-955B-B87EEECB5FA4}" type="presParOf" srcId="{CC9016BB-0AB4-457E-A529-74B33FD7F6AD}" destId="{171E3FB1-2967-4FC2-8850-2C6CA734BEF4}" srcOrd="0" destOrd="0" presId="urn:microsoft.com/office/officeart/2005/8/layout/list1"/>
    <dgm:cxn modelId="{2EE7F970-CDC5-47E4-BBEA-BB0D51D4AAF1}" type="presParOf" srcId="{171E3FB1-2967-4FC2-8850-2C6CA734BEF4}" destId="{C11F3662-1DD3-4A01-89AB-42D31DB24369}" srcOrd="0" destOrd="0" presId="urn:microsoft.com/office/officeart/2005/8/layout/list1"/>
    <dgm:cxn modelId="{D2EA5208-FBF7-4B3B-857A-C87C6C70F17C}" type="presParOf" srcId="{171E3FB1-2967-4FC2-8850-2C6CA734BEF4}" destId="{700EE670-1237-4ADF-BD7C-39DC68DD8462}" srcOrd="1" destOrd="0" presId="urn:microsoft.com/office/officeart/2005/8/layout/list1"/>
    <dgm:cxn modelId="{88993067-D8FA-46F2-8211-164F3BD3C711}" type="presParOf" srcId="{CC9016BB-0AB4-457E-A529-74B33FD7F6AD}" destId="{225AAA50-4C11-414B-A582-5C2530F2DB73}" srcOrd="1" destOrd="0" presId="urn:microsoft.com/office/officeart/2005/8/layout/list1"/>
    <dgm:cxn modelId="{2BC9A932-4049-4E32-900C-7E526850B803}" type="presParOf" srcId="{CC9016BB-0AB4-457E-A529-74B33FD7F6AD}" destId="{D315353C-C9B9-406C-A999-77F0890F5C9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5353C-C9B9-406C-A999-77F0890F5C99}">
      <dsp:nvSpPr>
        <dsp:cNvPr id="0" name=""/>
        <dsp:cNvSpPr/>
      </dsp:nvSpPr>
      <dsp:spPr>
        <a:xfrm>
          <a:off x="0" y="1923680"/>
          <a:ext cx="11582400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EE670-1237-4ADF-BD7C-39DC68DD8462}">
      <dsp:nvSpPr>
        <dsp:cNvPr id="0" name=""/>
        <dsp:cNvSpPr/>
      </dsp:nvSpPr>
      <dsp:spPr>
        <a:xfrm>
          <a:off x="579120" y="964280"/>
          <a:ext cx="10404666" cy="1918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451" tIns="0" rIns="306451" bIns="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Arial" pitchFamily="34" charset="0"/>
              <a:cs typeface="Arial" pitchFamily="34" charset="0"/>
            </a:rPr>
            <a:t>2016 </a:t>
          </a:r>
          <a:r>
            <a:rPr lang="mn-MN" sz="6500" kern="1200" dirty="0" smtClean="0">
              <a:latin typeface="Arial" pitchFamily="34" charset="0"/>
              <a:cs typeface="Arial" pitchFamily="34" charset="0"/>
            </a:rPr>
            <a:t>оны ажлын тайлан</a:t>
          </a:r>
          <a:endParaRPr lang="en-US" sz="6500" kern="1200" dirty="0">
            <a:latin typeface="Arial" pitchFamily="34" charset="0"/>
            <a:cs typeface="Arial" pitchFamily="34" charset="0"/>
          </a:endParaRPr>
        </a:p>
      </dsp:txBody>
      <dsp:txXfrm>
        <a:off x="672788" y="1057948"/>
        <a:ext cx="10217330" cy="1731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0.06361</cdr:x>
      <cdr:y>0.02156</cdr:y>
    </cdr:from>
    <cdr:to>
      <cdr:x>0.56305</cdr:x>
      <cdr:y>0.08329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45054" y="109182"/>
          <a:ext cx="5849847" cy="3126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mn-MN" sz="20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2016</a:t>
          </a:r>
          <a:r>
            <a:rPr lang="mn-MN" sz="2000" b="1" i="1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оны борлуулалт</a:t>
          </a:r>
          <a:r>
            <a:rPr lang="mn-MN" sz="20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mn-MN" sz="16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/гаригаар/</a:t>
          </a:r>
          <a:endParaRPr lang="en-US" sz="1600" b="1" i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73398-A4D4-4E84-99FD-2D62763A10ED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ED6C6-6793-4860-834A-F3BB7C64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5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2012, 2013 оны борлуулалтын бүтцийг харахад М250 болон М300 маркын бетон их борлуулалттай байдаг. Нийт борлуулалтын 70 орчим хувийг М250 болон М300 марк эзэлж байна. </a:t>
            </a:r>
          </a:p>
          <a:p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М250 марк 2012 онд нийт борлуулалтын 40% байсан бол 2013 онд 44% байна.</a:t>
            </a:r>
          </a:p>
          <a:p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Харин М300 маркын бетоны борлуулалт 2012 онд 28% байсан бол 2013 онд 21% байна.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ED6C6-6793-4860-834A-F3BB7C6430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17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2013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</a:t>
            </a:r>
            <a:r>
              <a:rPr lang="en-US" baseline="0" dirty="0" smtClean="0"/>
              <a:t> staff related </a:t>
            </a:r>
            <a:r>
              <a:rPr lang="en-US" baseline="0" dirty="0" err="1" smtClean="0"/>
              <a:t>exp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bodit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dungeeree</a:t>
            </a:r>
            <a:r>
              <a:rPr lang="en-US" baseline="0" dirty="0" smtClean="0"/>
              <a:t> 4% </a:t>
            </a:r>
            <a:r>
              <a:rPr lang="en-US" baseline="0" dirty="0" err="1" smtClean="0"/>
              <a:t>ussun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ED6C6-6793-4860-834A-F3BB7C64306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65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2013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</a:t>
            </a:r>
            <a:r>
              <a:rPr lang="en-US" baseline="0" dirty="0" smtClean="0"/>
              <a:t> staff related </a:t>
            </a:r>
            <a:r>
              <a:rPr lang="en-US" baseline="0" dirty="0" err="1" smtClean="0"/>
              <a:t>exp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bodit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dungeeree</a:t>
            </a:r>
            <a:r>
              <a:rPr lang="en-US" baseline="0" dirty="0" smtClean="0"/>
              <a:t> 4% </a:t>
            </a:r>
            <a:r>
              <a:rPr lang="en-US" baseline="0" dirty="0" err="1" smtClean="0"/>
              <a:t>ussun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ED6C6-6793-4860-834A-F3BB7C64306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65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43-E03C-4CFD-AFDC-14E5BDEA754C}" type="datetimeFigureOut">
              <a:rPr lang="en-US" smtClean="0"/>
              <a:t>3/17/2017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4095751" y="0"/>
            <a:ext cx="1890183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30311D"/>
              </a:solidFill>
            </a:endParaRPr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1" y="0"/>
            <a:ext cx="4203700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30311D"/>
              </a:solidFill>
            </a:endParaRPr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9203267" y="-11113"/>
            <a:ext cx="404284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30311D"/>
              </a:solidFill>
            </a:endParaRPr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9544051" y="12700"/>
            <a:ext cx="302683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30311D"/>
              </a:solidFill>
            </a:endParaRPr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5833534" y="0"/>
            <a:ext cx="1413933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30311D"/>
              </a:solidFill>
            </a:endParaRPr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7145867" y="-17463"/>
            <a:ext cx="971551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30311D"/>
              </a:solidFill>
            </a:endParaRPr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8024285" y="-19050"/>
            <a:ext cx="730249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30311D"/>
              </a:solidFill>
            </a:endParaRPr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8674100" y="0"/>
            <a:ext cx="594784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30311D"/>
              </a:solidFill>
            </a:endParaRPr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9785352" y="52388"/>
            <a:ext cx="182033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30311D"/>
              </a:solidFill>
            </a:endParaRPr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11154834" y="20638"/>
            <a:ext cx="459317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30311D"/>
              </a:solidFill>
            </a:endParaRPr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11552767" y="0"/>
            <a:ext cx="632884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30311D"/>
              </a:solidFill>
            </a:endParaRPr>
          </a:p>
        </p:txBody>
      </p:sp>
      <p:sp>
        <p:nvSpPr>
          <p:cNvPr id="436813" name="Text Box 1613"/>
          <p:cNvSpPr txBox="1">
            <a:spLocks noChangeArrowheads="1"/>
          </p:cNvSpPr>
          <p:nvPr/>
        </p:nvSpPr>
        <p:spPr bwMode="gray">
          <a:xfrm>
            <a:off x="101600" y="6477001"/>
            <a:ext cx="2144184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F8F8F8"/>
                </a:solidFill>
              </a:rPr>
              <a:t>www.themegallery.com</a:t>
            </a:r>
          </a:p>
        </p:txBody>
      </p:sp>
      <p:sp>
        <p:nvSpPr>
          <p:cNvPr id="436812" name="Text Box 1612"/>
          <p:cNvSpPr txBox="1">
            <a:spLocks noChangeArrowheads="1"/>
          </p:cNvSpPr>
          <p:nvPr/>
        </p:nvSpPr>
        <p:spPr bwMode="gray">
          <a:xfrm>
            <a:off x="368300" y="6007100"/>
            <a:ext cx="15599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10604501" y="4763"/>
            <a:ext cx="182033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30311D"/>
              </a:solidFill>
            </a:endParaRPr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10727267" y="4763"/>
            <a:ext cx="224367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30311D"/>
              </a:solidFill>
            </a:endParaRPr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10902951" y="-11113"/>
            <a:ext cx="306916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30311D"/>
              </a:solidFill>
            </a:endParaRPr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5069417" y="1314451"/>
            <a:ext cx="6807200" cy="1470025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5080000" y="2762250"/>
            <a:ext cx="6868584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737100" y="6534150"/>
            <a:ext cx="3860800" cy="2349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9201151" y="6526214"/>
            <a:ext cx="2844800" cy="274637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15317" y="6527800"/>
            <a:ext cx="497416" cy="234950"/>
          </a:xfrm>
        </p:spPr>
        <p:txBody>
          <a:bodyPr/>
          <a:lstStyle>
            <a:lvl1pPr>
              <a:defRPr/>
            </a:lvl1pPr>
          </a:lstStyle>
          <a:p>
            <a:fld id="{13C4E06E-BCF5-4991-A65E-72F52570BB52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5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6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6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6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6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6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6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6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6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4368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4367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4367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436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4367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436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4367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4368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4368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4368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436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436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436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4368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44 0.26526 C 0.15434 0.26017 0.07587 0.23011 0.04201 0.19056 C 0.00816 0.15101 -0.01441 0.06198 -0.02934 0.02821 " pathEditMode="relative" rAng="0" ptsTypes="faf">
                                      <p:cBhvr>
                                        <p:cTn id="103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9" y="-11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/>
      <p:bldP spid="436842" grpId="1" animBg="1"/>
      <p:bldP spid="436834" grpId="0" animBg="1"/>
      <p:bldP spid="436834" grpId="1" animBg="1"/>
      <p:bldP spid="436796" grpId="0" animBg="1"/>
      <p:bldP spid="436796" grpId="1" animBg="1"/>
      <p:bldP spid="436797" grpId="0" animBg="1"/>
      <p:bldP spid="436797" grpId="1" animBg="1"/>
      <p:bldP spid="436792" grpId="0" animBg="1"/>
      <p:bldP spid="436792" grpId="1" animBg="1"/>
      <p:bldP spid="436793" grpId="0" animBg="1"/>
      <p:bldP spid="436793" grpId="1" animBg="1"/>
      <p:bldP spid="436794" grpId="0" animBg="1"/>
      <p:bldP spid="436794" grpId="1" animBg="1"/>
      <p:bldP spid="436795" grpId="0" animBg="1"/>
      <p:bldP spid="436795" grpId="1" animBg="1"/>
      <p:bldP spid="436822" grpId="0" animBg="1"/>
      <p:bldP spid="436822" grpId="1" animBg="1"/>
      <p:bldP spid="436823" grpId="0" animBg="1"/>
      <p:bldP spid="436823" grpId="1" animBg="1"/>
      <p:bldP spid="436824" grpId="0" animBg="1"/>
      <p:bldP spid="436824" grpId="1" animBg="1"/>
      <p:bldP spid="436843" grpId="0" animBg="1"/>
      <p:bldP spid="436843" grpId="1" animBg="1"/>
      <p:bldP spid="436844" grpId="0" animBg="1"/>
      <p:bldP spid="436844" grpId="1" animBg="1"/>
      <p:bldP spid="436845" grpId="0" animBg="1"/>
      <p:bldP spid="436845" grpId="1" animBg="1"/>
      <p:bldP spid="436847" grpId="0"/>
      <p:bldP spid="436847" grpId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62869-7C7B-42BC-878A-5641D361738E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654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8CE44-778E-4653-8C28-40487C6459DD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993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3717" y="1163639"/>
            <a:ext cx="5204883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1163639"/>
            <a:ext cx="520700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27CDD-0C9D-4977-BC8C-81A617F437AC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45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8306C-5232-4D34-89E8-AB272A90FA0B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21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DEE86-3E1B-416A-A618-B0A24879F6A0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43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271AF-A6A3-44C7-9E25-8D341B60CDEF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51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817F6-B2E8-4F5B-B595-453E351B339E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8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3/17/2017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1B826-6DA5-46CD-A1CE-4BFC07EB9C9B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383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F359C-CFA0-45E6-B2B8-C334154CB089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16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7785" y="65089"/>
            <a:ext cx="2660649" cy="64595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3717" y="65089"/>
            <a:ext cx="7780867" cy="6459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222B1-BC19-4791-A231-164D39F1689B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39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585" y="65089"/>
            <a:ext cx="10610849" cy="1011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373717" y="1163639"/>
            <a:ext cx="10615083" cy="5360987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37217" y="6616700"/>
            <a:ext cx="28448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85100" y="6616700"/>
            <a:ext cx="38608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83767" y="6616700"/>
            <a:ext cx="882651" cy="241300"/>
          </a:xfrm>
        </p:spPr>
        <p:txBody>
          <a:bodyPr/>
          <a:lstStyle>
            <a:lvl1pPr>
              <a:defRPr/>
            </a:lvl1pPr>
          </a:lstStyle>
          <a:p>
            <a:fld id="{2D57ABC4-63ED-4778-A648-6EFF7BB3F4D6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33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3/17/2017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3/17/2017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3/17/2017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3/17/2017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t>3/17/2017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smtClean="0"/>
              <a:t>3/17/2017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468967" y="1000125"/>
            <a:ext cx="10445751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30311D"/>
              </a:solidFill>
            </a:endParaRPr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359834" y="0"/>
            <a:ext cx="378884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30311D"/>
              </a:solidFill>
            </a:endParaRPr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6934" y="0"/>
            <a:ext cx="440267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30311D"/>
              </a:solidFill>
            </a:endParaRPr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999067" y="-14288"/>
            <a:ext cx="95251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30311D"/>
              </a:solidFill>
            </a:endParaRPr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677334" y="0"/>
            <a:ext cx="224367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30311D"/>
              </a:solidFill>
            </a:endParaRPr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882651" y="0"/>
            <a:ext cx="1524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30311D"/>
              </a:solidFill>
            </a:endParaRPr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407585" y="65089"/>
            <a:ext cx="10610849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3717" y="1163639"/>
            <a:ext cx="10615083" cy="536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37217" y="6616700"/>
            <a:ext cx="28448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85100" y="6616700"/>
            <a:ext cx="38608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83767" y="6616700"/>
            <a:ext cx="882651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22D1A5C-3E0D-43D6-A4A9-74B49E8B04DD}" type="slidenum">
              <a:rPr lang="en-US">
                <a:solidFill>
                  <a:srgbClr val="30311D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30311D"/>
              </a:solidFill>
            </a:endParaRPr>
          </a:p>
        </p:txBody>
      </p:sp>
      <p:sp>
        <p:nvSpPr>
          <p:cNvPr id="151036" name="Oval 508"/>
          <p:cNvSpPr>
            <a:spLocks noChangeArrowheads="1"/>
          </p:cNvSpPr>
          <p:nvPr/>
        </p:nvSpPr>
        <p:spPr bwMode="gray">
          <a:xfrm>
            <a:off x="584201" y="1892301"/>
            <a:ext cx="825500" cy="614363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28575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30311D"/>
              </a:solidFill>
            </a:endParaRPr>
          </a:p>
        </p:txBody>
      </p:sp>
      <p:sp>
        <p:nvSpPr>
          <p:cNvPr id="151039" name="Oval 511"/>
          <p:cNvSpPr>
            <a:spLocks noChangeArrowheads="1"/>
          </p:cNvSpPr>
          <p:nvPr/>
        </p:nvSpPr>
        <p:spPr bwMode="gray">
          <a:xfrm>
            <a:off x="590551" y="315913"/>
            <a:ext cx="804333" cy="596900"/>
          </a:xfrm>
          <a:prstGeom prst="ellipse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5715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30311D"/>
              </a:solidFill>
            </a:endParaRPr>
          </a:p>
        </p:txBody>
      </p:sp>
      <p:sp>
        <p:nvSpPr>
          <p:cNvPr id="151043" name="Oval 515"/>
          <p:cNvSpPr>
            <a:spLocks noChangeArrowheads="1"/>
          </p:cNvSpPr>
          <p:nvPr/>
        </p:nvSpPr>
        <p:spPr bwMode="gray">
          <a:xfrm>
            <a:off x="573618" y="1128714"/>
            <a:ext cx="804333" cy="593725"/>
          </a:xfrm>
          <a:prstGeom prst="ellipse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303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4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  <p:sldLayoutId id="214748448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3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4"/>
            <a:ext cx="12192000" cy="68602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83942" y="2268246"/>
            <a:ext cx="59305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4000" b="1" dirty="0" smtClean="0">
                <a:latin typeface="Arial" pitchFamily="34" charset="0"/>
                <a:cs typeface="Arial" pitchFamily="34" charset="0"/>
              </a:rPr>
              <a:t>2016 ОНЫ АЖЛЫН ТАЙЛАН</a:t>
            </a:r>
          </a:p>
        </p:txBody>
      </p:sp>
      <p:pic>
        <p:nvPicPr>
          <p:cNvPr id="7" name="Picture 59" descr="D:\RMConcrete\AnnualReport\New folder\Yanzlah\broshur zurag\Logo\logo 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0"/>
            <a:ext cx="3933755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3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928595"/>
              </p:ext>
            </p:extLst>
          </p:nvPr>
        </p:nvGraphicFramePr>
        <p:xfrm>
          <a:off x="809764" y="1342032"/>
          <a:ext cx="10140600" cy="4840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775"/>
                <a:gridCol w="1036775"/>
                <a:gridCol w="1036775"/>
                <a:gridCol w="1036775"/>
                <a:gridCol w="1036775"/>
                <a:gridCol w="1036775"/>
                <a:gridCol w="1036775"/>
                <a:gridCol w="1036775"/>
                <a:gridCol w="1036775"/>
                <a:gridCol w="809625"/>
              </a:tblGrid>
              <a:tr h="5126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 сар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 сар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 сар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 сар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 сар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 сар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 сар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</a:t>
                      </a:r>
                      <a:r>
                        <a:rPr lang="mn-MN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сар</a:t>
                      </a:r>
                      <a:endParaRPr lang="mn-MN" sz="1800" b="1" i="1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Нийт</a:t>
                      </a:r>
                    </a:p>
                  </a:txBody>
                  <a:tcPr marL="9525" marR="9525" marT="9525" marB="0" anchor="ctr"/>
                </a:tc>
              </a:tr>
              <a:tr h="438174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78</a:t>
                      </a:r>
                      <a:endParaRPr lang="en-US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36728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2,499.5</a:t>
                      </a:r>
                      <a:endParaRPr lang="en-US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36729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853.5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3,077.5</a:t>
                      </a:r>
                      <a:endParaRPr lang="en-US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77671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М250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,104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,754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,277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1,783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9,427</a:t>
                      </a:r>
                      <a:endParaRPr lang="en-US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23081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,671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,177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59,4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21,891.5</a:t>
                      </a:r>
                      <a:endParaRPr lang="en-US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8490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М350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,555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9,575.5</a:t>
                      </a:r>
                      <a:endParaRPr lang="en-US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50376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066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2,244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826.5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401.5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2,091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12,175.5</a:t>
                      </a:r>
                      <a:endParaRPr lang="en-US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23080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152</a:t>
                      </a:r>
                      <a:endParaRPr lang="en-US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64024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Мортер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966</a:t>
                      </a:r>
                      <a:endParaRPr lang="en-US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094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mn-MN" sz="16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16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882</a:t>
                      </a:r>
                      <a:endParaRPr lang="en-US" sz="1600" b="0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</a:t>
                      </a:r>
                      <a:r>
                        <a:rPr lang="mn-MN" sz="16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16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</a:t>
                      </a:r>
                      <a:r>
                        <a:rPr lang="mn-MN" sz="16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85</a:t>
                      </a:r>
                      <a:endParaRPr lang="en-US" sz="1600" b="0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</a:t>
                      </a:r>
                      <a:r>
                        <a:rPr lang="mn-MN" sz="16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16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</a:t>
                      </a:r>
                      <a:r>
                        <a:rPr lang="mn-MN" sz="16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US" sz="1600" b="0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</a:t>
                      </a:r>
                      <a:r>
                        <a:rPr lang="mn-MN" sz="16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16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</a:t>
                      </a:r>
                      <a:r>
                        <a:rPr lang="mn-MN" sz="16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00</a:t>
                      </a:r>
                      <a:endParaRPr lang="en-US" sz="1600" b="0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</a:t>
                      </a:r>
                      <a:r>
                        <a:rPr lang="mn-MN" sz="16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,514</a:t>
                      </a:r>
                      <a:endParaRPr lang="en-US" sz="1600" b="0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14</a:t>
                      </a:r>
                      <a:r>
                        <a:rPr lang="mn-MN" sz="16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,173</a:t>
                      </a:r>
                      <a:endParaRPr lang="en-US" sz="1600" b="0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</a:t>
                      </a:r>
                      <a:r>
                        <a:rPr lang="mn-MN" sz="16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16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</a:t>
                      </a:r>
                      <a:r>
                        <a:rPr lang="mn-MN" sz="16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37</a:t>
                      </a:r>
                      <a:endParaRPr lang="en-US" sz="1600" b="0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3,435</a:t>
                      </a:r>
                      <a:endParaRPr lang="en-US" sz="1600" b="0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59,843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>
          <a:xfrm>
            <a:off x="152400" y="504967"/>
            <a:ext cx="11257128" cy="457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n-MN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2016 оны борлуултын бетоны маркын эзлэх жин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72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66131"/>
            <a:ext cx="5803331" cy="838200"/>
          </a:xfrm>
        </p:spPr>
        <p:txBody>
          <a:bodyPr/>
          <a:lstStyle/>
          <a:p>
            <a:r>
              <a:rPr lang="mn-MN" b="1" dirty="0" smtClean="0">
                <a:latin typeface="Arial" pitchFamily="34" charset="0"/>
                <a:cs typeface="Arial" pitchFamily="34" charset="0"/>
              </a:rPr>
              <a:t>БОРЛУУЛАЛТЫН БҮТЭЦ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445385"/>
              </p:ext>
            </p:extLst>
          </p:nvPr>
        </p:nvGraphicFramePr>
        <p:xfrm>
          <a:off x="0" y="1686694"/>
          <a:ext cx="3857625" cy="229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" name="Picture 16" descr="RMC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461" y="150111"/>
            <a:ext cx="734805" cy="792000"/>
          </a:xfrm>
          <a:prstGeom prst="rect">
            <a:avLst/>
          </a:prstGeom>
        </p:spPr>
      </p:pic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8965516"/>
              </p:ext>
            </p:extLst>
          </p:nvPr>
        </p:nvGraphicFramePr>
        <p:xfrm>
          <a:off x="-300251" y="1306773"/>
          <a:ext cx="4421875" cy="2705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634479"/>
              </p:ext>
            </p:extLst>
          </p:nvPr>
        </p:nvGraphicFramePr>
        <p:xfrm>
          <a:off x="3647310" y="1296537"/>
          <a:ext cx="4476465" cy="275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5730069"/>
              </p:ext>
            </p:extLst>
          </p:nvPr>
        </p:nvGraphicFramePr>
        <p:xfrm>
          <a:off x="7642679" y="127947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12401"/>
              </p:ext>
            </p:extLst>
          </p:nvPr>
        </p:nvGraphicFramePr>
        <p:xfrm>
          <a:off x="2538484" y="3875964"/>
          <a:ext cx="6701049" cy="2859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68221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52426" y="395786"/>
            <a:ext cx="11548422" cy="682388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mn-M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mn-M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Борлуулалт харилцагчаар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330006"/>
              </p:ext>
            </p:extLst>
          </p:nvPr>
        </p:nvGraphicFramePr>
        <p:xfrm>
          <a:off x="832514" y="1495568"/>
          <a:ext cx="10931300" cy="457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486"/>
                <a:gridCol w="924625"/>
                <a:gridCol w="859809"/>
                <a:gridCol w="873456"/>
                <a:gridCol w="914400"/>
                <a:gridCol w="968434"/>
                <a:gridCol w="996287"/>
                <a:gridCol w="1050877"/>
                <a:gridCol w="832514"/>
                <a:gridCol w="1146412"/>
              </a:tblGrid>
              <a:tr h="4999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сар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сар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сар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сар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сар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сар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сар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en-US" sz="1800" b="1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n-MN" sz="1800" b="1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сар</a:t>
                      </a:r>
                      <a:endParaRPr lang="mn-MN" sz="18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Нийт</a:t>
                      </a:r>
                    </a:p>
                  </a:txBody>
                  <a:tcPr marL="9525" marR="9525" marT="9525" marB="0" anchor="ctr"/>
                </a:tc>
              </a:tr>
              <a:tr h="4999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Нийт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882</a:t>
                      </a:r>
                      <a:endParaRPr lang="en-US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8,</a:t>
                      </a:r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885</a:t>
                      </a:r>
                      <a:endParaRPr lang="en-US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</a:t>
                      </a:r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</a:t>
                      </a:r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</a:t>
                      </a:r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</a:t>
                      </a:r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00</a:t>
                      </a:r>
                      <a:endParaRPr lang="en-US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</a:t>
                      </a:r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,514</a:t>
                      </a:r>
                      <a:endParaRPr lang="en-US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14</a:t>
                      </a:r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,173</a:t>
                      </a:r>
                      <a:endParaRPr lang="en-US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</a:t>
                      </a:r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</a:t>
                      </a:r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37</a:t>
                      </a:r>
                      <a:endParaRPr lang="en-US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3,435</a:t>
                      </a:r>
                      <a:endParaRPr lang="en-US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59,843</a:t>
                      </a:r>
                      <a:endParaRPr lang="en-US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9991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Камдер </a:t>
                      </a:r>
                      <a:r>
                        <a:rPr lang="mn-MN" sz="16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ХХК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3790.5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277.5</a:t>
                      </a:r>
                      <a:endParaRPr lang="en-US" sz="16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90808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Хаппи бюлдинг 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ХХК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90808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Номин 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констракшн ХХК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3,772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90808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Баяарс 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констракшн ХХК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991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Пума Констракшн ХХК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2,442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99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Бусад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631.5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636.5</a:t>
                      </a:r>
                      <a:endParaRPr lang="en-US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</a:t>
                      </a:r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483.5</a:t>
                      </a:r>
                      <a:endParaRPr lang="en-US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</a:t>
                      </a:r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211.5</a:t>
                      </a:r>
                      <a:endParaRPr lang="en-US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</a:t>
                      </a:r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538</a:t>
                      </a:r>
                      <a:endParaRPr lang="en-US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</a:t>
                      </a:r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559.6</a:t>
                      </a:r>
                      <a:endParaRPr lang="en-US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3,014.4</a:t>
                      </a:r>
                      <a:endParaRPr lang="en-US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19,494</a:t>
                      </a:r>
                      <a:endParaRPr lang="en-US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104637"/>
              </p:ext>
            </p:extLst>
          </p:nvPr>
        </p:nvGraphicFramePr>
        <p:xfrm>
          <a:off x="818866" y="1282890"/>
          <a:ext cx="10358650" cy="527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>
          <a:xfrm>
            <a:off x="457200" y="228600"/>
            <a:ext cx="9440346" cy="5334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mn-MN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Харилцагч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30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1395428"/>
              </p:ext>
            </p:extLst>
          </p:nvPr>
        </p:nvGraphicFramePr>
        <p:xfrm>
          <a:off x="653956" y="1187355"/>
          <a:ext cx="10892050" cy="5562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205"/>
                <a:gridCol w="1089205"/>
                <a:gridCol w="1089205"/>
                <a:gridCol w="1089205"/>
                <a:gridCol w="1089205"/>
                <a:gridCol w="1089205"/>
                <a:gridCol w="1089205"/>
                <a:gridCol w="1089205"/>
                <a:gridCol w="1089205"/>
                <a:gridCol w="1089205"/>
              </a:tblGrid>
              <a:tr h="6180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1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 сар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1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 сар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1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 сар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 сар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1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 сар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 сар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1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 сар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 сар</a:t>
                      </a:r>
                      <a:endParaRPr lang="mn-MN" sz="1800" b="1" i="1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Нийт</a:t>
                      </a:r>
                    </a:p>
                  </a:txBody>
                  <a:tcPr marL="9525" marR="9525" marT="9525" marB="0" anchor="ctr"/>
                </a:tc>
              </a:tr>
              <a:tr h="618067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Даваа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3295.5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7</a:t>
                      </a:r>
                      <a:r>
                        <a:rPr lang="mn-MN" sz="16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,830</a:t>
                      </a:r>
                      <a:r>
                        <a:rPr lang="en-US" sz="16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.5</a:t>
                      </a:r>
                      <a:endParaRPr lang="en-US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18067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Мягмар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959.5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383,4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7,024.9</a:t>
                      </a:r>
                      <a:endParaRPr lang="en-US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18067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Лхагва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937.5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8,924</a:t>
                      </a:r>
                      <a:endParaRPr lang="en-US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18067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Пүрэв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1890.5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1307.5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3561.5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mn-MN" sz="16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1,599.5</a:t>
                      </a:r>
                      <a:endParaRPr lang="en-US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18067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Баасан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404.5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2271.5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1664.1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8,467.1</a:t>
                      </a:r>
                      <a:endParaRPr lang="en-US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18067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Бямба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1187.5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1741.5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9</a:t>
                      </a:r>
                      <a:r>
                        <a:rPr lang="mn-MN" sz="16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16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0</a:t>
                      </a:r>
                      <a:r>
                        <a:rPr lang="mn-MN" sz="16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63</a:t>
                      </a:r>
                      <a:endParaRPr lang="en-US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18067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Ням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7,108.5</a:t>
                      </a:r>
                      <a:endParaRPr lang="en-US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180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882</a:t>
                      </a:r>
                      <a:endParaRPr lang="en-US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8,</a:t>
                      </a:r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885</a:t>
                      </a:r>
                      <a:endParaRPr lang="en-US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</a:t>
                      </a:r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</a:t>
                      </a:r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</a:t>
                      </a:r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</a:t>
                      </a:r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00</a:t>
                      </a:r>
                      <a:endParaRPr lang="en-US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</a:t>
                      </a:r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,514</a:t>
                      </a:r>
                      <a:endParaRPr lang="en-US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14</a:t>
                      </a:r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,173</a:t>
                      </a:r>
                      <a:endParaRPr lang="en-US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</a:t>
                      </a:r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</a:t>
                      </a:r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37</a:t>
                      </a:r>
                      <a:endParaRPr lang="en-US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3,435</a:t>
                      </a:r>
                      <a:endParaRPr lang="en-US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59,843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>
          <a:xfrm>
            <a:off x="381000" y="381000"/>
            <a:ext cx="8562974" cy="457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n-MN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2016 оны борлуулалт гаригаар </a:t>
            </a:r>
            <a:r>
              <a:rPr lang="mn-MN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/м3-ээр дэлгэрэнгүй</a:t>
            </a:r>
            <a:r>
              <a:rPr lang="mn-MN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0403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249687"/>
              </p:ext>
            </p:extLst>
          </p:nvPr>
        </p:nvGraphicFramePr>
        <p:xfrm>
          <a:off x="338161" y="1212968"/>
          <a:ext cx="11712812" cy="5065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 txBox="1">
            <a:spLocks/>
          </p:cNvSpPr>
          <p:nvPr/>
        </p:nvSpPr>
        <p:spPr>
          <a:xfrm>
            <a:off x="352426" y="395786"/>
            <a:ext cx="11548422" cy="682388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mn-M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mn-M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Борлуулалтын тайлан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822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065265"/>
              </p:ext>
            </p:extLst>
          </p:nvPr>
        </p:nvGraphicFramePr>
        <p:xfrm>
          <a:off x="609600" y="1849272"/>
          <a:ext cx="82296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6858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37" marR="853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сар</a:t>
                      </a:r>
                      <a:endParaRPr lang="en-US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37" marR="853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сар</a:t>
                      </a:r>
                      <a:endParaRPr lang="en-US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37" marR="853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сар</a:t>
                      </a:r>
                      <a:endParaRPr lang="en-US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37" marR="853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сар</a:t>
                      </a:r>
                      <a:endParaRPr lang="en-US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37" marR="853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mn-MN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сар</a:t>
                      </a:r>
                      <a:endParaRPr lang="en-US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37" marR="853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сар</a:t>
                      </a:r>
                      <a:endParaRPr lang="en-US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37" marR="853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сар</a:t>
                      </a:r>
                      <a:endParaRPr lang="en-US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37" marR="853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сар</a:t>
                      </a:r>
                      <a:endParaRPr lang="en-US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37" marR="853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Нийт</a:t>
                      </a:r>
                      <a:endParaRPr lang="en-US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37" marR="85337"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mn-MN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Рейс</a:t>
                      </a:r>
                      <a:endParaRPr lang="en-US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37" marR="853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</a:t>
                      </a:r>
                      <a:endParaRPr lang="en-US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37" marR="853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1,329</a:t>
                      </a:r>
                      <a:endParaRPr lang="en-US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37" marR="853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794</a:t>
                      </a:r>
                      <a:endParaRPr lang="en-US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37" marR="853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1,255</a:t>
                      </a:r>
                      <a:endParaRPr lang="en-US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37" marR="853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1,405</a:t>
                      </a:r>
                      <a:endParaRPr lang="en-US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37" marR="853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2,063</a:t>
                      </a:r>
                      <a:endParaRPr lang="en-US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37" marR="853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1,158</a:t>
                      </a:r>
                      <a:endParaRPr lang="en-US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37" marR="853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495</a:t>
                      </a:r>
                      <a:endParaRPr lang="en-US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37" marR="853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8,802</a:t>
                      </a:r>
                      <a:endParaRPr lang="en-US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37" marR="85337"/>
                </a:tc>
              </a:tr>
            </a:tbl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>
          <a:xfrm>
            <a:off x="500418" y="413982"/>
            <a:ext cx="7680960" cy="457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n-MN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 тээвэр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220872"/>
            <a:ext cx="110319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Нэг сард хамгийн их зуурмаг зуурсан нь 09 сар бөгөөд 14,206 метр.куб зуурмаг зуурсан.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Нэг 7 хоногт хамгийн их зуурмаг зуурсан нь 5,833.5 метр.куб </a:t>
            </a:r>
          </a:p>
          <a:p>
            <a:pPr algn="just">
              <a:lnSpc>
                <a:spcPct val="150000"/>
              </a:lnSpc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 2016.09.01-07-ний өдрийг дуустал/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Нэг өдөрт хамгийн их зуурмаг зуурсан нь 3,145 метр.куб </a:t>
            </a:r>
          </a:p>
          <a:p>
            <a:pPr algn="just">
              <a:lnSpc>
                <a:spcPct val="150000"/>
              </a:lnSpc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 “Камдер” ХХК М300 2016.05.07/ байсан бол 07 сард баяр наадам, АСЕМ-тай холбоотойгоор 8 хоног амарсан нь хамгийн урт сул зогсолт болов.</a:t>
            </a:r>
          </a:p>
          <a:p>
            <a:pPr algn="just">
              <a:lnSpc>
                <a:spcPct val="150000"/>
              </a:lnSpc>
            </a:pPr>
            <a:endParaRPr lang="mn-M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mn-M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568601" y="1244045"/>
            <a:ext cx="5720741" cy="6397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mn-MN" sz="1800" b="1" dirty="0" smtClean="0">
                <a:latin typeface="Arial" pitchFamily="34" charset="0"/>
                <a:cs typeface="Arial" pitchFamily="34" charset="0"/>
              </a:rPr>
              <a:t>Миксерийн рейс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336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549187"/>
              </p:ext>
            </p:extLst>
          </p:nvPr>
        </p:nvGraphicFramePr>
        <p:xfrm>
          <a:off x="552735" y="1222612"/>
          <a:ext cx="11129749" cy="5333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4889"/>
                <a:gridCol w="814185"/>
                <a:gridCol w="614149"/>
                <a:gridCol w="764275"/>
                <a:gridCol w="600501"/>
                <a:gridCol w="736979"/>
                <a:gridCol w="791571"/>
                <a:gridCol w="887104"/>
                <a:gridCol w="682388"/>
                <a:gridCol w="1173708"/>
              </a:tblGrid>
              <a:tr h="4741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сар</a:t>
                      </a:r>
                      <a:endParaRPr lang="mn-MN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1" i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сар</a:t>
                      </a:r>
                      <a:endParaRPr lang="mn-MN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сар</a:t>
                      </a:r>
                      <a:endParaRPr lang="mn-MN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1" i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сар</a:t>
                      </a:r>
                      <a:endParaRPr lang="mn-MN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1" i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сар</a:t>
                      </a:r>
                      <a:endParaRPr lang="mn-MN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1" i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сар</a:t>
                      </a:r>
                      <a:endParaRPr lang="mn-MN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1" i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сар</a:t>
                      </a:r>
                      <a:endParaRPr lang="mn-MN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1" i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сар</a:t>
                      </a:r>
                      <a:endParaRPr lang="mn-MN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Нийт</a:t>
                      </a:r>
                      <a:endParaRPr lang="mn-MN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493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58-тай ломп /м3/</a:t>
                      </a:r>
                      <a:endParaRPr lang="mn-M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mn-MN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381.5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mn-MN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562.5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mn-MN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mn-MN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493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44-тэй помп /м3/</a:t>
                      </a:r>
                      <a:endParaRPr lang="mn-M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mn-MN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mn-MN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mn-MN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mn-MN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mn-MN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827.0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493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1" i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Нийт</a:t>
                      </a:r>
                      <a:endParaRPr lang="mn-MN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819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875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mn-MN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386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mn-MN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685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mn-MN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mn-MN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785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mn-MN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055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mn-MN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mn-MN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186.0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Тухайн сард борлуулсан нийт зуурмаг /м3/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882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885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</a:t>
                      </a:r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</a:t>
                      </a:r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</a:t>
                      </a:r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</a:t>
                      </a:r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</a:t>
                      </a:r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,514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14</a:t>
                      </a:r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,173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</a:t>
                      </a:r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</a:t>
                      </a:r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3,435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59,843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Помп шахсан зуурмаг эзлэх жин /хувиар/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30.3</a:t>
                      </a:r>
                    </a:p>
                  </a:txBody>
                  <a:tcPr marL="9525" marR="9525" marT="9525" marB="0" anchor="ctr"/>
                </a:tc>
              </a:tr>
              <a:tr h="52493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Цементоваз</a:t>
                      </a:r>
                      <a:r>
                        <a:rPr lang="mn-MN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/06-11/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493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Цементоюаз</a:t>
                      </a:r>
                      <a:r>
                        <a:rPr lang="mn-MN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/80-11/</a:t>
                      </a:r>
                      <a:endParaRPr lang="mn-M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11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Тухайн сард нийт явцсан рейс /цементоваз/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>
          <a:xfrm>
            <a:off x="352425" y="228600"/>
            <a:ext cx="11480183" cy="5334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mn-M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онд автопомп, цементовазын хийсэн ажлын тайлан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92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9" y="307075"/>
            <a:ext cx="11582400" cy="838200"/>
          </a:xfrm>
        </p:spPr>
        <p:txBody>
          <a:bodyPr/>
          <a:lstStyle/>
          <a:p>
            <a:r>
              <a:rPr lang="mn-MN" b="1" dirty="0" smtClean="0">
                <a:latin typeface="Arial" pitchFamily="34" charset="0"/>
                <a:cs typeface="Arial" pitchFamily="34" charset="0"/>
              </a:rPr>
              <a:t>Хангамж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691404"/>
              </p:ext>
            </p:extLst>
          </p:nvPr>
        </p:nvGraphicFramePr>
        <p:xfrm>
          <a:off x="415443" y="1322151"/>
          <a:ext cx="11539536" cy="3377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213"/>
                <a:gridCol w="2387600"/>
                <a:gridCol w="1344612"/>
                <a:gridCol w="1741487"/>
                <a:gridCol w="595312"/>
                <a:gridCol w="1344613"/>
                <a:gridCol w="1741487"/>
                <a:gridCol w="595312"/>
                <a:gridCol w="822325"/>
                <a:gridCol w="663575"/>
              </a:tblGrid>
              <a:tr h="370840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mn-MN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ТҮҮХИЙ ЭД МАТЕРИАЛ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mn-MN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2015 он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mn-MN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2016 он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mn-MN" sz="16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өөрчлөлт</a:t>
                      </a:r>
                      <a:endParaRPr lang="mn-MN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mn-MN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mn-MN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хэмжээ тн</a:t>
                      </a:r>
                      <a:endParaRPr lang="mn-MN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mn-MN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үнийн дүн сая.төг</a:t>
                      </a:r>
                      <a:endParaRPr lang="mn-MN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mn-MN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хэмжээ тн</a:t>
                      </a:r>
                      <a:endParaRPr lang="mn-MN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mn-MN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үнийн </a:t>
                      </a:r>
                      <a:r>
                        <a:rPr lang="mn-MN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дүн сая.төг</a:t>
                      </a:r>
                      <a:endParaRPr lang="mn-MN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mn-MN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төг</a:t>
                      </a:r>
                      <a:endParaRPr lang="en-US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mn-MN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n-MN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Цемент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24 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116</a:t>
                      </a:r>
                      <a:r>
                        <a:rPr lang="mn-MN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.1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3 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468</a:t>
                      </a:r>
                      <a:r>
                        <a:rPr lang="mn-MN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.4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21 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348</a:t>
                      </a:r>
                      <a:r>
                        <a:rPr lang="mn-MN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.3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2 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833</a:t>
                      </a:r>
                      <a:r>
                        <a:rPr lang="mn-MN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  </a:t>
                      </a:r>
                      <a:endParaRPr lang="en-US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mn-MN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-634.5</a:t>
                      </a:r>
                      <a:endParaRPr lang="en-US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mn-MN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-18%</a:t>
                      </a:r>
                      <a:endParaRPr lang="en-US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n-MN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Нэмэлт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560</a:t>
                      </a:r>
                      <a:r>
                        <a:rPr lang="mn-MN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.9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661</a:t>
                      </a:r>
                      <a:r>
                        <a:rPr lang="mn-MN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.2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268</a:t>
                      </a:r>
                      <a:r>
                        <a:rPr lang="mn-MN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.5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625</a:t>
                      </a:r>
                      <a:r>
                        <a:rPr lang="mn-MN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.8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mn-MN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-35.4</a:t>
                      </a:r>
                      <a:endParaRPr lang="en-US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mn-MN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-5%</a:t>
                      </a:r>
                      <a:endParaRPr lang="en-US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n-MN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Үнс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-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-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  <a:r>
                        <a:rPr lang="mn-MN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.5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mn-MN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.1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mn-MN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2.1</a:t>
                      </a:r>
                      <a:endParaRPr lang="en-US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n-MN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0.5 элс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88 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067</a:t>
                      </a:r>
                      <a:r>
                        <a:rPr lang="mn-MN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  </a:t>
                      </a:r>
                      <a:endParaRPr lang="en-US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1 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462</a:t>
                      </a:r>
                      <a:r>
                        <a:rPr lang="mn-MN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.1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61 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416</a:t>
                      </a:r>
                      <a:r>
                        <a:rPr lang="mn-MN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.7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747</a:t>
                      </a:r>
                      <a:r>
                        <a:rPr lang="mn-MN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.7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mn-MN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-714.4</a:t>
                      </a:r>
                      <a:endParaRPr lang="en-US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mn-MN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-49%</a:t>
                      </a:r>
                      <a:endParaRPr lang="en-US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n-MN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5-10 хайрга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165</a:t>
                      </a:r>
                      <a:r>
                        <a:rPr lang="mn-MN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.8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mn-MN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5.0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-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-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mn-MN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-5.0</a:t>
                      </a:r>
                      <a:endParaRPr lang="en-US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mn-MN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-100%</a:t>
                      </a:r>
                      <a:endParaRPr lang="en-US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n-MN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10-20 хайрга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59 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808</a:t>
                      </a:r>
                      <a:r>
                        <a:rPr lang="mn-MN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.3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735</a:t>
                      </a:r>
                      <a:r>
                        <a:rPr lang="mn-MN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.6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42 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593</a:t>
                      </a:r>
                      <a:r>
                        <a:rPr lang="mn-MN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.9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r>
                        <a:rPr lang="mn-MN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7.0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mn-MN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-228.7</a:t>
                      </a:r>
                      <a:endParaRPr lang="en-US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mn-MN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-31%</a:t>
                      </a:r>
                      <a:endParaRPr lang="en-US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mn-MN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Нийт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172 </a:t>
                      </a:r>
                      <a:r>
                        <a:rPr lang="en-US" sz="16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718</a:t>
                      </a:r>
                      <a:r>
                        <a:rPr lang="mn-MN" sz="16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.5</a:t>
                      </a:r>
                      <a:endParaRPr lang="en-US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 </a:t>
                      </a:r>
                      <a:r>
                        <a:rPr lang="en-US" sz="16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332</a:t>
                      </a:r>
                      <a:r>
                        <a:rPr lang="mn-MN" sz="16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.4</a:t>
                      </a:r>
                      <a:endParaRPr lang="en-US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125 </a:t>
                      </a:r>
                      <a:r>
                        <a:rPr lang="en-US" sz="16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726</a:t>
                      </a:r>
                      <a:r>
                        <a:rPr lang="mn-MN" sz="16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.8</a:t>
                      </a:r>
                      <a:endParaRPr lang="en-US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 </a:t>
                      </a:r>
                      <a:r>
                        <a:rPr lang="en-US" sz="16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716</a:t>
                      </a:r>
                      <a:r>
                        <a:rPr lang="mn-MN" sz="16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.5</a:t>
                      </a:r>
                      <a:endParaRPr lang="en-US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mn-MN" sz="16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-1 615.9</a:t>
                      </a:r>
                      <a:endParaRPr lang="en-US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mn-MN" sz="16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-26%</a:t>
                      </a:r>
                      <a:endParaRPr lang="en-US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719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8961"/>
            <a:ext cx="11582400" cy="838200"/>
          </a:xfrm>
        </p:spPr>
        <p:txBody>
          <a:bodyPr/>
          <a:lstStyle/>
          <a:p>
            <a:r>
              <a:rPr lang="mn-MN" b="1" dirty="0" smtClean="0">
                <a:latin typeface="Arial" pitchFamily="34" charset="0"/>
                <a:cs typeface="Arial" pitchFamily="34" charset="0"/>
              </a:rPr>
              <a:t>Хангамж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mn-MN" sz="2000" dirty="0" smtClean="0">
                <a:latin typeface="Arial" pitchFamily="34" charset="0"/>
                <a:cs typeface="Arial" pitchFamily="34" charset="0"/>
              </a:rPr>
              <a:t>Түүхий эдийн хувьд 2016 онд бид өмнөх онтой харьцуулахад 26%-аар бага хэмжээний түүхий эд хэрэглэсэн. Үүнд:</a:t>
            </a:r>
          </a:p>
          <a:p>
            <a:pPr algn="just">
              <a:lnSpc>
                <a:spcPct val="150000"/>
              </a:lnSpc>
            </a:pPr>
            <a:r>
              <a:rPr lang="mn-MN" sz="2000" dirty="0" smtClean="0">
                <a:latin typeface="Arial" pitchFamily="34" charset="0"/>
                <a:cs typeface="Arial" pitchFamily="34" charset="0"/>
              </a:rPr>
              <a:t>Цемент 18%-аар бага</a:t>
            </a:r>
          </a:p>
          <a:p>
            <a:pPr algn="just">
              <a:lnSpc>
                <a:spcPct val="150000"/>
              </a:lnSpc>
            </a:pPr>
            <a:r>
              <a:rPr lang="mn-MN" sz="2000" dirty="0" smtClean="0">
                <a:latin typeface="Arial" pitchFamily="34" charset="0"/>
                <a:cs typeface="Arial" pitchFamily="34" charset="0"/>
              </a:rPr>
              <a:t>Нэмэлт 5%-аар бага</a:t>
            </a:r>
          </a:p>
          <a:p>
            <a:pPr algn="just">
              <a:lnSpc>
                <a:spcPct val="150000"/>
              </a:lnSpc>
            </a:pPr>
            <a:r>
              <a:rPr lang="mn-MN" sz="2000" dirty="0" smtClean="0">
                <a:latin typeface="Arial" pitchFamily="34" charset="0"/>
                <a:cs typeface="Arial" pitchFamily="34" charset="0"/>
              </a:rPr>
              <a:t>0-5 мм элс 49%-аар бага</a:t>
            </a:r>
          </a:p>
          <a:p>
            <a:pPr algn="just">
              <a:lnSpc>
                <a:spcPct val="150000"/>
              </a:lnSpc>
            </a:pPr>
            <a:r>
              <a:rPr lang="mn-MN" sz="2000" dirty="0" smtClean="0">
                <a:latin typeface="Arial" pitchFamily="34" charset="0"/>
                <a:cs typeface="Arial" pitchFamily="34" charset="0"/>
              </a:rPr>
              <a:t>10-20 мм хайрга 31%-аар бага зарцуулсан байна.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762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1934" y="361665"/>
            <a:ext cx="11582400" cy="838200"/>
          </a:xfrm>
        </p:spPr>
        <p:txBody>
          <a:bodyPr/>
          <a:lstStyle/>
          <a:p>
            <a:r>
              <a:rPr lang="mn-MN" b="1" dirty="0" smtClean="0">
                <a:latin typeface="Arial" pitchFamily="34" charset="0"/>
                <a:cs typeface="Arial" pitchFamily="34" charset="0"/>
              </a:rPr>
              <a:t>Агуулга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071143"/>
              </p:ext>
            </p:extLst>
          </p:nvPr>
        </p:nvGraphicFramePr>
        <p:xfrm>
          <a:off x="406400" y="1554163"/>
          <a:ext cx="115824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RMC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461" y="150111"/>
            <a:ext cx="734805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4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378" y="123505"/>
            <a:ext cx="5975900" cy="1051560"/>
          </a:xfrm>
        </p:spPr>
        <p:txBody>
          <a:bodyPr>
            <a:normAutofit/>
          </a:bodyPr>
          <a:lstStyle/>
          <a:p>
            <a:r>
              <a:rPr lang="mn-MN" b="1" dirty="0" smtClean="0">
                <a:latin typeface="Arial" pitchFamily="34" charset="0"/>
                <a:cs typeface="Arial" pitchFamily="34" charset="0"/>
              </a:rPr>
              <a:t>СанхүүгиЙН БАЙДАЛ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304587"/>
              </p:ext>
            </p:extLst>
          </p:nvPr>
        </p:nvGraphicFramePr>
        <p:xfrm>
          <a:off x="559558" y="1383545"/>
          <a:ext cx="11109516" cy="502882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248406"/>
                <a:gridCol w="1405719"/>
                <a:gridCol w="1323833"/>
                <a:gridCol w="1501254"/>
                <a:gridCol w="1269242"/>
                <a:gridCol w="1173707"/>
                <a:gridCol w="1187355"/>
              </a:tblGrid>
              <a:tr h="298991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en-US" sz="16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6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6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6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6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6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01571">
                <a:tc>
                  <a:txBody>
                    <a:bodyPr/>
                    <a:lstStyle/>
                    <a:p>
                      <a:pPr lvl="1" algn="l" fontAlgn="b"/>
                      <a:r>
                        <a:rPr lang="mn-MN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Борлуулалтын</a:t>
                      </a:r>
                      <a:r>
                        <a:rPr lang="mn-MN" sz="16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о</a:t>
                      </a:r>
                      <a:r>
                        <a:rPr lang="mn-MN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рлого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12,279.2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19,258.1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15,769.1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10,659.2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10,172.0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mn-MN" sz="16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8,601.1</a:t>
                      </a:r>
                      <a:endParaRPr lang="en-US" sz="1600" b="1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01571">
                <a:tc>
                  <a:txBody>
                    <a:bodyPr/>
                    <a:lstStyle/>
                    <a:p>
                      <a:pPr lvl="1" algn="l" fontAlgn="b"/>
                      <a:r>
                        <a:rPr lang="mn-MN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ББӨ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7,928.6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12,510.9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10,915.3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7,385.2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6,992.3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mn-MN" sz="16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5,843.8</a:t>
                      </a:r>
                      <a:endParaRPr lang="en-US" sz="1600" b="1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01571">
                <a:tc>
                  <a:txBody>
                    <a:bodyPr/>
                    <a:lstStyle/>
                    <a:p>
                      <a:pPr lvl="1" algn="l" fontAlgn="b"/>
                      <a:r>
                        <a:rPr lang="mn-MN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Нийт</a:t>
                      </a:r>
                      <a:r>
                        <a:rPr lang="mn-MN" sz="16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ашиг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4,350.6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6,747.2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4,853.8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lang="mn-MN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,269.9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3,179.7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mn-MN" sz="16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2,757.3</a:t>
                      </a:r>
                      <a:endParaRPr lang="en-US" sz="1600" b="1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01571">
                <a:tc>
                  <a:txBody>
                    <a:bodyPr/>
                    <a:lstStyle/>
                    <a:p>
                      <a:pPr lvl="1" algn="l" fontAlgn="b"/>
                      <a:r>
                        <a:rPr lang="mn-MN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Үйл</a:t>
                      </a:r>
                      <a:r>
                        <a:rPr lang="mn-MN" sz="16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ажиллагааны зардал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1,519.1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2,606.4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2,699.3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2,538.5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1,691.8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mn-MN" sz="16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1,253.1</a:t>
                      </a:r>
                      <a:endParaRPr lang="en-US" sz="1600" b="1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01571">
                <a:tc>
                  <a:txBody>
                    <a:bodyPr/>
                    <a:lstStyle/>
                    <a:p>
                      <a:pPr lvl="1" algn="l" fontAlgn="b"/>
                      <a:r>
                        <a:rPr lang="mn-MN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Үйл</a:t>
                      </a:r>
                      <a:r>
                        <a:rPr lang="mn-MN" sz="16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ажиллагааны ашиг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2,700.7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4,257.0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2,671.1 </a:t>
                      </a:r>
                      <a:endParaRPr lang="en-US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731.4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1,487,9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mn-MN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1,504.2</a:t>
                      </a:r>
                      <a:endParaRPr lang="en-US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01571">
                <a:tc>
                  <a:txBody>
                    <a:bodyPr/>
                    <a:lstStyle/>
                    <a:p>
                      <a:pPr lvl="1" algn="l" fontAlgn="b"/>
                      <a:r>
                        <a:rPr lang="mn-MN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Элэгдлийн</a:t>
                      </a:r>
                      <a:r>
                        <a:rPr lang="mn-MN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зардал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632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638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1,077 </a:t>
                      </a:r>
                      <a:endParaRPr 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873.3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967.0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mn-MN" sz="16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634.8</a:t>
                      </a:r>
                      <a:endParaRPr lang="en-US" sz="1600" b="1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01571">
                <a:tc>
                  <a:txBody>
                    <a:bodyPr/>
                    <a:lstStyle/>
                    <a:p>
                      <a:pPr lvl="1" algn="l" fontAlgn="b"/>
                      <a:r>
                        <a:rPr lang="mn-MN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Элэгдэл</a:t>
                      </a:r>
                      <a:r>
                        <a:rPr lang="mn-MN" sz="16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хассан ашиг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2,068.7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3,618.8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1,593.7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-141.9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520.9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mn-MN" sz="16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869.4</a:t>
                      </a:r>
                      <a:endParaRPr lang="en-US" sz="1600" b="1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01571">
                <a:tc>
                  <a:txBody>
                    <a:bodyPr/>
                    <a:lstStyle/>
                    <a:p>
                      <a:pPr lvl="1" algn="l" fontAlgn="b"/>
                      <a:r>
                        <a:rPr lang="mn-MN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Зээлийн</a:t>
                      </a:r>
                      <a:r>
                        <a:rPr lang="mn-MN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хүүгийн зардал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354.2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334.4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1,539.7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lang="mn-MN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,718.9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1,320.4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mn-MN" sz="16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1,716.7</a:t>
                      </a:r>
                      <a:endParaRPr lang="en-US" sz="1600" b="1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59284">
                <a:tc>
                  <a:txBody>
                    <a:bodyPr/>
                    <a:lstStyle/>
                    <a:p>
                      <a:pPr lvl="1" algn="l" fontAlgn="b"/>
                      <a:r>
                        <a:rPr lang="mn-MN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Татварын</a:t>
                      </a:r>
                      <a:r>
                        <a:rPr lang="mn-MN" sz="16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өмнөх ашиг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1,714.5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3,284.3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    54.0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-1,860.9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-799.5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mn-MN" sz="16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-847.3</a:t>
                      </a:r>
                      <a:endParaRPr lang="en-US" sz="1600" b="1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54842">
                <a:tc>
                  <a:txBody>
                    <a:bodyPr/>
                    <a:lstStyle/>
                    <a:p>
                      <a:pPr lvl="1" algn="l" fontAlgn="b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Үйл</a:t>
                      </a:r>
                      <a:r>
                        <a:rPr lang="mn-MN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ажиллагааны бус орлого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540.5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250.8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mn-MN" sz="16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-18.1</a:t>
                      </a:r>
                      <a:endParaRPr lang="en-US" sz="1600" b="1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01571">
                <a:tc>
                  <a:txBody>
                    <a:bodyPr/>
                    <a:lstStyle/>
                    <a:p>
                      <a:pPr lvl="1" algn="l" fontAlgn="b"/>
                      <a:r>
                        <a:rPr lang="mn-MN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Орлогын</a:t>
                      </a:r>
                      <a:r>
                        <a:rPr lang="mn-MN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татвар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209.8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402.5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  205.2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0.3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12.2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mn-MN" sz="16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3.3</a:t>
                      </a:r>
                      <a:endParaRPr lang="en-US" sz="1600" b="1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01571">
                <a:tc>
                  <a:txBody>
                    <a:bodyPr/>
                    <a:lstStyle/>
                    <a:p>
                      <a:pPr lvl="1" algn="l" fontAlgn="b"/>
                      <a:r>
                        <a:rPr lang="mn-MN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Цэвэр</a:t>
                      </a:r>
                      <a:r>
                        <a:rPr lang="mn-MN" sz="16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ашиг/алдагдал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en-US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1,</a:t>
                      </a:r>
                      <a:r>
                        <a:rPr lang="mn-MN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849</a:t>
                      </a:r>
                      <a:r>
                        <a:rPr lang="en-US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.7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en-US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2,</a:t>
                      </a:r>
                      <a:r>
                        <a:rPr lang="mn-MN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678</a:t>
                      </a:r>
                      <a:r>
                        <a:rPr lang="en-US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mn-MN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</a:t>
                      </a:r>
                      <a:r>
                        <a:rPr lang="mn-MN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</a:t>
                      </a:r>
                      <a:r>
                        <a:rPr lang="en-US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lang="mn-MN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  <a:endParaRPr lang="en-US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-1,320.3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-560.9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mn-MN" sz="16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-868.7</a:t>
                      </a:r>
                      <a:endParaRPr lang="en-US" sz="1600" b="1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550701" y="1075768"/>
            <a:ext cx="1269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en-US" sz="1400" i="1" dirty="0"/>
              <a:t>million MNT</a:t>
            </a:r>
            <a:endParaRPr lang="en-US" sz="1400" i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 descr="RMC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461" y="150111"/>
            <a:ext cx="734805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4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015" y="279779"/>
            <a:ext cx="11582400" cy="838200"/>
          </a:xfrm>
        </p:spPr>
        <p:txBody>
          <a:bodyPr/>
          <a:lstStyle/>
          <a:p>
            <a:r>
              <a:rPr lang="mn-MN" b="1" dirty="0" smtClean="0">
                <a:latin typeface="Arial" pitchFamily="34" charset="0"/>
                <a:cs typeface="Arial" pitchFamily="34" charset="0"/>
              </a:rPr>
              <a:t>Төсөв гүйцэтгэл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896797"/>
              </p:ext>
            </p:extLst>
          </p:nvPr>
        </p:nvGraphicFramePr>
        <p:xfrm>
          <a:off x="559557" y="1383545"/>
          <a:ext cx="10918209" cy="502882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340806"/>
                <a:gridCol w="1856319"/>
                <a:gridCol w="1458842"/>
                <a:gridCol w="1281172"/>
                <a:gridCol w="2042380"/>
                <a:gridCol w="938690"/>
              </a:tblGrid>
              <a:tr h="298991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6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6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itchFamily="34" charset="0"/>
                        </a:rPr>
                        <a:t>2016 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itchFamily="34" charset="0"/>
                        </a:rPr>
                        <a:t>Bud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 Act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itchFamily="34" charset="0"/>
                        </a:rPr>
                        <a:t>%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01571">
                <a:tc>
                  <a:txBody>
                    <a:bodyPr/>
                    <a:lstStyle/>
                    <a:p>
                      <a:pPr lvl="1" algn="l" fontAlgn="b"/>
                      <a:r>
                        <a:rPr lang="mn-MN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Борлуулалтын</a:t>
                      </a:r>
                      <a:r>
                        <a:rPr lang="mn-MN" sz="16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о</a:t>
                      </a:r>
                      <a:r>
                        <a:rPr lang="mn-MN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рлого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10,659.2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10,172.0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9,179.9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mn-MN" sz="16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8,601.1</a:t>
                      </a:r>
                      <a:endParaRPr lang="en-US" sz="1600" b="1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94%</a:t>
                      </a:r>
                      <a:endParaRPr lang="en-US" sz="1600" b="1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01571">
                <a:tc>
                  <a:txBody>
                    <a:bodyPr/>
                    <a:lstStyle/>
                    <a:p>
                      <a:pPr lvl="1" algn="l" fontAlgn="b"/>
                      <a:r>
                        <a:rPr lang="mn-MN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ББӨ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7,385.2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6,992.3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5,696.</a:t>
                      </a:r>
                      <a:r>
                        <a:rPr lang="en-U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en-US" sz="1600" b="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mn-MN" sz="16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5,843.8</a:t>
                      </a:r>
                      <a:endParaRPr lang="en-US" sz="1600" b="1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103%</a:t>
                      </a:r>
                      <a:endParaRPr lang="en-US" sz="1600" b="1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01571">
                <a:tc>
                  <a:txBody>
                    <a:bodyPr/>
                    <a:lstStyle/>
                    <a:p>
                      <a:pPr lvl="1" algn="l" fontAlgn="b"/>
                      <a:r>
                        <a:rPr lang="mn-MN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Нийт</a:t>
                      </a:r>
                      <a:r>
                        <a:rPr lang="mn-MN" sz="16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ашиг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lang="mn-MN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,269.9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3,179.7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3,483.5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mn-MN" sz="16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2,757.3</a:t>
                      </a:r>
                      <a:endParaRPr lang="en-US" sz="1600" b="1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79%</a:t>
                      </a:r>
                      <a:endParaRPr lang="en-US" sz="1600" b="1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01571">
                <a:tc>
                  <a:txBody>
                    <a:bodyPr/>
                    <a:lstStyle/>
                    <a:p>
                      <a:pPr lvl="1" algn="l" fontAlgn="b"/>
                      <a:r>
                        <a:rPr lang="mn-MN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Үйл</a:t>
                      </a:r>
                      <a:r>
                        <a:rPr lang="mn-MN" sz="16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ажиллагааны зардал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2,538.5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1,691.8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1,327.1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mn-MN" sz="16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1,253.1</a:t>
                      </a:r>
                      <a:endParaRPr lang="en-US" sz="1600" b="1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94%</a:t>
                      </a:r>
                      <a:endParaRPr lang="en-US" sz="1600" b="1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01571">
                <a:tc>
                  <a:txBody>
                    <a:bodyPr/>
                    <a:lstStyle/>
                    <a:p>
                      <a:pPr lvl="1" algn="l" fontAlgn="b"/>
                      <a:r>
                        <a:rPr lang="mn-MN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Үйл</a:t>
                      </a:r>
                      <a:r>
                        <a:rPr lang="mn-MN" sz="16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ажиллагааны ашиг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731.4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1,487,9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2,156.4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mn-MN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1,504.2</a:t>
                      </a:r>
                      <a:endParaRPr lang="en-US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70%</a:t>
                      </a:r>
                      <a:endParaRPr lang="en-US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01571">
                <a:tc>
                  <a:txBody>
                    <a:bodyPr/>
                    <a:lstStyle/>
                    <a:p>
                      <a:pPr lvl="1" algn="l" fontAlgn="b"/>
                      <a:r>
                        <a:rPr lang="mn-MN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Элэгдлийн</a:t>
                      </a:r>
                      <a:r>
                        <a:rPr lang="mn-MN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зардал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873.3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967.0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856.3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mn-MN" sz="16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634.8</a:t>
                      </a:r>
                      <a:endParaRPr lang="en-US" sz="1600" b="1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74%</a:t>
                      </a:r>
                      <a:endParaRPr lang="en-US" sz="1600" b="1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01571">
                <a:tc>
                  <a:txBody>
                    <a:bodyPr/>
                    <a:lstStyle/>
                    <a:p>
                      <a:pPr lvl="1" algn="l" fontAlgn="b"/>
                      <a:r>
                        <a:rPr lang="mn-MN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Элэгдэл</a:t>
                      </a:r>
                      <a:r>
                        <a:rPr lang="mn-MN" sz="16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хассан ашиг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-141.9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520.9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1,300.1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mn-MN" sz="16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869.4</a:t>
                      </a:r>
                      <a:endParaRPr lang="en-US" sz="1600" b="1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67%</a:t>
                      </a:r>
                      <a:endParaRPr lang="en-US" sz="1600" b="1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01571">
                <a:tc>
                  <a:txBody>
                    <a:bodyPr/>
                    <a:lstStyle/>
                    <a:p>
                      <a:pPr lvl="1" algn="l" fontAlgn="b"/>
                      <a:r>
                        <a:rPr lang="mn-MN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Зээлийн</a:t>
                      </a:r>
                      <a:r>
                        <a:rPr lang="mn-MN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хүүгийн зардал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lang="mn-MN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,718.9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1,320.4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1,433.3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mn-MN" sz="16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1,716.7</a:t>
                      </a:r>
                      <a:endParaRPr lang="en-US" sz="1600" b="1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120%</a:t>
                      </a:r>
                      <a:endParaRPr lang="en-US" sz="1600" b="1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59284">
                <a:tc>
                  <a:txBody>
                    <a:bodyPr/>
                    <a:lstStyle/>
                    <a:p>
                      <a:pPr lvl="1" algn="l" fontAlgn="b"/>
                      <a:r>
                        <a:rPr lang="mn-MN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Татварын</a:t>
                      </a:r>
                      <a:r>
                        <a:rPr lang="mn-MN" sz="16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өмнөх ашиг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-1,860.9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-799.5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-133.2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mn-MN" sz="16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-847.3</a:t>
                      </a:r>
                      <a:endParaRPr lang="en-US" sz="1600" b="1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636%</a:t>
                      </a:r>
                      <a:endParaRPr lang="en-US" sz="1600" b="1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54842">
                <a:tc>
                  <a:txBody>
                    <a:bodyPr/>
                    <a:lstStyle/>
                    <a:p>
                      <a:pPr lvl="1" algn="l" fontAlgn="b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Үйл</a:t>
                      </a:r>
                      <a:r>
                        <a:rPr lang="mn-MN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ажиллагааны бус орлого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540.5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250.8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-5.2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mn-MN" sz="16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-18.1</a:t>
                      </a:r>
                      <a:endParaRPr lang="en-US" sz="1600" b="1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348%</a:t>
                      </a:r>
                      <a:endParaRPr lang="en-US" sz="1600" b="1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01571">
                <a:tc>
                  <a:txBody>
                    <a:bodyPr/>
                    <a:lstStyle/>
                    <a:p>
                      <a:pPr lvl="1" algn="l" fontAlgn="b"/>
                      <a:r>
                        <a:rPr lang="mn-MN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Орлогын</a:t>
                      </a:r>
                      <a:r>
                        <a:rPr lang="mn-MN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татвар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0.3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12.2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0.0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mn-MN" sz="16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3.3</a:t>
                      </a:r>
                      <a:endParaRPr lang="en-US" sz="1600" b="1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01571">
                <a:tc>
                  <a:txBody>
                    <a:bodyPr/>
                    <a:lstStyle/>
                    <a:p>
                      <a:pPr lvl="1" algn="l" fontAlgn="b"/>
                      <a:r>
                        <a:rPr lang="mn-MN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Цэвэр</a:t>
                      </a:r>
                      <a:r>
                        <a:rPr lang="mn-MN" sz="16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ашиг/алдагдал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-1,320.3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-560.9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-138.4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mn-MN" sz="16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-868.7</a:t>
                      </a:r>
                      <a:endParaRPr lang="en-US" sz="1600" b="1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628%</a:t>
                      </a:r>
                      <a:endParaRPr lang="en-US" sz="1600" b="1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5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695" y="293427"/>
            <a:ext cx="11582400" cy="838200"/>
          </a:xfrm>
        </p:spPr>
        <p:txBody>
          <a:bodyPr/>
          <a:lstStyle/>
          <a:p>
            <a:r>
              <a:rPr lang="mn-MN" b="1" dirty="0" smtClean="0">
                <a:latin typeface="Arial" pitchFamily="34" charset="0"/>
                <a:cs typeface="Arial" pitchFamily="34" charset="0"/>
              </a:rPr>
              <a:t>ӨРтөг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738262"/>
              </p:ext>
            </p:extLst>
          </p:nvPr>
        </p:nvGraphicFramePr>
        <p:xfrm>
          <a:off x="761242" y="1526867"/>
          <a:ext cx="10596953" cy="3208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6541"/>
                <a:gridCol w="1549400"/>
                <a:gridCol w="595312"/>
                <a:gridCol w="1119695"/>
                <a:gridCol w="1433513"/>
                <a:gridCol w="595312"/>
                <a:gridCol w="1155700"/>
                <a:gridCol w="925740"/>
                <a:gridCol w="925740"/>
              </a:tblGrid>
              <a:tr h="4657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mn-MN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Өртөг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mn-MN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Өөрчлөлт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0376">
                <a:tc vMerge="1">
                  <a:txBody>
                    <a:bodyPr/>
                    <a:lstStyle/>
                    <a:p>
                      <a:pPr algn="l" fontAlgn="ctr"/>
                      <a:endParaRPr lang="mn-M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Өртөг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Хувь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м3 өртөг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Өртөг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Хувь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м3 өртөг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төг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6729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Түүхий эд материал 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5 992 674 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87 482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4 777 616 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80 645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-9%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037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Шууд хөдөлмөр 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134 942 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1 970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146 660 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3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946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,976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4024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ҮНЗ 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502 026 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7 329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580 194 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9 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695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2,36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7602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Элэгдлийн зардал 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362 675 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5 294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339 334 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5 671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4093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Нийт</a:t>
                      </a:r>
                      <a:r>
                        <a:rPr lang="mn-MN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6 992 316,3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102 075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5 843 804,61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97 657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-4,418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-4%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089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394" y="270225"/>
            <a:ext cx="9692640" cy="1037371"/>
          </a:xfrm>
        </p:spPr>
        <p:txBody>
          <a:bodyPr/>
          <a:lstStyle/>
          <a:p>
            <a:r>
              <a:rPr lang="mn-MN" b="1" dirty="0" smtClean="0">
                <a:latin typeface="Arial" pitchFamily="34" charset="0"/>
                <a:cs typeface="Arial" pitchFamily="34" charset="0"/>
              </a:rPr>
              <a:t>ҮЙл ажиллагааны зардал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004243"/>
              </p:ext>
            </p:extLst>
          </p:nvPr>
        </p:nvGraphicFramePr>
        <p:xfrm>
          <a:off x="371723" y="1384773"/>
          <a:ext cx="11523800" cy="484975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384550"/>
                <a:gridCol w="1170569"/>
                <a:gridCol w="1476756"/>
                <a:gridCol w="1268413"/>
                <a:gridCol w="1476756"/>
                <a:gridCol w="1270000"/>
                <a:gridCol w="1476756"/>
              </a:tblGrid>
              <a:tr h="2836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Зардал 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2014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2015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сая.төг 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БО-д эзлэх %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сая.төг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БО-д эзлэх %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сая.төг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БО-д эзлэх % </a:t>
                      </a:r>
                    </a:p>
                  </a:txBody>
                  <a:tcPr marL="9525" marR="9525" marT="9525" marB="0" anchor="ctr"/>
                </a:tc>
              </a:tr>
              <a:tr h="46374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Ажилтнуудтай холбоотой зардал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1 129,55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784,96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588,20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6374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Борлуулалттай</a:t>
                      </a:r>
                      <a:r>
                        <a:rPr lang="mn-MN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холбоотой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mn-M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зардал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475,93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249,35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97,22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6374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Түлш шатахууны зардал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664,13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307,97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293,10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6374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Засвах үйлчилгээний зардал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268,92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179,75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143,16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6374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Бусад зардал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-  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169,76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131,45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6374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Үйл ажиллагааны зардал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538,53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1 691,78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1 253,12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374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Элэгдлийн зардал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873,25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966,98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634,79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6374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Зээлийн хүүгийн зардал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718,92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1 320,40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1 716,66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6374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Нийт зардал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130,70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3 979,16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3 604,57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RMC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461" y="150111"/>
            <a:ext cx="734805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1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394" y="270225"/>
            <a:ext cx="9692640" cy="1037371"/>
          </a:xfrm>
        </p:spPr>
        <p:txBody>
          <a:bodyPr>
            <a:normAutofit fontScale="90000"/>
          </a:bodyPr>
          <a:lstStyle/>
          <a:p>
            <a:r>
              <a:rPr lang="mn-MN" b="1" dirty="0" smtClean="0">
                <a:latin typeface="Arial" pitchFamily="34" charset="0"/>
                <a:cs typeface="Arial" pitchFamily="34" charset="0"/>
              </a:rPr>
              <a:t>ҮЙл ажиллагааны зардлын гүйцэтгэл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3939180"/>
              </p:ext>
            </p:extLst>
          </p:nvPr>
        </p:nvGraphicFramePr>
        <p:xfrm>
          <a:off x="371723" y="1384773"/>
          <a:ext cx="11146986" cy="481628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768103"/>
                <a:gridCol w="917897"/>
                <a:gridCol w="1156298"/>
                <a:gridCol w="917897"/>
                <a:gridCol w="1156298"/>
                <a:gridCol w="917897"/>
                <a:gridCol w="1156298"/>
                <a:gridCol w="1156298"/>
              </a:tblGrid>
              <a:tr h="2836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Зардал 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2015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2016</a:t>
                      </a:r>
                      <a:r>
                        <a:rPr lang="mn-MN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Гүйцэтгэл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2016</a:t>
                      </a:r>
                      <a:r>
                        <a:rPr lang="mn-MN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Төсөв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Гүй/Төс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58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сая.төг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БО-д эзлэх %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сая.төг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БО-д эзлэх %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сая.төг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БО-д эзлэх %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mn-M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6374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Ажилтнуудтай холбоотой зардал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784,96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588,20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606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6374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Борлуулалттай</a:t>
                      </a:r>
                      <a:r>
                        <a:rPr lang="mn-MN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холбоотой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mn-M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зардал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249,35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97,22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6374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Түлш шатахууны зардал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307,97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293,10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6374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Засвах үйлчилгээний зардал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179,75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143,16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205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6374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Бусад зардал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169,76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131,45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6374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Үйл ажиллагааны зардал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691,78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253,12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</a:t>
                      </a:r>
                      <a:r>
                        <a:rPr lang="mn-MN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327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,1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374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Элэгдлийн зардал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966,98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634,79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856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6374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Зээлийн хүүгийн зардал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320,40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716,66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433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6374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Нийт зардал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979,16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604,57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r>
                        <a:rPr lang="mn-MN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,7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99,7%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RMC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461" y="150111"/>
            <a:ext cx="734805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5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24" y="305937"/>
            <a:ext cx="11016776" cy="882650"/>
          </a:xfrm>
        </p:spPr>
        <p:txBody>
          <a:bodyPr/>
          <a:lstStyle/>
          <a:p>
            <a:r>
              <a:rPr lang="mn-MN" b="1" dirty="0" smtClean="0">
                <a:latin typeface="Arial" pitchFamily="34" charset="0"/>
                <a:cs typeface="Arial" pitchFamily="34" charset="0"/>
              </a:rPr>
              <a:t>ҮЙл ажиллагааны зардал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05259768"/>
              </p:ext>
            </p:extLst>
          </p:nvPr>
        </p:nvGraphicFramePr>
        <p:xfrm>
          <a:off x="1256679" y="5882186"/>
          <a:ext cx="9704184" cy="65650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490100"/>
                <a:gridCol w="3920368"/>
                <a:gridCol w="2293716"/>
              </a:tblGrid>
              <a:tr h="65650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mn-MN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,6</a:t>
                      </a:r>
                      <a:r>
                        <a:rPr lang="mn-MN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mn-MN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mn-MN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сая.төг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1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mn-MN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253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mn-MN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4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million, MNT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itchFamily="34" charset="0"/>
                        </a:rPr>
                        <a:t>∆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-16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mn-MN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0" descr="RMC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461" y="150111"/>
            <a:ext cx="734805" cy="792000"/>
          </a:xfrm>
          <a:prstGeom prst="rect">
            <a:avLst/>
          </a:prstGeom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514476"/>
              </p:ext>
            </p:extLst>
          </p:nvPr>
        </p:nvGraphicFramePr>
        <p:xfrm>
          <a:off x="395785" y="1378424"/>
          <a:ext cx="5472751" cy="4531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846061"/>
              </p:ext>
            </p:extLst>
          </p:nvPr>
        </p:nvGraphicFramePr>
        <p:xfrm>
          <a:off x="6021460" y="1429603"/>
          <a:ext cx="5756557" cy="4220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6334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41472"/>
            <a:ext cx="10058400" cy="1997764"/>
          </a:xfrm>
        </p:spPr>
        <p:txBody>
          <a:bodyPr>
            <a:normAutofit fontScale="90000"/>
          </a:bodyPr>
          <a:lstStyle/>
          <a:p>
            <a:pPr algn="ctr"/>
            <a:r>
              <a:rPr lang="mn-MN" sz="6600" dirty="0" smtClean="0">
                <a:latin typeface="Arial" pitchFamily="34" charset="0"/>
                <a:cs typeface="Arial" pitchFamily="34" charset="0"/>
              </a:rPr>
              <a:t>АНХААРАЛ ХАНДУУЛСАНД БАЯРЛАЛАА</a:t>
            </a:r>
            <a:endParaRPr lang="en-US" sz="6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07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3768" y="197877"/>
            <a:ext cx="6139701" cy="849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2"/>
            <a:r>
              <a:rPr lang="mn-MN" sz="3200" b="1" dirty="0" smtClean="0">
                <a:latin typeface="Arial" pitchFamily="34" charset="0"/>
                <a:cs typeface="Arial" pitchFamily="34" charset="0"/>
              </a:rPr>
              <a:t>201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6</a:t>
            </a:r>
            <a:r>
              <a:rPr lang="mn-MN" sz="3200" b="1" dirty="0" smtClean="0">
                <a:latin typeface="Arial" pitchFamily="34" charset="0"/>
                <a:cs typeface="Arial" pitchFamily="34" charset="0"/>
              </a:rPr>
              <a:t> оны тайлан</a:t>
            </a:r>
            <a:endParaRPr lang="en-SG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6853" y="1287244"/>
            <a:ext cx="11000095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lain" startAt="2016"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оны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ажлын улиралд бид </a:t>
            </a:r>
            <a:endParaRPr lang="mn-M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гүйцэтгэх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захирал 1, </a:t>
            </a:r>
            <a:endParaRPr lang="mn-M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үйлдвэрийн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дарга 1, </a:t>
            </a:r>
            <a:endParaRPr lang="mn-M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санхүү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, нягтлан бодогч 4, </a:t>
            </a:r>
            <a:endParaRPr lang="mn-M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хангамжийн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менежер 1, нярав 2, </a:t>
            </a:r>
            <a:endParaRPr lang="mn-M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хүний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нөөцийн менежер 1, ХАБЭА-н ажилтан 1, </a:t>
            </a:r>
            <a:endParaRPr lang="mn-M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худалдааны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төлөөлөгч 3, </a:t>
            </a:r>
            <a:endParaRPr lang="mn-M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технологич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4, үйлдвэрийн оператор 1, туслах 2, ковшний оператор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1,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помпны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оператор /туслах/ 3, </a:t>
            </a:r>
            <a:endParaRPr lang="mn-M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цементоваз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, миксерийн жолооч 15, </a:t>
            </a:r>
            <a:endParaRPr lang="mn-M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тогооч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, үйлчлэгч 2, нийт </a:t>
            </a:r>
            <a:r>
              <a:rPr lang="mn-MN" sz="2000" b="1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 хүний бүрэлдэхүүнтэйгээр ажиллалаа. </a:t>
            </a:r>
          </a:p>
          <a:p>
            <a:pPr algn="just">
              <a:lnSpc>
                <a:spcPct val="150000"/>
              </a:lnSpc>
            </a:pP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RMC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461" y="150111"/>
            <a:ext cx="734805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8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mn-MN" sz="3200" b="1" dirty="0" smtClean="0">
                <a:latin typeface="Arial" pitchFamily="34" charset="0"/>
                <a:cs typeface="Arial" pitchFamily="34" charset="0"/>
              </a:rPr>
              <a:t>201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mn-MN" sz="3200" b="1" dirty="0" smtClean="0">
                <a:latin typeface="Arial" pitchFamily="34" charset="0"/>
                <a:cs typeface="Arial" pitchFamily="34" charset="0"/>
              </a:rPr>
              <a:t> оны тайлан</a:t>
            </a:r>
            <a:r>
              <a:rPr lang="en-SG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SG" sz="3200" b="1" dirty="0" smtClean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048" y="1335799"/>
            <a:ext cx="11582400" cy="491487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2016 оны борлуулалт 04 дүгээр сарын 12-ний өдөр “Хэт констракшн” ХХК-ний захиалгаар М350 маркын 191  метр.куб бетон зуурмаг зуурсанаар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эхэлсэн.</a:t>
            </a:r>
          </a:p>
          <a:p>
            <a:pPr algn="just">
              <a:lnSpc>
                <a:spcPct val="150000"/>
              </a:lnSpc>
            </a:pP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үйлдвэр, </a:t>
            </a:r>
            <a:endParaRPr lang="mn-M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миксер, </a:t>
            </a:r>
            <a:endParaRPr lang="mn-M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цементоваз, </a:t>
            </a:r>
            <a:endParaRPr lang="mn-M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помп, </a:t>
            </a:r>
            <a:endParaRPr lang="mn-M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ковш, </a:t>
            </a:r>
            <a:endParaRPr lang="mn-M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автобус үйлдвэрлэлдээ ашигласан байна.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0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51263"/>
            <a:ext cx="11582400" cy="838200"/>
          </a:xfrm>
        </p:spPr>
        <p:txBody>
          <a:bodyPr/>
          <a:lstStyle/>
          <a:p>
            <a:r>
              <a:rPr lang="mn-MN" dirty="0" smtClean="0">
                <a:latin typeface="Arial" pitchFamily="34" charset="0"/>
                <a:cs typeface="Arial" pitchFamily="34" charset="0"/>
              </a:rPr>
              <a:t>Маркетингийн хийгдсэн ажлууд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059" y="2894462"/>
            <a:ext cx="1471784" cy="1932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93" y="1167154"/>
            <a:ext cx="3741000" cy="16612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32" y="1167153"/>
            <a:ext cx="3741000" cy="2135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58" y="4371834"/>
            <a:ext cx="3741000" cy="2275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173" y="4474742"/>
            <a:ext cx="3259301" cy="21728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8058" y="3302886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Facebook Page: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Remicon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JSC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1849" y="2894462"/>
            <a:ext cx="3459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dirty="0" smtClean="0">
                <a:latin typeface="Arial" pitchFamily="34" charset="0"/>
                <a:cs typeface="Arial" pitchFamily="34" charset="0"/>
              </a:rPr>
              <a:t>Зам дагуу самбар шинэчлэсэн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0843" y="3487552"/>
            <a:ext cx="3143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dirty="0" smtClean="0">
                <a:latin typeface="Arial" pitchFamily="34" charset="0"/>
                <a:cs typeface="Arial" pitchFamily="34" charset="0"/>
              </a:rPr>
              <a:t>Сайн үйлсийн аянд нэгдсэн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2741" y="4047153"/>
            <a:ext cx="4536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dirty="0" smtClean="0">
                <a:latin typeface="Arial" pitchFamily="34" charset="0"/>
                <a:cs typeface="Arial" pitchFamily="34" charset="0"/>
              </a:rPr>
              <a:t>Автобус дээр сурталчилгаа байрлуулсан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0106" y="4121296"/>
            <a:ext cx="5181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dirty="0" smtClean="0">
                <a:latin typeface="Arial" pitchFamily="34" charset="0"/>
                <a:cs typeface="Arial" pitchFamily="34" charset="0"/>
              </a:rPr>
              <a:t>Харилцагч нартаа зориулж талархал гаргасан.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25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695" y="334370"/>
            <a:ext cx="11582400" cy="838200"/>
          </a:xfrm>
        </p:spPr>
        <p:txBody>
          <a:bodyPr/>
          <a:lstStyle/>
          <a:p>
            <a:r>
              <a:rPr lang="mn-MN" b="1" dirty="0" smtClean="0">
                <a:latin typeface="Arial" pitchFamily="34" charset="0"/>
                <a:cs typeface="Arial" pitchFamily="34" charset="0"/>
              </a:rPr>
              <a:t>Маркетингийн хийгдсэн ажлууд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33015"/>
            <a:ext cx="4021860" cy="2193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470" y="1077330"/>
            <a:ext cx="4540724" cy="30460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29" y="4069655"/>
            <a:ext cx="3469605" cy="26022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626" y="4576896"/>
            <a:ext cx="2555205" cy="1916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077330"/>
            <a:ext cx="4208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dirty="0" smtClean="0"/>
              <a:t>Туул голын ай сав газрын цэвэрлэсэн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8629" y="3655438"/>
            <a:ext cx="4430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dirty="0" smtClean="0"/>
              <a:t>Харилцагчдын баяраар салхинд гарсан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95851" y="4127457"/>
            <a:ext cx="4446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dirty="0" smtClean="0"/>
              <a:t>Аглаг бүтээлийн хийд рүү явган алхалт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05832" y="5073433"/>
            <a:ext cx="3176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dirty="0" smtClean="0"/>
              <a:t>Зөв үнийг та телевизийн шоуд оролцов.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94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77516" y="1158068"/>
            <a:ext cx="5720741" cy="639762"/>
          </a:xfrm>
        </p:spPr>
        <p:txBody>
          <a:bodyPr>
            <a:normAutofit/>
          </a:bodyPr>
          <a:lstStyle/>
          <a:p>
            <a:r>
              <a:rPr lang="mn-MN" b="1" dirty="0" smtClean="0">
                <a:latin typeface="Arial" pitchFamily="34" charset="0"/>
                <a:cs typeface="Arial" pitchFamily="34" charset="0"/>
              </a:rPr>
              <a:t>Борлуулалтын орлого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мян.төг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RMC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461" y="150111"/>
            <a:ext cx="734805" cy="792000"/>
          </a:xfrm>
          <a:prstGeom prst="rect">
            <a:avLst/>
          </a:prstGeom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58525"/>
              </p:ext>
            </p:extLst>
          </p:nvPr>
        </p:nvGraphicFramePr>
        <p:xfrm>
          <a:off x="790575" y="1938800"/>
          <a:ext cx="10537691" cy="4612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4"/>
          <p:cNvSpPr>
            <a:spLocks noGrp="1"/>
          </p:cNvSpPr>
          <p:nvPr>
            <p:ph type="body" idx="1"/>
          </p:nvPr>
        </p:nvSpPr>
        <p:spPr>
          <a:xfrm>
            <a:off x="568602" y="302349"/>
            <a:ext cx="5720741" cy="639762"/>
          </a:xfrm>
        </p:spPr>
        <p:txBody>
          <a:bodyPr>
            <a:normAutofit/>
          </a:bodyPr>
          <a:lstStyle/>
          <a:p>
            <a:r>
              <a:rPr lang="mn-MN" sz="2800" b="1" dirty="0" smtClean="0">
                <a:latin typeface="Arial" pitchFamily="34" charset="0"/>
                <a:cs typeface="Arial" pitchFamily="34" charset="0"/>
              </a:rPr>
              <a:t>Борлуулалтын тайлан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54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104" y="402609"/>
            <a:ext cx="11582400" cy="838200"/>
          </a:xfrm>
        </p:spPr>
        <p:txBody>
          <a:bodyPr>
            <a:normAutofit/>
          </a:bodyPr>
          <a:lstStyle/>
          <a:p>
            <a:r>
              <a:rPr lang="mn-MN" sz="3200" b="1" dirty="0" smtClean="0">
                <a:latin typeface="Arial" pitchFamily="34" charset="0"/>
                <a:cs typeface="Arial" pitchFamily="34" charset="0"/>
              </a:rPr>
              <a:t>Борлуулалтын тайлан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55441"/>
              </p:ext>
            </p:extLst>
          </p:nvPr>
        </p:nvGraphicFramePr>
        <p:xfrm>
          <a:off x="324513" y="1240263"/>
          <a:ext cx="11630925" cy="5215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573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105698"/>
              </p:ext>
            </p:extLst>
          </p:nvPr>
        </p:nvGraphicFramePr>
        <p:xfrm>
          <a:off x="554509" y="1298812"/>
          <a:ext cx="10309111" cy="5322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112"/>
                <a:gridCol w="914296"/>
                <a:gridCol w="914296"/>
                <a:gridCol w="914296"/>
                <a:gridCol w="914296"/>
                <a:gridCol w="914296"/>
                <a:gridCol w="914296"/>
                <a:gridCol w="914296"/>
                <a:gridCol w="914296"/>
                <a:gridCol w="1047631"/>
              </a:tblGrid>
              <a:tr h="653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 сар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 сар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 сар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 сар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 сар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 сар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 сар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 </a:t>
                      </a:r>
                      <a:r>
                        <a:rPr lang="mn-MN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сар</a:t>
                      </a:r>
                      <a:endParaRPr lang="mn-MN" sz="1800" b="1" i="1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Нийт</a:t>
                      </a:r>
                    </a:p>
                  </a:txBody>
                  <a:tcPr marL="9525" marR="9525" marT="9525" marB="0" anchor="ctr"/>
                </a:tc>
              </a:tr>
              <a:tr h="653434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Болуулалт /м3/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882</a:t>
                      </a:r>
                      <a:endParaRPr lang="en-US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8,</a:t>
                      </a:r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885</a:t>
                      </a:r>
                      <a:endParaRPr lang="en-US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</a:t>
                      </a:r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</a:t>
                      </a:r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</a:t>
                      </a:r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</a:t>
                      </a:r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00</a:t>
                      </a:r>
                      <a:endParaRPr lang="en-US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</a:t>
                      </a:r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,514</a:t>
                      </a:r>
                      <a:endParaRPr lang="en-US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14</a:t>
                      </a:r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,173</a:t>
                      </a:r>
                      <a:endParaRPr lang="en-US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</a:t>
                      </a:r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</a:t>
                      </a:r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37</a:t>
                      </a:r>
                      <a:endParaRPr lang="en-US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3,435</a:t>
                      </a:r>
                      <a:endParaRPr lang="en-US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59,843</a:t>
                      </a:r>
                      <a:endParaRPr lang="en-US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53434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Тухайн сарын 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хоног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902946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Тухайн сарын 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өдрийн дундаж</a:t>
                      </a:r>
                      <a:r>
                        <a:rPr lang="mn-MN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борлуулалт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mn-M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/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м3-ээр/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286.4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278.8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473.5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255.4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113,9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r>
                        <a:rPr lang="mn-MN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46,0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53434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Ажилласан өдөр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902946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Ажилласан 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өдрийн дундаж борлуулалт</a:t>
                      </a:r>
                      <a:r>
                        <a:rPr lang="mn-MN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/м3-ээр/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403.5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246.6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357.4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526.1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329.9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244,0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r>
                        <a:rPr lang="mn-MN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63,7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902946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Сарын ашигт коэф. /хувиар/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40.0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71.0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73.3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54.8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87.1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90.0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77.4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46,7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67,6%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>
          <a:xfrm>
            <a:off x="381000" y="381000"/>
            <a:ext cx="8486774" cy="609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n-MN" sz="3200" b="1" i="1" smtClean="0">
                <a:latin typeface="Arial" panose="020B0604020202020204" pitchFamily="34" charset="0"/>
                <a:cs typeface="Arial" panose="020B0604020202020204" pitchFamily="34" charset="0"/>
              </a:rPr>
              <a:t>2016 оны ажлын улирал</a:t>
            </a:r>
            <a:endParaRPr lang="en-US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71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53882" dir="2700000" algn="ctr" rotWithShape="0">
                  <a:srgbClr val="080808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53882" dir="2700000" algn="ctr" rotWithShape="0">
                  <a:srgbClr val="080808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37638</TotalTime>
  <Words>2253</Words>
  <Application>Microsoft Office PowerPoint</Application>
  <PresentationFormat>Custom</PresentationFormat>
  <Paragraphs>1027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Trek</vt:lpstr>
      <vt:lpstr>437TGp_bizpeople_light_ani</vt:lpstr>
      <vt:lpstr>PowerPoint Presentation</vt:lpstr>
      <vt:lpstr>Агуулга</vt:lpstr>
      <vt:lpstr>PowerPoint Presentation</vt:lpstr>
      <vt:lpstr>2016 оны тайлан </vt:lpstr>
      <vt:lpstr>Маркетингийн хийгдсэн ажлууд</vt:lpstr>
      <vt:lpstr>Маркетингийн хийгдсэн ажлууд</vt:lpstr>
      <vt:lpstr>PowerPoint Presentation</vt:lpstr>
      <vt:lpstr>Борлуулалтын тайлан</vt:lpstr>
      <vt:lpstr>PowerPoint Presentation</vt:lpstr>
      <vt:lpstr>PowerPoint Presentation</vt:lpstr>
      <vt:lpstr>БОРЛУУЛАЛТЫН БҮТЭЦ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Хангамж</vt:lpstr>
      <vt:lpstr>Хангамж</vt:lpstr>
      <vt:lpstr>СанхүүгиЙН БАЙДАЛ</vt:lpstr>
      <vt:lpstr>Төсөв гүйцэтгэл</vt:lpstr>
      <vt:lpstr>ӨРтөг</vt:lpstr>
      <vt:lpstr>ҮЙл ажиллагааны зардал</vt:lpstr>
      <vt:lpstr>ҮЙл ажиллагааны зардлын гүйцэтгэл</vt:lpstr>
      <vt:lpstr>ҮЙл ажиллагааны зардал</vt:lpstr>
      <vt:lpstr>АНХААРАЛ ХАНДУУЛСАНД БАЯРЛАЛАА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Ремикон ХК 2014 оны төлөвлөгөө</dc:title>
  <dc:creator>Khaliunaa</dc:creator>
  <cp:lastModifiedBy>Puntsagaa</cp:lastModifiedBy>
  <cp:revision>263</cp:revision>
  <dcterms:created xsi:type="dcterms:W3CDTF">2014-01-16T08:55:23Z</dcterms:created>
  <dcterms:modified xsi:type="dcterms:W3CDTF">2017-03-17T07:03:28Z</dcterms:modified>
</cp:coreProperties>
</file>