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style7.xml" ContentType="application/vnd.ms-office.chartstyle+xml"/>
  <Override PartName="/ppt/charts/colors7.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5" r:id="rId3"/>
    <p:sldId id="260" r:id="rId4"/>
    <p:sldId id="270" r:id="rId5"/>
    <p:sldId id="272" r:id="rId6"/>
    <p:sldId id="286" r:id="rId7"/>
    <p:sldId id="287" r:id="rId8"/>
    <p:sldId id="280" r:id="rId9"/>
    <p:sldId id="288" r:id="rId10"/>
    <p:sldId id="259" r:id="rId11"/>
    <p:sldId id="271" r:id="rId12"/>
    <p:sldId id="273" r:id="rId13"/>
    <p:sldId id="275" r:id="rId14"/>
    <p:sldId id="290" r:id="rId15"/>
    <p:sldId id="289" r:id="rId16"/>
    <p:sldId id="276" r:id="rId17"/>
    <p:sldId id="277" r:id="rId18"/>
    <p:sldId id="278" r:id="rId19"/>
    <p:sldId id="279" r:id="rId20"/>
    <p:sldId id="265" r:id="rId21"/>
    <p:sldId id="282" r:id="rId22"/>
    <p:sldId id="283" r:id="rId23"/>
    <p:sldId id="262" r:id="rId24"/>
  </p:sldIdLst>
  <p:sldSz cx="12192000" cy="6858000"/>
  <p:notesSz cx="6858000" cy="9144000"/>
  <p:defaultTextStyle>
    <a:defPPr>
      <a:defRPr lang="mn-M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462F"/>
    <a:srgbClr val="EC4630"/>
    <a:srgbClr val="FF0000"/>
    <a:srgbClr val="A71C20"/>
    <a:srgbClr val="0753D7"/>
    <a:srgbClr val="ED32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452" autoAdjust="0"/>
    <p:restoredTop sz="94660"/>
  </p:normalViewPr>
  <p:slideViewPr>
    <p:cSldViewPr snapToGrid="0">
      <p:cViewPr varScale="1">
        <p:scale>
          <a:sx n="67" d="100"/>
          <a:sy n="67" d="100"/>
        </p:scale>
        <p:origin x="588" y="56"/>
      </p:cViewPr>
      <p:guideLst>
        <p:guide orient="horz" pos="2160"/>
        <p:guide pos="3840"/>
      </p:guideLst>
    </p:cSldViewPr>
  </p:slideViewPr>
  <p:notesTextViewPr>
    <p:cViewPr>
      <p:scale>
        <a:sx n="1" d="1"/>
        <a:sy n="1" d="1"/>
      </p:scale>
      <p:origin x="0" y="0"/>
    </p:cViewPr>
  </p:notesTextViewPr>
  <p:sorterViewPr>
    <p:cViewPr>
      <p:scale>
        <a:sx n="100" d="100"/>
        <a:sy n="100" d="100"/>
      </p:scale>
      <p:origin x="0" y="-132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oleObject" Target="file:///D:\Puntsag-2019\RMC\TUZ\2019%20&#1090;&#1072;&#1081;&#1083;&#1072;&#1085;\2019%20&#1090;&#1072;&#1081;&#1083;&#1072;&#1085;%20-&#1046;&#1080;&#1083;&#1080;&#1081;&#1085;%20&#1101;&#1094;&#1101;&#1089;.xls" TargetMode="External"/></Relationships>
</file>

<file path=ppt/charts/_rels/chart11.xml.rels><?xml version="1.0" encoding="UTF-8" standalone="yes"?>
<Relationships xmlns="http://schemas.openxmlformats.org/package/2006/relationships"><Relationship Id="rId3" Type="http://schemas.openxmlformats.org/officeDocument/2006/relationships/oleObject" Target="file:///C:\Users\Puntsagdorj\AppData\Local\Temp\amCharts.xlsx" TargetMode="External"/><Relationship Id="rId2" Type="http://schemas.microsoft.com/office/2011/relationships/chartColorStyle" Target="colors7.xml"/><Relationship Id="rId1" Type="http://schemas.microsoft.com/office/2011/relationships/chartStyle" Target="style7.xml"/></Relationships>
</file>

<file path=ppt/charts/_rels/chart2.xml.rels><?xml version="1.0" encoding="UTF-8" standalone="yes"?>
<Relationships xmlns="http://schemas.openxmlformats.org/package/2006/relationships"><Relationship Id="rId3" Type="http://schemas.openxmlformats.org/officeDocument/2006/relationships/oleObject" Target="file:///D:\Puntsag-2019\RMC\TUZ\2019%20&#1090;&#1072;&#1081;&#1083;&#1072;&#1085;\2019%20&#1090;&#1072;&#1081;&#1083;&#1072;&#1085;.xls"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D:\Puntsag-2019\RMC\TUZ\2019%20&#1090;&#1072;&#1081;&#1083;&#1072;&#1085;\2019%20&#1090;&#1072;&#1081;&#1083;&#1072;&#1085;.xls"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D:\Puntsag-2019\RMC\TUZ\2019%20&#1090;&#1072;&#1081;&#1083;&#1072;&#1085;\2019%20&#1090;&#1072;&#1081;&#1083;&#1072;&#1085;.xls"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D:\Puntsag-2019\RMC\TUZ\2019%20&#1090;&#1072;&#1081;&#1083;&#1072;&#1085;\2019%20&#1090;&#1072;&#1081;&#1083;&#1072;&#1085;.xls"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D:\Puntsag-2019\RMC\TUZ\2019%20&#1090;&#1072;&#1081;&#1083;&#1072;&#1085;\2019%20&#1090;&#1072;&#1081;&#1083;&#1072;&#1085;.xls"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1" Type="http://schemas.openxmlformats.org/officeDocument/2006/relationships/oleObject" Target="file:///D:\Puntsag-2019\RMC\TUZ\2019%20&#1090;&#1072;&#1081;&#1083;&#1072;&#1085;\2019%20&#1090;&#1072;&#1081;&#1083;&#1072;&#1085;.xls"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D:\Puntsag-2019\RMC\TUZ\2019%20&#1090;&#1072;&#1081;&#1083;&#1072;&#1085;\2019%20&#1090;&#1072;&#1081;&#1083;&#1072;&#1085;.xls"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D:\Puntsag-2019\RMC\TUZ\2019%20&#1090;&#1072;&#1081;&#1083;&#1072;&#1085;\2019%20&#1090;&#1072;&#1081;&#1083;&#1072;&#1085;.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Sheet1!$C$1</c:f>
              <c:strCache>
                <c:ptCount val="1"/>
                <c:pt idx="0">
                  <c:v>тоо хэмжээ</c:v>
                </c:pt>
              </c:strCache>
            </c:strRef>
          </c:tx>
          <c:spPr>
            <a:pattFill prst="narVert">
              <a:fgClr>
                <a:schemeClr val="accent1"/>
              </a:fgClr>
              <a:bgClr>
                <a:schemeClr val="accent1">
                  <a:lumMod val="20000"/>
                  <a:lumOff val="80000"/>
                </a:schemeClr>
              </a:bgClr>
            </a:pattFill>
            <a:ln>
              <a:solidFill>
                <a:schemeClr val="accent1"/>
              </a:solidFill>
            </a:ln>
            <a:effectLst>
              <a:innerShdw blurRad="114300">
                <a:schemeClr val="accent1"/>
              </a:innerShdw>
            </a:effectLst>
          </c:spPr>
          <c:invertIfNegative val="0"/>
          <c:dPt>
            <c:idx val="0"/>
            <c:invertIfNegative val="0"/>
            <c:bubble3D val="0"/>
            <c:spPr>
              <a:solidFill>
                <a:schemeClr val="accent1"/>
              </a:solidFill>
              <a:ln>
                <a:solidFill>
                  <a:schemeClr val="accent1"/>
                </a:solidFill>
              </a:ln>
              <a:effectLst>
                <a:innerShdw blurRad="114300">
                  <a:schemeClr val="accent1"/>
                </a:innerShdw>
              </a:effectLst>
            </c:spPr>
            <c:extLst>
              <c:ext xmlns:c16="http://schemas.microsoft.com/office/drawing/2014/chart" uri="{C3380CC4-5D6E-409C-BE32-E72D297353CC}">
                <c16:uniqueId val="{00000004-3108-4598-B8CF-E6971EDC9805}"/>
              </c:ext>
            </c:extLst>
          </c:dPt>
          <c:dPt>
            <c:idx val="1"/>
            <c:invertIfNegative val="0"/>
            <c:bubble3D val="0"/>
            <c:spPr>
              <a:solidFill>
                <a:schemeClr val="accent1"/>
              </a:solidFill>
              <a:ln>
                <a:solidFill>
                  <a:schemeClr val="accent1"/>
                </a:solidFill>
              </a:ln>
              <a:effectLst>
                <a:innerShdw blurRad="114300">
                  <a:schemeClr val="accent1"/>
                </a:innerShdw>
              </a:effectLst>
            </c:spPr>
            <c:extLst>
              <c:ext xmlns:c16="http://schemas.microsoft.com/office/drawing/2014/chart" uri="{C3380CC4-5D6E-409C-BE32-E72D297353CC}">
                <c16:uniqueId val="{00000003-3108-4598-B8CF-E6971EDC9805}"/>
              </c:ext>
            </c:extLst>
          </c:dPt>
          <c:dPt>
            <c:idx val="2"/>
            <c:invertIfNegative val="0"/>
            <c:bubble3D val="0"/>
            <c:spPr>
              <a:solidFill>
                <a:schemeClr val="accent1"/>
              </a:solidFill>
              <a:ln>
                <a:solidFill>
                  <a:schemeClr val="accent1"/>
                </a:solidFill>
              </a:ln>
              <a:effectLst>
                <a:innerShdw blurRad="114300">
                  <a:schemeClr val="accent1"/>
                </a:innerShdw>
              </a:effectLst>
            </c:spPr>
            <c:extLst>
              <c:ext xmlns:c16="http://schemas.microsoft.com/office/drawing/2014/chart" uri="{C3380CC4-5D6E-409C-BE32-E72D297353CC}">
                <c16:uniqueId val="{00000002-3108-4598-B8CF-E6971EDC9805}"/>
              </c:ext>
            </c:extLst>
          </c:dPt>
          <c:dPt>
            <c:idx val="3"/>
            <c:invertIfNegative val="0"/>
            <c:bubble3D val="0"/>
            <c:spPr>
              <a:solidFill>
                <a:schemeClr val="accent1"/>
              </a:solidFill>
              <a:ln>
                <a:solidFill>
                  <a:schemeClr val="accent1"/>
                </a:solidFill>
              </a:ln>
              <a:effectLst>
                <a:innerShdw blurRad="114300">
                  <a:schemeClr val="accent1"/>
                </a:innerShdw>
              </a:effectLst>
            </c:spPr>
            <c:extLst>
              <c:ext xmlns:c16="http://schemas.microsoft.com/office/drawing/2014/chart" uri="{C3380CC4-5D6E-409C-BE32-E72D297353CC}">
                <c16:uniqueId val="{00000001-3108-4598-B8CF-E6971EDC9805}"/>
              </c:ext>
            </c:extLst>
          </c:dPt>
          <c:dLbls>
            <c:dLbl>
              <c:idx val="0"/>
              <c:layout>
                <c:manualLayout>
                  <c:x val="-3.3335991612347864E-3"/>
                  <c:y val="2.396518595538003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108-4598-B8CF-E6971EDC9805}"/>
                </c:ext>
              </c:extLst>
            </c:dLbl>
            <c:dLbl>
              <c:idx val="1"/>
              <c:layout>
                <c:manualLayout>
                  <c:x val="7.0721879179071728E-3"/>
                  <c:y val="-9.1780550229980782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108-4598-B8CF-E6971EDC9805}"/>
                </c:ext>
              </c:extLst>
            </c:dLbl>
            <c:dLbl>
              <c:idx val="2"/>
              <c:layout>
                <c:manualLayout>
                  <c:x val="4.4384195627096674E-2"/>
                  <c:y val="-4.5890275114990391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108-4598-B8CF-E6971EDC9805}"/>
                </c:ext>
              </c:extLst>
            </c:dLbl>
            <c:dLbl>
              <c:idx val="3"/>
              <c:layout>
                <c:manualLayout>
                  <c:x val="3.6801872170717526E-3"/>
                  <c:y val="-2.2945137557495196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108-4598-B8CF-E6971EDC9805}"/>
                </c:ext>
              </c:extLst>
            </c:dLbl>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4"/>
                <c:pt idx="0">
                  <c:v>2019Q4</c:v>
                </c:pt>
                <c:pt idx="1">
                  <c:v>2018Q4</c:v>
                </c:pt>
                <c:pt idx="2">
                  <c:v>2017Q4</c:v>
                </c:pt>
                <c:pt idx="3">
                  <c:v>2016Q4</c:v>
                </c:pt>
              </c:strCache>
            </c:strRef>
          </c:cat>
          <c:val>
            <c:numRef>
              <c:f>Sheet1!$C$2:$C$5</c:f>
              <c:numCache>
                <c:formatCode>_-* #,##0_₮_-;\-* #,##0_₮_-;_-* "-"??_₮_-;_-@_-</c:formatCode>
                <c:ptCount val="4"/>
                <c:pt idx="0" formatCode="_-* #,##0_-;\-* #,##0_-;_-* &quot;-&quot;_-;_-@_-">
                  <c:v>80507.17</c:v>
                </c:pt>
                <c:pt idx="1">
                  <c:v>59531</c:v>
                </c:pt>
                <c:pt idx="2">
                  <c:v>54840.000000000007</c:v>
                </c:pt>
                <c:pt idx="3">
                  <c:v>59842.5</c:v>
                </c:pt>
              </c:numCache>
            </c:numRef>
          </c:val>
          <c:extLst>
            <c:ext xmlns:c16="http://schemas.microsoft.com/office/drawing/2014/chart" uri="{C3380CC4-5D6E-409C-BE32-E72D297353CC}">
              <c16:uniqueId val="{00000000-3108-4598-B8CF-E6971EDC9805}"/>
            </c:ext>
          </c:extLst>
        </c:ser>
        <c:dLbls>
          <c:dLblPos val="inEnd"/>
          <c:showLegendKey val="0"/>
          <c:showVal val="1"/>
          <c:showCatName val="0"/>
          <c:showSerName val="0"/>
          <c:showPercent val="0"/>
          <c:showBubbleSize val="0"/>
        </c:dLbls>
        <c:gapWidth val="227"/>
        <c:overlap val="-48"/>
        <c:axId val="1987219280"/>
        <c:axId val="1988006768"/>
      </c:barChart>
      <c:catAx>
        <c:axId val="1987219280"/>
        <c:scaling>
          <c:orientation val="minMax"/>
        </c:scaling>
        <c:delete val="0"/>
        <c:axPos val="l"/>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988006768"/>
        <c:crosses val="autoZero"/>
        <c:auto val="1"/>
        <c:lblAlgn val="ctr"/>
        <c:lblOffset val="100"/>
        <c:noMultiLvlLbl val="0"/>
      </c:catAx>
      <c:valAx>
        <c:axId val="1988006768"/>
        <c:scaling>
          <c:orientation val="minMax"/>
        </c:scaling>
        <c:delete val="1"/>
        <c:axPos val="b"/>
        <c:numFmt formatCode="_-* #,##0_-;\-* #,##0_-;_-* &quot;-&quot;_-;_-@_-" sourceLinked="1"/>
        <c:majorTickMark val="none"/>
        <c:minorTickMark val="none"/>
        <c:tickLblPos val="nextTo"/>
        <c:crossAx val="19872192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0"/>
    <c:plotArea>
      <c:layout/>
      <c:barChart>
        <c:barDir val="col"/>
        <c:grouping val="stacked"/>
        <c:varyColors val="0"/>
        <c:ser>
          <c:idx val="0"/>
          <c:order val="0"/>
          <c:tx>
            <c:strRef>
              <c:f>Sheet1!$N$24</c:f>
              <c:strCache>
                <c:ptCount val="1"/>
                <c:pt idx="0">
                  <c:v>Эргэлтйн хөрөнгө</c:v>
                </c:pt>
              </c:strCache>
            </c:strRef>
          </c:tx>
          <c:invertIfNegative val="0"/>
          <c:dLbls>
            <c:spPr>
              <a:noFill/>
              <a:ln w="25400">
                <a:noFill/>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Sheet1!$D$23:$G$23</c:f>
              <c:numCache>
                <c:formatCode>General</c:formatCode>
                <c:ptCount val="4"/>
                <c:pt idx="0">
                  <c:v>2016</c:v>
                </c:pt>
                <c:pt idx="1">
                  <c:v>2017</c:v>
                </c:pt>
                <c:pt idx="2">
                  <c:v>2018</c:v>
                </c:pt>
                <c:pt idx="3">
                  <c:v>2019</c:v>
                </c:pt>
              </c:numCache>
            </c:numRef>
          </c:cat>
          <c:val>
            <c:numRef>
              <c:f>Sheet1!$J$24:$M$24</c:f>
              <c:numCache>
                <c:formatCode>0%</c:formatCode>
                <c:ptCount val="4"/>
                <c:pt idx="0">
                  <c:v>0.51541500500973525</c:v>
                </c:pt>
                <c:pt idx="1">
                  <c:v>0.62006661956192588</c:v>
                </c:pt>
                <c:pt idx="2">
                  <c:v>0.65074254855125147</c:v>
                </c:pt>
                <c:pt idx="3">
                  <c:v>0.68851943547722316</c:v>
                </c:pt>
              </c:numCache>
            </c:numRef>
          </c:val>
          <c:extLst>
            <c:ext xmlns:c16="http://schemas.microsoft.com/office/drawing/2014/chart" uri="{C3380CC4-5D6E-409C-BE32-E72D297353CC}">
              <c16:uniqueId val="{00000000-1084-4086-A72C-83B4295F78FA}"/>
            </c:ext>
          </c:extLst>
        </c:ser>
        <c:ser>
          <c:idx val="1"/>
          <c:order val="1"/>
          <c:tx>
            <c:strRef>
              <c:f>Sheet1!$N$25</c:f>
              <c:strCache>
                <c:ptCount val="1"/>
                <c:pt idx="0">
                  <c:v>Эргэлтийн бус хөрөнгө</c:v>
                </c:pt>
              </c:strCache>
            </c:strRef>
          </c:tx>
          <c:invertIfNegative val="0"/>
          <c:dLbls>
            <c:spPr>
              <a:noFill/>
              <a:ln w="25400">
                <a:noFill/>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Sheet1!$D$23:$G$23</c:f>
              <c:numCache>
                <c:formatCode>General</c:formatCode>
                <c:ptCount val="4"/>
                <c:pt idx="0">
                  <c:v>2016</c:v>
                </c:pt>
                <c:pt idx="1">
                  <c:v>2017</c:v>
                </c:pt>
                <c:pt idx="2">
                  <c:v>2018</c:v>
                </c:pt>
                <c:pt idx="3">
                  <c:v>2019</c:v>
                </c:pt>
              </c:numCache>
            </c:numRef>
          </c:cat>
          <c:val>
            <c:numRef>
              <c:f>Sheet1!$J$25:$M$25</c:f>
              <c:numCache>
                <c:formatCode>0%</c:formatCode>
                <c:ptCount val="4"/>
                <c:pt idx="0">
                  <c:v>0.48458499499026464</c:v>
                </c:pt>
                <c:pt idx="1">
                  <c:v>0.37993338043807406</c:v>
                </c:pt>
                <c:pt idx="2">
                  <c:v>0.34925745144874859</c:v>
                </c:pt>
                <c:pt idx="3">
                  <c:v>0.31148056452277673</c:v>
                </c:pt>
              </c:numCache>
            </c:numRef>
          </c:val>
          <c:extLst>
            <c:ext xmlns:c16="http://schemas.microsoft.com/office/drawing/2014/chart" uri="{C3380CC4-5D6E-409C-BE32-E72D297353CC}">
              <c16:uniqueId val="{00000001-1084-4086-A72C-83B4295F78FA}"/>
            </c:ext>
          </c:extLst>
        </c:ser>
        <c:ser>
          <c:idx val="2"/>
          <c:order val="2"/>
          <c:tx>
            <c:strRef>
              <c:f>Sheet1!$N$26</c:f>
              <c:strCache>
                <c:ptCount val="1"/>
                <c:pt idx="0">
                  <c:v>Өр төлбөр</c:v>
                </c:pt>
              </c:strCache>
            </c:strRef>
          </c:tx>
          <c:invertIfNegative val="0"/>
          <c:dLbls>
            <c:spPr>
              <a:noFill/>
              <a:ln w="25400">
                <a:noFill/>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Sheet1!$D$23:$G$23</c:f>
              <c:numCache>
                <c:formatCode>General</c:formatCode>
                <c:ptCount val="4"/>
                <c:pt idx="0">
                  <c:v>2016</c:v>
                </c:pt>
                <c:pt idx="1">
                  <c:v>2017</c:v>
                </c:pt>
                <c:pt idx="2">
                  <c:v>2018</c:v>
                </c:pt>
                <c:pt idx="3">
                  <c:v>2019</c:v>
                </c:pt>
              </c:numCache>
            </c:numRef>
          </c:cat>
          <c:val>
            <c:numRef>
              <c:f>Sheet1!$J$26:$M$26</c:f>
              <c:numCache>
                <c:formatCode>0%</c:formatCode>
                <c:ptCount val="4"/>
                <c:pt idx="0">
                  <c:v>0.64104972256083437</c:v>
                </c:pt>
                <c:pt idx="1">
                  <c:v>0.69203593418794795</c:v>
                </c:pt>
                <c:pt idx="2">
                  <c:v>0.58595981099745575</c:v>
                </c:pt>
                <c:pt idx="3">
                  <c:v>0.58940214905658872</c:v>
                </c:pt>
              </c:numCache>
            </c:numRef>
          </c:val>
          <c:extLst>
            <c:ext xmlns:c16="http://schemas.microsoft.com/office/drawing/2014/chart" uri="{C3380CC4-5D6E-409C-BE32-E72D297353CC}">
              <c16:uniqueId val="{00000002-1084-4086-A72C-83B4295F78FA}"/>
            </c:ext>
          </c:extLst>
        </c:ser>
        <c:ser>
          <c:idx val="3"/>
          <c:order val="3"/>
          <c:tx>
            <c:strRef>
              <c:f>Sheet1!$N$27</c:f>
              <c:strCache>
                <c:ptCount val="1"/>
                <c:pt idx="0">
                  <c:v>Эздийн өмч</c:v>
                </c:pt>
              </c:strCache>
            </c:strRef>
          </c:tx>
          <c:invertIfNegative val="0"/>
          <c:dLbls>
            <c:spPr>
              <a:noFill/>
              <a:ln w="25400">
                <a:noFill/>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Sheet1!$D$23:$G$23</c:f>
              <c:numCache>
                <c:formatCode>General</c:formatCode>
                <c:ptCount val="4"/>
                <c:pt idx="0">
                  <c:v>2016</c:v>
                </c:pt>
                <c:pt idx="1">
                  <c:v>2017</c:v>
                </c:pt>
                <c:pt idx="2">
                  <c:v>2018</c:v>
                </c:pt>
                <c:pt idx="3">
                  <c:v>2019</c:v>
                </c:pt>
              </c:numCache>
            </c:numRef>
          </c:cat>
          <c:val>
            <c:numRef>
              <c:f>Sheet1!$J$27:$M$27</c:f>
              <c:numCache>
                <c:formatCode>0%</c:formatCode>
                <c:ptCount val="4"/>
                <c:pt idx="0">
                  <c:v>0.35895027743916558</c:v>
                </c:pt>
                <c:pt idx="1">
                  <c:v>0.3079640658120521</c:v>
                </c:pt>
                <c:pt idx="2">
                  <c:v>0.41404018900254425</c:v>
                </c:pt>
                <c:pt idx="3">
                  <c:v>0.41059785094341117</c:v>
                </c:pt>
              </c:numCache>
            </c:numRef>
          </c:val>
          <c:extLst>
            <c:ext xmlns:c16="http://schemas.microsoft.com/office/drawing/2014/chart" uri="{C3380CC4-5D6E-409C-BE32-E72D297353CC}">
              <c16:uniqueId val="{00000003-1084-4086-A72C-83B4295F78FA}"/>
            </c:ext>
          </c:extLst>
        </c:ser>
        <c:dLbls>
          <c:showLegendKey val="0"/>
          <c:showVal val="0"/>
          <c:showCatName val="0"/>
          <c:showSerName val="0"/>
          <c:showPercent val="0"/>
          <c:showBubbleSize val="0"/>
        </c:dLbls>
        <c:gapWidth val="75"/>
        <c:overlap val="100"/>
        <c:axId val="2095956287"/>
        <c:axId val="1"/>
      </c:barChart>
      <c:catAx>
        <c:axId val="2095956287"/>
        <c:scaling>
          <c:orientation val="minMax"/>
        </c:scaling>
        <c:delete val="0"/>
        <c:axPos val="b"/>
        <c:numFmt formatCode="General" sourceLinked="1"/>
        <c:majorTickMark val="none"/>
        <c:minorTickMark val="none"/>
        <c:tickLblPos val="nextTo"/>
        <c:txPr>
          <a:bodyPr rot="0" vert="horz"/>
          <a:lstStyle/>
          <a:p>
            <a:pPr>
              <a:defRPr/>
            </a:pPr>
            <a:endParaRPr lang="en-US"/>
          </a:p>
        </c:txPr>
        <c:crossAx val="1"/>
        <c:crosses val="autoZero"/>
        <c:auto val="1"/>
        <c:lblAlgn val="ctr"/>
        <c:lblOffset val="100"/>
        <c:noMultiLvlLbl val="0"/>
      </c:catAx>
      <c:valAx>
        <c:axId val="1"/>
        <c:scaling>
          <c:orientation val="minMax"/>
        </c:scaling>
        <c:delete val="0"/>
        <c:axPos val="l"/>
        <c:numFmt formatCode="0%" sourceLinked="1"/>
        <c:majorTickMark val="none"/>
        <c:minorTickMark val="none"/>
        <c:tickLblPos val="nextTo"/>
        <c:txPr>
          <a:bodyPr rot="0" vert="horz"/>
          <a:lstStyle/>
          <a:p>
            <a:pPr>
              <a:defRPr/>
            </a:pPr>
            <a:endParaRPr lang="en-US"/>
          </a:p>
        </c:txPr>
        <c:crossAx val="2095956287"/>
        <c:crosses val="autoZero"/>
        <c:crossBetween val="between"/>
      </c:valAx>
    </c:plotArea>
    <c:legend>
      <c:legendPos val="b"/>
      <c:overlay val="0"/>
    </c:legend>
    <c:plotVisOnly val="1"/>
    <c:dispBlanksAs val="gap"/>
    <c:showDLblsOverMax val="0"/>
  </c:chart>
  <c:txPr>
    <a:bodyPr/>
    <a:lstStyle/>
    <a:p>
      <a:pPr>
        <a:defRPr sz="1000" b="0" i="0" u="none" strike="noStrike" baseline="0">
          <a:solidFill>
            <a:srgbClr val="000000"/>
          </a:solidFill>
          <a:latin typeface="Arial" panose="020B0604020202020204" pitchFamily="34" charset="0"/>
          <a:ea typeface="Calibri"/>
          <a:cs typeface="Arial" panose="020B0604020202020204" pitchFamily="34" charset="0"/>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cked"/>
        <c:varyColors val="0"/>
        <c:ser>
          <c:idx val="0"/>
          <c:order val="0"/>
          <c:tx>
            <c:strRef>
              <c:f>amCharts!$B$1</c:f>
              <c:strCache>
                <c:ptCount val="1"/>
                <c:pt idx="0">
                  <c:v>Арилжааны тоо</c:v>
                </c:pt>
              </c:strCache>
            </c:strRef>
          </c:tx>
          <c:spPr>
            <a:ln w="28575" cap="rnd">
              <a:solidFill>
                <a:schemeClr val="accent1"/>
              </a:solidFill>
              <a:round/>
            </a:ln>
            <a:effectLst/>
          </c:spPr>
          <c:marker>
            <c:symbol val="none"/>
          </c:marker>
          <c:cat>
            <c:numRef>
              <c:f>amCharts!$A$2:$A$153</c:f>
              <c:numCache>
                <c:formatCode>m/d/yyyy</c:formatCode>
                <c:ptCount val="152"/>
                <c:pt idx="0">
                  <c:v>43467</c:v>
                </c:pt>
                <c:pt idx="1">
                  <c:v>43468</c:v>
                </c:pt>
                <c:pt idx="2">
                  <c:v>43472</c:v>
                </c:pt>
                <c:pt idx="3">
                  <c:v>43479</c:v>
                </c:pt>
                <c:pt idx="4">
                  <c:v>43483</c:v>
                </c:pt>
                <c:pt idx="5">
                  <c:v>43486</c:v>
                </c:pt>
                <c:pt idx="6">
                  <c:v>43487</c:v>
                </c:pt>
                <c:pt idx="7">
                  <c:v>43488</c:v>
                </c:pt>
                <c:pt idx="8">
                  <c:v>43489</c:v>
                </c:pt>
                <c:pt idx="9">
                  <c:v>43495</c:v>
                </c:pt>
                <c:pt idx="10">
                  <c:v>43496</c:v>
                </c:pt>
                <c:pt idx="11">
                  <c:v>43498</c:v>
                </c:pt>
                <c:pt idx="12">
                  <c:v>43500</c:v>
                </c:pt>
                <c:pt idx="13">
                  <c:v>43507</c:v>
                </c:pt>
                <c:pt idx="14">
                  <c:v>43508</c:v>
                </c:pt>
                <c:pt idx="15">
                  <c:v>43509</c:v>
                </c:pt>
                <c:pt idx="16">
                  <c:v>43510</c:v>
                </c:pt>
                <c:pt idx="17">
                  <c:v>43511</c:v>
                </c:pt>
                <c:pt idx="18">
                  <c:v>43514</c:v>
                </c:pt>
                <c:pt idx="19">
                  <c:v>43515</c:v>
                </c:pt>
                <c:pt idx="20">
                  <c:v>43516</c:v>
                </c:pt>
                <c:pt idx="21">
                  <c:v>43517</c:v>
                </c:pt>
                <c:pt idx="22">
                  <c:v>43522</c:v>
                </c:pt>
                <c:pt idx="23">
                  <c:v>43523</c:v>
                </c:pt>
                <c:pt idx="24">
                  <c:v>43525</c:v>
                </c:pt>
                <c:pt idx="25">
                  <c:v>43529</c:v>
                </c:pt>
                <c:pt idx="26">
                  <c:v>43538</c:v>
                </c:pt>
                <c:pt idx="27">
                  <c:v>43539</c:v>
                </c:pt>
                <c:pt idx="28">
                  <c:v>43543</c:v>
                </c:pt>
                <c:pt idx="29">
                  <c:v>43544</c:v>
                </c:pt>
                <c:pt idx="30">
                  <c:v>43545</c:v>
                </c:pt>
                <c:pt idx="31">
                  <c:v>43546</c:v>
                </c:pt>
                <c:pt idx="32">
                  <c:v>43549</c:v>
                </c:pt>
                <c:pt idx="33">
                  <c:v>43550</c:v>
                </c:pt>
                <c:pt idx="34">
                  <c:v>43557</c:v>
                </c:pt>
                <c:pt idx="35">
                  <c:v>43558</c:v>
                </c:pt>
                <c:pt idx="36">
                  <c:v>43559</c:v>
                </c:pt>
                <c:pt idx="37">
                  <c:v>43560</c:v>
                </c:pt>
                <c:pt idx="38">
                  <c:v>43563</c:v>
                </c:pt>
                <c:pt idx="39">
                  <c:v>43567</c:v>
                </c:pt>
                <c:pt idx="40">
                  <c:v>43571</c:v>
                </c:pt>
                <c:pt idx="41">
                  <c:v>43572</c:v>
                </c:pt>
                <c:pt idx="42">
                  <c:v>43574</c:v>
                </c:pt>
                <c:pt idx="43">
                  <c:v>43577</c:v>
                </c:pt>
                <c:pt idx="44">
                  <c:v>43578</c:v>
                </c:pt>
                <c:pt idx="45">
                  <c:v>43579</c:v>
                </c:pt>
                <c:pt idx="46">
                  <c:v>43584</c:v>
                </c:pt>
                <c:pt idx="47">
                  <c:v>43585</c:v>
                </c:pt>
                <c:pt idx="48">
                  <c:v>43586</c:v>
                </c:pt>
                <c:pt idx="49">
                  <c:v>43587</c:v>
                </c:pt>
                <c:pt idx="50">
                  <c:v>43588</c:v>
                </c:pt>
                <c:pt idx="51">
                  <c:v>43591</c:v>
                </c:pt>
                <c:pt idx="52">
                  <c:v>43592</c:v>
                </c:pt>
                <c:pt idx="53">
                  <c:v>43593</c:v>
                </c:pt>
                <c:pt idx="54">
                  <c:v>43595</c:v>
                </c:pt>
                <c:pt idx="55">
                  <c:v>43599</c:v>
                </c:pt>
                <c:pt idx="56">
                  <c:v>43601</c:v>
                </c:pt>
                <c:pt idx="57">
                  <c:v>43602</c:v>
                </c:pt>
                <c:pt idx="58">
                  <c:v>43607</c:v>
                </c:pt>
                <c:pt idx="59">
                  <c:v>43608</c:v>
                </c:pt>
                <c:pt idx="60">
                  <c:v>43613</c:v>
                </c:pt>
                <c:pt idx="61">
                  <c:v>43622</c:v>
                </c:pt>
                <c:pt idx="62">
                  <c:v>43623</c:v>
                </c:pt>
                <c:pt idx="63">
                  <c:v>43627</c:v>
                </c:pt>
                <c:pt idx="64">
                  <c:v>43628</c:v>
                </c:pt>
                <c:pt idx="65">
                  <c:v>43629</c:v>
                </c:pt>
                <c:pt idx="66">
                  <c:v>43634</c:v>
                </c:pt>
                <c:pt idx="67">
                  <c:v>43641</c:v>
                </c:pt>
                <c:pt idx="68">
                  <c:v>43643</c:v>
                </c:pt>
                <c:pt idx="69">
                  <c:v>43647</c:v>
                </c:pt>
                <c:pt idx="70">
                  <c:v>43648</c:v>
                </c:pt>
                <c:pt idx="71">
                  <c:v>43649</c:v>
                </c:pt>
                <c:pt idx="72">
                  <c:v>43650</c:v>
                </c:pt>
                <c:pt idx="73">
                  <c:v>43654</c:v>
                </c:pt>
                <c:pt idx="74">
                  <c:v>43656</c:v>
                </c:pt>
                <c:pt idx="75">
                  <c:v>43663</c:v>
                </c:pt>
                <c:pt idx="76">
                  <c:v>43664</c:v>
                </c:pt>
                <c:pt idx="77">
                  <c:v>43670</c:v>
                </c:pt>
                <c:pt idx="78">
                  <c:v>43671</c:v>
                </c:pt>
                <c:pt idx="79">
                  <c:v>43675</c:v>
                </c:pt>
                <c:pt idx="80">
                  <c:v>43676</c:v>
                </c:pt>
                <c:pt idx="81">
                  <c:v>43677</c:v>
                </c:pt>
                <c:pt idx="82">
                  <c:v>43678</c:v>
                </c:pt>
                <c:pt idx="83">
                  <c:v>43682</c:v>
                </c:pt>
                <c:pt idx="84">
                  <c:v>43685</c:v>
                </c:pt>
                <c:pt idx="85">
                  <c:v>43690</c:v>
                </c:pt>
                <c:pt idx="86">
                  <c:v>43691</c:v>
                </c:pt>
                <c:pt idx="87">
                  <c:v>43692</c:v>
                </c:pt>
                <c:pt idx="88">
                  <c:v>43693</c:v>
                </c:pt>
                <c:pt idx="89">
                  <c:v>43696</c:v>
                </c:pt>
                <c:pt idx="90">
                  <c:v>43698</c:v>
                </c:pt>
                <c:pt idx="91">
                  <c:v>43704</c:v>
                </c:pt>
                <c:pt idx="92">
                  <c:v>43707</c:v>
                </c:pt>
                <c:pt idx="93">
                  <c:v>43710</c:v>
                </c:pt>
                <c:pt idx="94">
                  <c:v>43714</c:v>
                </c:pt>
                <c:pt idx="95">
                  <c:v>43715</c:v>
                </c:pt>
                <c:pt idx="96">
                  <c:v>43715</c:v>
                </c:pt>
                <c:pt idx="97">
                  <c:v>43717</c:v>
                </c:pt>
                <c:pt idx="98">
                  <c:v>43718</c:v>
                </c:pt>
                <c:pt idx="99">
                  <c:v>43719</c:v>
                </c:pt>
                <c:pt idx="100">
                  <c:v>43720</c:v>
                </c:pt>
                <c:pt idx="101">
                  <c:v>43725</c:v>
                </c:pt>
                <c:pt idx="102">
                  <c:v>43726</c:v>
                </c:pt>
                <c:pt idx="103">
                  <c:v>43727</c:v>
                </c:pt>
                <c:pt idx="104">
                  <c:v>43731</c:v>
                </c:pt>
                <c:pt idx="105">
                  <c:v>43732</c:v>
                </c:pt>
                <c:pt idx="106">
                  <c:v>43733</c:v>
                </c:pt>
                <c:pt idx="107">
                  <c:v>43734</c:v>
                </c:pt>
                <c:pt idx="108">
                  <c:v>43735</c:v>
                </c:pt>
                <c:pt idx="109">
                  <c:v>43738</c:v>
                </c:pt>
                <c:pt idx="110">
                  <c:v>43739</c:v>
                </c:pt>
                <c:pt idx="111">
                  <c:v>43741</c:v>
                </c:pt>
                <c:pt idx="112">
                  <c:v>43747</c:v>
                </c:pt>
                <c:pt idx="113">
                  <c:v>43752</c:v>
                </c:pt>
                <c:pt idx="114">
                  <c:v>43754</c:v>
                </c:pt>
                <c:pt idx="115">
                  <c:v>43755</c:v>
                </c:pt>
                <c:pt idx="116">
                  <c:v>43759</c:v>
                </c:pt>
                <c:pt idx="117">
                  <c:v>43760</c:v>
                </c:pt>
                <c:pt idx="118">
                  <c:v>43766</c:v>
                </c:pt>
                <c:pt idx="119">
                  <c:v>43768</c:v>
                </c:pt>
                <c:pt idx="120">
                  <c:v>43769</c:v>
                </c:pt>
                <c:pt idx="121">
                  <c:v>43773</c:v>
                </c:pt>
                <c:pt idx="122">
                  <c:v>43774</c:v>
                </c:pt>
                <c:pt idx="123">
                  <c:v>43776</c:v>
                </c:pt>
                <c:pt idx="124">
                  <c:v>43777</c:v>
                </c:pt>
                <c:pt idx="125">
                  <c:v>43780</c:v>
                </c:pt>
                <c:pt idx="126">
                  <c:v>43781</c:v>
                </c:pt>
                <c:pt idx="127">
                  <c:v>43782</c:v>
                </c:pt>
                <c:pt idx="128">
                  <c:v>43783</c:v>
                </c:pt>
                <c:pt idx="129">
                  <c:v>43784</c:v>
                </c:pt>
                <c:pt idx="130">
                  <c:v>43788</c:v>
                </c:pt>
                <c:pt idx="131">
                  <c:v>43789</c:v>
                </c:pt>
                <c:pt idx="132">
                  <c:v>43790</c:v>
                </c:pt>
                <c:pt idx="133">
                  <c:v>43791</c:v>
                </c:pt>
                <c:pt idx="134">
                  <c:v>43794</c:v>
                </c:pt>
                <c:pt idx="135">
                  <c:v>43797</c:v>
                </c:pt>
                <c:pt idx="136">
                  <c:v>43798</c:v>
                </c:pt>
                <c:pt idx="137">
                  <c:v>43801</c:v>
                </c:pt>
                <c:pt idx="138">
                  <c:v>43802</c:v>
                </c:pt>
                <c:pt idx="139">
                  <c:v>43803</c:v>
                </c:pt>
                <c:pt idx="140">
                  <c:v>43808</c:v>
                </c:pt>
                <c:pt idx="141">
                  <c:v>43809</c:v>
                </c:pt>
                <c:pt idx="142">
                  <c:v>43810</c:v>
                </c:pt>
                <c:pt idx="143">
                  <c:v>43811</c:v>
                </c:pt>
                <c:pt idx="144">
                  <c:v>43816</c:v>
                </c:pt>
                <c:pt idx="145">
                  <c:v>43817</c:v>
                </c:pt>
                <c:pt idx="146">
                  <c:v>43818</c:v>
                </c:pt>
                <c:pt idx="147">
                  <c:v>43819</c:v>
                </c:pt>
                <c:pt idx="148">
                  <c:v>43822</c:v>
                </c:pt>
                <c:pt idx="149">
                  <c:v>43826</c:v>
                </c:pt>
                <c:pt idx="150">
                  <c:v>43829</c:v>
                </c:pt>
                <c:pt idx="151">
                  <c:v>43830</c:v>
                </c:pt>
              </c:numCache>
            </c:numRef>
          </c:cat>
          <c:val>
            <c:numRef>
              <c:f>amCharts!$B$2:$B$153</c:f>
              <c:numCache>
                <c:formatCode>General</c:formatCode>
                <c:ptCount val="152"/>
                <c:pt idx="0">
                  <c:v>27</c:v>
                </c:pt>
                <c:pt idx="1">
                  <c:v>27.5</c:v>
                </c:pt>
                <c:pt idx="2">
                  <c:v>29</c:v>
                </c:pt>
                <c:pt idx="3">
                  <c:v>28.1</c:v>
                </c:pt>
                <c:pt idx="4">
                  <c:v>30</c:v>
                </c:pt>
                <c:pt idx="5">
                  <c:v>29.99</c:v>
                </c:pt>
                <c:pt idx="6">
                  <c:v>27.02</c:v>
                </c:pt>
                <c:pt idx="7">
                  <c:v>28</c:v>
                </c:pt>
                <c:pt idx="8">
                  <c:v>26.5</c:v>
                </c:pt>
                <c:pt idx="9">
                  <c:v>29</c:v>
                </c:pt>
                <c:pt idx="10">
                  <c:v>27.07</c:v>
                </c:pt>
                <c:pt idx="11">
                  <c:v>27</c:v>
                </c:pt>
                <c:pt idx="12">
                  <c:v>27</c:v>
                </c:pt>
                <c:pt idx="13">
                  <c:v>27</c:v>
                </c:pt>
                <c:pt idx="14">
                  <c:v>27</c:v>
                </c:pt>
                <c:pt idx="15">
                  <c:v>27</c:v>
                </c:pt>
                <c:pt idx="16">
                  <c:v>29</c:v>
                </c:pt>
                <c:pt idx="17">
                  <c:v>27.1</c:v>
                </c:pt>
                <c:pt idx="18">
                  <c:v>30</c:v>
                </c:pt>
                <c:pt idx="19">
                  <c:v>30</c:v>
                </c:pt>
                <c:pt idx="20">
                  <c:v>29.22</c:v>
                </c:pt>
                <c:pt idx="21">
                  <c:v>31.35</c:v>
                </c:pt>
                <c:pt idx="22">
                  <c:v>34.270000000000003</c:v>
                </c:pt>
                <c:pt idx="23">
                  <c:v>30.1</c:v>
                </c:pt>
                <c:pt idx="24">
                  <c:v>30.1</c:v>
                </c:pt>
                <c:pt idx="25">
                  <c:v>29.3</c:v>
                </c:pt>
                <c:pt idx="26">
                  <c:v>32.909999999999997</c:v>
                </c:pt>
                <c:pt idx="27">
                  <c:v>33.299999999999997</c:v>
                </c:pt>
                <c:pt idx="28">
                  <c:v>30</c:v>
                </c:pt>
                <c:pt idx="29">
                  <c:v>29.31</c:v>
                </c:pt>
                <c:pt idx="30">
                  <c:v>31</c:v>
                </c:pt>
                <c:pt idx="31">
                  <c:v>29.3</c:v>
                </c:pt>
                <c:pt idx="32">
                  <c:v>29.87</c:v>
                </c:pt>
                <c:pt idx="33">
                  <c:v>31.5</c:v>
                </c:pt>
                <c:pt idx="34">
                  <c:v>30</c:v>
                </c:pt>
                <c:pt idx="35">
                  <c:v>30</c:v>
                </c:pt>
                <c:pt idx="36">
                  <c:v>31</c:v>
                </c:pt>
                <c:pt idx="37">
                  <c:v>31.4</c:v>
                </c:pt>
                <c:pt idx="38">
                  <c:v>31.5</c:v>
                </c:pt>
                <c:pt idx="39">
                  <c:v>30.4</c:v>
                </c:pt>
                <c:pt idx="40">
                  <c:v>30.5</c:v>
                </c:pt>
                <c:pt idx="41">
                  <c:v>30</c:v>
                </c:pt>
                <c:pt idx="42">
                  <c:v>30</c:v>
                </c:pt>
                <c:pt idx="43">
                  <c:v>30</c:v>
                </c:pt>
                <c:pt idx="44">
                  <c:v>30</c:v>
                </c:pt>
                <c:pt idx="45">
                  <c:v>29</c:v>
                </c:pt>
                <c:pt idx="46">
                  <c:v>30</c:v>
                </c:pt>
                <c:pt idx="47">
                  <c:v>28</c:v>
                </c:pt>
                <c:pt idx="48">
                  <c:v>28.2</c:v>
                </c:pt>
                <c:pt idx="49">
                  <c:v>29</c:v>
                </c:pt>
                <c:pt idx="50">
                  <c:v>29</c:v>
                </c:pt>
                <c:pt idx="51">
                  <c:v>29</c:v>
                </c:pt>
                <c:pt idx="52">
                  <c:v>28.45</c:v>
                </c:pt>
                <c:pt idx="53">
                  <c:v>29</c:v>
                </c:pt>
                <c:pt idx="54">
                  <c:v>29</c:v>
                </c:pt>
                <c:pt idx="55">
                  <c:v>27</c:v>
                </c:pt>
                <c:pt idx="56">
                  <c:v>29.14</c:v>
                </c:pt>
                <c:pt idx="57">
                  <c:v>28.99</c:v>
                </c:pt>
                <c:pt idx="58">
                  <c:v>28.98</c:v>
                </c:pt>
                <c:pt idx="59">
                  <c:v>29</c:v>
                </c:pt>
                <c:pt idx="60">
                  <c:v>29</c:v>
                </c:pt>
                <c:pt idx="61">
                  <c:v>29</c:v>
                </c:pt>
                <c:pt idx="62">
                  <c:v>30</c:v>
                </c:pt>
                <c:pt idx="63">
                  <c:v>30</c:v>
                </c:pt>
                <c:pt idx="64">
                  <c:v>30</c:v>
                </c:pt>
                <c:pt idx="65">
                  <c:v>28</c:v>
                </c:pt>
                <c:pt idx="66">
                  <c:v>29.9</c:v>
                </c:pt>
                <c:pt idx="67">
                  <c:v>30</c:v>
                </c:pt>
                <c:pt idx="68">
                  <c:v>27</c:v>
                </c:pt>
                <c:pt idx="69">
                  <c:v>30</c:v>
                </c:pt>
                <c:pt idx="70">
                  <c:v>30</c:v>
                </c:pt>
                <c:pt idx="71">
                  <c:v>30</c:v>
                </c:pt>
                <c:pt idx="72">
                  <c:v>29</c:v>
                </c:pt>
                <c:pt idx="73">
                  <c:v>30</c:v>
                </c:pt>
                <c:pt idx="74">
                  <c:v>30</c:v>
                </c:pt>
                <c:pt idx="75">
                  <c:v>28</c:v>
                </c:pt>
                <c:pt idx="76">
                  <c:v>30</c:v>
                </c:pt>
                <c:pt idx="77">
                  <c:v>28</c:v>
                </c:pt>
                <c:pt idx="78">
                  <c:v>28</c:v>
                </c:pt>
                <c:pt idx="79">
                  <c:v>28</c:v>
                </c:pt>
                <c:pt idx="80">
                  <c:v>28.1</c:v>
                </c:pt>
                <c:pt idx="81">
                  <c:v>28.27</c:v>
                </c:pt>
                <c:pt idx="82">
                  <c:v>28</c:v>
                </c:pt>
                <c:pt idx="83">
                  <c:v>28</c:v>
                </c:pt>
                <c:pt idx="84">
                  <c:v>26.22</c:v>
                </c:pt>
                <c:pt idx="85">
                  <c:v>26.01</c:v>
                </c:pt>
                <c:pt idx="86">
                  <c:v>26</c:v>
                </c:pt>
                <c:pt idx="87">
                  <c:v>28</c:v>
                </c:pt>
                <c:pt idx="88">
                  <c:v>28</c:v>
                </c:pt>
                <c:pt idx="89">
                  <c:v>26</c:v>
                </c:pt>
                <c:pt idx="90">
                  <c:v>26</c:v>
                </c:pt>
                <c:pt idx="91">
                  <c:v>26</c:v>
                </c:pt>
                <c:pt idx="92">
                  <c:v>26</c:v>
                </c:pt>
                <c:pt idx="93">
                  <c:v>26.14</c:v>
                </c:pt>
                <c:pt idx="94">
                  <c:v>27.5</c:v>
                </c:pt>
                <c:pt idx="95">
                  <c:v>25.07</c:v>
                </c:pt>
                <c:pt idx="96">
                  <c:v>25.07</c:v>
                </c:pt>
                <c:pt idx="97">
                  <c:v>23.01</c:v>
                </c:pt>
                <c:pt idx="98">
                  <c:v>23</c:v>
                </c:pt>
                <c:pt idx="99">
                  <c:v>23</c:v>
                </c:pt>
                <c:pt idx="100">
                  <c:v>22.5</c:v>
                </c:pt>
                <c:pt idx="101">
                  <c:v>22.3</c:v>
                </c:pt>
                <c:pt idx="102">
                  <c:v>23</c:v>
                </c:pt>
                <c:pt idx="103">
                  <c:v>25</c:v>
                </c:pt>
                <c:pt idx="104">
                  <c:v>23</c:v>
                </c:pt>
                <c:pt idx="105">
                  <c:v>23.01</c:v>
                </c:pt>
                <c:pt idx="106">
                  <c:v>23</c:v>
                </c:pt>
                <c:pt idx="107">
                  <c:v>23.14</c:v>
                </c:pt>
                <c:pt idx="108">
                  <c:v>23.02</c:v>
                </c:pt>
                <c:pt idx="109">
                  <c:v>23.31</c:v>
                </c:pt>
                <c:pt idx="110">
                  <c:v>24</c:v>
                </c:pt>
                <c:pt idx="111">
                  <c:v>25</c:v>
                </c:pt>
                <c:pt idx="112">
                  <c:v>24.11</c:v>
                </c:pt>
                <c:pt idx="113">
                  <c:v>24.11</c:v>
                </c:pt>
                <c:pt idx="114">
                  <c:v>24.1</c:v>
                </c:pt>
                <c:pt idx="115">
                  <c:v>25.49</c:v>
                </c:pt>
                <c:pt idx="116">
                  <c:v>25.49</c:v>
                </c:pt>
                <c:pt idx="117">
                  <c:v>25.49</c:v>
                </c:pt>
                <c:pt idx="118">
                  <c:v>25</c:v>
                </c:pt>
                <c:pt idx="119">
                  <c:v>24.91</c:v>
                </c:pt>
                <c:pt idx="120">
                  <c:v>25.5</c:v>
                </c:pt>
                <c:pt idx="121">
                  <c:v>26.33</c:v>
                </c:pt>
                <c:pt idx="122">
                  <c:v>27.67</c:v>
                </c:pt>
                <c:pt idx="123">
                  <c:v>28.88</c:v>
                </c:pt>
                <c:pt idx="124">
                  <c:v>28.98</c:v>
                </c:pt>
                <c:pt idx="125">
                  <c:v>26.12</c:v>
                </c:pt>
                <c:pt idx="126">
                  <c:v>29</c:v>
                </c:pt>
                <c:pt idx="127">
                  <c:v>29.3</c:v>
                </c:pt>
                <c:pt idx="128">
                  <c:v>30</c:v>
                </c:pt>
                <c:pt idx="129">
                  <c:v>30.03</c:v>
                </c:pt>
                <c:pt idx="130">
                  <c:v>31.79</c:v>
                </c:pt>
                <c:pt idx="131">
                  <c:v>32.33</c:v>
                </c:pt>
                <c:pt idx="132">
                  <c:v>30.01</c:v>
                </c:pt>
                <c:pt idx="133">
                  <c:v>31.46</c:v>
                </c:pt>
                <c:pt idx="134">
                  <c:v>30</c:v>
                </c:pt>
                <c:pt idx="135">
                  <c:v>30</c:v>
                </c:pt>
                <c:pt idx="136">
                  <c:v>26.52</c:v>
                </c:pt>
                <c:pt idx="137">
                  <c:v>29.9</c:v>
                </c:pt>
                <c:pt idx="138">
                  <c:v>30</c:v>
                </c:pt>
                <c:pt idx="139">
                  <c:v>27.5</c:v>
                </c:pt>
                <c:pt idx="140">
                  <c:v>29</c:v>
                </c:pt>
                <c:pt idx="141">
                  <c:v>25.12</c:v>
                </c:pt>
                <c:pt idx="142">
                  <c:v>25.4</c:v>
                </c:pt>
                <c:pt idx="143">
                  <c:v>28.48</c:v>
                </c:pt>
                <c:pt idx="144">
                  <c:v>26</c:v>
                </c:pt>
                <c:pt idx="145">
                  <c:v>29.9</c:v>
                </c:pt>
                <c:pt idx="146">
                  <c:v>29.9</c:v>
                </c:pt>
                <c:pt idx="147">
                  <c:v>29.81</c:v>
                </c:pt>
                <c:pt idx="148">
                  <c:v>27.4</c:v>
                </c:pt>
                <c:pt idx="149">
                  <c:v>30</c:v>
                </c:pt>
                <c:pt idx="150">
                  <c:v>30</c:v>
                </c:pt>
                <c:pt idx="151">
                  <c:v>30</c:v>
                </c:pt>
              </c:numCache>
            </c:numRef>
          </c:val>
          <c:smooth val="0"/>
          <c:extLst>
            <c:ext xmlns:c16="http://schemas.microsoft.com/office/drawing/2014/chart" uri="{C3380CC4-5D6E-409C-BE32-E72D297353CC}">
              <c16:uniqueId val="{00000000-9EA1-4787-BB66-C5BE5AF2397D}"/>
            </c:ext>
          </c:extLst>
        </c:ser>
        <c:dLbls>
          <c:showLegendKey val="0"/>
          <c:showVal val="0"/>
          <c:showCatName val="0"/>
          <c:showSerName val="0"/>
          <c:showPercent val="0"/>
          <c:showBubbleSize val="0"/>
        </c:dLbls>
        <c:marker val="1"/>
        <c:smooth val="0"/>
        <c:axId val="238430223"/>
        <c:axId val="2093527983"/>
      </c:lineChart>
      <c:lineChart>
        <c:grouping val="stacked"/>
        <c:varyColors val="0"/>
        <c:ser>
          <c:idx val="1"/>
          <c:order val="1"/>
          <c:tx>
            <c:strRef>
              <c:f>amCharts!$C$1</c:f>
              <c:strCache>
                <c:ptCount val="1"/>
                <c:pt idx="0">
                  <c:v>Арилжааны үнэ</c:v>
                </c:pt>
              </c:strCache>
            </c:strRef>
          </c:tx>
          <c:spPr>
            <a:ln w="28575" cap="rnd">
              <a:solidFill>
                <a:schemeClr val="accent2"/>
              </a:solidFill>
              <a:round/>
            </a:ln>
            <a:effectLst/>
          </c:spPr>
          <c:marker>
            <c:symbol val="none"/>
          </c:marker>
          <c:val>
            <c:numRef>
              <c:f>amCharts!$C$2:$C$153</c:f>
              <c:numCache>
                <c:formatCode>General</c:formatCode>
                <c:ptCount val="152"/>
                <c:pt idx="0">
                  <c:v>500</c:v>
                </c:pt>
                <c:pt idx="1">
                  <c:v>2000</c:v>
                </c:pt>
                <c:pt idx="2">
                  <c:v>15042</c:v>
                </c:pt>
                <c:pt idx="3">
                  <c:v>721</c:v>
                </c:pt>
                <c:pt idx="4">
                  <c:v>1</c:v>
                </c:pt>
                <c:pt idx="5">
                  <c:v>1500</c:v>
                </c:pt>
                <c:pt idx="6">
                  <c:v>29100</c:v>
                </c:pt>
                <c:pt idx="7">
                  <c:v>600</c:v>
                </c:pt>
                <c:pt idx="8">
                  <c:v>200</c:v>
                </c:pt>
                <c:pt idx="9">
                  <c:v>20127</c:v>
                </c:pt>
                <c:pt idx="10">
                  <c:v>50750</c:v>
                </c:pt>
                <c:pt idx="11">
                  <c:v>18000</c:v>
                </c:pt>
                <c:pt idx="12">
                  <c:v>3002</c:v>
                </c:pt>
                <c:pt idx="13">
                  <c:v>3000</c:v>
                </c:pt>
                <c:pt idx="14">
                  <c:v>500</c:v>
                </c:pt>
                <c:pt idx="15">
                  <c:v>14500</c:v>
                </c:pt>
                <c:pt idx="16">
                  <c:v>1151</c:v>
                </c:pt>
                <c:pt idx="17">
                  <c:v>2500</c:v>
                </c:pt>
                <c:pt idx="18">
                  <c:v>104510</c:v>
                </c:pt>
                <c:pt idx="19">
                  <c:v>18160</c:v>
                </c:pt>
                <c:pt idx="20">
                  <c:v>1600</c:v>
                </c:pt>
                <c:pt idx="21">
                  <c:v>3897</c:v>
                </c:pt>
                <c:pt idx="22">
                  <c:v>50000</c:v>
                </c:pt>
                <c:pt idx="23">
                  <c:v>1552</c:v>
                </c:pt>
                <c:pt idx="24">
                  <c:v>50</c:v>
                </c:pt>
                <c:pt idx="25">
                  <c:v>15702</c:v>
                </c:pt>
                <c:pt idx="26">
                  <c:v>134</c:v>
                </c:pt>
                <c:pt idx="27">
                  <c:v>40</c:v>
                </c:pt>
                <c:pt idx="28">
                  <c:v>2630</c:v>
                </c:pt>
                <c:pt idx="29">
                  <c:v>1119</c:v>
                </c:pt>
                <c:pt idx="30">
                  <c:v>1500</c:v>
                </c:pt>
                <c:pt idx="31">
                  <c:v>996</c:v>
                </c:pt>
                <c:pt idx="32">
                  <c:v>180</c:v>
                </c:pt>
                <c:pt idx="33">
                  <c:v>120</c:v>
                </c:pt>
                <c:pt idx="34">
                  <c:v>2000</c:v>
                </c:pt>
                <c:pt idx="35">
                  <c:v>330000</c:v>
                </c:pt>
                <c:pt idx="36">
                  <c:v>35000</c:v>
                </c:pt>
                <c:pt idx="37">
                  <c:v>300</c:v>
                </c:pt>
                <c:pt idx="38">
                  <c:v>9580</c:v>
                </c:pt>
                <c:pt idx="39">
                  <c:v>33400</c:v>
                </c:pt>
                <c:pt idx="40">
                  <c:v>20000</c:v>
                </c:pt>
                <c:pt idx="41">
                  <c:v>1200</c:v>
                </c:pt>
                <c:pt idx="42">
                  <c:v>323732</c:v>
                </c:pt>
                <c:pt idx="43">
                  <c:v>316994</c:v>
                </c:pt>
                <c:pt idx="44">
                  <c:v>310684</c:v>
                </c:pt>
                <c:pt idx="45">
                  <c:v>1</c:v>
                </c:pt>
                <c:pt idx="46">
                  <c:v>1500</c:v>
                </c:pt>
                <c:pt idx="47">
                  <c:v>367977</c:v>
                </c:pt>
                <c:pt idx="48">
                  <c:v>279904</c:v>
                </c:pt>
                <c:pt idx="49">
                  <c:v>2000</c:v>
                </c:pt>
                <c:pt idx="50">
                  <c:v>3000</c:v>
                </c:pt>
                <c:pt idx="51">
                  <c:v>390</c:v>
                </c:pt>
                <c:pt idx="52">
                  <c:v>100</c:v>
                </c:pt>
                <c:pt idx="53">
                  <c:v>7000</c:v>
                </c:pt>
                <c:pt idx="54">
                  <c:v>110</c:v>
                </c:pt>
                <c:pt idx="55">
                  <c:v>3796</c:v>
                </c:pt>
                <c:pt idx="56">
                  <c:v>3204</c:v>
                </c:pt>
                <c:pt idx="57">
                  <c:v>800</c:v>
                </c:pt>
                <c:pt idx="58">
                  <c:v>1500</c:v>
                </c:pt>
                <c:pt idx="59">
                  <c:v>7910</c:v>
                </c:pt>
                <c:pt idx="60">
                  <c:v>2300</c:v>
                </c:pt>
                <c:pt idx="61">
                  <c:v>5320</c:v>
                </c:pt>
                <c:pt idx="62">
                  <c:v>6175</c:v>
                </c:pt>
                <c:pt idx="63">
                  <c:v>100</c:v>
                </c:pt>
                <c:pt idx="64">
                  <c:v>10</c:v>
                </c:pt>
                <c:pt idx="65">
                  <c:v>57</c:v>
                </c:pt>
                <c:pt idx="66">
                  <c:v>11393</c:v>
                </c:pt>
                <c:pt idx="67">
                  <c:v>14070</c:v>
                </c:pt>
                <c:pt idx="68">
                  <c:v>1000</c:v>
                </c:pt>
                <c:pt idx="69">
                  <c:v>22702</c:v>
                </c:pt>
                <c:pt idx="70">
                  <c:v>23322</c:v>
                </c:pt>
                <c:pt idx="71">
                  <c:v>8218</c:v>
                </c:pt>
                <c:pt idx="72">
                  <c:v>1500</c:v>
                </c:pt>
                <c:pt idx="73">
                  <c:v>10000</c:v>
                </c:pt>
                <c:pt idx="74">
                  <c:v>50</c:v>
                </c:pt>
                <c:pt idx="75">
                  <c:v>2000</c:v>
                </c:pt>
                <c:pt idx="76">
                  <c:v>1500</c:v>
                </c:pt>
                <c:pt idx="77">
                  <c:v>79474</c:v>
                </c:pt>
                <c:pt idx="78">
                  <c:v>7908</c:v>
                </c:pt>
                <c:pt idx="79">
                  <c:v>20000</c:v>
                </c:pt>
                <c:pt idx="80">
                  <c:v>3600</c:v>
                </c:pt>
                <c:pt idx="81">
                  <c:v>32196</c:v>
                </c:pt>
                <c:pt idx="82">
                  <c:v>31000</c:v>
                </c:pt>
                <c:pt idx="83">
                  <c:v>20220</c:v>
                </c:pt>
                <c:pt idx="84">
                  <c:v>12201</c:v>
                </c:pt>
                <c:pt idx="85">
                  <c:v>387</c:v>
                </c:pt>
                <c:pt idx="86">
                  <c:v>66783</c:v>
                </c:pt>
                <c:pt idx="87">
                  <c:v>5650</c:v>
                </c:pt>
                <c:pt idx="88">
                  <c:v>59936</c:v>
                </c:pt>
                <c:pt idx="89">
                  <c:v>74000</c:v>
                </c:pt>
                <c:pt idx="90">
                  <c:v>48500</c:v>
                </c:pt>
                <c:pt idx="91">
                  <c:v>36302</c:v>
                </c:pt>
                <c:pt idx="92">
                  <c:v>3000</c:v>
                </c:pt>
                <c:pt idx="93">
                  <c:v>1101</c:v>
                </c:pt>
                <c:pt idx="94">
                  <c:v>500</c:v>
                </c:pt>
                <c:pt idx="95">
                  <c:v>15180</c:v>
                </c:pt>
                <c:pt idx="96">
                  <c:v>15180</c:v>
                </c:pt>
                <c:pt idx="97">
                  <c:v>62213</c:v>
                </c:pt>
                <c:pt idx="98">
                  <c:v>7641</c:v>
                </c:pt>
                <c:pt idx="99">
                  <c:v>193300</c:v>
                </c:pt>
                <c:pt idx="100">
                  <c:v>1500</c:v>
                </c:pt>
                <c:pt idx="101">
                  <c:v>1000</c:v>
                </c:pt>
                <c:pt idx="102">
                  <c:v>24571</c:v>
                </c:pt>
                <c:pt idx="103">
                  <c:v>1500</c:v>
                </c:pt>
                <c:pt idx="104">
                  <c:v>25429</c:v>
                </c:pt>
                <c:pt idx="105">
                  <c:v>15261</c:v>
                </c:pt>
                <c:pt idx="106">
                  <c:v>98481</c:v>
                </c:pt>
                <c:pt idx="107">
                  <c:v>8277</c:v>
                </c:pt>
                <c:pt idx="108">
                  <c:v>6270</c:v>
                </c:pt>
                <c:pt idx="109">
                  <c:v>1200</c:v>
                </c:pt>
                <c:pt idx="110">
                  <c:v>10500</c:v>
                </c:pt>
                <c:pt idx="111">
                  <c:v>1000</c:v>
                </c:pt>
                <c:pt idx="112">
                  <c:v>2400</c:v>
                </c:pt>
                <c:pt idx="113">
                  <c:v>785</c:v>
                </c:pt>
                <c:pt idx="114">
                  <c:v>180</c:v>
                </c:pt>
                <c:pt idx="115">
                  <c:v>1500</c:v>
                </c:pt>
                <c:pt idx="116">
                  <c:v>1300</c:v>
                </c:pt>
                <c:pt idx="117">
                  <c:v>5200</c:v>
                </c:pt>
                <c:pt idx="118">
                  <c:v>2</c:v>
                </c:pt>
                <c:pt idx="119">
                  <c:v>5712</c:v>
                </c:pt>
                <c:pt idx="120">
                  <c:v>2500</c:v>
                </c:pt>
                <c:pt idx="121">
                  <c:v>2995</c:v>
                </c:pt>
                <c:pt idx="122">
                  <c:v>710</c:v>
                </c:pt>
                <c:pt idx="123">
                  <c:v>214</c:v>
                </c:pt>
                <c:pt idx="124">
                  <c:v>1337</c:v>
                </c:pt>
                <c:pt idx="125">
                  <c:v>50000</c:v>
                </c:pt>
                <c:pt idx="126">
                  <c:v>10547</c:v>
                </c:pt>
                <c:pt idx="127">
                  <c:v>310</c:v>
                </c:pt>
                <c:pt idx="128">
                  <c:v>817660</c:v>
                </c:pt>
                <c:pt idx="129">
                  <c:v>142736</c:v>
                </c:pt>
                <c:pt idx="130">
                  <c:v>5</c:v>
                </c:pt>
                <c:pt idx="131">
                  <c:v>1150</c:v>
                </c:pt>
                <c:pt idx="132">
                  <c:v>3501</c:v>
                </c:pt>
                <c:pt idx="133">
                  <c:v>2449</c:v>
                </c:pt>
                <c:pt idx="134">
                  <c:v>15884</c:v>
                </c:pt>
                <c:pt idx="135">
                  <c:v>44050</c:v>
                </c:pt>
                <c:pt idx="136">
                  <c:v>36767</c:v>
                </c:pt>
                <c:pt idx="137">
                  <c:v>11760</c:v>
                </c:pt>
                <c:pt idx="138">
                  <c:v>9248</c:v>
                </c:pt>
                <c:pt idx="139">
                  <c:v>32768</c:v>
                </c:pt>
                <c:pt idx="140">
                  <c:v>5000</c:v>
                </c:pt>
                <c:pt idx="141">
                  <c:v>129396</c:v>
                </c:pt>
                <c:pt idx="142">
                  <c:v>63584</c:v>
                </c:pt>
                <c:pt idx="143">
                  <c:v>4925</c:v>
                </c:pt>
                <c:pt idx="144">
                  <c:v>5033</c:v>
                </c:pt>
                <c:pt idx="145">
                  <c:v>25664</c:v>
                </c:pt>
                <c:pt idx="146">
                  <c:v>12000</c:v>
                </c:pt>
                <c:pt idx="147">
                  <c:v>22727</c:v>
                </c:pt>
                <c:pt idx="148">
                  <c:v>6431</c:v>
                </c:pt>
                <c:pt idx="149">
                  <c:v>1</c:v>
                </c:pt>
                <c:pt idx="150">
                  <c:v>11046</c:v>
                </c:pt>
                <c:pt idx="151">
                  <c:v>100</c:v>
                </c:pt>
              </c:numCache>
            </c:numRef>
          </c:val>
          <c:smooth val="0"/>
          <c:extLst>
            <c:ext xmlns:c16="http://schemas.microsoft.com/office/drawing/2014/chart" uri="{C3380CC4-5D6E-409C-BE32-E72D297353CC}">
              <c16:uniqueId val="{00000001-9EA1-4787-BB66-C5BE5AF2397D}"/>
            </c:ext>
          </c:extLst>
        </c:ser>
        <c:dLbls>
          <c:showLegendKey val="0"/>
          <c:showVal val="0"/>
          <c:showCatName val="0"/>
          <c:showSerName val="0"/>
          <c:showPercent val="0"/>
          <c:showBubbleSize val="0"/>
        </c:dLbls>
        <c:marker val="1"/>
        <c:smooth val="0"/>
        <c:axId val="240885727"/>
        <c:axId val="2093542543"/>
      </c:lineChart>
      <c:dateAx>
        <c:axId val="238430223"/>
        <c:scaling>
          <c:orientation val="minMax"/>
        </c:scaling>
        <c:delete val="0"/>
        <c:axPos val="b"/>
        <c:numFmt formatCode="m/d/yy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093527983"/>
        <c:crosses val="autoZero"/>
        <c:auto val="1"/>
        <c:lblOffset val="100"/>
        <c:baseTimeUnit val="days"/>
      </c:dateAx>
      <c:valAx>
        <c:axId val="209352798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38430223"/>
        <c:crosses val="autoZero"/>
        <c:crossBetween val="between"/>
      </c:valAx>
      <c:valAx>
        <c:axId val="2093542543"/>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40885727"/>
        <c:crosses val="max"/>
        <c:crossBetween val="between"/>
      </c:valAx>
      <c:catAx>
        <c:axId val="240885727"/>
        <c:scaling>
          <c:orientation val="minMax"/>
        </c:scaling>
        <c:delete val="1"/>
        <c:axPos val="b"/>
        <c:majorTickMark val="out"/>
        <c:minorTickMark val="none"/>
        <c:tickLblPos val="nextTo"/>
        <c:crossAx val="2093542543"/>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latin typeface="Arial" panose="020B0604020202020204" pitchFamily="34" charset="0"/>
          <a:cs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1324574917265776"/>
          <c:y val="0.12865497076023391"/>
          <c:w val="0.78675425082734218"/>
          <c:h val="0.74269005847953218"/>
        </c:manualLayout>
      </c:layout>
      <c:barChart>
        <c:barDir val="bar"/>
        <c:grouping val="clustered"/>
        <c:varyColors val="0"/>
        <c:ser>
          <c:idx val="0"/>
          <c:order val="0"/>
          <c:tx>
            <c:strRef>
              <c:f>Sheet1!$A$1</c:f>
              <c:strCache>
                <c:ptCount val="1"/>
                <c:pt idx="0">
                  <c:v>Цэвэр борлуулалтын орлого</c:v>
                </c:pt>
              </c:strCache>
            </c:strRef>
          </c:tx>
          <c:spPr>
            <a:solidFill>
              <a:schemeClr val="accent1"/>
            </a:solidFill>
            <a:ln w="25400" cap="flat" cmpd="sng" algn="ctr">
              <a:solidFill>
                <a:schemeClr val="accent1"/>
              </a:solidFill>
              <a:miter lim="800000"/>
            </a:ln>
            <a:effectLst/>
          </c:spPr>
          <c:invertIfNegative val="0"/>
          <c:dPt>
            <c:idx val="1"/>
            <c:invertIfNegative val="0"/>
            <c:bubble3D val="0"/>
            <c:spPr>
              <a:solidFill>
                <a:schemeClr val="accent1"/>
              </a:solidFill>
              <a:ln w="25400" cap="flat" cmpd="sng" algn="ctr">
                <a:solidFill>
                  <a:schemeClr val="accent1"/>
                </a:solidFill>
                <a:miter lim="800000"/>
              </a:ln>
              <a:effectLst/>
            </c:spPr>
            <c:extLst>
              <c:ext xmlns:c16="http://schemas.microsoft.com/office/drawing/2014/chart" uri="{C3380CC4-5D6E-409C-BE32-E72D297353CC}">
                <c16:uniqueId val="{00000001-318D-4281-BAEE-2670E6659BD4}"/>
              </c:ext>
            </c:extLst>
          </c:dPt>
          <c:dPt>
            <c:idx val="2"/>
            <c:invertIfNegative val="0"/>
            <c:bubble3D val="0"/>
            <c:spPr>
              <a:solidFill>
                <a:schemeClr val="accent1"/>
              </a:solidFill>
              <a:ln w="25400" cap="flat" cmpd="sng" algn="ctr">
                <a:solidFill>
                  <a:schemeClr val="accent1"/>
                </a:solidFill>
                <a:miter lim="800000"/>
              </a:ln>
              <a:effectLst/>
            </c:spPr>
            <c:extLst>
              <c:ext xmlns:c16="http://schemas.microsoft.com/office/drawing/2014/chart" uri="{C3380CC4-5D6E-409C-BE32-E72D297353CC}">
                <c16:uniqueId val="{00000003-318D-4281-BAEE-2670E6659BD4}"/>
              </c:ext>
            </c:extLst>
          </c:dPt>
          <c:dLbls>
            <c:dLbl>
              <c:idx val="0"/>
              <c:layout>
                <c:manualLayout>
                  <c:x val="-4.1639539462954289E-2"/>
                  <c:y val="-6.9121114762062466E-2"/>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0.23961000473372468"/>
                      <c:h val="0.17403124981334134"/>
                    </c:manualLayout>
                  </c15:layout>
                </c:ext>
                <c:ext xmlns:c16="http://schemas.microsoft.com/office/drawing/2014/chart" uri="{C3380CC4-5D6E-409C-BE32-E72D297353CC}">
                  <c16:uniqueId val="{00000004-318D-4281-BAEE-2670E6659BD4}"/>
                </c:ext>
              </c:extLst>
            </c:dLbl>
            <c:dLbl>
              <c:idx val="1"/>
              <c:layout>
                <c:manualLayout>
                  <c:x val="2.8185551399365918E-2"/>
                  <c:y val="-8.290299523282137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18D-4281-BAEE-2670E6659BD4}"/>
                </c:ext>
              </c:extLst>
            </c:dLbl>
            <c:dLbl>
              <c:idx val="2"/>
              <c:layout>
                <c:manualLayout>
                  <c:x val="3.1968221723950849E-2"/>
                  <c:y val="-4.629798621015542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18D-4281-BAEE-2670E6659BD4}"/>
                </c:ext>
              </c:extLst>
            </c:dLbl>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2019Q4</c:v>
                </c:pt>
                <c:pt idx="1">
                  <c:v>2018Q4</c:v>
                </c:pt>
                <c:pt idx="2">
                  <c:v>2017Q4</c:v>
                </c:pt>
                <c:pt idx="3">
                  <c:v>2016Q4</c:v>
                </c:pt>
              </c:strCache>
            </c:strRef>
          </c:cat>
          <c:val>
            <c:numRef>
              <c:f>Sheet1!$B$2:$B$5</c:f>
              <c:numCache>
                <c:formatCode>_-* #,##0.0_₮_-;\-* #,##0.0_₮_-;_-* "-"??_₮_-;_-@_-</c:formatCode>
                <c:ptCount val="4"/>
                <c:pt idx="0" formatCode="_-* #,##0.0_-;\-* #,##0.0_-;_-* &quot;-&quot;_-;_-@_-">
                  <c:v>13518.4075405</c:v>
                </c:pt>
                <c:pt idx="1">
                  <c:v>9188.0086110100001</c:v>
                </c:pt>
                <c:pt idx="2">
                  <c:v>7823.2591028200004</c:v>
                </c:pt>
                <c:pt idx="3">
                  <c:v>8601.1100836500009</c:v>
                </c:pt>
              </c:numCache>
            </c:numRef>
          </c:val>
          <c:extLst>
            <c:ext xmlns:c16="http://schemas.microsoft.com/office/drawing/2014/chart" uri="{C3380CC4-5D6E-409C-BE32-E72D297353CC}">
              <c16:uniqueId val="{00000005-318D-4281-BAEE-2670E6659BD4}"/>
            </c:ext>
          </c:extLst>
        </c:ser>
        <c:dLbls>
          <c:showLegendKey val="0"/>
          <c:showVal val="0"/>
          <c:showCatName val="0"/>
          <c:showSerName val="0"/>
          <c:showPercent val="0"/>
          <c:showBubbleSize val="0"/>
        </c:dLbls>
        <c:gapWidth val="227"/>
        <c:overlap val="-48"/>
        <c:axId val="1797768032"/>
        <c:axId val="1"/>
      </c:barChart>
      <c:catAx>
        <c:axId val="1797768032"/>
        <c:scaling>
          <c:orientation val="minMax"/>
        </c:scaling>
        <c:delete val="0"/>
        <c:axPos val="l"/>
        <c:numFmt formatCode="General" sourceLinked="0"/>
        <c:majorTickMark val="out"/>
        <c:minorTickMark val="none"/>
        <c:tickLblPos val="nextTo"/>
        <c:spPr>
          <a:noFill/>
          <a:ln>
            <a:noFill/>
          </a:ln>
          <a:effectLst/>
        </c:spPr>
        <c:txPr>
          <a:bodyPr rot="0" spcFirstLastPara="1" vertOverflow="ellipsis"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
        <c:crosses val="autoZero"/>
        <c:auto val="1"/>
        <c:lblAlgn val="ctr"/>
        <c:lblOffset val="100"/>
        <c:noMultiLvlLbl val="0"/>
      </c:catAx>
      <c:valAx>
        <c:axId val="1"/>
        <c:scaling>
          <c:orientation val="minMax"/>
        </c:scaling>
        <c:delete val="1"/>
        <c:axPos val="b"/>
        <c:numFmt formatCode="_-* #,##0.0_-;\-* #,##0.0_-;_-* &quot;-&quot;_-;_-@_-" sourceLinked="1"/>
        <c:majorTickMark val="none"/>
        <c:minorTickMark val="none"/>
        <c:tickLblPos val="nextTo"/>
        <c:crossAx val="1797768032"/>
        <c:crosses val="autoZero"/>
        <c:crossBetween val="between"/>
      </c:valAx>
      <c:spPr>
        <a:noFill/>
        <a:ln>
          <a:noFill/>
        </a:ln>
        <a:effectLst/>
      </c:spPr>
    </c:plotArea>
    <c:plotVisOnly val="1"/>
    <c:dispBlanksAs val="gap"/>
    <c:showDLblsOverMax val="0"/>
  </c:chart>
  <c:spPr>
    <a:noFill/>
    <a:ln>
      <a:noFill/>
    </a:ln>
    <a:effectLst/>
  </c:spPr>
  <c:txPr>
    <a:bodyPr/>
    <a:lstStyle/>
    <a:p>
      <a:pPr>
        <a:defRPr sz="1000">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
          <c:y val="6.1776587646141757E-3"/>
          <c:w val="0.91002044989775055"/>
          <c:h val="0.86409150717848815"/>
        </c:manualLayout>
      </c:layout>
      <c:barChart>
        <c:barDir val="bar"/>
        <c:grouping val="clustered"/>
        <c:varyColors val="0"/>
        <c:ser>
          <c:idx val="0"/>
          <c:order val="0"/>
          <c:tx>
            <c:strRef>
              <c:f>Sheet1!$A$1</c:f>
              <c:strCache>
                <c:ptCount val="1"/>
                <c:pt idx="0">
                  <c:v>Цэвэр борлуулалтын орлого</c:v>
                </c:pt>
              </c:strCache>
            </c:strRef>
          </c:tx>
          <c:spPr>
            <a:solidFill>
              <a:schemeClr val="accent1"/>
            </a:solidFill>
            <a:ln w="25400" cap="flat" cmpd="sng" algn="ctr">
              <a:solidFill>
                <a:schemeClr val="accent1"/>
              </a:solidFill>
              <a:miter lim="800000"/>
            </a:ln>
            <a:effectLst/>
          </c:spPr>
          <c:invertIfNegative val="0"/>
          <c:dPt>
            <c:idx val="1"/>
            <c:invertIfNegative val="0"/>
            <c:bubble3D val="0"/>
            <c:spPr>
              <a:solidFill>
                <a:schemeClr val="accent1"/>
              </a:solidFill>
              <a:ln w="25400" cap="flat" cmpd="sng" algn="ctr">
                <a:solidFill>
                  <a:schemeClr val="accent1"/>
                </a:solidFill>
                <a:miter lim="800000"/>
              </a:ln>
              <a:effectLst/>
            </c:spPr>
            <c:extLst>
              <c:ext xmlns:c16="http://schemas.microsoft.com/office/drawing/2014/chart" uri="{C3380CC4-5D6E-409C-BE32-E72D297353CC}">
                <c16:uniqueId val="{00000001-8401-4EB0-89EF-9ADEF5A0E627}"/>
              </c:ext>
            </c:extLst>
          </c:dPt>
          <c:dPt>
            <c:idx val="2"/>
            <c:invertIfNegative val="0"/>
            <c:bubble3D val="0"/>
            <c:spPr>
              <a:solidFill>
                <a:schemeClr val="accent1"/>
              </a:solidFill>
              <a:ln w="25400" cap="flat" cmpd="sng" algn="ctr">
                <a:solidFill>
                  <a:schemeClr val="accent1"/>
                </a:solidFill>
                <a:miter lim="800000"/>
              </a:ln>
              <a:effectLst/>
            </c:spPr>
            <c:extLst>
              <c:ext xmlns:c16="http://schemas.microsoft.com/office/drawing/2014/chart" uri="{C3380CC4-5D6E-409C-BE32-E72D297353CC}">
                <c16:uniqueId val="{00000003-8401-4EB0-89EF-9ADEF5A0E627}"/>
              </c:ext>
            </c:extLst>
          </c:dPt>
          <c:dLbls>
            <c:dLbl>
              <c:idx val="0"/>
              <c:layout>
                <c:manualLayout>
                  <c:x val="1.870602064312513E-2"/>
                  <c:y val="-9.5303699216612073E-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401-4EB0-89EF-9ADEF5A0E627}"/>
                </c:ext>
              </c:extLst>
            </c:dLbl>
            <c:dLbl>
              <c:idx val="1"/>
              <c:layout>
                <c:manualLayout>
                  <c:x val="3.9064135387984478E-3"/>
                  <c:y val="1.119510750899066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401-4EB0-89EF-9ADEF5A0E627}"/>
                </c:ext>
              </c:extLst>
            </c:dLbl>
            <c:dLbl>
              <c:idx val="2"/>
              <c:layout>
                <c:manualLayout>
                  <c:x val="-0.15072927233789024"/>
                  <c:y val="-8.837220138797001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401-4EB0-89EF-9ADEF5A0E627}"/>
                </c:ext>
              </c:extLst>
            </c:dLbl>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2019Q4</c:v>
                </c:pt>
                <c:pt idx="1">
                  <c:v>2018Q4</c:v>
                </c:pt>
                <c:pt idx="2">
                  <c:v>2017Q4</c:v>
                </c:pt>
                <c:pt idx="3">
                  <c:v>2016Q4</c:v>
                </c:pt>
              </c:strCache>
            </c:strRef>
          </c:cat>
          <c:val>
            <c:numRef>
              <c:f>Sheet1!$F$2:$F$5</c:f>
              <c:numCache>
                <c:formatCode>_-* #,##0.0_-;\-* #,##0.0_-;_-* "-"_-;_-@_-</c:formatCode>
                <c:ptCount val="4"/>
                <c:pt idx="0">
                  <c:v>120.514408059996</c:v>
                </c:pt>
                <c:pt idx="1">
                  <c:v>154.607174600001</c:v>
                </c:pt>
                <c:pt idx="2">
                  <c:v>-1279.2870305900001</c:v>
                </c:pt>
                <c:pt idx="3">
                  <c:v>-868.66140854999696</c:v>
                </c:pt>
              </c:numCache>
            </c:numRef>
          </c:val>
          <c:extLst>
            <c:ext xmlns:c16="http://schemas.microsoft.com/office/drawing/2014/chart" uri="{C3380CC4-5D6E-409C-BE32-E72D297353CC}">
              <c16:uniqueId val="{00000005-8401-4EB0-89EF-9ADEF5A0E627}"/>
            </c:ext>
          </c:extLst>
        </c:ser>
        <c:dLbls>
          <c:showLegendKey val="0"/>
          <c:showVal val="0"/>
          <c:showCatName val="0"/>
          <c:showSerName val="0"/>
          <c:showPercent val="0"/>
          <c:showBubbleSize val="0"/>
        </c:dLbls>
        <c:gapWidth val="227"/>
        <c:overlap val="-48"/>
        <c:axId val="1755000448"/>
        <c:axId val="1"/>
      </c:barChart>
      <c:catAx>
        <c:axId val="1755000448"/>
        <c:scaling>
          <c:orientation val="minMax"/>
        </c:scaling>
        <c:delete val="0"/>
        <c:axPos val="l"/>
        <c:numFmt formatCode="General" sourceLinked="0"/>
        <c:majorTickMark val="out"/>
        <c:minorTickMark val="none"/>
        <c:tickLblPos val="nextTo"/>
        <c:spPr>
          <a:noFill/>
          <a:ln>
            <a:noFill/>
          </a:ln>
          <a:effectLst/>
        </c:spPr>
        <c:txPr>
          <a:bodyPr rot="0" spcFirstLastPara="1" vertOverflow="ellipsis"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
        <c:crosses val="autoZero"/>
        <c:auto val="1"/>
        <c:lblAlgn val="ctr"/>
        <c:lblOffset val="100"/>
        <c:noMultiLvlLbl val="0"/>
      </c:catAx>
      <c:valAx>
        <c:axId val="1"/>
        <c:scaling>
          <c:orientation val="minMax"/>
        </c:scaling>
        <c:delete val="1"/>
        <c:axPos val="b"/>
        <c:numFmt formatCode="_-* #,##0.0_-;\-* #,##0.0_-;_-* &quot;-&quot;_-;_-@_-" sourceLinked="1"/>
        <c:majorTickMark val="none"/>
        <c:minorTickMark val="none"/>
        <c:tickLblPos val="nextTo"/>
        <c:crossAx val="1755000448"/>
        <c:crosses val="autoZero"/>
        <c:crossBetween val="between"/>
      </c:valAx>
      <c:spPr>
        <a:noFill/>
        <a:ln>
          <a:noFill/>
        </a:ln>
        <a:effectLst/>
      </c:spPr>
    </c:plotArea>
    <c:plotVisOnly val="1"/>
    <c:dispBlanksAs val="gap"/>
    <c:showDLblsOverMax val="0"/>
  </c:chart>
  <c:spPr>
    <a:noFill/>
    <a:ln>
      <a:noFill/>
    </a:ln>
    <a:effectLst/>
  </c:spPr>
  <c:txPr>
    <a:bodyPr/>
    <a:lstStyle/>
    <a:p>
      <a:pPr>
        <a:defRPr sz="1000">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Sheet1!$A$1</c:f>
              <c:strCache>
                <c:ptCount val="1"/>
                <c:pt idx="0">
                  <c:v>Цэвэр борлуулалтын орлого</c:v>
                </c:pt>
              </c:strCache>
            </c:strRef>
          </c:tx>
          <c:spPr>
            <a:solidFill>
              <a:schemeClr val="accent1"/>
            </a:solidFill>
            <a:ln w="25400" cap="flat" cmpd="sng" algn="ctr">
              <a:solidFill>
                <a:schemeClr val="accent1"/>
              </a:solidFill>
              <a:miter lim="800000"/>
            </a:ln>
            <a:effectLst/>
          </c:spPr>
          <c:invertIfNegative val="0"/>
          <c:dPt>
            <c:idx val="1"/>
            <c:invertIfNegative val="0"/>
            <c:bubble3D val="0"/>
            <c:extLst>
              <c:ext xmlns:c16="http://schemas.microsoft.com/office/drawing/2014/chart" uri="{C3380CC4-5D6E-409C-BE32-E72D297353CC}">
                <c16:uniqueId val="{00000001-1CAA-4A18-8FF8-2186CA946392}"/>
              </c:ext>
            </c:extLst>
          </c:dPt>
          <c:dPt>
            <c:idx val="2"/>
            <c:invertIfNegative val="0"/>
            <c:bubble3D val="0"/>
            <c:extLst>
              <c:ext xmlns:c16="http://schemas.microsoft.com/office/drawing/2014/chart" uri="{C3380CC4-5D6E-409C-BE32-E72D297353CC}">
                <c16:uniqueId val="{00000003-1CAA-4A18-8FF8-2186CA946392}"/>
              </c:ext>
            </c:extLst>
          </c:dPt>
          <c:dLbls>
            <c:dLbl>
              <c:idx val="0"/>
              <c:layout>
                <c:manualLayout>
                  <c:x val="5.5054093848010187E-4"/>
                  <c:y val="-7.972917187642647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CAA-4A18-8FF8-2186CA946392}"/>
                </c:ext>
              </c:extLst>
            </c:dLbl>
            <c:dLbl>
              <c:idx val="1"/>
              <c:layout>
                <c:manualLayout>
                  <c:x val="1.8620446834389754E-2"/>
                  <c:y val="-1.671886349833883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CAA-4A18-8FF8-2186CA946392}"/>
                </c:ext>
              </c:extLst>
            </c:dLbl>
            <c:dLbl>
              <c:idx val="2"/>
              <c:layout>
                <c:manualLayout>
                  <c:x val="1.4714806990589592E-2"/>
                  <c:y val="-1.09310684274662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CAA-4A18-8FF8-2186CA946392}"/>
                </c:ext>
              </c:extLst>
            </c:dLbl>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2019Q4</c:v>
                </c:pt>
                <c:pt idx="1">
                  <c:v>2018Q4</c:v>
                </c:pt>
                <c:pt idx="2">
                  <c:v>2017Q4</c:v>
                </c:pt>
                <c:pt idx="3">
                  <c:v>2016Q4</c:v>
                </c:pt>
              </c:strCache>
            </c:strRef>
          </c:cat>
          <c:val>
            <c:numRef>
              <c:f>Sheet1!$E$2:$E$5</c:f>
              <c:numCache>
                <c:formatCode>General</c:formatCode>
                <c:ptCount val="4"/>
                <c:pt idx="0">
                  <c:v>53</c:v>
                </c:pt>
                <c:pt idx="1">
                  <c:v>44</c:v>
                </c:pt>
                <c:pt idx="2">
                  <c:v>49</c:v>
                </c:pt>
                <c:pt idx="3">
                  <c:v>43</c:v>
                </c:pt>
              </c:numCache>
            </c:numRef>
          </c:val>
          <c:extLst>
            <c:ext xmlns:c16="http://schemas.microsoft.com/office/drawing/2014/chart" uri="{C3380CC4-5D6E-409C-BE32-E72D297353CC}">
              <c16:uniqueId val="{00000005-1CAA-4A18-8FF8-2186CA946392}"/>
            </c:ext>
          </c:extLst>
        </c:ser>
        <c:dLbls>
          <c:showLegendKey val="0"/>
          <c:showVal val="0"/>
          <c:showCatName val="0"/>
          <c:showSerName val="0"/>
          <c:showPercent val="0"/>
          <c:showBubbleSize val="0"/>
        </c:dLbls>
        <c:gapWidth val="227"/>
        <c:overlap val="-48"/>
        <c:axId val="1755015248"/>
        <c:axId val="1"/>
      </c:barChart>
      <c:catAx>
        <c:axId val="1755015248"/>
        <c:scaling>
          <c:orientation val="minMax"/>
        </c:scaling>
        <c:delete val="0"/>
        <c:axPos val="l"/>
        <c:numFmt formatCode="General" sourceLinked="0"/>
        <c:majorTickMark val="out"/>
        <c:minorTickMark val="none"/>
        <c:tickLblPos val="nextTo"/>
        <c:spPr>
          <a:noFill/>
          <a:ln>
            <a:noFill/>
          </a:ln>
          <a:effectLst/>
        </c:spPr>
        <c:txPr>
          <a:bodyPr rot="0" spcFirstLastPara="1" vertOverflow="ellipsis"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
        <c:crosses val="autoZero"/>
        <c:auto val="1"/>
        <c:lblAlgn val="ctr"/>
        <c:lblOffset val="100"/>
        <c:noMultiLvlLbl val="0"/>
      </c:catAx>
      <c:valAx>
        <c:axId val="1"/>
        <c:scaling>
          <c:orientation val="minMax"/>
        </c:scaling>
        <c:delete val="1"/>
        <c:axPos val="b"/>
        <c:numFmt formatCode="General" sourceLinked="1"/>
        <c:majorTickMark val="none"/>
        <c:minorTickMark val="none"/>
        <c:tickLblPos val="nextTo"/>
        <c:crossAx val="1755015248"/>
        <c:crosses val="autoZero"/>
        <c:crossBetween val="between"/>
      </c:valAx>
      <c:spPr>
        <a:noFill/>
        <a:ln>
          <a:noFill/>
        </a:ln>
        <a:effectLst/>
      </c:spPr>
    </c:plotArea>
    <c:plotVisOnly val="1"/>
    <c:dispBlanksAs val="gap"/>
    <c:showDLblsOverMax val="0"/>
  </c:chart>
  <c:spPr>
    <a:noFill/>
    <a:ln>
      <a:noFill/>
    </a:ln>
    <a:effectLst/>
  </c:spPr>
  <c:txPr>
    <a:bodyPr/>
    <a:lstStyle/>
    <a:p>
      <a:pPr>
        <a:defRPr sz="1000">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Sheet1!$C$44</c:f>
              <c:strCache>
                <c:ptCount val="1"/>
                <c:pt idx="0">
                  <c:v>ҮЧТА</c:v>
                </c:pt>
              </c:strCache>
            </c:strRef>
          </c:tx>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Sheet1!$D$43:$G$43</c:f>
              <c:numCache>
                <c:formatCode>General</c:formatCode>
                <c:ptCount val="4"/>
                <c:pt idx="0">
                  <c:v>2019</c:v>
                </c:pt>
                <c:pt idx="1">
                  <c:v>2018</c:v>
                </c:pt>
                <c:pt idx="2">
                  <c:v>2017</c:v>
                </c:pt>
                <c:pt idx="3">
                  <c:v>2016</c:v>
                </c:pt>
              </c:numCache>
            </c:numRef>
          </c:cat>
          <c:val>
            <c:numRef>
              <c:f>Sheet1!$D$44:$G$44</c:f>
              <c:numCache>
                <c:formatCode>General</c:formatCode>
                <c:ptCount val="4"/>
                <c:pt idx="0">
                  <c:v>11</c:v>
                </c:pt>
                <c:pt idx="1">
                  <c:v>8</c:v>
                </c:pt>
                <c:pt idx="2">
                  <c:v>9</c:v>
                </c:pt>
                <c:pt idx="3">
                  <c:v>9</c:v>
                </c:pt>
              </c:numCache>
            </c:numRef>
          </c:val>
          <c:extLst>
            <c:ext xmlns:c16="http://schemas.microsoft.com/office/drawing/2014/chart" uri="{C3380CC4-5D6E-409C-BE32-E72D297353CC}">
              <c16:uniqueId val="{00000000-877C-4EA1-A59D-67EB8B9AF8C6}"/>
            </c:ext>
          </c:extLst>
        </c:ser>
        <c:ser>
          <c:idx val="1"/>
          <c:order val="1"/>
          <c:tx>
            <c:strRef>
              <c:f>Sheet1!$C$45</c:f>
              <c:strCache>
                <c:ptCount val="1"/>
                <c:pt idx="0">
                  <c:v>АТТА</c:v>
                </c:pt>
              </c:strCache>
            </c:strRef>
          </c:tx>
          <c:spPr>
            <a:solidFill>
              <a:schemeClr val="accent2"/>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Sheet1!$D$43:$G$43</c:f>
              <c:numCache>
                <c:formatCode>General</c:formatCode>
                <c:ptCount val="4"/>
                <c:pt idx="0">
                  <c:v>2019</c:v>
                </c:pt>
                <c:pt idx="1">
                  <c:v>2018</c:v>
                </c:pt>
                <c:pt idx="2">
                  <c:v>2017</c:v>
                </c:pt>
                <c:pt idx="3">
                  <c:v>2016</c:v>
                </c:pt>
              </c:numCache>
            </c:numRef>
          </c:cat>
          <c:val>
            <c:numRef>
              <c:f>Sheet1!$D$45:$G$45</c:f>
              <c:numCache>
                <c:formatCode>General</c:formatCode>
                <c:ptCount val="4"/>
                <c:pt idx="0">
                  <c:v>22</c:v>
                </c:pt>
                <c:pt idx="1">
                  <c:v>18</c:v>
                </c:pt>
                <c:pt idx="2">
                  <c:v>21</c:v>
                </c:pt>
                <c:pt idx="3">
                  <c:v>16</c:v>
                </c:pt>
              </c:numCache>
            </c:numRef>
          </c:val>
          <c:extLst>
            <c:ext xmlns:c16="http://schemas.microsoft.com/office/drawing/2014/chart" uri="{C3380CC4-5D6E-409C-BE32-E72D297353CC}">
              <c16:uniqueId val="{00000001-877C-4EA1-A59D-67EB8B9AF8C6}"/>
            </c:ext>
          </c:extLst>
        </c:ser>
        <c:ser>
          <c:idx val="2"/>
          <c:order val="2"/>
          <c:tx>
            <c:strRef>
              <c:f>Sheet1!$C$46</c:f>
              <c:strCache>
                <c:ptCount val="1"/>
                <c:pt idx="0">
                  <c:v>Оффис, бусад</c:v>
                </c:pt>
              </c:strCache>
            </c:strRef>
          </c:tx>
          <c:spPr>
            <a:solidFill>
              <a:schemeClr val="accent3"/>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Sheet1!$D$43:$G$43</c:f>
              <c:numCache>
                <c:formatCode>General</c:formatCode>
                <c:ptCount val="4"/>
                <c:pt idx="0">
                  <c:v>2019</c:v>
                </c:pt>
                <c:pt idx="1">
                  <c:v>2018</c:v>
                </c:pt>
                <c:pt idx="2">
                  <c:v>2017</c:v>
                </c:pt>
                <c:pt idx="3">
                  <c:v>2016</c:v>
                </c:pt>
              </c:numCache>
            </c:numRef>
          </c:cat>
          <c:val>
            <c:numRef>
              <c:f>Sheet1!$D$46:$G$46</c:f>
              <c:numCache>
                <c:formatCode>General</c:formatCode>
                <c:ptCount val="4"/>
                <c:pt idx="0">
                  <c:v>20</c:v>
                </c:pt>
                <c:pt idx="1">
                  <c:v>18</c:v>
                </c:pt>
                <c:pt idx="2">
                  <c:v>19</c:v>
                </c:pt>
                <c:pt idx="3">
                  <c:v>18</c:v>
                </c:pt>
              </c:numCache>
            </c:numRef>
          </c:val>
          <c:extLst>
            <c:ext xmlns:c16="http://schemas.microsoft.com/office/drawing/2014/chart" uri="{C3380CC4-5D6E-409C-BE32-E72D297353CC}">
              <c16:uniqueId val="{00000002-877C-4EA1-A59D-67EB8B9AF8C6}"/>
            </c:ext>
          </c:extLst>
        </c:ser>
        <c:dLbls>
          <c:dLblPos val="outEnd"/>
          <c:showLegendKey val="0"/>
          <c:showVal val="1"/>
          <c:showCatName val="0"/>
          <c:showSerName val="0"/>
          <c:showPercent val="0"/>
          <c:showBubbleSize val="0"/>
        </c:dLbls>
        <c:gapWidth val="444"/>
        <c:overlap val="-90"/>
        <c:axId val="43982064"/>
        <c:axId val="196755776"/>
      </c:barChart>
      <c:catAx>
        <c:axId val="4398206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96755776"/>
        <c:crosses val="autoZero"/>
        <c:auto val="1"/>
        <c:lblAlgn val="ctr"/>
        <c:lblOffset val="100"/>
        <c:noMultiLvlLbl val="0"/>
      </c:catAx>
      <c:valAx>
        <c:axId val="196755776"/>
        <c:scaling>
          <c:orientation val="minMax"/>
        </c:scaling>
        <c:delete val="1"/>
        <c:axPos val="l"/>
        <c:numFmt formatCode="General" sourceLinked="1"/>
        <c:majorTickMark val="none"/>
        <c:minorTickMark val="none"/>
        <c:tickLblPos val="nextTo"/>
        <c:crossAx val="43982064"/>
        <c:crosses val="autoZero"/>
        <c:crossBetween val="between"/>
      </c:valAx>
      <c:spPr>
        <a:noFill/>
        <a:ln>
          <a:noFill/>
        </a:ln>
        <a:effectLst/>
      </c:spPr>
    </c:plotArea>
    <c:legend>
      <c:legendPos val="t"/>
      <c:layout>
        <c:manualLayout>
          <c:xMode val="edge"/>
          <c:yMode val="edge"/>
          <c:x val="0.28512844512563712"/>
          <c:y val="3.5401891147565687E-2"/>
          <c:w val="0.48095375402018409"/>
          <c:h val="7.648562030655346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mn-MN"/>
              <a:t>Борлуулалтын төлөвлөгөө, гүйцэтгэл</a:t>
            </a:r>
            <a:endParaRPr lang="en-US"/>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13601181102362206"/>
          <c:y val="0.17171296296296298"/>
          <c:w val="0.84732152230971125"/>
          <c:h val="0.61498432487605714"/>
        </c:manualLayout>
      </c:layout>
      <c:barChart>
        <c:barDir val="col"/>
        <c:grouping val="clustered"/>
        <c:varyColors val="0"/>
        <c:ser>
          <c:idx val="0"/>
          <c:order val="0"/>
          <c:tx>
            <c:strRef>
              <c:f>Төлөвлөгөө!$A$14</c:f>
              <c:strCache>
                <c:ptCount val="1"/>
                <c:pt idx="0">
                  <c:v>Гүйцэтгэл</c:v>
                </c:pt>
              </c:strCache>
            </c:strRef>
          </c:tx>
          <c:spPr>
            <a:solidFill>
              <a:schemeClr val="accent1"/>
            </a:solidFill>
            <a:ln>
              <a:noFill/>
            </a:ln>
            <a:effectLst/>
          </c:spPr>
          <c:invertIfNegative val="0"/>
          <c:cat>
            <c:strRef>
              <c:f>Төлөвлөгөө!$C$2:$K$3</c:f>
              <c:strCache>
                <c:ptCount val="9"/>
                <c:pt idx="0">
                  <c:v>3 сар</c:v>
                </c:pt>
                <c:pt idx="1">
                  <c:v>4 сар</c:v>
                </c:pt>
                <c:pt idx="2">
                  <c:v>5 сар</c:v>
                </c:pt>
                <c:pt idx="3">
                  <c:v>6 сар</c:v>
                </c:pt>
                <c:pt idx="4">
                  <c:v>7 сар</c:v>
                </c:pt>
                <c:pt idx="5">
                  <c:v>8 сар</c:v>
                </c:pt>
                <c:pt idx="6">
                  <c:v>9 сар</c:v>
                </c:pt>
                <c:pt idx="7">
                  <c:v>10 сар</c:v>
                </c:pt>
                <c:pt idx="8">
                  <c:v>11 сар</c:v>
                </c:pt>
              </c:strCache>
            </c:strRef>
          </c:cat>
          <c:val>
            <c:numRef>
              <c:f>Төлөвлөгөө!$C$14:$K$14</c:f>
              <c:numCache>
                <c:formatCode>_(* #,##0_);_(* \(#,##0\);_(* "-"??_);_(@_)</c:formatCode>
                <c:ptCount val="9"/>
                <c:pt idx="0">
                  <c:v>3389</c:v>
                </c:pt>
                <c:pt idx="1">
                  <c:v>10360</c:v>
                </c:pt>
                <c:pt idx="2" formatCode="_(* #,##0.0_);_(* \(#,##0.0\);_(* &quot;-&quot;??_);_(@_)">
                  <c:v>14461.67</c:v>
                </c:pt>
                <c:pt idx="3">
                  <c:v>7976</c:v>
                </c:pt>
                <c:pt idx="4">
                  <c:v>11489</c:v>
                </c:pt>
                <c:pt idx="5" formatCode="_(* #,##0.0_);_(* \(#,##0.0\);_(* &quot;-&quot;??_);_(@_)">
                  <c:v>12017.5</c:v>
                </c:pt>
                <c:pt idx="6" formatCode="_(* #,##0.0_);_(* \(#,##0.0\);_(* &quot;-&quot;??_);_(@_)">
                  <c:v>8800.5</c:v>
                </c:pt>
                <c:pt idx="7">
                  <c:v>8123</c:v>
                </c:pt>
                <c:pt idx="8" formatCode="_(* #,##0.0_);_(* \(#,##0.0\);_(* &quot;-&quot;??_);_(@_)">
                  <c:v>3828.5</c:v>
                </c:pt>
              </c:numCache>
            </c:numRef>
          </c:val>
          <c:extLst>
            <c:ext xmlns:c16="http://schemas.microsoft.com/office/drawing/2014/chart" uri="{C3380CC4-5D6E-409C-BE32-E72D297353CC}">
              <c16:uniqueId val="{00000000-B8BE-4CA1-BFCA-4B86DE9EB555}"/>
            </c:ext>
          </c:extLst>
        </c:ser>
        <c:ser>
          <c:idx val="1"/>
          <c:order val="1"/>
          <c:tx>
            <c:strRef>
              <c:f>Төлөвлөгөө!$A$15</c:f>
              <c:strCache>
                <c:ptCount val="1"/>
                <c:pt idx="0">
                  <c:v>Төлөвлөгөө</c:v>
                </c:pt>
              </c:strCache>
            </c:strRef>
          </c:tx>
          <c:spPr>
            <a:solidFill>
              <a:schemeClr val="accent2"/>
            </a:solidFill>
            <a:ln>
              <a:noFill/>
            </a:ln>
            <a:effectLst/>
          </c:spPr>
          <c:invertIfNegative val="0"/>
          <c:cat>
            <c:strRef>
              <c:f>Төлөвлөгөө!$C$2:$K$3</c:f>
              <c:strCache>
                <c:ptCount val="9"/>
                <c:pt idx="0">
                  <c:v>3 сар</c:v>
                </c:pt>
                <c:pt idx="1">
                  <c:v>4 сар</c:v>
                </c:pt>
                <c:pt idx="2">
                  <c:v>5 сар</c:v>
                </c:pt>
                <c:pt idx="3">
                  <c:v>6 сар</c:v>
                </c:pt>
                <c:pt idx="4">
                  <c:v>7 сар</c:v>
                </c:pt>
                <c:pt idx="5">
                  <c:v>8 сар</c:v>
                </c:pt>
                <c:pt idx="6">
                  <c:v>9 сар</c:v>
                </c:pt>
                <c:pt idx="7">
                  <c:v>10 сар</c:v>
                </c:pt>
                <c:pt idx="8">
                  <c:v>11 сар</c:v>
                </c:pt>
              </c:strCache>
            </c:strRef>
          </c:cat>
          <c:val>
            <c:numRef>
              <c:f>Төлөвлөгөө!$C$15:$K$15</c:f>
              <c:numCache>
                <c:formatCode>_(* #,##0_);_(* \(#,##0\);_(* "-"??_);_(@_)</c:formatCode>
                <c:ptCount val="9"/>
                <c:pt idx="0">
                  <c:v>900</c:v>
                </c:pt>
                <c:pt idx="1">
                  <c:v>5475</c:v>
                </c:pt>
                <c:pt idx="2">
                  <c:v>8100</c:v>
                </c:pt>
                <c:pt idx="3">
                  <c:v>11850</c:v>
                </c:pt>
                <c:pt idx="4">
                  <c:v>10500.000000000002</c:v>
                </c:pt>
                <c:pt idx="5">
                  <c:v>12225</c:v>
                </c:pt>
                <c:pt idx="6">
                  <c:v>12225</c:v>
                </c:pt>
                <c:pt idx="7">
                  <c:v>10350</c:v>
                </c:pt>
                <c:pt idx="8">
                  <c:v>3375</c:v>
                </c:pt>
              </c:numCache>
            </c:numRef>
          </c:val>
          <c:extLst>
            <c:ext xmlns:c16="http://schemas.microsoft.com/office/drawing/2014/chart" uri="{C3380CC4-5D6E-409C-BE32-E72D297353CC}">
              <c16:uniqueId val="{00000001-B8BE-4CA1-BFCA-4B86DE9EB555}"/>
            </c:ext>
          </c:extLst>
        </c:ser>
        <c:dLbls>
          <c:showLegendKey val="0"/>
          <c:showVal val="0"/>
          <c:showCatName val="0"/>
          <c:showSerName val="0"/>
          <c:showPercent val="0"/>
          <c:showBubbleSize val="0"/>
        </c:dLbls>
        <c:gapWidth val="269"/>
        <c:axId val="1516725344"/>
        <c:axId val="1520183808"/>
      </c:barChart>
      <c:lineChart>
        <c:grouping val="standard"/>
        <c:varyColors val="0"/>
        <c:ser>
          <c:idx val="2"/>
          <c:order val="2"/>
          <c:tx>
            <c:strRef>
              <c:f>Төлөвлөгөө!$A$16</c:f>
              <c:strCache>
                <c:ptCount val="1"/>
                <c:pt idx="0">
                  <c:v>Гүйцэтгэлийн хувь</c:v>
                </c:pt>
              </c:strCache>
            </c:strRef>
          </c:tx>
          <c:spPr>
            <a:ln w="28575" cap="rnd">
              <a:solidFill>
                <a:schemeClr val="accent3"/>
              </a:solidFill>
              <a:round/>
            </a:ln>
            <a:effectLst/>
          </c:spPr>
          <c:marker>
            <c:symbol val="none"/>
          </c:marker>
          <c:dLbls>
            <c:dLbl>
              <c:idx val="1"/>
              <c:layout>
                <c:manualLayout>
                  <c:x val="0"/>
                  <c:y val="-9.40463478174582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8BE-4CA1-BFCA-4B86DE9EB555}"/>
                </c:ext>
              </c:extLst>
            </c:dLbl>
            <c:dLbl>
              <c:idx val="2"/>
              <c:layout>
                <c:manualLayout>
                  <c:x val="1.4359352404512606E-3"/>
                  <c:y val="-6.01896626031732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8BE-4CA1-BFCA-4B86DE9EB555}"/>
                </c:ext>
              </c:extLst>
            </c:dLbl>
            <c:dLbl>
              <c:idx val="3"/>
              <c:layout>
                <c:manualLayout>
                  <c:x val="2.0103093366318332E-2"/>
                  <c:y val="-0.1166174712936482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8BE-4CA1-BFCA-4B86DE9EB555}"/>
                </c:ext>
              </c:extLst>
            </c:dLbl>
            <c:dLbl>
              <c:idx val="4"/>
              <c:layout>
                <c:manualLayout>
                  <c:x val="4.3078057213538348E-3"/>
                  <c:y val="-4.89041008650782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8BE-4CA1-BFCA-4B86DE9EB555}"/>
                </c:ext>
              </c:extLst>
            </c:dLbl>
            <c:dLbl>
              <c:idx val="5"/>
              <c:layout>
                <c:manualLayout>
                  <c:x val="4.3078057213539397E-3"/>
                  <c:y val="-5.26659547777766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8BE-4CA1-BFCA-4B86DE9EB555}"/>
                </c:ext>
              </c:extLst>
            </c:dLbl>
            <c:dLbl>
              <c:idx val="6"/>
              <c:layout>
                <c:manualLayout>
                  <c:x val="1.0051546683159194E-2"/>
                  <c:y val="-4.13803930396816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8BE-4CA1-BFCA-4B86DE9EB555}"/>
                </c:ext>
              </c:extLst>
            </c:dLbl>
            <c:dLbl>
              <c:idx val="7"/>
              <c:layout>
                <c:manualLayout>
                  <c:x val="1.4359352404513133E-3"/>
                  <c:y val="-6.39515165158716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8BE-4CA1-BFCA-4B86DE9EB55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Төлөвлөгөө!$C$16:$K$16</c:f>
              <c:numCache>
                <c:formatCode>0%</c:formatCode>
                <c:ptCount val="9"/>
                <c:pt idx="0">
                  <c:v>3.7655555555555558</c:v>
                </c:pt>
                <c:pt idx="1">
                  <c:v>1.8922374429223745</c:v>
                </c:pt>
                <c:pt idx="2">
                  <c:v>1.7853913580246914</c:v>
                </c:pt>
                <c:pt idx="3">
                  <c:v>0.67308016877637133</c:v>
                </c:pt>
                <c:pt idx="4">
                  <c:v>1.0941904761904759</c:v>
                </c:pt>
                <c:pt idx="5">
                  <c:v>0.98302658486707561</c:v>
                </c:pt>
                <c:pt idx="6">
                  <c:v>0.71987730061349697</c:v>
                </c:pt>
                <c:pt idx="7">
                  <c:v>0.78483091787439618</c:v>
                </c:pt>
                <c:pt idx="8">
                  <c:v>1.1343703703703705</c:v>
                </c:pt>
              </c:numCache>
            </c:numRef>
          </c:val>
          <c:smooth val="0"/>
          <c:extLst>
            <c:ext xmlns:c16="http://schemas.microsoft.com/office/drawing/2014/chart" uri="{C3380CC4-5D6E-409C-BE32-E72D297353CC}">
              <c16:uniqueId val="{00000002-B8BE-4CA1-BFCA-4B86DE9EB555}"/>
            </c:ext>
          </c:extLst>
        </c:ser>
        <c:dLbls>
          <c:showLegendKey val="0"/>
          <c:showVal val="0"/>
          <c:showCatName val="0"/>
          <c:showSerName val="0"/>
          <c:showPercent val="0"/>
          <c:showBubbleSize val="0"/>
        </c:dLbls>
        <c:marker val="1"/>
        <c:smooth val="0"/>
        <c:axId val="1652612464"/>
        <c:axId val="1520153856"/>
      </c:lineChart>
      <c:catAx>
        <c:axId val="1516725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520183808"/>
        <c:crosses val="autoZero"/>
        <c:auto val="1"/>
        <c:lblAlgn val="ctr"/>
        <c:lblOffset val="100"/>
        <c:noMultiLvlLbl val="0"/>
      </c:catAx>
      <c:valAx>
        <c:axId val="1520183808"/>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516725344"/>
        <c:crosses val="autoZero"/>
        <c:crossBetween val="between"/>
      </c:valAx>
      <c:valAx>
        <c:axId val="1520153856"/>
        <c:scaling>
          <c:orientation val="minMax"/>
        </c:scaling>
        <c:delete val="0"/>
        <c:axPos val="r"/>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652612464"/>
        <c:crosses val="max"/>
        <c:crossBetween val="between"/>
      </c:valAx>
      <c:catAx>
        <c:axId val="1652612464"/>
        <c:scaling>
          <c:orientation val="minMax"/>
        </c:scaling>
        <c:delete val="1"/>
        <c:axPos val="b"/>
        <c:majorTickMark val="none"/>
        <c:minorTickMark val="none"/>
        <c:tickLblPos val="nextTo"/>
        <c:crossAx val="1520153856"/>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mn-MN"/>
              <a:t>Борлуулалтын төлөвлөгөө, гүйцэтгэл</a:t>
            </a:r>
            <a:endParaRPr lang="en-US"/>
          </a:p>
        </c:rich>
      </c:tx>
      <c:overlay val="0"/>
      <c:spPr>
        <a:noFill/>
        <a:ln w="25400">
          <a:noFill/>
        </a:ln>
      </c:spPr>
    </c:title>
    <c:autoTitleDeleted val="0"/>
    <c:plotArea>
      <c:layout>
        <c:manualLayout>
          <c:layoutTarget val="inner"/>
          <c:xMode val="edge"/>
          <c:yMode val="edge"/>
          <c:x val="0.13601181102362206"/>
          <c:y val="0.17171296296296298"/>
          <c:w val="0.84732152230971125"/>
          <c:h val="0.61498432487605714"/>
        </c:manualLayout>
      </c:layout>
      <c:barChart>
        <c:barDir val="col"/>
        <c:grouping val="clustered"/>
        <c:varyColors val="0"/>
        <c:ser>
          <c:idx val="0"/>
          <c:order val="0"/>
          <c:tx>
            <c:strRef>
              <c:f>Төлөвлөгөө!$A$14</c:f>
              <c:strCache>
                <c:ptCount val="1"/>
                <c:pt idx="0">
                  <c:v>2019 он</c:v>
                </c:pt>
              </c:strCache>
            </c:strRef>
          </c:tx>
          <c:spPr>
            <a:solidFill>
              <a:srgbClr val="4F81BD"/>
            </a:solidFill>
            <a:ln w="25400">
              <a:noFill/>
            </a:ln>
          </c:spPr>
          <c:invertIfNegative val="0"/>
          <c:dLbls>
            <c:dLbl>
              <c:idx val="3"/>
              <c:layout>
                <c:manualLayout>
                  <c:x val="-9.0826534335505214E-3"/>
                  <c:y val="-4.911715385317133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DE3-494E-8503-84748274A2CB}"/>
                </c:ext>
              </c:extLst>
            </c:dLbl>
            <c:dLbl>
              <c:idx val="5"/>
              <c:layout>
                <c:manualLayout>
                  <c:x val="-1.6348776180391069E-2"/>
                  <c:y val="-5.77848868860839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8DE3-494E-8503-84748274A2CB}"/>
                </c:ext>
              </c:extLst>
            </c:dLbl>
            <c:dLbl>
              <c:idx val="6"/>
              <c:layout>
                <c:manualLayout>
                  <c:x val="-2.3614898927231488E-2"/>
                  <c:y val="2.889244344304195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8DE3-494E-8503-84748274A2CB}"/>
                </c:ext>
              </c:extLst>
            </c:dLbl>
            <c:dLbl>
              <c:idx val="7"/>
              <c:layout>
                <c:manualLayout>
                  <c:x val="-2.3614898927231353E-2"/>
                  <c:y val="-2.889244344304142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8DE3-494E-8503-84748274A2CB}"/>
                </c:ext>
              </c:extLst>
            </c:dLbl>
            <c:dLbl>
              <c:idx val="8"/>
              <c:layout>
                <c:manualLayout>
                  <c:x val="-9.0826534335506533E-3"/>
                  <c:y val="-2.600319909873776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8DE3-494E-8503-84748274A2CB}"/>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Төлөвлөгөө!$C$2:$K$3</c:f>
              <c:strCache>
                <c:ptCount val="9"/>
                <c:pt idx="0">
                  <c:v>3 сар</c:v>
                </c:pt>
                <c:pt idx="1">
                  <c:v>4 сар</c:v>
                </c:pt>
                <c:pt idx="2">
                  <c:v>5 сар</c:v>
                </c:pt>
                <c:pt idx="3">
                  <c:v>6 сар</c:v>
                </c:pt>
                <c:pt idx="4">
                  <c:v>7 сар</c:v>
                </c:pt>
                <c:pt idx="5">
                  <c:v>8 сар</c:v>
                </c:pt>
                <c:pt idx="6">
                  <c:v>9 сар</c:v>
                </c:pt>
                <c:pt idx="7">
                  <c:v>10 сар</c:v>
                </c:pt>
                <c:pt idx="8">
                  <c:v>11 сар</c:v>
                </c:pt>
              </c:strCache>
            </c:strRef>
          </c:cat>
          <c:val>
            <c:numRef>
              <c:f>Төлөвлөгөө!$C$14:$K$14</c:f>
              <c:numCache>
                <c:formatCode>_(* #,##0_);_(* \(#,##0\);_(* "-"??_);_(@_)</c:formatCode>
                <c:ptCount val="9"/>
                <c:pt idx="0">
                  <c:v>3389</c:v>
                </c:pt>
                <c:pt idx="1">
                  <c:v>10360</c:v>
                </c:pt>
                <c:pt idx="2" formatCode="_(* #,##0.0_);_(* \(#,##0.0\);_(* &quot;-&quot;??_);_(@_)">
                  <c:v>14461.67</c:v>
                </c:pt>
                <c:pt idx="3">
                  <c:v>7976</c:v>
                </c:pt>
                <c:pt idx="4">
                  <c:v>11489</c:v>
                </c:pt>
                <c:pt idx="5" formatCode="_(* #,##0.0_);_(* \(#,##0.0\);_(* &quot;-&quot;??_);_(@_)">
                  <c:v>12017.5</c:v>
                </c:pt>
                <c:pt idx="6" formatCode="_(* #,##0.0_);_(* \(#,##0.0\);_(* &quot;-&quot;??_);_(@_)">
                  <c:v>8800.5</c:v>
                </c:pt>
                <c:pt idx="7">
                  <c:v>8123</c:v>
                </c:pt>
                <c:pt idx="8" formatCode="_(* #,##0.0_);_(* \(#,##0.0\);_(* &quot;-&quot;??_);_(@_)">
                  <c:v>3828.5</c:v>
                </c:pt>
              </c:numCache>
            </c:numRef>
          </c:val>
          <c:extLst>
            <c:ext xmlns:c16="http://schemas.microsoft.com/office/drawing/2014/chart" uri="{C3380CC4-5D6E-409C-BE32-E72D297353CC}">
              <c16:uniqueId val="{00000000-8DE3-494E-8503-84748274A2CB}"/>
            </c:ext>
          </c:extLst>
        </c:ser>
        <c:ser>
          <c:idx val="1"/>
          <c:order val="1"/>
          <c:tx>
            <c:strRef>
              <c:f>Төлөвлөгөө!$A$16</c:f>
              <c:strCache>
                <c:ptCount val="1"/>
                <c:pt idx="0">
                  <c:v>2018 он</c:v>
                </c:pt>
              </c:strCache>
            </c:strRef>
          </c:tx>
          <c:spPr>
            <a:solidFill>
              <a:srgbClr val="C0504D"/>
            </a:solidFill>
            <a:ln w="25400">
              <a:noFill/>
            </a:ln>
          </c:spPr>
          <c:invertIfNegative val="0"/>
          <c:dLbls>
            <c:dLbl>
              <c:idx val="0"/>
              <c:layout>
                <c:manualLayout>
                  <c:x val="1.2715714806970729E-2"/>
                  <c:y val="-8.66773303291258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8DE3-494E-8503-84748274A2CB}"/>
                </c:ext>
              </c:extLst>
            </c:dLbl>
            <c:dLbl>
              <c:idx val="1"/>
              <c:layout>
                <c:manualLayout>
                  <c:x val="1.9981837553811145E-2"/>
                  <c:y val="-6.93418642633007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DE3-494E-8503-84748274A2CB}"/>
                </c:ext>
              </c:extLst>
            </c:dLbl>
            <c:dLbl>
              <c:idx val="2"/>
              <c:layout>
                <c:manualLayout>
                  <c:x val="1.0899184120260625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DE3-494E-8503-84748274A2CB}"/>
                </c:ext>
              </c:extLst>
            </c:dLbl>
            <c:dLbl>
              <c:idx val="3"/>
              <c:layout>
                <c:manualLayout>
                  <c:x val="5.4495920601303127E-3"/>
                  <c:y val="-1.155697737721678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8DE3-494E-8503-84748274A2CB}"/>
                </c:ext>
              </c:extLst>
            </c:dLbl>
            <c:dLbl>
              <c:idx val="4"/>
              <c:layout>
                <c:manualLayout>
                  <c:x val="1.2715714806970662E-2"/>
                  <c:y val="-8.66773303291258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8DE3-494E-8503-84748274A2CB}"/>
                </c:ext>
              </c:extLst>
            </c:dLbl>
            <c:dLbl>
              <c:idx val="5"/>
              <c:layout>
                <c:manualLayout>
                  <c:x val="1.0899184120260492E-2"/>
                  <c:y val="1.444622172152098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8DE3-494E-8503-84748274A2CB}"/>
                </c:ext>
              </c:extLst>
            </c:dLbl>
            <c:dLbl>
              <c:idx val="8"/>
              <c:layout>
                <c:manualLayout>
                  <c:x val="2.3614898927231221E-2"/>
                  <c:y val="-8.667733032912693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8DE3-494E-8503-84748274A2CB}"/>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Төлөвлөгөө!$C$2:$K$3</c:f>
              <c:strCache>
                <c:ptCount val="9"/>
                <c:pt idx="0">
                  <c:v>3 сар</c:v>
                </c:pt>
                <c:pt idx="1">
                  <c:v>4 сар</c:v>
                </c:pt>
                <c:pt idx="2">
                  <c:v>5 сар</c:v>
                </c:pt>
                <c:pt idx="3">
                  <c:v>6 сар</c:v>
                </c:pt>
                <c:pt idx="4">
                  <c:v>7 сар</c:v>
                </c:pt>
                <c:pt idx="5">
                  <c:v>8 сар</c:v>
                </c:pt>
                <c:pt idx="6">
                  <c:v>9 сар</c:v>
                </c:pt>
                <c:pt idx="7">
                  <c:v>10 сар</c:v>
                </c:pt>
                <c:pt idx="8">
                  <c:v>11 сар</c:v>
                </c:pt>
              </c:strCache>
            </c:strRef>
          </c:cat>
          <c:val>
            <c:numRef>
              <c:f>Төлөвлөгөө!$C$16:$K$16</c:f>
              <c:numCache>
                <c:formatCode>_(* #,##0_);_(* \(#,##0\);_(* "-"??_);_(@_)</c:formatCode>
                <c:ptCount val="9"/>
                <c:pt idx="0">
                  <c:v>477</c:v>
                </c:pt>
                <c:pt idx="1">
                  <c:v>4208</c:v>
                </c:pt>
                <c:pt idx="2">
                  <c:v>7827.5</c:v>
                </c:pt>
                <c:pt idx="3">
                  <c:v>7635</c:v>
                </c:pt>
                <c:pt idx="4">
                  <c:v>7442</c:v>
                </c:pt>
                <c:pt idx="5">
                  <c:v>7282.5</c:v>
                </c:pt>
                <c:pt idx="6">
                  <c:v>9648</c:v>
                </c:pt>
                <c:pt idx="7">
                  <c:v>10344</c:v>
                </c:pt>
                <c:pt idx="8">
                  <c:v>4667.5</c:v>
                </c:pt>
              </c:numCache>
            </c:numRef>
          </c:val>
          <c:extLst>
            <c:ext xmlns:c16="http://schemas.microsoft.com/office/drawing/2014/chart" uri="{C3380CC4-5D6E-409C-BE32-E72D297353CC}">
              <c16:uniqueId val="{00000001-8DE3-494E-8503-84748274A2CB}"/>
            </c:ext>
          </c:extLst>
        </c:ser>
        <c:dLbls>
          <c:showLegendKey val="0"/>
          <c:showVal val="0"/>
          <c:showCatName val="0"/>
          <c:showSerName val="0"/>
          <c:showPercent val="0"/>
          <c:showBubbleSize val="0"/>
        </c:dLbls>
        <c:gapWidth val="219"/>
        <c:axId val="1638770368"/>
        <c:axId val="1"/>
      </c:barChart>
      <c:lineChart>
        <c:grouping val="standard"/>
        <c:varyColors val="0"/>
        <c:ser>
          <c:idx val="2"/>
          <c:order val="2"/>
          <c:tx>
            <c:strRef>
              <c:f>Төлөвлөгөө!$A$17</c:f>
              <c:strCache>
                <c:ptCount val="1"/>
                <c:pt idx="0">
                  <c:v>Борлуулалтын хувь</c:v>
                </c:pt>
              </c:strCache>
            </c:strRef>
          </c:tx>
          <c:spPr>
            <a:ln w="28575" cap="rnd">
              <a:solidFill>
                <a:schemeClr val="accent3"/>
              </a:solidFill>
              <a:round/>
            </a:ln>
            <a:effectLst/>
          </c:spPr>
          <c:marker>
            <c:symbol val="none"/>
          </c:marker>
          <c:dLbls>
            <c:dLbl>
              <c:idx val="0"/>
              <c:layout>
                <c:manualLayout>
                  <c:x val="-2.7247960300651561E-2"/>
                  <c:y val="-2.02247104101293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DE3-494E-8503-84748274A2CB}"/>
                </c:ext>
              </c:extLst>
            </c:dLbl>
            <c:dLbl>
              <c:idx val="1"/>
              <c:layout>
                <c:manualLayout>
                  <c:x val="9.0826534335504867E-3"/>
                  <c:y val="-5.778488688608391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DE3-494E-8503-84748274A2CB}"/>
                </c:ext>
              </c:extLst>
            </c:dLbl>
            <c:dLbl>
              <c:idx val="2"/>
              <c:layout>
                <c:manualLayout>
                  <c:x val="1.0899184120260625E-2"/>
                  <c:y val="2.8892443443040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DE3-494E-8503-84748274A2CB}"/>
                </c:ext>
              </c:extLst>
            </c:dLbl>
            <c:dLbl>
              <c:idx val="3"/>
              <c:layout>
                <c:manualLayout>
                  <c:x val="1.0899184120260558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DE3-494E-8503-84748274A2CB}"/>
                </c:ext>
              </c:extLst>
            </c:dLbl>
            <c:dLbl>
              <c:idx val="4"/>
              <c:layout>
                <c:manualLayout>
                  <c:x val="1.8165306867100973E-2"/>
                  <c:y val="-2.31139547544335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8DE3-494E-8503-84748274A2CB}"/>
                </c:ext>
              </c:extLst>
            </c:dLbl>
            <c:dLbl>
              <c:idx val="5"/>
              <c:layout>
                <c:manualLayout>
                  <c:x val="1.0899184120260625E-2"/>
                  <c:y val="-3.46709321316503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8DE3-494E-8503-84748274A2CB}"/>
                </c:ext>
              </c:extLst>
            </c:dLbl>
            <c:dLbl>
              <c:idx val="6"/>
              <c:layout>
                <c:manualLayout>
                  <c:x val="1.6348776180390937E-2"/>
                  <c:y val="-2.6003199098737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8DE3-494E-8503-84748274A2CB}"/>
                </c:ext>
              </c:extLst>
            </c:dLbl>
            <c:dLbl>
              <c:idx val="7"/>
              <c:layout>
                <c:manualLayout>
                  <c:x val="1.8165306867101043E-2"/>
                  <c:y val="-2.889244344304196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8DE3-494E-8503-84748274A2CB}"/>
                </c:ext>
              </c:extLst>
            </c:dLbl>
            <c:dLbl>
              <c:idx val="8"/>
              <c:layout>
                <c:manualLayout>
                  <c:x val="1.0899184120260625E-2"/>
                  <c:y val="1.444622172152098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8DE3-494E-8503-84748274A2CB}"/>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Төлөвлөгөө!$C$17:$K$17</c:f>
              <c:numCache>
                <c:formatCode>0%</c:formatCode>
                <c:ptCount val="9"/>
                <c:pt idx="0">
                  <c:v>7.1048218029350103</c:v>
                </c:pt>
                <c:pt idx="1">
                  <c:v>2.461977186311787</c:v>
                </c:pt>
                <c:pt idx="2">
                  <c:v>1.8475464707761098</c:v>
                </c:pt>
                <c:pt idx="3">
                  <c:v>1.0446627373935822</c:v>
                </c:pt>
                <c:pt idx="4">
                  <c:v>1.5438054286482128</c:v>
                </c:pt>
                <c:pt idx="5">
                  <c:v>1.6501888087881909</c:v>
                </c:pt>
                <c:pt idx="6">
                  <c:v>0.91215796019900497</c:v>
                </c:pt>
                <c:pt idx="7">
                  <c:v>0.78528615622583142</c:v>
                </c:pt>
                <c:pt idx="8">
                  <c:v>0.8202463845741832</c:v>
                </c:pt>
              </c:numCache>
            </c:numRef>
          </c:val>
          <c:smooth val="0"/>
          <c:extLst>
            <c:ext xmlns:c16="http://schemas.microsoft.com/office/drawing/2014/chart" uri="{C3380CC4-5D6E-409C-BE32-E72D297353CC}">
              <c16:uniqueId val="{00000002-8DE3-494E-8503-84748274A2CB}"/>
            </c:ext>
          </c:extLst>
        </c:ser>
        <c:dLbls>
          <c:showLegendKey val="0"/>
          <c:showVal val="0"/>
          <c:showCatName val="0"/>
          <c:showSerName val="0"/>
          <c:showPercent val="0"/>
          <c:showBubbleSize val="0"/>
        </c:dLbls>
        <c:marker val="1"/>
        <c:smooth val="0"/>
        <c:axId val="3"/>
        <c:axId val="4"/>
      </c:lineChart>
      <c:catAx>
        <c:axId val="1638770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1"/>
        <c:crosses val="autoZero"/>
        <c:auto val="1"/>
        <c:lblAlgn val="ctr"/>
        <c:lblOffset val="100"/>
        <c:noMultiLvlLbl val="0"/>
      </c:catAx>
      <c:valAx>
        <c:axId val="1"/>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ln w="9525">
            <a:noFill/>
          </a:ln>
        </c:spPr>
        <c:txPr>
          <a:bodyPr rot="-60000000" vert="horz"/>
          <a:lstStyle/>
          <a:p>
            <a:pPr>
              <a:defRPr/>
            </a:pPr>
            <a:endParaRPr lang="en-US"/>
          </a:p>
        </c:txPr>
        <c:crossAx val="1638770368"/>
        <c:crosses val="autoZero"/>
        <c:crossBetween val="between"/>
      </c:valAx>
      <c:catAx>
        <c:axId val="3"/>
        <c:scaling>
          <c:orientation val="minMax"/>
        </c:scaling>
        <c:delete val="1"/>
        <c:axPos val="b"/>
        <c:majorTickMark val="out"/>
        <c:minorTickMark val="none"/>
        <c:tickLblPos val="nextTo"/>
        <c:crossAx val="4"/>
        <c:crosses val="autoZero"/>
        <c:auto val="1"/>
        <c:lblAlgn val="ctr"/>
        <c:lblOffset val="100"/>
        <c:noMultiLvlLbl val="0"/>
      </c:catAx>
      <c:valAx>
        <c:axId val="4"/>
        <c:scaling>
          <c:orientation val="minMax"/>
        </c:scaling>
        <c:delete val="0"/>
        <c:axPos val="r"/>
        <c:numFmt formatCode="0%" sourceLinked="1"/>
        <c:majorTickMark val="out"/>
        <c:minorTickMark val="none"/>
        <c:tickLblPos val="nextTo"/>
        <c:spPr>
          <a:ln w="9525">
            <a:noFill/>
          </a:ln>
        </c:spPr>
        <c:txPr>
          <a:bodyPr rot="-60000000" vert="horz"/>
          <a:lstStyle/>
          <a:p>
            <a:pPr>
              <a:defRPr/>
            </a:pPr>
            <a:endParaRPr lang="en-US"/>
          </a:p>
        </c:txPr>
        <c:crossAx val="3"/>
        <c:crosses val="max"/>
        <c:crossBetween val="between"/>
      </c:valAx>
      <c:spPr>
        <a:noFill/>
        <a:ln w="25400">
          <a:noFill/>
        </a:ln>
      </c:spPr>
    </c:plotArea>
    <c:legend>
      <c:legendPos val="b"/>
      <c:overlay val="0"/>
      <c:spPr>
        <a:noFill/>
        <a:ln w="25400">
          <a:noFill/>
        </a:ln>
      </c:spPr>
      <c:txPr>
        <a:bodyPr rot="0" vert="horz"/>
        <a:lstStyle/>
        <a:p>
          <a:pPr>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latin typeface="Arial" panose="020B0604020202020204" pitchFamily="34" charset="0"/>
          <a:cs typeface="Arial" panose="020B0604020202020204" pitchFamily="34" charset="0"/>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mn-MN"/>
              <a:t>Борлуулалтын бүтэц /2018, 2019/</a:t>
            </a:r>
            <a:endParaRPr lang="en-US"/>
          </a:p>
        </c:rich>
      </c:tx>
      <c:overlay val="0"/>
    </c:title>
    <c:autoTitleDeleted val="0"/>
    <c:plotArea>
      <c:layout/>
      <c:doughnutChart>
        <c:varyColors val="1"/>
        <c:ser>
          <c:idx val="0"/>
          <c:order val="0"/>
          <c:tx>
            <c:strRef>
              <c:f>Sheet1!$F$8</c:f>
              <c:strCache>
                <c:ptCount val="1"/>
                <c:pt idx="0">
                  <c:v>2019</c:v>
                </c:pt>
              </c:strCache>
            </c:strRef>
          </c:tx>
          <c:dPt>
            <c:idx val="0"/>
            <c:bubble3D val="0"/>
            <c:extLst>
              <c:ext xmlns:c16="http://schemas.microsoft.com/office/drawing/2014/chart" uri="{C3380CC4-5D6E-409C-BE32-E72D297353CC}">
                <c16:uniqueId val="{00000000-07A2-4909-B587-4677BEED4AA6}"/>
              </c:ext>
            </c:extLst>
          </c:dPt>
          <c:dPt>
            <c:idx val="1"/>
            <c:bubble3D val="0"/>
            <c:extLst>
              <c:ext xmlns:c16="http://schemas.microsoft.com/office/drawing/2014/chart" uri="{C3380CC4-5D6E-409C-BE32-E72D297353CC}">
                <c16:uniqueId val="{00000001-07A2-4909-B587-4677BEED4AA6}"/>
              </c:ext>
            </c:extLst>
          </c:dPt>
          <c:dPt>
            <c:idx val="2"/>
            <c:bubble3D val="0"/>
            <c:extLst>
              <c:ext xmlns:c16="http://schemas.microsoft.com/office/drawing/2014/chart" uri="{C3380CC4-5D6E-409C-BE32-E72D297353CC}">
                <c16:uniqueId val="{00000002-07A2-4909-B587-4677BEED4AA6}"/>
              </c:ext>
            </c:extLst>
          </c:dPt>
          <c:dPt>
            <c:idx val="3"/>
            <c:bubble3D val="0"/>
            <c:extLst>
              <c:ext xmlns:c16="http://schemas.microsoft.com/office/drawing/2014/chart" uri="{C3380CC4-5D6E-409C-BE32-E72D297353CC}">
                <c16:uniqueId val="{00000003-07A2-4909-B587-4677BEED4AA6}"/>
              </c:ext>
            </c:extLst>
          </c:dPt>
          <c:dPt>
            <c:idx val="4"/>
            <c:bubble3D val="0"/>
            <c:explosion val="14"/>
            <c:extLst>
              <c:ext xmlns:c16="http://schemas.microsoft.com/office/drawing/2014/chart" uri="{C3380CC4-5D6E-409C-BE32-E72D297353CC}">
                <c16:uniqueId val="{00000004-07A2-4909-B587-4677BEED4AA6}"/>
              </c:ext>
            </c:extLst>
          </c:dPt>
          <c:dPt>
            <c:idx val="5"/>
            <c:bubble3D val="0"/>
            <c:extLst>
              <c:ext xmlns:c16="http://schemas.microsoft.com/office/drawing/2014/chart" uri="{C3380CC4-5D6E-409C-BE32-E72D297353CC}">
                <c16:uniqueId val="{00000005-07A2-4909-B587-4677BEED4AA6}"/>
              </c:ext>
            </c:extLst>
          </c:dPt>
          <c:dPt>
            <c:idx val="6"/>
            <c:bubble3D val="0"/>
            <c:extLst>
              <c:ext xmlns:c16="http://schemas.microsoft.com/office/drawing/2014/chart" uri="{C3380CC4-5D6E-409C-BE32-E72D297353CC}">
                <c16:uniqueId val="{00000006-07A2-4909-B587-4677BEED4AA6}"/>
              </c:ext>
            </c:extLst>
          </c:dPt>
          <c:dPt>
            <c:idx val="7"/>
            <c:bubble3D val="0"/>
            <c:extLst>
              <c:ext xmlns:c16="http://schemas.microsoft.com/office/drawing/2014/chart" uri="{C3380CC4-5D6E-409C-BE32-E72D297353CC}">
                <c16:uniqueId val="{00000007-07A2-4909-B587-4677BEED4AA6}"/>
              </c:ext>
            </c:extLst>
          </c:dPt>
          <c:dPt>
            <c:idx val="8"/>
            <c:bubble3D val="0"/>
            <c:extLst>
              <c:ext xmlns:c16="http://schemas.microsoft.com/office/drawing/2014/chart" uri="{C3380CC4-5D6E-409C-BE32-E72D297353CC}">
                <c16:uniqueId val="{00000008-07A2-4909-B587-4677BEED4AA6}"/>
              </c:ext>
            </c:extLst>
          </c:dPt>
          <c:dPt>
            <c:idx val="9"/>
            <c:bubble3D val="0"/>
            <c:extLst>
              <c:ext xmlns:c16="http://schemas.microsoft.com/office/drawing/2014/chart" uri="{C3380CC4-5D6E-409C-BE32-E72D297353CC}">
                <c16:uniqueId val="{00000009-07A2-4909-B587-4677BEED4AA6}"/>
              </c:ext>
            </c:extLst>
          </c:dPt>
          <c:dLbls>
            <c:dLbl>
              <c:idx val="1"/>
              <c:delete val="1"/>
              <c:extLst>
                <c:ext xmlns:c15="http://schemas.microsoft.com/office/drawing/2012/chart" uri="{CE6537A1-D6FC-4f65-9D91-7224C49458BB}"/>
                <c:ext xmlns:c16="http://schemas.microsoft.com/office/drawing/2014/chart" uri="{C3380CC4-5D6E-409C-BE32-E72D297353CC}">
                  <c16:uniqueId val="{00000001-07A2-4909-B587-4677BEED4AA6}"/>
                </c:ext>
              </c:extLst>
            </c:dLbl>
            <c:dLbl>
              <c:idx val="2"/>
              <c:layout>
                <c:manualLayout>
                  <c:x val="6.3918184723553853E-3"/>
                  <c:y val="-1.6276111197024677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2-07A2-4909-B587-4677BEED4AA6}"/>
                </c:ext>
              </c:extLst>
            </c:dLbl>
            <c:dLbl>
              <c:idx val="9"/>
              <c:delete val="1"/>
              <c:extLst>
                <c:ext xmlns:c15="http://schemas.microsoft.com/office/drawing/2012/chart" uri="{CE6537A1-D6FC-4f65-9D91-7224C49458BB}"/>
                <c:ext xmlns:c16="http://schemas.microsoft.com/office/drawing/2014/chart" uri="{C3380CC4-5D6E-409C-BE32-E72D297353CC}">
                  <c16:uniqueId val="{00000009-07A2-4909-B587-4677BEED4AA6}"/>
                </c:ext>
              </c:extLst>
            </c:dLbl>
            <c:spPr>
              <a:noFill/>
              <a:ln w="25400">
                <a:noFill/>
              </a:ln>
            </c:spPr>
            <c:showLegendKey val="0"/>
            <c:showVal val="0"/>
            <c:showCatName val="0"/>
            <c:showSerName val="0"/>
            <c:showPercent val="1"/>
            <c:showBubbleSize val="0"/>
            <c:showLeaderLines val="0"/>
            <c:extLst>
              <c:ext xmlns:c15="http://schemas.microsoft.com/office/drawing/2012/chart" uri="{CE6537A1-D6FC-4f65-9D91-7224C49458BB}"/>
            </c:extLst>
          </c:dLbls>
          <c:cat>
            <c:strRef>
              <c:f>Sheet1!$A$9:$A$18</c:f>
              <c:strCache>
                <c:ptCount val="10"/>
                <c:pt idx="0">
                  <c:v> M0 </c:v>
                </c:pt>
                <c:pt idx="1">
                  <c:v> M100 </c:v>
                </c:pt>
                <c:pt idx="2">
                  <c:v> M150 </c:v>
                </c:pt>
                <c:pt idx="3">
                  <c:v> M200 </c:v>
                </c:pt>
                <c:pt idx="4">
                  <c:v> M250 </c:v>
                </c:pt>
                <c:pt idx="5">
                  <c:v> M300 </c:v>
                </c:pt>
                <c:pt idx="6">
                  <c:v> M350 </c:v>
                </c:pt>
                <c:pt idx="7">
                  <c:v> M400 </c:v>
                </c:pt>
                <c:pt idx="8">
                  <c:v> M450 </c:v>
                </c:pt>
                <c:pt idx="9">
                  <c:v> M500 </c:v>
                </c:pt>
              </c:strCache>
            </c:strRef>
          </c:cat>
          <c:val>
            <c:numRef>
              <c:f>Sheet1!$F$9:$F$18</c:f>
              <c:numCache>
                <c:formatCode>0%</c:formatCode>
                <c:ptCount val="10"/>
                <c:pt idx="0">
                  <c:v>3.2183468876126192E-2</c:v>
                </c:pt>
                <c:pt idx="1">
                  <c:v>1.1924403751864586E-3</c:v>
                </c:pt>
                <c:pt idx="2">
                  <c:v>3.5593103073924971E-2</c:v>
                </c:pt>
                <c:pt idx="3">
                  <c:v>5.7978314229651842E-2</c:v>
                </c:pt>
                <c:pt idx="4">
                  <c:v>0.42781282710595842</c:v>
                </c:pt>
                <c:pt idx="5">
                  <c:v>0.19486463131172044</c:v>
                </c:pt>
                <c:pt idx="6">
                  <c:v>0.19804447231221767</c:v>
                </c:pt>
                <c:pt idx="7">
                  <c:v>3.6344588935370604E-2</c:v>
                </c:pt>
                <c:pt idx="8">
                  <c:v>1.598615377984346E-2</c:v>
                </c:pt>
                <c:pt idx="9">
                  <c:v>0</c:v>
                </c:pt>
              </c:numCache>
            </c:numRef>
          </c:val>
          <c:extLst>
            <c:ext xmlns:c16="http://schemas.microsoft.com/office/drawing/2014/chart" uri="{C3380CC4-5D6E-409C-BE32-E72D297353CC}">
              <c16:uniqueId val="{0000000A-07A2-4909-B587-4677BEED4AA6}"/>
            </c:ext>
          </c:extLst>
        </c:ser>
        <c:ser>
          <c:idx val="1"/>
          <c:order val="1"/>
          <c:tx>
            <c:strRef>
              <c:f>Sheet1!$G$8</c:f>
              <c:strCache>
                <c:ptCount val="1"/>
                <c:pt idx="0">
                  <c:v>2018</c:v>
                </c:pt>
              </c:strCache>
            </c:strRef>
          </c:tx>
          <c:explosion val="10"/>
          <c:dPt>
            <c:idx val="0"/>
            <c:bubble3D val="0"/>
            <c:extLst>
              <c:ext xmlns:c16="http://schemas.microsoft.com/office/drawing/2014/chart" uri="{C3380CC4-5D6E-409C-BE32-E72D297353CC}">
                <c16:uniqueId val="{0000000B-07A2-4909-B587-4677BEED4AA6}"/>
              </c:ext>
            </c:extLst>
          </c:dPt>
          <c:dPt>
            <c:idx val="1"/>
            <c:bubble3D val="0"/>
            <c:extLst>
              <c:ext xmlns:c16="http://schemas.microsoft.com/office/drawing/2014/chart" uri="{C3380CC4-5D6E-409C-BE32-E72D297353CC}">
                <c16:uniqueId val="{0000000C-07A2-4909-B587-4677BEED4AA6}"/>
              </c:ext>
            </c:extLst>
          </c:dPt>
          <c:dPt>
            <c:idx val="2"/>
            <c:bubble3D val="0"/>
            <c:extLst>
              <c:ext xmlns:c16="http://schemas.microsoft.com/office/drawing/2014/chart" uri="{C3380CC4-5D6E-409C-BE32-E72D297353CC}">
                <c16:uniqueId val="{0000000D-07A2-4909-B587-4677BEED4AA6}"/>
              </c:ext>
            </c:extLst>
          </c:dPt>
          <c:dPt>
            <c:idx val="3"/>
            <c:bubble3D val="0"/>
            <c:extLst>
              <c:ext xmlns:c16="http://schemas.microsoft.com/office/drawing/2014/chart" uri="{C3380CC4-5D6E-409C-BE32-E72D297353CC}">
                <c16:uniqueId val="{0000000E-07A2-4909-B587-4677BEED4AA6}"/>
              </c:ext>
            </c:extLst>
          </c:dPt>
          <c:dPt>
            <c:idx val="4"/>
            <c:bubble3D val="0"/>
            <c:extLst>
              <c:ext xmlns:c16="http://schemas.microsoft.com/office/drawing/2014/chart" uri="{C3380CC4-5D6E-409C-BE32-E72D297353CC}">
                <c16:uniqueId val="{0000000F-07A2-4909-B587-4677BEED4AA6}"/>
              </c:ext>
            </c:extLst>
          </c:dPt>
          <c:dPt>
            <c:idx val="5"/>
            <c:bubble3D val="0"/>
            <c:extLst>
              <c:ext xmlns:c16="http://schemas.microsoft.com/office/drawing/2014/chart" uri="{C3380CC4-5D6E-409C-BE32-E72D297353CC}">
                <c16:uniqueId val="{00000010-07A2-4909-B587-4677BEED4AA6}"/>
              </c:ext>
            </c:extLst>
          </c:dPt>
          <c:dPt>
            <c:idx val="6"/>
            <c:bubble3D val="0"/>
            <c:extLst>
              <c:ext xmlns:c16="http://schemas.microsoft.com/office/drawing/2014/chart" uri="{C3380CC4-5D6E-409C-BE32-E72D297353CC}">
                <c16:uniqueId val="{00000011-07A2-4909-B587-4677BEED4AA6}"/>
              </c:ext>
            </c:extLst>
          </c:dPt>
          <c:dPt>
            <c:idx val="7"/>
            <c:bubble3D val="0"/>
            <c:extLst>
              <c:ext xmlns:c16="http://schemas.microsoft.com/office/drawing/2014/chart" uri="{C3380CC4-5D6E-409C-BE32-E72D297353CC}">
                <c16:uniqueId val="{00000012-07A2-4909-B587-4677BEED4AA6}"/>
              </c:ext>
            </c:extLst>
          </c:dPt>
          <c:dPt>
            <c:idx val="8"/>
            <c:bubble3D val="0"/>
            <c:extLst>
              <c:ext xmlns:c16="http://schemas.microsoft.com/office/drawing/2014/chart" uri="{C3380CC4-5D6E-409C-BE32-E72D297353CC}">
                <c16:uniqueId val="{00000013-07A2-4909-B587-4677BEED4AA6}"/>
              </c:ext>
            </c:extLst>
          </c:dPt>
          <c:dPt>
            <c:idx val="9"/>
            <c:bubble3D val="0"/>
            <c:extLst>
              <c:ext xmlns:c16="http://schemas.microsoft.com/office/drawing/2014/chart" uri="{C3380CC4-5D6E-409C-BE32-E72D297353CC}">
                <c16:uniqueId val="{00000014-07A2-4909-B587-4677BEED4AA6}"/>
              </c:ext>
            </c:extLst>
          </c:dPt>
          <c:dLbls>
            <c:dLbl>
              <c:idx val="8"/>
              <c:delete val="1"/>
              <c:extLst>
                <c:ext xmlns:c15="http://schemas.microsoft.com/office/drawing/2012/chart" uri="{CE6537A1-D6FC-4f65-9D91-7224C49458BB}"/>
                <c:ext xmlns:c16="http://schemas.microsoft.com/office/drawing/2014/chart" uri="{C3380CC4-5D6E-409C-BE32-E72D297353CC}">
                  <c16:uniqueId val="{00000013-07A2-4909-B587-4677BEED4AA6}"/>
                </c:ext>
              </c:extLst>
            </c:dLbl>
            <c:dLbl>
              <c:idx val="9"/>
              <c:delete val="1"/>
              <c:extLst>
                <c:ext xmlns:c15="http://schemas.microsoft.com/office/drawing/2012/chart" uri="{CE6537A1-D6FC-4f65-9D91-7224C49458BB}"/>
                <c:ext xmlns:c16="http://schemas.microsoft.com/office/drawing/2014/chart" uri="{C3380CC4-5D6E-409C-BE32-E72D297353CC}">
                  <c16:uniqueId val="{00000014-07A2-4909-B587-4677BEED4AA6}"/>
                </c:ext>
              </c:extLst>
            </c:dLbl>
            <c:spPr>
              <a:noFill/>
              <a:ln w="25400">
                <a:noFill/>
              </a:ln>
            </c:spPr>
            <c:showLegendKey val="0"/>
            <c:showVal val="0"/>
            <c:showCatName val="0"/>
            <c:showSerName val="0"/>
            <c:showPercent val="1"/>
            <c:showBubbleSize val="0"/>
            <c:showLeaderLines val="0"/>
            <c:extLst>
              <c:ext xmlns:c15="http://schemas.microsoft.com/office/drawing/2012/chart" uri="{CE6537A1-D6FC-4f65-9D91-7224C49458BB}"/>
            </c:extLst>
          </c:dLbls>
          <c:cat>
            <c:strRef>
              <c:f>Sheet1!$A$9:$A$18</c:f>
              <c:strCache>
                <c:ptCount val="10"/>
                <c:pt idx="0">
                  <c:v> M0 </c:v>
                </c:pt>
                <c:pt idx="1">
                  <c:v> M100 </c:v>
                </c:pt>
                <c:pt idx="2">
                  <c:v> M150 </c:v>
                </c:pt>
                <c:pt idx="3">
                  <c:v> M200 </c:v>
                </c:pt>
                <c:pt idx="4">
                  <c:v> M250 </c:v>
                </c:pt>
                <c:pt idx="5">
                  <c:v> M300 </c:v>
                </c:pt>
                <c:pt idx="6">
                  <c:v> M350 </c:v>
                </c:pt>
                <c:pt idx="7">
                  <c:v> M400 </c:v>
                </c:pt>
                <c:pt idx="8">
                  <c:v> M450 </c:v>
                </c:pt>
                <c:pt idx="9">
                  <c:v> M500 </c:v>
                </c:pt>
              </c:strCache>
            </c:strRef>
          </c:cat>
          <c:val>
            <c:numRef>
              <c:f>Sheet1!$G$9:$G$18</c:f>
              <c:numCache>
                <c:formatCode>0%</c:formatCode>
                <c:ptCount val="10"/>
                <c:pt idx="0">
                  <c:v>4.2986007290319331E-2</c:v>
                </c:pt>
                <c:pt idx="1">
                  <c:v>7.9790361324352018E-3</c:v>
                </c:pt>
                <c:pt idx="2">
                  <c:v>4.4556617560598678E-2</c:v>
                </c:pt>
                <c:pt idx="3">
                  <c:v>3.1378609463976755E-2</c:v>
                </c:pt>
                <c:pt idx="4">
                  <c:v>0.359115418857402</c:v>
                </c:pt>
                <c:pt idx="5">
                  <c:v>0.34665132451999797</c:v>
                </c:pt>
                <c:pt idx="6">
                  <c:v>0.14733500193176663</c:v>
                </c:pt>
                <c:pt idx="7">
                  <c:v>1.9376459323713697E-2</c:v>
                </c:pt>
                <c:pt idx="8">
                  <c:v>0</c:v>
                </c:pt>
                <c:pt idx="9">
                  <c:v>6.2152491978968943E-4</c:v>
                </c:pt>
              </c:numCache>
            </c:numRef>
          </c:val>
          <c:extLst>
            <c:ext xmlns:c16="http://schemas.microsoft.com/office/drawing/2014/chart" uri="{C3380CC4-5D6E-409C-BE32-E72D297353CC}">
              <c16:uniqueId val="{00000015-07A2-4909-B587-4677BEED4AA6}"/>
            </c:ext>
          </c:extLst>
        </c:ser>
        <c:dLbls>
          <c:showLegendKey val="0"/>
          <c:showVal val="0"/>
          <c:showCatName val="0"/>
          <c:showSerName val="0"/>
          <c:showPercent val="0"/>
          <c:showBubbleSize val="0"/>
          <c:showLeaderLines val="0"/>
        </c:dLbls>
        <c:firstSliceAng val="0"/>
        <c:holeSize val="50"/>
      </c:doughnutChart>
      <c:spPr>
        <a:noFill/>
        <a:ln w="25400">
          <a:noFill/>
        </a:ln>
      </c:spPr>
    </c:plotArea>
    <c:legend>
      <c:legendPos val="r"/>
      <c:layout>
        <c:manualLayout>
          <c:xMode val="edge"/>
          <c:yMode val="edge"/>
          <c:x val="0.75677952524598291"/>
          <c:y val="0.19897097384117077"/>
          <c:w val="7.2321621942082276E-2"/>
          <c:h val="0.63922183955086476"/>
        </c:manualLayout>
      </c:layout>
      <c:overlay val="0"/>
      <c:txPr>
        <a:bodyPr/>
        <a:lstStyle/>
        <a:p>
          <a:pPr rtl="0">
            <a:defRPr/>
          </a:pPr>
          <a:endParaRPr lang="en-US"/>
        </a:p>
      </c:txPr>
    </c:legend>
    <c:plotVisOnly val="1"/>
    <c:dispBlanksAs val="gap"/>
    <c:showDLblsOverMax val="0"/>
  </c:chart>
  <c:txPr>
    <a:bodyPr/>
    <a:lstStyle/>
    <a:p>
      <a:pPr>
        <a:defRPr sz="1000" b="0" i="0" u="none" strike="noStrike" baseline="0">
          <a:solidFill>
            <a:srgbClr val="000000"/>
          </a:solidFill>
          <a:latin typeface="Arial" panose="020B0604020202020204" pitchFamily="34" charset="0"/>
          <a:ea typeface="Calibri"/>
          <a:cs typeface="Arial" panose="020B0604020202020204" pitchFamily="34" charset="0"/>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01181102362206"/>
          <c:y val="0.17171296296296298"/>
          <c:w val="0.84732152230971125"/>
          <c:h val="0.61498432487605714"/>
        </c:manualLayout>
      </c:layout>
      <c:barChart>
        <c:barDir val="col"/>
        <c:grouping val="clustered"/>
        <c:varyColors val="0"/>
        <c:ser>
          <c:idx val="0"/>
          <c:order val="0"/>
          <c:tx>
            <c:strRef>
              <c:f>Төлөвлөгөө!$A$14</c:f>
              <c:strCache>
                <c:ptCount val="1"/>
                <c:pt idx="0">
                  <c:v>2019 он</c:v>
                </c:pt>
              </c:strCache>
            </c:strRef>
          </c:tx>
          <c:spPr>
            <a:solidFill>
              <a:srgbClr val="4F81BD"/>
            </a:solidFill>
            <a:ln w="25400">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Төлөвлөгөө!$C$2:$K$3</c:f>
              <c:strCache>
                <c:ptCount val="9"/>
                <c:pt idx="0">
                  <c:v>3 сар</c:v>
                </c:pt>
                <c:pt idx="1">
                  <c:v>4 сар</c:v>
                </c:pt>
                <c:pt idx="2">
                  <c:v>5 сар</c:v>
                </c:pt>
                <c:pt idx="3">
                  <c:v>6 сар</c:v>
                </c:pt>
                <c:pt idx="4">
                  <c:v>7 сар</c:v>
                </c:pt>
                <c:pt idx="5">
                  <c:v>8 сар</c:v>
                </c:pt>
                <c:pt idx="6">
                  <c:v>9 сар</c:v>
                </c:pt>
                <c:pt idx="7">
                  <c:v>10 сар</c:v>
                </c:pt>
                <c:pt idx="8">
                  <c:v>11 сар</c:v>
                </c:pt>
              </c:strCache>
            </c:strRef>
          </c:cat>
          <c:val>
            <c:numRef>
              <c:f>Төлөвлөгөө!$C$14:$K$14</c:f>
              <c:numCache>
                <c:formatCode>_(* #,##0_);_(* \(#,##0\);_(* "-"??_);_(@_)</c:formatCode>
                <c:ptCount val="9"/>
                <c:pt idx="0">
                  <c:v>3389</c:v>
                </c:pt>
                <c:pt idx="1">
                  <c:v>10360</c:v>
                </c:pt>
                <c:pt idx="2" formatCode="_(* #,##0.0_);_(* \(#,##0.0\);_(* &quot;-&quot;??_);_(@_)">
                  <c:v>14461.67</c:v>
                </c:pt>
                <c:pt idx="3">
                  <c:v>7976</c:v>
                </c:pt>
                <c:pt idx="4">
                  <c:v>11489</c:v>
                </c:pt>
                <c:pt idx="5" formatCode="_(* #,##0.0_);_(* \(#,##0.0\);_(* &quot;-&quot;??_);_(@_)">
                  <c:v>12017.5</c:v>
                </c:pt>
                <c:pt idx="6" formatCode="_(* #,##0.0_);_(* \(#,##0.0\);_(* &quot;-&quot;??_);_(@_)">
                  <c:v>8800.5</c:v>
                </c:pt>
                <c:pt idx="7">
                  <c:v>8123</c:v>
                </c:pt>
                <c:pt idx="8" formatCode="_(* #,##0.0_);_(* \(#,##0.0\);_(* &quot;-&quot;??_);_(@_)">
                  <c:v>3828.5</c:v>
                </c:pt>
              </c:numCache>
            </c:numRef>
          </c:val>
          <c:extLst>
            <c:ext xmlns:c16="http://schemas.microsoft.com/office/drawing/2014/chart" uri="{C3380CC4-5D6E-409C-BE32-E72D297353CC}">
              <c16:uniqueId val="{00000000-AF55-495A-9949-CADB5A150A09}"/>
            </c:ext>
          </c:extLst>
        </c:ser>
        <c:dLbls>
          <c:showLegendKey val="0"/>
          <c:showVal val="0"/>
          <c:showCatName val="0"/>
          <c:showSerName val="0"/>
          <c:showPercent val="0"/>
          <c:showBubbleSize val="0"/>
        </c:dLbls>
        <c:gapWidth val="219"/>
        <c:axId val="1638770368"/>
        <c:axId val="1"/>
      </c:barChart>
      <c:lineChart>
        <c:grouping val="standard"/>
        <c:varyColors val="0"/>
        <c:ser>
          <c:idx val="1"/>
          <c:order val="1"/>
          <c:tx>
            <c:strRef>
              <c:f>Төлөвлөгөө!$A$15</c:f>
              <c:strCache>
                <c:ptCount val="1"/>
                <c:pt idx="0">
                  <c:v>Харилцагчдын тоо</c:v>
                </c:pt>
              </c:strCache>
            </c:strRef>
          </c:tx>
          <c:marker>
            <c:symbol val="none"/>
          </c:marker>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Төлөвлөгөө!$C$2:$K$3</c:f>
              <c:strCache>
                <c:ptCount val="9"/>
                <c:pt idx="0">
                  <c:v>3 сар</c:v>
                </c:pt>
                <c:pt idx="1">
                  <c:v>4 сар</c:v>
                </c:pt>
                <c:pt idx="2">
                  <c:v>5 сар</c:v>
                </c:pt>
                <c:pt idx="3">
                  <c:v>6 сар</c:v>
                </c:pt>
                <c:pt idx="4">
                  <c:v>7 сар</c:v>
                </c:pt>
                <c:pt idx="5">
                  <c:v>8 сар</c:v>
                </c:pt>
                <c:pt idx="6">
                  <c:v>9 сар</c:v>
                </c:pt>
                <c:pt idx="7">
                  <c:v>10 сар</c:v>
                </c:pt>
                <c:pt idx="8">
                  <c:v>11 сар</c:v>
                </c:pt>
              </c:strCache>
            </c:strRef>
          </c:cat>
          <c:val>
            <c:numRef>
              <c:f>Төлөвлөгөө!$C$15:$K$15</c:f>
              <c:numCache>
                <c:formatCode>General</c:formatCode>
                <c:ptCount val="9"/>
                <c:pt idx="0">
                  <c:v>5</c:v>
                </c:pt>
                <c:pt idx="1">
                  <c:v>25</c:v>
                </c:pt>
                <c:pt idx="2">
                  <c:v>28</c:v>
                </c:pt>
                <c:pt idx="3">
                  <c:v>33</c:v>
                </c:pt>
                <c:pt idx="4">
                  <c:v>33</c:v>
                </c:pt>
                <c:pt idx="5">
                  <c:v>29</c:v>
                </c:pt>
                <c:pt idx="6">
                  <c:v>44</c:v>
                </c:pt>
                <c:pt idx="7">
                  <c:v>34</c:v>
                </c:pt>
                <c:pt idx="8">
                  <c:v>18</c:v>
                </c:pt>
              </c:numCache>
            </c:numRef>
          </c:val>
          <c:smooth val="0"/>
          <c:extLst>
            <c:ext xmlns:c16="http://schemas.microsoft.com/office/drawing/2014/chart" uri="{C3380CC4-5D6E-409C-BE32-E72D297353CC}">
              <c16:uniqueId val="{00000001-AF55-495A-9949-CADB5A150A09}"/>
            </c:ext>
          </c:extLst>
        </c:ser>
        <c:dLbls>
          <c:showLegendKey val="0"/>
          <c:showVal val="0"/>
          <c:showCatName val="0"/>
          <c:showSerName val="0"/>
          <c:showPercent val="0"/>
          <c:showBubbleSize val="0"/>
        </c:dLbls>
        <c:marker val="1"/>
        <c:smooth val="0"/>
        <c:axId val="1773459056"/>
        <c:axId val="1311269344"/>
      </c:lineChart>
      <c:catAx>
        <c:axId val="1638770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1"/>
        <c:crosses val="autoZero"/>
        <c:auto val="1"/>
        <c:lblAlgn val="ctr"/>
        <c:lblOffset val="100"/>
        <c:noMultiLvlLbl val="0"/>
      </c:catAx>
      <c:valAx>
        <c:axId val="1"/>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ln w="9525">
            <a:noFill/>
          </a:ln>
        </c:spPr>
        <c:txPr>
          <a:bodyPr rot="-60000000" vert="horz"/>
          <a:lstStyle/>
          <a:p>
            <a:pPr>
              <a:defRPr/>
            </a:pPr>
            <a:endParaRPr lang="en-US"/>
          </a:p>
        </c:txPr>
        <c:crossAx val="1638770368"/>
        <c:crosses val="autoZero"/>
        <c:crossBetween val="between"/>
      </c:valAx>
      <c:valAx>
        <c:axId val="1311269344"/>
        <c:scaling>
          <c:orientation val="minMax"/>
        </c:scaling>
        <c:delete val="0"/>
        <c:axPos val="r"/>
        <c:numFmt formatCode="General" sourceLinked="1"/>
        <c:majorTickMark val="out"/>
        <c:minorTickMark val="none"/>
        <c:tickLblPos val="nextTo"/>
        <c:crossAx val="1773459056"/>
        <c:crosses val="max"/>
        <c:crossBetween val="between"/>
      </c:valAx>
      <c:catAx>
        <c:axId val="1773459056"/>
        <c:scaling>
          <c:orientation val="minMax"/>
        </c:scaling>
        <c:delete val="1"/>
        <c:axPos val="b"/>
        <c:numFmt formatCode="General" sourceLinked="1"/>
        <c:majorTickMark val="out"/>
        <c:minorTickMark val="none"/>
        <c:tickLblPos val="nextTo"/>
        <c:crossAx val="1311269344"/>
        <c:crosses val="autoZero"/>
        <c:auto val="1"/>
        <c:lblAlgn val="ctr"/>
        <c:lblOffset val="100"/>
        <c:noMultiLvlLbl val="0"/>
      </c:catAx>
      <c:spPr>
        <a:noFill/>
        <a:ln w="25400">
          <a:noFill/>
        </a:ln>
      </c:spPr>
    </c:plotArea>
    <c:legend>
      <c:legendPos val="b"/>
      <c:overlay val="0"/>
      <c:spPr>
        <a:noFill/>
        <a:ln w="25400">
          <a:noFill/>
        </a:ln>
      </c:spPr>
      <c:txPr>
        <a:bodyPr rot="0" vert="horz"/>
        <a:lstStyle/>
        <a:p>
          <a:pPr>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050">
          <a:latin typeface="Arial" panose="020B0604020202020204" pitchFamily="34" charset="0"/>
          <a:cs typeface="Arial" panose="020B0604020202020204" pitchFamily="34" charset="0"/>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4">
  <a:schemeClr val="accent1"/>
</cs:colorStyle>
</file>

<file path=ppt/charts/colors3.xml><?xml version="1.0" encoding="utf-8"?>
<cs:colorStyle xmlns:cs="http://schemas.microsoft.com/office/drawing/2012/chartStyle" xmlns:a="http://schemas.openxmlformats.org/drawingml/2006/main" meth="withinLinear" id="14">
  <a:schemeClr val="accent1"/>
</cs:colorStyle>
</file>

<file path=ppt/charts/colors4.xml><?xml version="1.0" encoding="utf-8"?>
<cs:colorStyle xmlns:cs="http://schemas.microsoft.com/office/drawing/2012/chartStyle" xmlns:a="http://schemas.openxmlformats.org/drawingml/2006/main" meth="withinLinear" id="14">
  <a:schemeClr val="accent1"/>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7">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Vert">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Vert">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24">
  <cs:axisTitle>
    <cs:lnRef idx="0"/>
    <cs:fillRef idx="0"/>
    <cs:effectRef idx="0"/>
    <cs:fontRef idx="minor">
      <a:schemeClr val="tx1">
        <a:lumMod val="50000"/>
        <a:lumOff val="50000"/>
      </a:schemeClr>
    </cs:fontRef>
    <cs:defRPr sz="1197" kern="1200"/>
  </cs:axisTitle>
  <cs:categoryAxis>
    <cs:lnRef idx="0"/>
    <cs:fillRef idx="0"/>
    <cs:effectRef idx="0"/>
    <cs:fontRef idx="minor">
      <a:schemeClr val="tx1">
        <a:lumMod val="50000"/>
        <a:lumOff val="50000"/>
      </a:schemeClr>
    </cs:fontRef>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bg1"/>
    </cs:fontRef>
    <cs:spPr>
      <a:solidFill>
        <a:schemeClr val="tx1">
          <a:lumMod val="35000"/>
          <a:lumOff val="65000"/>
        </a:schemeClr>
      </a:solidFill>
    </cs:spPr>
    <cs:defRPr sz="1197"/>
    <cs:bodyPr rot="0" spcFirstLastPara="1" vertOverflow="clip" horzOverflow="clip" vert="horz" wrap="square" lIns="36576" tIns="18288" rIns="36576" bIns="18288" anchor="ctr" anchorCtr="1">
      <a:spAutoFit/>
    </cs:bodyPr>
  </cs:dataLabelCallout>
  <cs:dataPoint>
    <cs:lnRef idx="0">
      <cs:styleClr val="auto"/>
    </cs:lnRef>
    <cs:fillRef idx="0"/>
    <cs:effectRef idx="0"/>
    <cs:fontRef idx="minor">
      <a:schemeClr val="dk1"/>
    </cs:fontRef>
    <cs:spPr>
      <a:noFill/>
      <a:ln w="25400" cap="flat" cmpd="sng" algn="ctr">
        <a:solidFill>
          <a:schemeClr val="phClr"/>
        </a:solidFill>
        <a:miter lim="800000"/>
      </a:ln>
    </cs:spPr>
  </cs:dataPoint>
  <cs:dataPoint3D>
    <cs:lnRef idx="0">
      <cs:styleClr val="auto"/>
    </cs:lnRef>
    <cs:fillRef idx="0">
      <cs:styleClr val="auto"/>
    </cs:fillRef>
    <cs:effectRef idx="0"/>
    <cs:fontRef idx="minor">
      <a:schemeClr val="dk1"/>
    </cs:fontRef>
    <cs:spPr>
      <a:ln w="19050" cap="flat" cmpd="sng" algn="ctr">
        <a:solidFill>
          <a:schemeClr val="phClr"/>
        </a:solidFill>
        <a:miter lim="800000"/>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ln w="19050" cap="rnd">
        <a:solidFill>
          <a:schemeClr val="phClr"/>
        </a:solidFill>
        <a:round/>
      </a:ln>
    </cs:spPr>
  </cs:dataPointMarker>
  <cs:dataPointMarkerLayout symbol="circle" size="6"/>
  <cs:dataPointWireframe>
    <cs:lnRef idx="0">
      <cs:styleClr val="auto"/>
    </cs:lnRef>
    <cs:fillRef idx="1"/>
    <cs:effectRef idx="0"/>
    <cs:fontRef idx="minor">
      <a:schemeClr val="tx1"/>
    </cs:fontRef>
    <cs:spPr>
      <a:ln w="9525">
        <a:solidFill>
          <a:schemeClr val="phClr"/>
        </a:solidFill>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tx1">
            <a:lumMod val="50000"/>
            <a:lumOff val="50000"/>
          </a:schemeClr>
        </a:solidFill>
        <a:round/>
      </a:ln>
    </cs:spPr>
  </cs:downBar>
  <cs:dropLine>
    <cs:lnRef idx="0"/>
    <cs:fillRef idx="0"/>
    <cs:effectRef idx="0"/>
    <cs:fontRef idx="minor">
      <a:schemeClr val="dk1"/>
    </cs:fontRef>
    <cs:spPr>
      <a:ln w="9525" cap="flat" cmpd="sng" algn="ctr">
        <a:solidFill>
          <a:schemeClr val="tx1">
            <a:lumMod val="35000"/>
            <a:lumOff val="65000"/>
          </a:schemeClr>
        </a:solidFill>
        <a:round/>
      </a:ln>
    </cs:spPr>
  </cs:dropLine>
  <cs:errorBar>
    <cs:lnRef idx="0"/>
    <cs:fillRef idx="0"/>
    <cs:effectRef idx="0"/>
    <cs:fontRef idx="minor">
      <a:schemeClr val="dk1"/>
    </cs:fontRef>
    <cs:spPr>
      <a:ln w="9525" cap="flat" cmpd="sng" algn="ctr">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a:solidFill>
          <a:schemeClr val="tx1">
            <a:lumMod val="15000"/>
            <a:lumOff val="85000"/>
          </a:schemeClr>
        </a:solidFill>
      </a:ln>
    </cs:spPr>
  </cs:gridlineMajor>
  <cs:gridlineMinor>
    <cs:lnRef idx="0"/>
    <cs:fillRef idx="0"/>
    <cs:effectRef idx="0"/>
    <cs:fontRef idx="minor">
      <a:schemeClr val="dk1"/>
    </cs:fontRef>
    <cs:spPr>
      <a:ln w="9525">
        <a:solidFill>
          <a:schemeClr val="tx1">
            <a:lumMod val="5000"/>
            <a:lumOff val="95000"/>
          </a:schemeClr>
        </a:solidFill>
      </a:ln>
    </cs:spPr>
  </cs:gridlineMinor>
  <cs:hiLoLine>
    <cs:lnRef idx="0"/>
    <cs:fillRef idx="0"/>
    <cs:effectRef idx="0"/>
    <cs:fontRef idx="minor">
      <a:schemeClr val="dk1"/>
    </cs:fontRef>
    <cs:spPr>
      <a:ln w="9525" cap="flat" cmpd="sng" algn="ctr">
        <a:solidFill>
          <a:schemeClr val="tx1">
            <a:lumMod val="35000"/>
            <a:lumOff val="65000"/>
          </a:schemeClr>
        </a:solidFill>
        <a:round/>
      </a:ln>
    </cs:spPr>
  </cs:hiLoLine>
  <cs:leaderLine>
    <cs:lnRef idx="0"/>
    <cs:fillRef idx="0"/>
    <cs:effectRef idx="0"/>
    <cs:fontRef idx="minor">
      <a:schemeClr val="dk1"/>
    </cs:fontRef>
    <cs:spPr>
      <a:ln w="9525" cap="flat" cmpd="sng" algn="ctr">
        <a:solidFill>
          <a:schemeClr val="tx1">
            <a:lumMod val="35000"/>
            <a:lumOff val="65000"/>
          </a:schemeClr>
        </a:solidFill>
        <a:round/>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defRPr sz="1197" kern="1200"/>
  </cs:seriesAxis>
  <cs:seriesLine>
    <cs:lnRef idx="0"/>
    <cs:fillRef idx="0"/>
    <cs:effectRef idx="0"/>
    <cs:fontRef idx="minor">
      <a:schemeClr val="dk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200" b="0" kern="1200" cap="none" spc="50" baseline="0"/>
  </cs:title>
  <cs:trendline>
    <cs:lnRef idx="0">
      <cs:styleClr val="auto"/>
    </cs:lnRef>
    <cs:fillRef idx="0"/>
    <cs:effectRef idx="0"/>
    <cs:fontRef idx="minor">
      <a:schemeClr val="dk1"/>
    </cs:fontRef>
    <cs:spPr>
      <a:ln w="19050" cap="rnd">
        <a:solidFill>
          <a:schemeClr val="phClr"/>
        </a:solidFill>
        <a:prstDash val="sysDot"/>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cap="flat" cmpd="sng" algn="ctr">
        <a:solidFill>
          <a:schemeClr val="tx1">
            <a:lumMod val="50000"/>
            <a:lumOff val="50000"/>
          </a:schemeClr>
        </a:solidFill>
        <a:round/>
      </a:ln>
    </cs:spPr>
  </cs:upBar>
  <cs:valueAxis>
    <cs:lnRef idx="0"/>
    <cs:fillRef idx="0"/>
    <cs:effectRef idx="0"/>
    <cs:fontRef idx="minor">
      <a:schemeClr val="tx1">
        <a:lumMod val="50000"/>
        <a:lumOff val="50000"/>
      </a:schemeClr>
    </cs:fontRef>
    <cs:spPr>
      <a:ln w="9525">
        <a:solidFill>
          <a:schemeClr val="tx1">
            <a:lumMod val="15000"/>
            <a:lumOff val="85000"/>
          </a:schemeClr>
        </a:solidFill>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24">
  <cs:axisTitle>
    <cs:lnRef idx="0"/>
    <cs:fillRef idx="0"/>
    <cs:effectRef idx="0"/>
    <cs:fontRef idx="minor">
      <a:schemeClr val="tx1">
        <a:lumMod val="50000"/>
        <a:lumOff val="50000"/>
      </a:schemeClr>
    </cs:fontRef>
    <cs:defRPr sz="1197" kern="1200"/>
  </cs:axisTitle>
  <cs:categoryAxis>
    <cs:lnRef idx="0"/>
    <cs:fillRef idx="0"/>
    <cs:effectRef idx="0"/>
    <cs:fontRef idx="minor">
      <a:schemeClr val="tx1">
        <a:lumMod val="50000"/>
        <a:lumOff val="50000"/>
      </a:schemeClr>
    </cs:fontRef>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bg1"/>
    </cs:fontRef>
    <cs:spPr>
      <a:solidFill>
        <a:schemeClr val="tx1">
          <a:lumMod val="35000"/>
          <a:lumOff val="65000"/>
        </a:schemeClr>
      </a:solidFill>
    </cs:spPr>
    <cs:defRPr sz="1197"/>
    <cs:bodyPr rot="0" spcFirstLastPara="1" vertOverflow="clip" horzOverflow="clip" vert="horz" wrap="square" lIns="36576" tIns="18288" rIns="36576" bIns="18288" anchor="ctr" anchorCtr="1">
      <a:spAutoFit/>
    </cs:bodyPr>
  </cs:dataLabelCallout>
  <cs:dataPoint>
    <cs:lnRef idx="0">
      <cs:styleClr val="auto"/>
    </cs:lnRef>
    <cs:fillRef idx="0"/>
    <cs:effectRef idx="0"/>
    <cs:fontRef idx="minor">
      <a:schemeClr val="dk1"/>
    </cs:fontRef>
    <cs:spPr>
      <a:noFill/>
      <a:ln w="25400" cap="flat" cmpd="sng" algn="ctr">
        <a:solidFill>
          <a:schemeClr val="phClr"/>
        </a:solidFill>
        <a:miter lim="800000"/>
      </a:ln>
    </cs:spPr>
  </cs:dataPoint>
  <cs:dataPoint3D>
    <cs:lnRef idx="0">
      <cs:styleClr val="auto"/>
    </cs:lnRef>
    <cs:fillRef idx="0">
      <cs:styleClr val="auto"/>
    </cs:fillRef>
    <cs:effectRef idx="0"/>
    <cs:fontRef idx="minor">
      <a:schemeClr val="dk1"/>
    </cs:fontRef>
    <cs:spPr>
      <a:ln w="19050" cap="flat" cmpd="sng" algn="ctr">
        <a:solidFill>
          <a:schemeClr val="phClr"/>
        </a:solidFill>
        <a:miter lim="800000"/>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ln w="19050" cap="rnd">
        <a:solidFill>
          <a:schemeClr val="phClr"/>
        </a:solidFill>
        <a:round/>
      </a:ln>
    </cs:spPr>
  </cs:dataPointMarker>
  <cs:dataPointMarkerLayout symbol="circle" size="6"/>
  <cs:dataPointWireframe>
    <cs:lnRef idx="0">
      <cs:styleClr val="auto"/>
    </cs:lnRef>
    <cs:fillRef idx="1"/>
    <cs:effectRef idx="0"/>
    <cs:fontRef idx="minor">
      <a:schemeClr val="tx1"/>
    </cs:fontRef>
    <cs:spPr>
      <a:ln w="9525">
        <a:solidFill>
          <a:schemeClr val="phClr"/>
        </a:solidFill>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tx1">
            <a:lumMod val="50000"/>
            <a:lumOff val="50000"/>
          </a:schemeClr>
        </a:solidFill>
        <a:round/>
      </a:ln>
    </cs:spPr>
  </cs:downBar>
  <cs:dropLine>
    <cs:lnRef idx="0"/>
    <cs:fillRef idx="0"/>
    <cs:effectRef idx="0"/>
    <cs:fontRef idx="minor">
      <a:schemeClr val="dk1"/>
    </cs:fontRef>
    <cs:spPr>
      <a:ln w="9525" cap="flat" cmpd="sng" algn="ctr">
        <a:solidFill>
          <a:schemeClr val="tx1">
            <a:lumMod val="35000"/>
            <a:lumOff val="65000"/>
          </a:schemeClr>
        </a:solidFill>
        <a:round/>
      </a:ln>
    </cs:spPr>
  </cs:dropLine>
  <cs:errorBar>
    <cs:lnRef idx="0"/>
    <cs:fillRef idx="0"/>
    <cs:effectRef idx="0"/>
    <cs:fontRef idx="minor">
      <a:schemeClr val="dk1"/>
    </cs:fontRef>
    <cs:spPr>
      <a:ln w="9525" cap="flat" cmpd="sng" algn="ctr">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a:solidFill>
          <a:schemeClr val="tx1">
            <a:lumMod val="15000"/>
            <a:lumOff val="85000"/>
          </a:schemeClr>
        </a:solidFill>
      </a:ln>
    </cs:spPr>
  </cs:gridlineMajor>
  <cs:gridlineMinor>
    <cs:lnRef idx="0"/>
    <cs:fillRef idx="0"/>
    <cs:effectRef idx="0"/>
    <cs:fontRef idx="minor">
      <a:schemeClr val="dk1"/>
    </cs:fontRef>
    <cs:spPr>
      <a:ln w="9525">
        <a:solidFill>
          <a:schemeClr val="tx1">
            <a:lumMod val="5000"/>
            <a:lumOff val="95000"/>
          </a:schemeClr>
        </a:solidFill>
      </a:ln>
    </cs:spPr>
  </cs:gridlineMinor>
  <cs:hiLoLine>
    <cs:lnRef idx="0"/>
    <cs:fillRef idx="0"/>
    <cs:effectRef idx="0"/>
    <cs:fontRef idx="minor">
      <a:schemeClr val="dk1"/>
    </cs:fontRef>
    <cs:spPr>
      <a:ln w="9525" cap="flat" cmpd="sng" algn="ctr">
        <a:solidFill>
          <a:schemeClr val="tx1">
            <a:lumMod val="35000"/>
            <a:lumOff val="65000"/>
          </a:schemeClr>
        </a:solidFill>
        <a:round/>
      </a:ln>
    </cs:spPr>
  </cs:hiLoLine>
  <cs:leaderLine>
    <cs:lnRef idx="0"/>
    <cs:fillRef idx="0"/>
    <cs:effectRef idx="0"/>
    <cs:fontRef idx="minor">
      <a:schemeClr val="dk1"/>
    </cs:fontRef>
    <cs:spPr>
      <a:ln w="9525" cap="flat" cmpd="sng" algn="ctr">
        <a:solidFill>
          <a:schemeClr val="tx1">
            <a:lumMod val="35000"/>
            <a:lumOff val="65000"/>
          </a:schemeClr>
        </a:solidFill>
        <a:round/>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defRPr sz="1197" kern="1200"/>
  </cs:seriesAxis>
  <cs:seriesLine>
    <cs:lnRef idx="0"/>
    <cs:fillRef idx="0"/>
    <cs:effectRef idx="0"/>
    <cs:fontRef idx="minor">
      <a:schemeClr val="dk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200" b="0" kern="1200" cap="none" spc="50" baseline="0"/>
  </cs:title>
  <cs:trendline>
    <cs:lnRef idx="0">
      <cs:styleClr val="auto"/>
    </cs:lnRef>
    <cs:fillRef idx="0"/>
    <cs:effectRef idx="0"/>
    <cs:fontRef idx="minor">
      <a:schemeClr val="dk1"/>
    </cs:fontRef>
    <cs:spPr>
      <a:ln w="19050" cap="rnd">
        <a:solidFill>
          <a:schemeClr val="phClr"/>
        </a:solidFill>
        <a:prstDash val="sysDot"/>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cap="flat" cmpd="sng" algn="ctr">
        <a:solidFill>
          <a:schemeClr val="tx1">
            <a:lumMod val="50000"/>
            <a:lumOff val="50000"/>
          </a:schemeClr>
        </a:solidFill>
        <a:round/>
      </a:ln>
    </cs:spPr>
  </cs:upBar>
  <cs:valueAxis>
    <cs:lnRef idx="0"/>
    <cs:fillRef idx="0"/>
    <cs:effectRef idx="0"/>
    <cs:fontRef idx="minor">
      <a:schemeClr val="tx1">
        <a:lumMod val="50000"/>
        <a:lumOff val="50000"/>
      </a:schemeClr>
    </cs:fontRef>
    <cs:spPr>
      <a:ln w="9525">
        <a:solidFill>
          <a:schemeClr val="tx1">
            <a:lumMod val="15000"/>
            <a:lumOff val="85000"/>
          </a:schemeClr>
        </a:solidFill>
      </a:ln>
    </cs:spPr>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24">
  <cs:axisTitle>
    <cs:lnRef idx="0"/>
    <cs:fillRef idx="0"/>
    <cs:effectRef idx="0"/>
    <cs:fontRef idx="minor">
      <a:schemeClr val="tx1">
        <a:lumMod val="50000"/>
        <a:lumOff val="50000"/>
      </a:schemeClr>
    </cs:fontRef>
    <cs:defRPr sz="1197" kern="1200"/>
  </cs:axisTitle>
  <cs:categoryAxis>
    <cs:lnRef idx="0"/>
    <cs:fillRef idx="0"/>
    <cs:effectRef idx="0"/>
    <cs:fontRef idx="minor">
      <a:schemeClr val="tx1">
        <a:lumMod val="50000"/>
        <a:lumOff val="50000"/>
      </a:schemeClr>
    </cs:fontRef>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bg1"/>
    </cs:fontRef>
    <cs:spPr>
      <a:solidFill>
        <a:schemeClr val="tx1">
          <a:lumMod val="35000"/>
          <a:lumOff val="65000"/>
        </a:schemeClr>
      </a:solidFill>
    </cs:spPr>
    <cs:defRPr sz="1197"/>
    <cs:bodyPr rot="0" spcFirstLastPara="1" vertOverflow="clip" horzOverflow="clip" vert="horz" wrap="square" lIns="36576" tIns="18288" rIns="36576" bIns="18288" anchor="ctr" anchorCtr="1">
      <a:spAutoFit/>
    </cs:bodyPr>
  </cs:dataLabelCallout>
  <cs:dataPoint>
    <cs:lnRef idx="0">
      <cs:styleClr val="auto"/>
    </cs:lnRef>
    <cs:fillRef idx="0"/>
    <cs:effectRef idx="0"/>
    <cs:fontRef idx="minor">
      <a:schemeClr val="dk1"/>
    </cs:fontRef>
    <cs:spPr>
      <a:noFill/>
      <a:ln w="25400" cap="flat" cmpd="sng" algn="ctr">
        <a:solidFill>
          <a:schemeClr val="phClr"/>
        </a:solidFill>
        <a:miter lim="800000"/>
      </a:ln>
    </cs:spPr>
  </cs:dataPoint>
  <cs:dataPoint3D>
    <cs:lnRef idx="0">
      <cs:styleClr val="auto"/>
    </cs:lnRef>
    <cs:fillRef idx="0">
      <cs:styleClr val="auto"/>
    </cs:fillRef>
    <cs:effectRef idx="0"/>
    <cs:fontRef idx="minor">
      <a:schemeClr val="dk1"/>
    </cs:fontRef>
    <cs:spPr>
      <a:ln w="19050" cap="flat" cmpd="sng" algn="ctr">
        <a:solidFill>
          <a:schemeClr val="phClr"/>
        </a:solidFill>
        <a:miter lim="800000"/>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ln w="19050" cap="rnd">
        <a:solidFill>
          <a:schemeClr val="phClr"/>
        </a:solidFill>
        <a:round/>
      </a:ln>
    </cs:spPr>
  </cs:dataPointMarker>
  <cs:dataPointMarkerLayout symbol="circle" size="6"/>
  <cs:dataPointWireframe>
    <cs:lnRef idx="0">
      <cs:styleClr val="auto"/>
    </cs:lnRef>
    <cs:fillRef idx="1"/>
    <cs:effectRef idx="0"/>
    <cs:fontRef idx="minor">
      <a:schemeClr val="tx1"/>
    </cs:fontRef>
    <cs:spPr>
      <a:ln w="9525">
        <a:solidFill>
          <a:schemeClr val="phClr"/>
        </a:solidFill>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tx1">
            <a:lumMod val="50000"/>
            <a:lumOff val="50000"/>
          </a:schemeClr>
        </a:solidFill>
        <a:round/>
      </a:ln>
    </cs:spPr>
  </cs:downBar>
  <cs:dropLine>
    <cs:lnRef idx="0"/>
    <cs:fillRef idx="0"/>
    <cs:effectRef idx="0"/>
    <cs:fontRef idx="minor">
      <a:schemeClr val="dk1"/>
    </cs:fontRef>
    <cs:spPr>
      <a:ln w="9525" cap="flat" cmpd="sng" algn="ctr">
        <a:solidFill>
          <a:schemeClr val="tx1">
            <a:lumMod val="35000"/>
            <a:lumOff val="65000"/>
          </a:schemeClr>
        </a:solidFill>
        <a:round/>
      </a:ln>
    </cs:spPr>
  </cs:dropLine>
  <cs:errorBar>
    <cs:lnRef idx="0"/>
    <cs:fillRef idx="0"/>
    <cs:effectRef idx="0"/>
    <cs:fontRef idx="minor">
      <a:schemeClr val="dk1"/>
    </cs:fontRef>
    <cs:spPr>
      <a:ln w="9525" cap="flat" cmpd="sng" algn="ctr">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a:solidFill>
          <a:schemeClr val="tx1">
            <a:lumMod val="15000"/>
            <a:lumOff val="85000"/>
          </a:schemeClr>
        </a:solidFill>
      </a:ln>
    </cs:spPr>
  </cs:gridlineMajor>
  <cs:gridlineMinor>
    <cs:lnRef idx="0"/>
    <cs:fillRef idx="0"/>
    <cs:effectRef idx="0"/>
    <cs:fontRef idx="minor">
      <a:schemeClr val="dk1"/>
    </cs:fontRef>
    <cs:spPr>
      <a:ln w="9525">
        <a:solidFill>
          <a:schemeClr val="tx1">
            <a:lumMod val="5000"/>
            <a:lumOff val="95000"/>
          </a:schemeClr>
        </a:solidFill>
      </a:ln>
    </cs:spPr>
  </cs:gridlineMinor>
  <cs:hiLoLine>
    <cs:lnRef idx="0"/>
    <cs:fillRef idx="0"/>
    <cs:effectRef idx="0"/>
    <cs:fontRef idx="minor">
      <a:schemeClr val="dk1"/>
    </cs:fontRef>
    <cs:spPr>
      <a:ln w="9525" cap="flat" cmpd="sng" algn="ctr">
        <a:solidFill>
          <a:schemeClr val="tx1">
            <a:lumMod val="35000"/>
            <a:lumOff val="65000"/>
          </a:schemeClr>
        </a:solidFill>
        <a:round/>
      </a:ln>
    </cs:spPr>
  </cs:hiLoLine>
  <cs:leaderLine>
    <cs:lnRef idx="0"/>
    <cs:fillRef idx="0"/>
    <cs:effectRef idx="0"/>
    <cs:fontRef idx="minor">
      <a:schemeClr val="dk1"/>
    </cs:fontRef>
    <cs:spPr>
      <a:ln w="9525" cap="flat" cmpd="sng" algn="ctr">
        <a:solidFill>
          <a:schemeClr val="tx1">
            <a:lumMod val="35000"/>
            <a:lumOff val="65000"/>
          </a:schemeClr>
        </a:solidFill>
        <a:round/>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defRPr sz="1197" kern="1200"/>
  </cs:seriesAxis>
  <cs:seriesLine>
    <cs:lnRef idx="0"/>
    <cs:fillRef idx="0"/>
    <cs:effectRef idx="0"/>
    <cs:fontRef idx="minor">
      <a:schemeClr val="dk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200" b="0" kern="1200" cap="none" spc="50" baseline="0"/>
  </cs:title>
  <cs:trendline>
    <cs:lnRef idx="0">
      <cs:styleClr val="auto"/>
    </cs:lnRef>
    <cs:fillRef idx="0"/>
    <cs:effectRef idx="0"/>
    <cs:fontRef idx="minor">
      <a:schemeClr val="dk1"/>
    </cs:fontRef>
    <cs:spPr>
      <a:ln w="19050" cap="rnd">
        <a:solidFill>
          <a:schemeClr val="phClr"/>
        </a:solidFill>
        <a:prstDash val="sysDot"/>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cap="flat" cmpd="sng" algn="ctr">
        <a:solidFill>
          <a:schemeClr val="tx1">
            <a:lumMod val="50000"/>
            <a:lumOff val="50000"/>
          </a:schemeClr>
        </a:solidFill>
        <a:round/>
      </a:ln>
    </cs:spPr>
  </cs:upBar>
  <cs:valueAxis>
    <cs:lnRef idx="0"/>
    <cs:fillRef idx="0"/>
    <cs:effectRef idx="0"/>
    <cs:fontRef idx="minor">
      <a:schemeClr val="tx1">
        <a:lumMod val="50000"/>
        <a:lumOff val="50000"/>
      </a:schemeClr>
    </cs:fontRef>
    <cs:spPr>
      <a:ln w="9525">
        <a:solidFill>
          <a:schemeClr val="tx1">
            <a:lumMod val="15000"/>
            <a:lumOff val="85000"/>
          </a:schemeClr>
        </a:solidFill>
      </a:ln>
    </cs:spPr>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723564-01CE-40F1-8C3F-84ACD7F7BF7F}"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8C8D61EA-BB0A-4E41-A756-E7560846F741}">
      <dgm:prSet phldrT="[Text]" custT="1"/>
      <dgm:spPr/>
      <dgm:t>
        <a:bodyPr/>
        <a:lstStyle/>
        <a:p>
          <a:r>
            <a:rPr lang="mn-MN" sz="1400" b="1" dirty="0">
              <a:latin typeface="Arial" panose="020B0604020202020204" pitchFamily="34" charset="0"/>
              <a:cs typeface="Arial" panose="020B0604020202020204" pitchFamily="34" charset="0"/>
            </a:rPr>
            <a:t>Төлөвлөгөө</a:t>
          </a:r>
          <a:endParaRPr lang="en-US" sz="1400" b="1" dirty="0">
            <a:latin typeface="Arial" panose="020B0604020202020204" pitchFamily="34" charset="0"/>
            <a:cs typeface="Arial" panose="020B0604020202020204" pitchFamily="34" charset="0"/>
          </a:endParaRPr>
        </a:p>
      </dgm:t>
    </dgm:pt>
    <dgm:pt modelId="{F613E5F7-8549-4897-BEC1-D6F1ACF57436}" type="parTrans" cxnId="{AE6C346F-ECB4-4A23-8575-8E6360B2371E}">
      <dgm:prSet/>
      <dgm:spPr/>
      <dgm:t>
        <a:bodyPr/>
        <a:lstStyle/>
        <a:p>
          <a:endParaRPr lang="en-US" sz="1200">
            <a:latin typeface="Arial" panose="020B0604020202020204" pitchFamily="34" charset="0"/>
            <a:cs typeface="Arial" panose="020B0604020202020204" pitchFamily="34" charset="0"/>
          </a:endParaRPr>
        </a:p>
      </dgm:t>
    </dgm:pt>
    <dgm:pt modelId="{E5910821-5A9E-4BC7-AF9C-72123B78F74F}" type="sibTrans" cxnId="{AE6C346F-ECB4-4A23-8575-8E6360B2371E}">
      <dgm:prSet/>
      <dgm:spPr/>
      <dgm:t>
        <a:bodyPr/>
        <a:lstStyle/>
        <a:p>
          <a:endParaRPr lang="en-US" sz="1200">
            <a:latin typeface="Arial" panose="020B0604020202020204" pitchFamily="34" charset="0"/>
            <a:cs typeface="Arial" panose="020B0604020202020204" pitchFamily="34" charset="0"/>
          </a:endParaRPr>
        </a:p>
      </dgm:t>
    </dgm:pt>
    <dgm:pt modelId="{C4B7FFA6-5403-4A6C-B33E-6C98D79B6CF1}">
      <dgm:prSet phldrT="[Text]" custT="1"/>
      <dgm:spPr/>
      <dgm:t>
        <a:bodyPr/>
        <a:lstStyle/>
        <a:p>
          <a:r>
            <a:rPr lang="mn-MN" sz="1400" dirty="0">
              <a:latin typeface="Arial" panose="020B0604020202020204" pitchFamily="34" charset="0"/>
              <a:cs typeface="Arial" panose="020B0604020202020204" pitchFamily="34" charset="0"/>
            </a:rPr>
            <a:t>Бүтээгдэхүүний нэр төрлөө нэмэгдүүлэх /өөрөө тэгширдэг, шүршдэг бетон/</a:t>
          </a:r>
          <a:endParaRPr lang="en-US" sz="1400" dirty="0">
            <a:latin typeface="Arial" panose="020B0604020202020204" pitchFamily="34" charset="0"/>
            <a:cs typeface="Arial" panose="020B0604020202020204" pitchFamily="34" charset="0"/>
          </a:endParaRPr>
        </a:p>
      </dgm:t>
    </dgm:pt>
    <dgm:pt modelId="{C4F088B9-1557-4199-AEB7-9A950EE1FC4B}" type="parTrans" cxnId="{63E9F20E-7F20-4568-8985-5DC07693EBEF}">
      <dgm:prSet/>
      <dgm:spPr/>
      <dgm:t>
        <a:bodyPr/>
        <a:lstStyle/>
        <a:p>
          <a:endParaRPr lang="en-US" sz="1200">
            <a:latin typeface="Arial" panose="020B0604020202020204" pitchFamily="34" charset="0"/>
            <a:cs typeface="Arial" panose="020B0604020202020204" pitchFamily="34" charset="0"/>
          </a:endParaRPr>
        </a:p>
      </dgm:t>
    </dgm:pt>
    <dgm:pt modelId="{3186CFC1-05C9-4896-9CFA-AAADD9EF0ECB}" type="sibTrans" cxnId="{63E9F20E-7F20-4568-8985-5DC07693EBEF}">
      <dgm:prSet/>
      <dgm:spPr/>
      <dgm:t>
        <a:bodyPr/>
        <a:lstStyle/>
        <a:p>
          <a:endParaRPr lang="en-US" sz="1200">
            <a:latin typeface="Arial" panose="020B0604020202020204" pitchFamily="34" charset="0"/>
            <a:cs typeface="Arial" panose="020B0604020202020204" pitchFamily="34" charset="0"/>
          </a:endParaRPr>
        </a:p>
      </dgm:t>
    </dgm:pt>
    <dgm:pt modelId="{F8A2A318-3DF4-4BD8-9A92-1C3530DFA028}">
      <dgm:prSet phldrT="[Text]" custT="1"/>
      <dgm:spPr/>
      <dgm:t>
        <a:bodyPr/>
        <a:lstStyle/>
        <a:p>
          <a:r>
            <a:rPr lang="mn-MN" sz="1400" dirty="0">
              <a:latin typeface="Arial" panose="020B0604020202020204" pitchFamily="34" charset="0"/>
              <a:cs typeface="Arial" panose="020B0604020202020204" pitchFamily="34" charset="0"/>
            </a:rPr>
            <a:t>Итгэмжлэгдсэн лабораторийг бүрэн ажиллагаатай болох</a:t>
          </a:r>
          <a:endParaRPr lang="en-US" sz="1400" dirty="0">
            <a:latin typeface="Arial" panose="020B0604020202020204" pitchFamily="34" charset="0"/>
            <a:cs typeface="Arial" panose="020B0604020202020204" pitchFamily="34" charset="0"/>
          </a:endParaRPr>
        </a:p>
      </dgm:t>
    </dgm:pt>
    <dgm:pt modelId="{8FB5A6B9-B72F-4F79-8511-1C33F0149998}" type="parTrans" cxnId="{DC960A47-602D-4264-A848-A0B18F933418}">
      <dgm:prSet/>
      <dgm:spPr/>
      <dgm:t>
        <a:bodyPr/>
        <a:lstStyle/>
        <a:p>
          <a:endParaRPr lang="en-US" sz="1200">
            <a:latin typeface="Arial" panose="020B0604020202020204" pitchFamily="34" charset="0"/>
            <a:cs typeface="Arial" panose="020B0604020202020204" pitchFamily="34" charset="0"/>
          </a:endParaRPr>
        </a:p>
      </dgm:t>
    </dgm:pt>
    <dgm:pt modelId="{61DF9EE6-BDFF-4ED2-8193-945540B1554D}" type="sibTrans" cxnId="{DC960A47-602D-4264-A848-A0B18F933418}">
      <dgm:prSet/>
      <dgm:spPr/>
      <dgm:t>
        <a:bodyPr/>
        <a:lstStyle/>
        <a:p>
          <a:endParaRPr lang="en-US" sz="1200">
            <a:latin typeface="Arial" panose="020B0604020202020204" pitchFamily="34" charset="0"/>
            <a:cs typeface="Arial" panose="020B0604020202020204" pitchFamily="34" charset="0"/>
          </a:endParaRPr>
        </a:p>
      </dgm:t>
    </dgm:pt>
    <dgm:pt modelId="{C03FC009-4F9E-4C39-B129-5E5022534D2D}">
      <dgm:prSet phldrT="[Text]" custT="1"/>
      <dgm:spPr/>
      <dgm:t>
        <a:bodyPr/>
        <a:lstStyle/>
        <a:p>
          <a:r>
            <a:rPr lang="mn-MN" sz="1200" b="1" dirty="0">
              <a:latin typeface="Arial" panose="020B0604020202020204" pitchFamily="34" charset="0"/>
              <a:cs typeface="Arial" panose="020B0604020202020204" pitchFamily="34" charset="0"/>
            </a:rPr>
            <a:t>Гүйцэтгэл</a:t>
          </a:r>
          <a:endParaRPr lang="en-US" sz="1200" b="1" dirty="0">
            <a:latin typeface="Arial" panose="020B0604020202020204" pitchFamily="34" charset="0"/>
            <a:cs typeface="Arial" panose="020B0604020202020204" pitchFamily="34" charset="0"/>
          </a:endParaRPr>
        </a:p>
      </dgm:t>
    </dgm:pt>
    <dgm:pt modelId="{06C7D20D-126C-4D6B-BDBA-A7E224582283}" type="parTrans" cxnId="{C90298F0-E6FF-4D97-951B-E8D210080BF4}">
      <dgm:prSet/>
      <dgm:spPr/>
      <dgm:t>
        <a:bodyPr/>
        <a:lstStyle/>
        <a:p>
          <a:endParaRPr lang="en-US" sz="1200">
            <a:latin typeface="Arial" panose="020B0604020202020204" pitchFamily="34" charset="0"/>
            <a:cs typeface="Arial" panose="020B0604020202020204" pitchFamily="34" charset="0"/>
          </a:endParaRPr>
        </a:p>
      </dgm:t>
    </dgm:pt>
    <dgm:pt modelId="{2C4E5388-0A3A-4624-AF5B-C22B9162BC4F}" type="sibTrans" cxnId="{C90298F0-E6FF-4D97-951B-E8D210080BF4}">
      <dgm:prSet/>
      <dgm:spPr/>
      <dgm:t>
        <a:bodyPr/>
        <a:lstStyle/>
        <a:p>
          <a:endParaRPr lang="en-US" sz="1200">
            <a:latin typeface="Arial" panose="020B0604020202020204" pitchFamily="34" charset="0"/>
            <a:cs typeface="Arial" panose="020B0604020202020204" pitchFamily="34" charset="0"/>
          </a:endParaRPr>
        </a:p>
      </dgm:t>
    </dgm:pt>
    <dgm:pt modelId="{3CD8AF69-58B2-4A3D-B5F5-0E29AF9EE220}">
      <dgm:prSet phldrT="[Text]" custT="1"/>
      <dgm:spPr/>
      <dgm:t>
        <a:bodyPr/>
        <a:lstStyle/>
        <a:p>
          <a:r>
            <a:rPr lang="mn-MN" sz="1400" dirty="0">
              <a:latin typeface="Arial" panose="020B0604020202020204" pitchFamily="34" charset="0"/>
              <a:cs typeface="Arial" panose="020B0604020202020204" pitchFamily="34" charset="0"/>
            </a:rPr>
            <a:t>УБ хотын шинэ цэвэрлэх байгууламжийн төсөлрүү орох</a:t>
          </a:r>
          <a:endParaRPr lang="en-US" sz="1400" dirty="0">
            <a:latin typeface="Arial" panose="020B0604020202020204" pitchFamily="34" charset="0"/>
            <a:cs typeface="Arial" panose="020B0604020202020204" pitchFamily="34" charset="0"/>
          </a:endParaRPr>
        </a:p>
      </dgm:t>
    </dgm:pt>
    <dgm:pt modelId="{A2A6EAC9-BFF7-4C75-A95F-6517B3A452AF}" type="parTrans" cxnId="{9F1752A6-4262-4D33-AC15-5F61882518E9}">
      <dgm:prSet/>
      <dgm:spPr/>
      <dgm:t>
        <a:bodyPr/>
        <a:lstStyle/>
        <a:p>
          <a:endParaRPr lang="en-US"/>
        </a:p>
      </dgm:t>
    </dgm:pt>
    <dgm:pt modelId="{8C1577AC-E791-4456-B421-4F2A2B260AF3}" type="sibTrans" cxnId="{9F1752A6-4262-4D33-AC15-5F61882518E9}">
      <dgm:prSet/>
      <dgm:spPr/>
      <dgm:t>
        <a:bodyPr/>
        <a:lstStyle/>
        <a:p>
          <a:endParaRPr lang="en-US"/>
        </a:p>
      </dgm:t>
    </dgm:pt>
    <dgm:pt modelId="{37297C0A-76B9-4910-8C2D-BF50D46F4CE4}">
      <dgm:prSet phldrT="[Text]" custT="1"/>
      <dgm:spPr/>
      <dgm:t>
        <a:bodyPr/>
        <a:lstStyle/>
        <a:p>
          <a:r>
            <a:rPr lang="mn-MN" sz="1200" dirty="0">
              <a:latin typeface="Arial" panose="020B0604020202020204" pitchFamily="34" charset="0"/>
              <a:cs typeface="Arial" panose="020B0604020202020204" pitchFamily="34" charset="0"/>
            </a:rPr>
            <a:t>Шинэ нэр төрлийн бүтээгдэхүүн гараагүй. Учир нь зах зээл дэх хэрэгцээ бага байна.</a:t>
          </a:r>
          <a:endParaRPr lang="en-US" sz="1200" b="1" dirty="0">
            <a:latin typeface="Arial" panose="020B0604020202020204" pitchFamily="34" charset="0"/>
            <a:cs typeface="Arial" panose="020B0604020202020204" pitchFamily="34" charset="0"/>
          </a:endParaRPr>
        </a:p>
      </dgm:t>
    </dgm:pt>
    <dgm:pt modelId="{10C42D38-2313-44A5-B70A-C1B4720330C9}" type="parTrans" cxnId="{E9460D81-AC8D-49FC-B5D2-8A6835F541E3}">
      <dgm:prSet/>
      <dgm:spPr/>
      <dgm:t>
        <a:bodyPr/>
        <a:lstStyle/>
        <a:p>
          <a:endParaRPr lang="en-US"/>
        </a:p>
      </dgm:t>
    </dgm:pt>
    <dgm:pt modelId="{DF94DF2B-C350-4162-AF00-63E94F3FD0A1}" type="sibTrans" cxnId="{E9460D81-AC8D-49FC-B5D2-8A6835F541E3}">
      <dgm:prSet/>
      <dgm:spPr/>
      <dgm:t>
        <a:bodyPr/>
        <a:lstStyle/>
        <a:p>
          <a:endParaRPr lang="en-US"/>
        </a:p>
      </dgm:t>
    </dgm:pt>
    <dgm:pt modelId="{30474CB6-6DEC-43D4-8443-C4780FAE1B27}">
      <dgm:prSet phldrT="[Text]" custT="1"/>
      <dgm:spPr/>
      <dgm:t>
        <a:bodyPr/>
        <a:lstStyle/>
        <a:p>
          <a:r>
            <a:rPr lang="mn-MN" sz="1400" dirty="0">
              <a:latin typeface="Arial" panose="020B0604020202020204" pitchFamily="34" charset="0"/>
              <a:cs typeface="Arial" panose="020B0604020202020204" pitchFamily="34" charset="0"/>
            </a:rPr>
            <a:t>Итгэмжлэгдсэн лабораторийн ажил өөрсдийн бетоныг баталгаажуулж байна.</a:t>
          </a:r>
          <a:endParaRPr lang="en-US" sz="1400" dirty="0">
            <a:latin typeface="Arial" panose="020B0604020202020204" pitchFamily="34" charset="0"/>
            <a:cs typeface="Arial" panose="020B0604020202020204" pitchFamily="34" charset="0"/>
          </a:endParaRPr>
        </a:p>
      </dgm:t>
    </dgm:pt>
    <dgm:pt modelId="{CEB48BD2-29BB-496C-8EFA-9BF734CCA047}" type="parTrans" cxnId="{383FD276-C98B-4B53-84D1-4356297F9271}">
      <dgm:prSet/>
      <dgm:spPr/>
      <dgm:t>
        <a:bodyPr/>
        <a:lstStyle/>
        <a:p>
          <a:endParaRPr lang="en-US"/>
        </a:p>
      </dgm:t>
    </dgm:pt>
    <dgm:pt modelId="{6B41B705-4C57-4594-8186-82317BE1F599}" type="sibTrans" cxnId="{383FD276-C98B-4B53-84D1-4356297F9271}">
      <dgm:prSet/>
      <dgm:spPr/>
      <dgm:t>
        <a:bodyPr/>
        <a:lstStyle/>
        <a:p>
          <a:endParaRPr lang="en-US"/>
        </a:p>
      </dgm:t>
    </dgm:pt>
    <dgm:pt modelId="{E1C8C040-C72F-42B7-ACBC-E9AF740A1E10}">
      <dgm:prSet phldrT="[Text]" custT="1"/>
      <dgm:spPr/>
      <dgm:t>
        <a:bodyPr/>
        <a:lstStyle/>
        <a:p>
          <a:r>
            <a:rPr lang="mn-MN" sz="1400" dirty="0">
              <a:latin typeface="Arial" panose="020B0604020202020204" pitchFamily="34" charset="0"/>
              <a:cs typeface="Arial" panose="020B0604020202020204" pitchFamily="34" charset="0"/>
            </a:rPr>
            <a:t>УБ хотын шинэ цэвэрлэх байгууламжийн энэ онд эхлээгүй.</a:t>
          </a:r>
          <a:endParaRPr lang="en-US" sz="1400" dirty="0">
            <a:latin typeface="Arial" panose="020B0604020202020204" pitchFamily="34" charset="0"/>
            <a:cs typeface="Arial" panose="020B0604020202020204" pitchFamily="34" charset="0"/>
          </a:endParaRPr>
        </a:p>
      </dgm:t>
    </dgm:pt>
    <dgm:pt modelId="{59D2534C-5A11-473C-9C98-DF9F73DAEEBA}" type="parTrans" cxnId="{4B33E808-752C-46A2-B35D-08ECC8C63848}">
      <dgm:prSet/>
      <dgm:spPr/>
      <dgm:t>
        <a:bodyPr/>
        <a:lstStyle/>
        <a:p>
          <a:endParaRPr lang="en-US"/>
        </a:p>
      </dgm:t>
    </dgm:pt>
    <dgm:pt modelId="{B18E30B2-9CD8-4B75-8751-9313860C5700}" type="sibTrans" cxnId="{4B33E808-752C-46A2-B35D-08ECC8C63848}">
      <dgm:prSet/>
      <dgm:spPr/>
      <dgm:t>
        <a:bodyPr/>
        <a:lstStyle/>
        <a:p>
          <a:endParaRPr lang="en-US"/>
        </a:p>
      </dgm:t>
    </dgm:pt>
    <dgm:pt modelId="{3391FF70-AC94-4C50-88E0-536D5DFFC02B}" type="pres">
      <dgm:prSet presAssocID="{C6723564-01CE-40F1-8C3F-84ACD7F7BF7F}" presName="theList" presStyleCnt="0">
        <dgm:presLayoutVars>
          <dgm:dir/>
          <dgm:animLvl val="lvl"/>
          <dgm:resizeHandles val="exact"/>
        </dgm:presLayoutVars>
      </dgm:prSet>
      <dgm:spPr/>
    </dgm:pt>
    <dgm:pt modelId="{24865EF9-68AE-4FE3-BCE2-36EB88C9A966}" type="pres">
      <dgm:prSet presAssocID="{8C8D61EA-BB0A-4E41-A756-E7560846F741}" presName="compNode" presStyleCnt="0"/>
      <dgm:spPr/>
    </dgm:pt>
    <dgm:pt modelId="{63CC26E5-BC54-4DE9-93DB-F724AC82091E}" type="pres">
      <dgm:prSet presAssocID="{8C8D61EA-BB0A-4E41-A756-E7560846F741}" presName="aNode" presStyleLbl="bgShp" presStyleIdx="0" presStyleCnt="2" custLinFactNeighborX="-4018"/>
      <dgm:spPr/>
    </dgm:pt>
    <dgm:pt modelId="{E8E2FE54-E470-48E5-AB0B-74FAE0301147}" type="pres">
      <dgm:prSet presAssocID="{8C8D61EA-BB0A-4E41-A756-E7560846F741}" presName="textNode" presStyleLbl="bgShp" presStyleIdx="0" presStyleCnt="2"/>
      <dgm:spPr/>
    </dgm:pt>
    <dgm:pt modelId="{1130C369-2C06-48F1-8165-D2AB69BCFF85}" type="pres">
      <dgm:prSet presAssocID="{8C8D61EA-BB0A-4E41-A756-E7560846F741}" presName="compChildNode" presStyleCnt="0"/>
      <dgm:spPr/>
    </dgm:pt>
    <dgm:pt modelId="{29BCDB64-F81E-4A2C-B324-76D7F1580B1B}" type="pres">
      <dgm:prSet presAssocID="{8C8D61EA-BB0A-4E41-A756-E7560846F741}" presName="theInnerList" presStyleCnt="0"/>
      <dgm:spPr/>
    </dgm:pt>
    <dgm:pt modelId="{CFAC44B9-1A68-44FA-B1D2-34FA479C8F6E}" type="pres">
      <dgm:prSet presAssocID="{C4B7FFA6-5403-4A6C-B33E-6C98D79B6CF1}" presName="childNode" presStyleLbl="node1" presStyleIdx="0" presStyleCnt="6" custScaleX="101487" custScaleY="104103" custLinFactY="-43730" custLinFactNeighborX="-599" custLinFactNeighborY="-100000">
        <dgm:presLayoutVars>
          <dgm:bulletEnabled val="1"/>
        </dgm:presLayoutVars>
      </dgm:prSet>
      <dgm:spPr/>
    </dgm:pt>
    <dgm:pt modelId="{B7DFEDAF-6D08-4DA8-BB4B-0899E84D4480}" type="pres">
      <dgm:prSet presAssocID="{C4B7FFA6-5403-4A6C-B33E-6C98D79B6CF1}" presName="aSpace2" presStyleCnt="0"/>
      <dgm:spPr/>
    </dgm:pt>
    <dgm:pt modelId="{236B56F7-00FA-4658-8956-327B2742FC1D}" type="pres">
      <dgm:prSet presAssocID="{F8A2A318-3DF4-4BD8-9A92-1C3530DFA028}" presName="childNode" presStyleLbl="node1" presStyleIdx="1" presStyleCnt="6" custScaleX="102446" custScaleY="99059" custLinFactY="-37515" custLinFactNeighborX="-23" custLinFactNeighborY="-100000">
        <dgm:presLayoutVars>
          <dgm:bulletEnabled val="1"/>
        </dgm:presLayoutVars>
      </dgm:prSet>
      <dgm:spPr/>
    </dgm:pt>
    <dgm:pt modelId="{272DF5BA-FCA1-4443-9BD3-4DD7F221D445}" type="pres">
      <dgm:prSet presAssocID="{F8A2A318-3DF4-4BD8-9A92-1C3530DFA028}" presName="aSpace2" presStyleCnt="0"/>
      <dgm:spPr/>
    </dgm:pt>
    <dgm:pt modelId="{A88B0616-98DF-433E-82D0-330078B0C99C}" type="pres">
      <dgm:prSet presAssocID="{3CD8AF69-58B2-4A3D-B5F5-0E29AF9EE220}" presName="childNode" presStyleLbl="node1" presStyleIdx="2" presStyleCnt="6" custScaleX="102446" custLinFactY="-42072" custLinFactNeighborX="-23" custLinFactNeighborY="-100000">
        <dgm:presLayoutVars>
          <dgm:bulletEnabled val="1"/>
        </dgm:presLayoutVars>
      </dgm:prSet>
      <dgm:spPr/>
    </dgm:pt>
    <dgm:pt modelId="{3A485C52-3611-42C4-89C0-55FC4B8F97C8}" type="pres">
      <dgm:prSet presAssocID="{8C8D61EA-BB0A-4E41-A756-E7560846F741}" presName="aSpace" presStyleCnt="0"/>
      <dgm:spPr/>
    </dgm:pt>
    <dgm:pt modelId="{1401ACA8-AB5B-4B76-A01A-77BCD2910CB9}" type="pres">
      <dgm:prSet presAssocID="{C03FC009-4F9E-4C39-B129-5E5022534D2D}" presName="compNode" presStyleCnt="0"/>
      <dgm:spPr/>
    </dgm:pt>
    <dgm:pt modelId="{58BEDF9B-2376-4CB0-9404-9FBEAD04E51F}" type="pres">
      <dgm:prSet presAssocID="{C03FC009-4F9E-4C39-B129-5E5022534D2D}" presName="aNode" presStyleLbl="bgShp" presStyleIdx="1" presStyleCnt="2" custLinFactNeighborX="3803" custLinFactNeighborY="446"/>
      <dgm:spPr/>
    </dgm:pt>
    <dgm:pt modelId="{2CE1A496-007D-4664-B698-6221F7D2921E}" type="pres">
      <dgm:prSet presAssocID="{C03FC009-4F9E-4C39-B129-5E5022534D2D}" presName="textNode" presStyleLbl="bgShp" presStyleIdx="1" presStyleCnt="2"/>
      <dgm:spPr/>
    </dgm:pt>
    <dgm:pt modelId="{BEF91C24-01E9-430F-AAE9-0CBD9AFDFDB7}" type="pres">
      <dgm:prSet presAssocID="{C03FC009-4F9E-4C39-B129-5E5022534D2D}" presName="compChildNode" presStyleCnt="0"/>
      <dgm:spPr/>
    </dgm:pt>
    <dgm:pt modelId="{33736BAA-227A-43E7-B6D8-FC97BD6FB104}" type="pres">
      <dgm:prSet presAssocID="{C03FC009-4F9E-4C39-B129-5E5022534D2D}" presName="theInnerList" presStyleCnt="0"/>
      <dgm:spPr/>
    </dgm:pt>
    <dgm:pt modelId="{0241B853-F961-47AA-A122-A8A75708CC1C}" type="pres">
      <dgm:prSet presAssocID="{37297C0A-76B9-4910-8C2D-BF50D46F4CE4}" presName="childNode" presStyleLbl="node1" presStyleIdx="3" presStyleCnt="6" custScaleX="101487" custScaleY="104103" custLinFactY="-43730" custLinFactNeighborX="-599" custLinFactNeighborY="-100000">
        <dgm:presLayoutVars>
          <dgm:bulletEnabled val="1"/>
        </dgm:presLayoutVars>
      </dgm:prSet>
      <dgm:spPr/>
    </dgm:pt>
    <dgm:pt modelId="{9A89A37C-1932-4DE7-B45D-1F5E0EFAEEE7}" type="pres">
      <dgm:prSet presAssocID="{37297C0A-76B9-4910-8C2D-BF50D46F4CE4}" presName="aSpace2" presStyleCnt="0"/>
      <dgm:spPr/>
    </dgm:pt>
    <dgm:pt modelId="{E6EF45DC-BC32-4B68-A95C-CDDCDBD50F60}" type="pres">
      <dgm:prSet presAssocID="{30474CB6-6DEC-43D4-8443-C4780FAE1B27}" presName="childNode" presStyleLbl="node1" presStyleIdx="4" presStyleCnt="6" custScaleX="102446" custScaleY="99059" custLinFactY="-37515" custLinFactNeighborX="-23" custLinFactNeighborY="-100000">
        <dgm:presLayoutVars>
          <dgm:bulletEnabled val="1"/>
        </dgm:presLayoutVars>
      </dgm:prSet>
      <dgm:spPr/>
    </dgm:pt>
    <dgm:pt modelId="{EDE9B811-5CA1-4F35-AF42-0FB7D3CDF547}" type="pres">
      <dgm:prSet presAssocID="{30474CB6-6DEC-43D4-8443-C4780FAE1B27}" presName="aSpace2" presStyleCnt="0"/>
      <dgm:spPr/>
    </dgm:pt>
    <dgm:pt modelId="{31FA6C99-9CC3-4B6C-B259-6F445A5FC4A9}" type="pres">
      <dgm:prSet presAssocID="{E1C8C040-C72F-42B7-ACBC-E9AF740A1E10}" presName="childNode" presStyleLbl="node1" presStyleIdx="5" presStyleCnt="6" custScaleX="102446" custLinFactY="-42072" custLinFactNeighborX="-23" custLinFactNeighborY="-100000">
        <dgm:presLayoutVars>
          <dgm:bulletEnabled val="1"/>
        </dgm:presLayoutVars>
      </dgm:prSet>
      <dgm:spPr/>
    </dgm:pt>
  </dgm:ptLst>
  <dgm:cxnLst>
    <dgm:cxn modelId="{4B33E808-752C-46A2-B35D-08ECC8C63848}" srcId="{C03FC009-4F9E-4C39-B129-5E5022534D2D}" destId="{E1C8C040-C72F-42B7-ACBC-E9AF740A1E10}" srcOrd="2" destOrd="0" parTransId="{59D2534C-5A11-473C-9C98-DF9F73DAEEBA}" sibTransId="{B18E30B2-9CD8-4B75-8751-9313860C5700}"/>
    <dgm:cxn modelId="{63E9F20E-7F20-4568-8985-5DC07693EBEF}" srcId="{8C8D61EA-BB0A-4E41-A756-E7560846F741}" destId="{C4B7FFA6-5403-4A6C-B33E-6C98D79B6CF1}" srcOrd="0" destOrd="0" parTransId="{C4F088B9-1557-4199-AEB7-9A950EE1FC4B}" sibTransId="{3186CFC1-05C9-4896-9CFA-AAADD9EF0ECB}"/>
    <dgm:cxn modelId="{ED68191B-D812-4291-935F-F93FCF6FD15A}" type="presOf" srcId="{37297C0A-76B9-4910-8C2D-BF50D46F4CE4}" destId="{0241B853-F961-47AA-A122-A8A75708CC1C}" srcOrd="0" destOrd="0" presId="urn:microsoft.com/office/officeart/2005/8/layout/lProcess2"/>
    <dgm:cxn modelId="{39951C61-EE55-4134-A3AC-926DCEFAA5A0}" type="presOf" srcId="{C4B7FFA6-5403-4A6C-B33E-6C98D79B6CF1}" destId="{CFAC44B9-1A68-44FA-B1D2-34FA479C8F6E}" srcOrd="0" destOrd="0" presId="urn:microsoft.com/office/officeart/2005/8/layout/lProcess2"/>
    <dgm:cxn modelId="{DC960A47-602D-4264-A848-A0B18F933418}" srcId="{8C8D61EA-BB0A-4E41-A756-E7560846F741}" destId="{F8A2A318-3DF4-4BD8-9A92-1C3530DFA028}" srcOrd="1" destOrd="0" parTransId="{8FB5A6B9-B72F-4F79-8511-1C33F0149998}" sibTransId="{61DF9EE6-BDFF-4ED2-8193-945540B1554D}"/>
    <dgm:cxn modelId="{52985B49-AA3A-4F26-96A1-AFD4EC029DAC}" type="presOf" srcId="{C6723564-01CE-40F1-8C3F-84ACD7F7BF7F}" destId="{3391FF70-AC94-4C50-88E0-536D5DFFC02B}" srcOrd="0" destOrd="0" presId="urn:microsoft.com/office/officeart/2005/8/layout/lProcess2"/>
    <dgm:cxn modelId="{CD8AB44C-5B06-43D0-B2F8-904B6614851D}" type="presOf" srcId="{30474CB6-6DEC-43D4-8443-C4780FAE1B27}" destId="{E6EF45DC-BC32-4B68-A95C-CDDCDBD50F60}" srcOrd="0" destOrd="0" presId="urn:microsoft.com/office/officeart/2005/8/layout/lProcess2"/>
    <dgm:cxn modelId="{AE6C346F-ECB4-4A23-8575-8E6360B2371E}" srcId="{C6723564-01CE-40F1-8C3F-84ACD7F7BF7F}" destId="{8C8D61EA-BB0A-4E41-A756-E7560846F741}" srcOrd="0" destOrd="0" parTransId="{F613E5F7-8549-4897-BEC1-D6F1ACF57436}" sibTransId="{E5910821-5A9E-4BC7-AF9C-72123B78F74F}"/>
    <dgm:cxn modelId="{383FD276-C98B-4B53-84D1-4356297F9271}" srcId="{C03FC009-4F9E-4C39-B129-5E5022534D2D}" destId="{30474CB6-6DEC-43D4-8443-C4780FAE1B27}" srcOrd="1" destOrd="0" parTransId="{CEB48BD2-29BB-496C-8EFA-9BF734CCA047}" sibTransId="{6B41B705-4C57-4594-8186-82317BE1F599}"/>
    <dgm:cxn modelId="{03EB6D7A-3631-4C84-91D1-1911DDDCF3A1}" type="presOf" srcId="{C03FC009-4F9E-4C39-B129-5E5022534D2D}" destId="{58BEDF9B-2376-4CB0-9404-9FBEAD04E51F}" srcOrd="0" destOrd="0" presId="urn:microsoft.com/office/officeart/2005/8/layout/lProcess2"/>
    <dgm:cxn modelId="{E9460D81-AC8D-49FC-B5D2-8A6835F541E3}" srcId="{C03FC009-4F9E-4C39-B129-5E5022534D2D}" destId="{37297C0A-76B9-4910-8C2D-BF50D46F4CE4}" srcOrd="0" destOrd="0" parTransId="{10C42D38-2313-44A5-B70A-C1B4720330C9}" sibTransId="{DF94DF2B-C350-4162-AF00-63E94F3FD0A1}"/>
    <dgm:cxn modelId="{FA5561A6-2519-4427-9905-39C57402A4D8}" type="presOf" srcId="{8C8D61EA-BB0A-4E41-A756-E7560846F741}" destId="{63CC26E5-BC54-4DE9-93DB-F724AC82091E}" srcOrd="0" destOrd="0" presId="urn:microsoft.com/office/officeart/2005/8/layout/lProcess2"/>
    <dgm:cxn modelId="{9F1752A6-4262-4D33-AC15-5F61882518E9}" srcId="{8C8D61EA-BB0A-4E41-A756-E7560846F741}" destId="{3CD8AF69-58B2-4A3D-B5F5-0E29AF9EE220}" srcOrd="2" destOrd="0" parTransId="{A2A6EAC9-BFF7-4C75-A95F-6517B3A452AF}" sibTransId="{8C1577AC-E791-4456-B421-4F2A2B260AF3}"/>
    <dgm:cxn modelId="{AF54A3B1-9976-4149-8ACC-4914B4DD4736}" type="presOf" srcId="{8C8D61EA-BB0A-4E41-A756-E7560846F741}" destId="{E8E2FE54-E470-48E5-AB0B-74FAE0301147}" srcOrd="1" destOrd="0" presId="urn:microsoft.com/office/officeart/2005/8/layout/lProcess2"/>
    <dgm:cxn modelId="{29DE13DF-64FD-45E0-A0D5-9A8F6F74492A}" type="presOf" srcId="{3CD8AF69-58B2-4A3D-B5F5-0E29AF9EE220}" destId="{A88B0616-98DF-433E-82D0-330078B0C99C}" srcOrd="0" destOrd="0" presId="urn:microsoft.com/office/officeart/2005/8/layout/lProcess2"/>
    <dgm:cxn modelId="{C381C3E8-047E-4476-8B0F-6328513542D6}" type="presOf" srcId="{C03FC009-4F9E-4C39-B129-5E5022534D2D}" destId="{2CE1A496-007D-4664-B698-6221F7D2921E}" srcOrd="1" destOrd="0" presId="urn:microsoft.com/office/officeart/2005/8/layout/lProcess2"/>
    <dgm:cxn modelId="{CBC610EE-3639-4EBF-8C14-D8B83614132C}" type="presOf" srcId="{F8A2A318-3DF4-4BD8-9A92-1C3530DFA028}" destId="{236B56F7-00FA-4658-8956-327B2742FC1D}" srcOrd="0" destOrd="0" presId="urn:microsoft.com/office/officeart/2005/8/layout/lProcess2"/>
    <dgm:cxn modelId="{C90298F0-E6FF-4D97-951B-E8D210080BF4}" srcId="{C6723564-01CE-40F1-8C3F-84ACD7F7BF7F}" destId="{C03FC009-4F9E-4C39-B129-5E5022534D2D}" srcOrd="1" destOrd="0" parTransId="{06C7D20D-126C-4D6B-BDBA-A7E224582283}" sibTransId="{2C4E5388-0A3A-4624-AF5B-C22B9162BC4F}"/>
    <dgm:cxn modelId="{A32613F3-9727-423D-A137-6C282AC5F8AC}" type="presOf" srcId="{E1C8C040-C72F-42B7-ACBC-E9AF740A1E10}" destId="{31FA6C99-9CC3-4B6C-B259-6F445A5FC4A9}" srcOrd="0" destOrd="0" presId="urn:microsoft.com/office/officeart/2005/8/layout/lProcess2"/>
    <dgm:cxn modelId="{C54E040C-8762-4A28-943A-9BD44C1BBAD6}" type="presParOf" srcId="{3391FF70-AC94-4C50-88E0-536D5DFFC02B}" destId="{24865EF9-68AE-4FE3-BCE2-36EB88C9A966}" srcOrd="0" destOrd="0" presId="urn:microsoft.com/office/officeart/2005/8/layout/lProcess2"/>
    <dgm:cxn modelId="{5980EA5D-4A88-44BF-9C57-89FFC551ED9F}" type="presParOf" srcId="{24865EF9-68AE-4FE3-BCE2-36EB88C9A966}" destId="{63CC26E5-BC54-4DE9-93DB-F724AC82091E}" srcOrd="0" destOrd="0" presId="urn:microsoft.com/office/officeart/2005/8/layout/lProcess2"/>
    <dgm:cxn modelId="{30EAA5DF-499C-4BC0-B1FD-25AF21E30AB1}" type="presParOf" srcId="{24865EF9-68AE-4FE3-BCE2-36EB88C9A966}" destId="{E8E2FE54-E470-48E5-AB0B-74FAE0301147}" srcOrd="1" destOrd="0" presId="urn:microsoft.com/office/officeart/2005/8/layout/lProcess2"/>
    <dgm:cxn modelId="{97EB8913-7878-4E66-97CD-741852BBE49D}" type="presParOf" srcId="{24865EF9-68AE-4FE3-BCE2-36EB88C9A966}" destId="{1130C369-2C06-48F1-8165-D2AB69BCFF85}" srcOrd="2" destOrd="0" presId="urn:microsoft.com/office/officeart/2005/8/layout/lProcess2"/>
    <dgm:cxn modelId="{904EDA18-404D-4A16-8497-4112730FD3EC}" type="presParOf" srcId="{1130C369-2C06-48F1-8165-D2AB69BCFF85}" destId="{29BCDB64-F81E-4A2C-B324-76D7F1580B1B}" srcOrd="0" destOrd="0" presId="urn:microsoft.com/office/officeart/2005/8/layout/lProcess2"/>
    <dgm:cxn modelId="{4F85B560-9284-4152-9F19-092DA0EB8A26}" type="presParOf" srcId="{29BCDB64-F81E-4A2C-B324-76D7F1580B1B}" destId="{CFAC44B9-1A68-44FA-B1D2-34FA479C8F6E}" srcOrd="0" destOrd="0" presId="urn:microsoft.com/office/officeart/2005/8/layout/lProcess2"/>
    <dgm:cxn modelId="{7B1F395B-5346-4249-B16E-D8D5E0153916}" type="presParOf" srcId="{29BCDB64-F81E-4A2C-B324-76D7F1580B1B}" destId="{B7DFEDAF-6D08-4DA8-BB4B-0899E84D4480}" srcOrd="1" destOrd="0" presId="urn:microsoft.com/office/officeart/2005/8/layout/lProcess2"/>
    <dgm:cxn modelId="{A863B4C3-7386-42EA-8947-E6724A93DA3D}" type="presParOf" srcId="{29BCDB64-F81E-4A2C-B324-76D7F1580B1B}" destId="{236B56F7-00FA-4658-8956-327B2742FC1D}" srcOrd="2" destOrd="0" presId="urn:microsoft.com/office/officeart/2005/8/layout/lProcess2"/>
    <dgm:cxn modelId="{1ACF49E9-CD15-4271-85CF-FB1F326553BF}" type="presParOf" srcId="{29BCDB64-F81E-4A2C-B324-76D7F1580B1B}" destId="{272DF5BA-FCA1-4443-9BD3-4DD7F221D445}" srcOrd="3" destOrd="0" presId="urn:microsoft.com/office/officeart/2005/8/layout/lProcess2"/>
    <dgm:cxn modelId="{52B77DC0-1949-416B-883B-E576989C0E48}" type="presParOf" srcId="{29BCDB64-F81E-4A2C-B324-76D7F1580B1B}" destId="{A88B0616-98DF-433E-82D0-330078B0C99C}" srcOrd="4" destOrd="0" presId="urn:microsoft.com/office/officeart/2005/8/layout/lProcess2"/>
    <dgm:cxn modelId="{EBC5306A-2CA7-4B1D-BA9A-9CBCDC3049F7}" type="presParOf" srcId="{3391FF70-AC94-4C50-88E0-536D5DFFC02B}" destId="{3A485C52-3611-42C4-89C0-55FC4B8F97C8}" srcOrd="1" destOrd="0" presId="urn:microsoft.com/office/officeart/2005/8/layout/lProcess2"/>
    <dgm:cxn modelId="{99D25A88-C18C-45A1-8AB0-9479696EF64B}" type="presParOf" srcId="{3391FF70-AC94-4C50-88E0-536D5DFFC02B}" destId="{1401ACA8-AB5B-4B76-A01A-77BCD2910CB9}" srcOrd="2" destOrd="0" presId="urn:microsoft.com/office/officeart/2005/8/layout/lProcess2"/>
    <dgm:cxn modelId="{5A58C95A-E591-42C6-97FB-6232EFD19882}" type="presParOf" srcId="{1401ACA8-AB5B-4B76-A01A-77BCD2910CB9}" destId="{58BEDF9B-2376-4CB0-9404-9FBEAD04E51F}" srcOrd="0" destOrd="0" presId="urn:microsoft.com/office/officeart/2005/8/layout/lProcess2"/>
    <dgm:cxn modelId="{20BD98E9-794A-45AB-A113-B09522411A4A}" type="presParOf" srcId="{1401ACA8-AB5B-4B76-A01A-77BCD2910CB9}" destId="{2CE1A496-007D-4664-B698-6221F7D2921E}" srcOrd="1" destOrd="0" presId="urn:microsoft.com/office/officeart/2005/8/layout/lProcess2"/>
    <dgm:cxn modelId="{35969C68-6EEC-4B9F-8907-56B20A195399}" type="presParOf" srcId="{1401ACA8-AB5B-4B76-A01A-77BCD2910CB9}" destId="{BEF91C24-01E9-430F-AAE9-0CBD9AFDFDB7}" srcOrd="2" destOrd="0" presId="urn:microsoft.com/office/officeart/2005/8/layout/lProcess2"/>
    <dgm:cxn modelId="{9817CE17-53DE-4F28-AD6F-99135AA38E32}" type="presParOf" srcId="{BEF91C24-01E9-430F-AAE9-0CBD9AFDFDB7}" destId="{33736BAA-227A-43E7-B6D8-FC97BD6FB104}" srcOrd="0" destOrd="0" presId="urn:microsoft.com/office/officeart/2005/8/layout/lProcess2"/>
    <dgm:cxn modelId="{55ECEC48-F8AB-4E32-A7ED-EB9707161357}" type="presParOf" srcId="{33736BAA-227A-43E7-B6D8-FC97BD6FB104}" destId="{0241B853-F961-47AA-A122-A8A75708CC1C}" srcOrd="0" destOrd="0" presId="urn:microsoft.com/office/officeart/2005/8/layout/lProcess2"/>
    <dgm:cxn modelId="{546DD6CB-9727-4F19-9357-19B8069AE7CC}" type="presParOf" srcId="{33736BAA-227A-43E7-B6D8-FC97BD6FB104}" destId="{9A89A37C-1932-4DE7-B45D-1F5E0EFAEEE7}" srcOrd="1" destOrd="0" presId="urn:microsoft.com/office/officeart/2005/8/layout/lProcess2"/>
    <dgm:cxn modelId="{D3BAA394-CC04-40B6-8650-A007058CE4B9}" type="presParOf" srcId="{33736BAA-227A-43E7-B6D8-FC97BD6FB104}" destId="{E6EF45DC-BC32-4B68-A95C-CDDCDBD50F60}" srcOrd="2" destOrd="0" presId="urn:microsoft.com/office/officeart/2005/8/layout/lProcess2"/>
    <dgm:cxn modelId="{AF64A791-C7FA-48DA-B037-F13536F88D94}" type="presParOf" srcId="{33736BAA-227A-43E7-B6D8-FC97BD6FB104}" destId="{EDE9B811-5CA1-4F35-AF42-0FB7D3CDF547}" srcOrd="3" destOrd="0" presId="urn:microsoft.com/office/officeart/2005/8/layout/lProcess2"/>
    <dgm:cxn modelId="{1C287414-92C2-490B-8269-720D5ACAFA84}" type="presParOf" srcId="{33736BAA-227A-43E7-B6D8-FC97BD6FB104}" destId="{31FA6C99-9CC3-4B6C-B259-6F445A5FC4A9}" srcOrd="4"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6723564-01CE-40F1-8C3F-84ACD7F7BF7F}"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8C8D61EA-BB0A-4E41-A756-E7560846F741}">
      <dgm:prSet phldrT="[Text]" custT="1"/>
      <dgm:spPr/>
      <dgm:t>
        <a:bodyPr/>
        <a:lstStyle/>
        <a:p>
          <a:endParaRPr lang="en-US" sz="1400" b="1" dirty="0">
            <a:latin typeface="Arial" panose="020B0604020202020204" pitchFamily="34" charset="0"/>
            <a:cs typeface="Arial" panose="020B0604020202020204" pitchFamily="34" charset="0"/>
          </a:endParaRPr>
        </a:p>
        <a:p>
          <a:r>
            <a:rPr lang="mn-MN" sz="1400" b="1" dirty="0">
              <a:latin typeface="Arial" panose="020B0604020202020204" pitchFamily="34" charset="0"/>
              <a:cs typeface="Arial" panose="020B0604020202020204" pitchFamily="34" charset="0"/>
            </a:rPr>
            <a:t>Төлөвлөгөө</a:t>
          </a:r>
          <a:endParaRPr lang="en-US" sz="1400" b="1" dirty="0">
            <a:latin typeface="Arial" panose="020B0604020202020204" pitchFamily="34" charset="0"/>
            <a:cs typeface="Arial" panose="020B0604020202020204" pitchFamily="34" charset="0"/>
          </a:endParaRPr>
        </a:p>
      </dgm:t>
    </dgm:pt>
    <dgm:pt modelId="{F613E5F7-8549-4897-BEC1-D6F1ACF57436}" type="parTrans" cxnId="{AE6C346F-ECB4-4A23-8575-8E6360B2371E}">
      <dgm:prSet/>
      <dgm:spPr/>
      <dgm:t>
        <a:bodyPr/>
        <a:lstStyle/>
        <a:p>
          <a:endParaRPr lang="en-US" sz="1200">
            <a:latin typeface="Arial" panose="020B0604020202020204" pitchFamily="34" charset="0"/>
            <a:cs typeface="Arial" panose="020B0604020202020204" pitchFamily="34" charset="0"/>
          </a:endParaRPr>
        </a:p>
      </dgm:t>
    </dgm:pt>
    <dgm:pt modelId="{E5910821-5A9E-4BC7-AF9C-72123B78F74F}" type="sibTrans" cxnId="{AE6C346F-ECB4-4A23-8575-8E6360B2371E}">
      <dgm:prSet/>
      <dgm:spPr/>
      <dgm:t>
        <a:bodyPr/>
        <a:lstStyle/>
        <a:p>
          <a:endParaRPr lang="en-US" sz="1200">
            <a:latin typeface="Arial" panose="020B0604020202020204" pitchFamily="34" charset="0"/>
            <a:cs typeface="Arial" panose="020B0604020202020204" pitchFamily="34" charset="0"/>
          </a:endParaRPr>
        </a:p>
      </dgm:t>
    </dgm:pt>
    <dgm:pt modelId="{C03FC009-4F9E-4C39-B129-5E5022534D2D}">
      <dgm:prSet phldrT="[Text]" custT="1"/>
      <dgm:spPr/>
      <dgm:t>
        <a:bodyPr/>
        <a:lstStyle/>
        <a:p>
          <a:endParaRPr lang="en-US" sz="1200" b="1" dirty="0">
            <a:latin typeface="Arial" panose="020B0604020202020204" pitchFamily="34" charset="0"/>
            <a:cs typeface="Arial" panose="020B0604020202020204" pitchFamily="34" charset="0"/>
          </a:endParaRPr>
        </a:p>
        <a:p>
          <a:r>
            <a:rPr lang="mn-MN" sz="1200" b="1" dirty="0">
              <a:latin typeface="Arial" panose="020B0604020202020204" pitchFamily="34" charset="0"/>
              <a:cs typeface="Arial" panose="020B0604020202020204" pitchFamily="34" charset="0"/>
            </a:rPr>
            <a:t>Гүйцэтгэл</a:t>
          </a:r>
          <a:endParaRPr lang="en-US" sz="1200" b="1" dirty="0">
            <a:latin typeface="Arial" panose="020B0604020202020204" pitchFamily="34" charset="0"/>
            <a:cs typeface="Arial" panose="020B0604020202020204" pitchFamily="34" charset="0"/>
          </a:endParaRPr>
        </a:p>
      </dgm:t>
    </dgm:pt>
    <dgm:pt modelId="{06C7D20D-126C-4D6B-BDBA-A7E224582283}" type="parTrans" cxnId="{C90298F0-E6FF-4D97-951B-E8D210080BF4}">
      <dgm:prSet/>
      <dgm:spPr/>
      <dgm:t>
        <a:bodyPr/>
        <a:lstStyle/>
        <a:p>
          <a:endParaRPr lang="en-US" sz="1200">
            <a:latin typeface="Arial" panose="020B0604020202020204" pitchFamily="34" charset="0"/>
            <a:cs typeface="Arial" panose="020B0604020202020204" pitchFamily="34" charset="0"/>
          </a:endParaRPr>
        </a:p>
      </dgm:t>
    </dgm:pt>
    <dgm:pt modelId="{2C4E5388-0A3A-4624-AF5B-C22B9162BC4F}" type="sibTrans" cxnId="{C90298F0-E6FF-4D97-951B-E8D210080BF4}">
      <dgm:prSet/>
      <dgm:spPr/>
      <dgm:t>
        <a:bodyPr/>
        <a:lstStyle/>
        <a:p>
          <a:endParaRPr lang="en-US" sz="1200">
            <a:latin typeface="Arial" panose="020B0604020202020204" pitchFamily="34" charset="0"/>
            <a:cs typeface="Arial" panose="020B0604020202020204" pitchFamily="34" charset="0"/>
          </a:endParaRPr>
        </a:p>
      </dgm:t>
    </dgm:pt>
    <dgm:pt modelId="{050CF4E9-5CCE-44D6-9EF8-2A94A71636E4}">
      <dgm:prSet phldrT="[Text]" custT="1"/>
      <dgm:spPr/>
      <dgm:t>
        <a:bodyPr/>
        <a:lstStyle/>
        <a:p>
          <a:r>
            <a:rPr lang="mn-MN" sz="1400" dirty="0">
              <a:latin typeface="Arial" panose="020B0604020202020204" pitchFamily="34" charset="0"/>
              <a:cs typeface="Arial" panose="020B0604020202020204" pitchFamily="34" charset="0"/>
            </a:rPr>
            <a:t>Дархан хотын шинэ цэвэрлэх байгууламжийн төсөл дээр ажиллах</a:t>
          </a:r>
          <a:endParaRPr lang="en-US" sz="1400" dirty="0">
            <a:latin typeface="Arial" panose="020B0604020202020204" pitchFamily="34" charset="0"/>
            <a:cs typeface="Arial" panose="020B0604020202020204" pitchFamily="34" charset="0"/>
          </a:endParaRPr>
        </a:p>
      </dgm:t>
    </dgm:pt>
    <dgm:pt modelId="{A1F6E17F-28AE-46E3-8AC9-748E7DEBD28A}" type="parTrans" cxnId="{0252727A-80EF-441B-B0D9-47AB21D95D9B}">
      <dgm:prSet/>
      <dgm:spPr/>
      <dgm:t>
        <a:bodyPr/>
        <a:lstStyle/>
        <a:p>
          <a:endParaRPr lang="en-US"/>
        </a:p>
      </dgm:t>
    </dgm:pt>
    <dgm:pt modelId="{AC5E4AB4-E836-4B67-9ED9-D01869DA6895}" type="sibTrans" cxnId="{0252727A-80EF-441B-B0D9-47AB21D95D9B}">
      <dgm:prSet/>
      <dgm:spPr/>
      <dgm:t>
        <a:bodyPr/>
        <a:lstStyle/>
        <a:p>
          <a:endParaRPr lang="en-US"/>
        </a:p>
      </dgm:t>
    </dgm:pt>
    <dgm:pt modelId="{FE9D4452-C75D-4FA0-A80A-8D1C36EA99AE}">
      <dgm:prSet phldrT="[Text]" custT="1"/>
      <dgm:spPr/>
      <dgm:t>
        <a:bodyPr/>
        <a:lstStyle/>
        <a:p>
          <a:r>
            <a:rPr lang="mn-MN" sz="1400" dirty="0">
              <a:latin typeface="Arial" panose="020B0604020202020204" pitchFamily="34" charset="0"/>
              <a:cs typeface="Arial" panose="020B0604020202020204" pitchFamily="34" charset="0"/>
            </a:rPr>
            <a:t>Дархан хотын шинэ цэвэрлэх байгууламжийн төсөл </a:t>
          </a:r>
          <a:r>
            <a:rPr lang="en-US" sz="1400" dirty="0">
              <a:latin typeface="Arial" panose="020B0604020202020204" pitchFamily="34" charset="0"/>
              <a:cs typeface="Arial" panose="020B0604020202020204" pitchFamily="34" charset="0"/>
            </a:rPr>
            <a:t>1,765 </a:t>
          </a:r>
          <a:r>
            <a:rPr lang="mn-MN" sz="1400" dirty="0">
              <a:latin typeface="Arial" panose="020B0604020202020204" pitchFamily="34" charset="0"/>
              <a:cs typeface="Arial" panose="020B0604020202020204" pitchFamily="34" charset="0"/>
            </a:rPr>
            <a:t>м.куб бетон нийлүүлж төслийг амжилттай эхлүүлэн явж байна.</a:t>
          </a:r>
          <a:endParaRPr lang="en-US" sz="1400" dirty="0">
            <a:latin typeface="Arial" panose="020B0604020202020204" pitchFamily="34" charset="0"/>
            <a:cs typeface="Arial" panose="020B0604020202020204" pitchFamily="34" charset="0"/>
          </a:endParaRPr>
        </a:p>
      </dgm:t>
    </dgm:pt>
    <dgm:pt modelId="{9014C799-E323-4396-8C98-B664BD7E9365}" type="parTrans" cxnId="{7C6B0B86-C666-4F60-A61F-29B1F16E7666}">
      <dgm:prSet/>
      <dgm:spPr/>
      <dgm:t>
        <a:bodyPr/>
        <a:lstStyle/>
        <a:p>
          <a:endParaRPr lang="en-US"/>
        </a:p>
      </dgm:t>
    </dgm:pt>
    <dgm:pt modelId="{5D256CC3-0361-4AF0-B13F-C39776808B43}" type="sibTrans" cxnId="{7C6B0B86-C666-4F60-A61F-29B1F16E7666}">
      <dgm:prSet/>
      <dgm:spPr/>
      <dgm:t>
        <a:bodyPr/>
        <a:lstStyle/>
        <a:p>
          <a:endParaRPr lang="en-US"/>
        </a:p>
      </dgm:t>
    </dgm:pt>
    <dgm:pt modelId="{3391FF70-AC94-4C50-88E0-536D5DFFC02B}" type="pres">
      <dgm:prSet presAssocID="{C6723564-01CE-40F1-8C3F-84ACD7F7BF7F}" presName="theList" presStyleCnt="0">
        <dgm:presLayoutVars>
          <dgm:dir/>
          <dgm:animLvl val="lvl"/>
          <dgm:resizeHandles val="exact"/>
        </dgm:presLayoutVars>
      </dgm:prSet>
      <dgm:spPr/>
    </dgm:pt>
    <dgm:pt modelId="{24865EF9-68AE-4FE3-BCE2-36EB88C9A966}" type="pres">
      <dgm:prSet presAssocID="{8C8D61EA-BB0A-4E41-A756-E7560846F741}" presName="compNode" presStyleCnt="0"/>
      <dgm:spPr/>
    </dgm:pt>
    <dgm:pt modelId="{63CC26E5-BC54-4DE9-93DB-F724AC82091E}" type="pres">
      <dgm:prSet presAssocID="{8C8D61EA-BB0A-4E41-A756-E7560846F741}" presName="aNode" presStyleLbl="bgShp" presStyleIdx="0" presStyleCnt="2" custScaleY="34694" custLinFactNeighborX="-103" custLinFactNeighborY="-27102"/>
      <dgm:spPr/>
    </dgm:pt>
    <dgm:pt modelId="{E8E2FE54-E470-48E5-AB0B-74FAE0301147}" type="pres">
      <dgm:prSet presAssocID="{8C8D61EA-BB0A-4E41-A756-E7560846F741}" presName="textNode" presStyleLbl="bgShp" presStyleIdx="0" presStyleCnt="2"/>
      <dgm:spPr/>
    </dgm:pt>
    <dgm:pt modelId="{1130C369-2C06-48F1-8165-D2AB69BCFF85}" type="pres">
      <dgm:prSet presAssocID="{8C8D61EA-BB0A-4E41-A756-E7560846F741}" presName="compChildNode" presStyleCnt="0"/>
      <dgm:spPr/>
    </dgm:pt>
    <dgm:pt modelId="{29BCDB64-F81E-4A2C-B324-76D7F1580B1B}" type="pres">
      <dgm:prSet presAssocID="{8C8D61EA-BB0A-4E41-A756-E7560846F741}" presName="theInnerList" presStyleCnt="0"/>
      <dgm:spPr/>
    </dgm:pt>
    <dgm:pt modelId="{4947635C-DA89-475C-B804-05D101020677}" type="pres">
      <dgm:prSet presAssocID="{050CF4E9-5CCE-44D6-9EF8-2A94A71636E4}" presName="childNode" presStyleLbl="node1" presStyleIdx="0" presStyleCnt="2" custScaleX="122266" custScaleY="77839" custLinFactNeighborX="-33" custLinFactNeighborY="13820">
        <dgm:presLayoutVars>
          <dgm:bulletEnabled val="1"/>
        </dgm:presLayoutVars>
      </dgm:prSet>
      <dgm:spPr/>
    </dgm:pt>
    <dgm:pt modelId="{3A485C52-3611-42C4-89C0-55FC4B8F97C8}" type="pres">
      <dgm:prSet presAssocID="{8C8D61EA-BB0A-4E41-A756-E7560846F741}" presName="aSpace" presStyleCnt="0"/>
      <dgm:spPr/>
    </dgm:pt>
    <dgm:pt modelId="{1401ACA8-AB5B-4B76-A01A-77BCD2910CB9}" type="pres">
      <dgm:prSet presAssocID="{C03FC009-4F9E-4C39-B129-5E5022534D2D}" presName="compNode" presStyleCnt="0"/>
      <dgm:spPr/>
    </dgm:pt>
    <dgm:pt modelId="{58BEDF9B-2376-4CB0-9404-9FBEAD04E51F}" type="pres">
      <dgm:prSet presAssocID="{C03FC009-4F9E-4C39-B129-5E5022534D2D}" presName="aNode" presStyleLbl="bgShp" presStyleIdx="1" presStyleCnt="2" custFlipVert="0" custScaleY="34928" custLinFactNeighborX="926" custLinFactNeighborY="-27849"/>
      <dgm:spPr/>
    </dgm:pt>
    <dgm:pt modelId="{2CE1A496-007D-4664-B698-6221F7D2921E}" type="pres">
      <dgm:prSet presAssocID="{C03FC009-4F9E-4C39-B129-5E5022534D2D}" presName="textNode" presStyleLbl="bgShp" presStyleIdx="1" presStyleCnt="2"/>
      <dgm:spPr/>
    </dgm:pt>
    <dgm:pt modelId="{BEF91C24-01E9-430F-AAE9-0CBD9AFDFDB7}" type="pres">
      <dgm:prSet presAssocID="{C03FC009-4F9E-4C39-B129-5E5022534D2D}" presName="compChildNode" presStyleCnt="0"/>
      <dgm:spPr/>
    </dgm:pt>
    <dgm:pt modelId="{33736BAA-227A-43E7-B6D8-FC97BD6FB104}" type="pres">
      <dgm:prSet presAssocID="{C03FC009-4F9E-4C39-B129-5E5022534D2D}" presName="theInnerList" presStyleCnt="0"/>
      <dgm:spPr/>
    </dgm:pt>
    <dgm:pt modelId="{DED7A344-C5F9-4650-8D72-74077430F0EA}" type="pres">
      <dgm:prSet presAssocID="{FE9D4452-C75D-4FA0-A80A-8D1C36EA99AE}" presName="childNode" presStyleLbl="node1" presStyleIdx="1" presStyleCnt="2" custScaleX="121487" custScaleY="81546" custLinFactNeighborX="66" custLinFactNeighborY="15991">
        <dgm:presLayoutVars>
          <dgm:bulletEnabled val="1"/>
        </dgm:presLayoutVars>
      </dgm:prSet>
      <dgm:spPr/>
    </dgm:pt>
  </dgm:ptLst>
  <dgm:cxnLst>
    <dgm:cxn modelId="{52985B49-AA3A-4F26-96A1-AFD4EC029DAC}" type="presOf" srcId="{C6723564-01CE-40F1-8C3F-84ACD7F7BF7F}" destId="{3391FF70-AC94-4C50-88E0-536D5DFFC02B}" srcOrd="0" destOrd="0" presId="urn:microsoft.com/office/officeart/2005/8/layout/lProcess2"/>
    <dgm:cxn modelId="{AE6C346F-ECB4-4A23-8575-8E6360B2371E}" srcId="{C6723564-01CE-40F1-8C3F-84ACD7F7BF7F}" destId="{8C8D61EA-BB0A-4E41-A756-E7560846F741}" srcOrd="0" destOrd="0" parTransId="{F613E5F7-8549-4897-BEC1-D6F1ACF57436}" sibTransId="{E5910821-5A9E-4BC7-AF9C-72123B78F74F}"/>
    <dgm:cxn modelId="{03EB6D7A-3631-4C84-91D1-1911DDDCF3A1}" type="presOf" srcId="{C03FC009-4F9E-4C39-B129-5E5022534D2D}" destId="{58BEDF9B-2376-4CB0-9404-9FBEAD04E51F}" srcOrd="0" destOrd="0" presId="urn:microsoft.com/office/officeart/2005/8/layout/lProcess2"/>
    <dgm:cxn modelId="{0252727A-80EF-441B-B0D9-47AB21D95D9B}" srcId="{8C8D61EA-BB0A-4E41-A756-E7560846F741}" destId="{050CF4E9-5CCE-44D6-9EF8-2A94A71636E4}" srcOrd="0" destOrd="0" parTransId="{A1F6E17F-28AE-46E3-8AC9-748E7DEBD28A}" sibTransId="{AC5E4AB4-E836-4B67-9ED9-D01869DA6895}"/>
    <dgm:cxn modelId="{7C6B0B86-C666-4F60-A61F-29B1F16E7666}" srcId="{C03FC009-4F9E-4C39-B129-5E5022534D2D}" destId="{FE9D4452-C75D-4FA0-A80A-8D1C36EA99AE}" srcOrd="0" destOrd="0" parTransId="{9014C799-E323-4396-8C98-B664BD7E9365}" sibTransId="{5D256CC3-0361-4AF0-B13F-C39776808B43}"/>
    <dgm:cxn modelId="{FA5561A6-2519-4427-9905-39C57402A4D8}" type="presOf" srcId="{8C8D61EA-BB0A-4E41-A756-E7560846F741}" destId="{63CC26E5-BC54-4DE9-93DB-F724AC82091E}" srcOrd="0" destOrd="0" presId="urn:microsoft.com/office/officeart/2005/8/layout/lProcess2"/>
    <dgm:cxn modelId="{AF54A3B1-9976-4149-8ACC-4914B4DD4736}" type="presOf" srcId="{8C8D61EA-BB0A-4E41-A756-E7560846F741}" destId="{E8E2FE54-E470-48E5-AB0B-74FAE0301147}" srcOrd="1" destOrd="0" presId="urn:microsoft.com/office/officeart/2005/8/layout/lProcess2"/>
    <dgm:cxn modelId="{85BE86B8-21E9-4E04-BE9B-817D102489FB}" type="presOf" srcId="{050CF4E9-5CCE-44D6-9EF8-2A94A71636E4}" destId="{4947635C-DA89-475C-B804-05D101020677}" srcOrd="0" destOrd="0" presId="urn:microsoft.com/office/officeart/2005/8/layout/lProcess2"/>
    <dgm:cxn modelId="{505B5FCE-12C1-4A94-84DD-1CDD3DC7ABD0}" type="presOf" srcId="{FE9D4452-C75D-4FA0-A80A-8D1C36EA99AE}" destId="{DED7A344-C5F9-4650-8D72-74077430F0EA}" srcOrd="0" destOrd="0" presId="urn:microsoft.com/office/officeart/2005/8/layout/lProcess2"/>
    <dgm:cxn modelId="{C381C3E8-047E-4476-8B0F-6328513542D6}" type="presOf" srcId="{C03FC009-4F9E-4C39-B129-5E5022534D2D}" destId="{2CE1A496-007D-4664-B698-6221F7D2921E}" srcOrd="1" destOrd="0" presId="urn:microsoft.com/office/officeart/2005/8/layout/lProcess2"/>
    <dgm:cxn modelId="{C90298F0-E6FF-4D97-951B-E8D210080BF4}" srcId="{C6723564-01CE-40F1-8C3F-84ACD7F7BF7F}" destId="{C03FC009-4F9E-4C39-B129-5E5022534D2D}" srcOrd="1" destOrd="0" parTransId="{06C7D20D-126C-4D6B-BDBA-A7E224582283}" sibTransId="{2C4E5388-0A3A-4624-AF5B-C22B9162BC4F}"/>
    <dgm:cxn modelId="{C54E040C-8762-4A28-943A-9BD44C1BBAD6}" type="presParOf" srcId="{3391FF70-AC94-4C50-88E0-536D5DFFC02B}" destId="{24865EF9-68AE-4FE3-BCE2-36EB88C9A966}" srcOrd="0" destOrd="0" presId="urn:microsoft.com/office/officeart/2005/8/layout/lProcess2"/>
    <dgm:cxn modelId="{5980EA5D-4A88-44BF-9C57-89FFC551ED9F}" type="presParOf" srcId="{24865EF9-68AE-4FE3-BCE2-36EB88C9A966}" destId="{63CC26E5-BC54-4DE9-93DB-F724AC82091E}" srcOrd="0" destOrd="0" presId="urn:microsoft.com/office/officeart/2005/8/layout/lProcess2"/>
    <dgm:cxn modelId="{30EAA5DF-499C-4BC0-B1FD-25AF21E30AB1}" type="presParOf" srcId="{24865EF9-68AE-4FE3-BCE2-36EB88C9A966}" destId="{E8E2FE54-E470-48E5-AB0B-74FAE0301147}" srcOrd="1" destOrd="0" presId="urn:microsoft.com/office/officeart/2005/8/layout/lProcess2"/>
    <dgm:cxn modelId="{97EB8913-7878-4E66-97CD-741852BBE49D}" type="presParOf" srcId="{24865EF9-68AE-4FE3-BCE2-36EB88C9A966}" destId="{1130C369-2C06-48F1-8165-D2AB69BCFF85}" srcOrd="2" destOrd="0" presId="urn:microsoft.com/office/officeart/2005/8/layout/lProcess2"/>
    <dgm:cxn modelId="{904EDA18-404D-4A16-8497-4112730FD3EC}" type="presParOf" srcId="{1130C369-2C06-48F1-8165-D2AB69BCFF85}" destId="{29BCDB64-F81E-4A2C-B324-76D7F1580B1B}" srcOrd="0" destOrd="0" presId="urn:microsoft.com/office/officeart/2005/8/layout/lProcess2"/>
    <dgm:cxn modelId="{8FF1A0CA-14D5-40E4-9283-49700740263D}" type="presParOf" srcId="{29BCDB64-F81E-4A2C-B324-76D7F1580B1B}" destId="{4947635C-DA89-475C-B804-05D101020677}" srcOrd="0" destOrd="0" presId="urn:microsoft.com/office/officeart/2005/8/layout/lProcess2"/>
    <dgm:cxn modelId="{EBC5306A-2CA7-4B1D-BA9A-9CBCDC3049F7}" type="presParOf" srcId="{3391FF70-AC94-4C50-88E0-536D5DFFC02B}" destId="{3A485C52-3611-42C4-89C0-55FC4B8F97C8}" srcOrd="1" destOrd="0" presId="urn:microsoft.com/office/officeart/2005/8/layout/lProcess2"/>
    <dgm:cxn modelId="{99D25A88-C18C-45A1-8AB0-9479696EF64B}" type="presParOf" srcId="{3391FF70-AC94-4C50-88E0-536D5DFFC02B}" destId="{1401ACA8-AB5B-4B76-A01A-77BCD2910CB9}" srcOrd="2" destOrd="0" presId="urn:microsoft.com/office/officeart/2005/8/layout/lProcess2"/>
    <dgm:cxn modelId="{5A58C95A-E591-42C6-97FB-6232EFD19882}" type="presParOf" srcId="{1401ACA8-AB5B-4B76-A01A-77BCD2910CB9}" destId="{58BEDF9B-2376-4CB0-9404-9FBEAD04E51F}" srcOrd="0" destOrd="0" presId="urn:microsoft.com/office/officeart/2005/8/layout/lProcess2"/>
    <dgm:cxn modelId="{20BD98E9-794A-45AB-A113-B09522411A4A}" type="presParOf" srcId="{1401ACA8-AB5B-4B76-A01A-77BCD2910CB9}" destId="{2CE1A496-007D-4664-B698-6221F7D2921E}" srcOrd="1" destOrd="0" presId="urn:microsoft.com/office/officeart/2005/8/layout/lProcess2"/>
    <dgm:cxn modelId="{35969C68-6EEC-4B9F-8907-56B20A195399}" type="presParOf" srcId="{1401ACA8-AB5B-4B76-A01A-77BCD2910CB9}" destId="{BEF91C24-01E9-430F-AAE9-0CBD9AFDFDB7}" srcOrd="2" destOrd="0" presId="urn:microsoft.com/office/officeart/2005/8/layout/lProcess2"/>
    <dgm:cxn modelId="{9817CE17-53DE-4F28-AD6F-99135AA38E32}" type="presParOf" srcId="{BEF91C24-01E9-430F-AAE9-0CBD9AFDFDB7}" destId="{33736BAA-227A-43E7-B6D8-FC97BD6FB104}" srcOrd="0" destOrd="0" presId="urn:microsoft.com/office/officeart/2005/8/layout/lProcess2"/>
    <dgm:cxn modelId="{A9949EA7-F70A-41D2-8CB4-2AFFEDE4308A}" type="presParOf" srcId="{33736BAA-227A-43E7-B6D8-FC97BD6FB104}" destId="{DED7A344-C5F9-4650-8D72-74077430F0EA}"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6723564-01CE-40F1-8C3F-84ACD7F7BF7F}"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8C8D61EA-BB0A-4E41-A756-E7560846F741}">
      <dgm:prSet phldrT="[Text]" custT="1"/>
      <dgm:spPr/>
      <dgm:t>
        <a:bodyPr/>
        <a:lstStyle/>
        <a:p>
          <a:r>
            <a:rPr lang="mn-MN" sz="1400" b="1" dirty="0">
              <a:latin typeface="Arial" panose="020B0604020202020204" pitchFamily="34" charset="0"/>
              <a:cs typeface="Arial" panose="020B0604020202020204" pitchFamily="34" charset="0"/>
            </a:rPr>
            <a:t>Төлөвлөгөө</a:t>
          </a:r>
          <a:endParaRPr lang="en-US" sz="1400" b="1" dirty="0">
            <a:latin typeface="Arial" panose="020B0604020202020204" pitchFamily="34" charset="0"/>
            <a:cs typeface="Arial" panose="020B0604020202020204" pitchFamily="34" charset="0"/>
          </a:endParaRPr>
        </a:p>
      </dgm:t>
    </dgm:pt>
    <dgm:pt modelId="{F613E5F7-8549-4897-BEC1-D6F1ACF57436}" type="parTrans" cxnId="{AE6C346F-ECB4-4A23-8575-8E6360B2371E}">
      <dgm:prSet/>
      <dgm:spPr/>
      <dgm:t>
        <a:bodyPr/>
        <a:lstStyle/>
        <a:p>
          <a:endParaRPr lang="en-US" sz="1200">
            <a:latin typeface="Arial" panose="020B0604020202020204" pitchFamily="34" charset="0"/>
            <a:cs typeface="Arial" panose="020B0604020202020204" pitchFamily="34" charset="0"/>
          </a:endParaRPr>
        </a:p>
      </dgm:t>
    </dgm:pt>
    <dgm:pt modelId="{E5910821-5A9E-4BC7-AF9C-72123B78F74F}" type="sibTrans" cxnId="{AE6C346F-ECB4-4A23-8575-8E6360B2371E}">
      <dgm:prSet/>
      <dgm:spPr/>
      <dgm:t>
        <a:bodyPr/>
        <a:lstStyle/>
        <a:p>
          <a:endParaRPr lang="en-US" sz="1200">
            <a:latin typeface="Arial" panose="020B0604020202020204" pitchFamily="34" charset="0"/>
            <a:cs typeface="Arial" panose="020B0604020202020204" pitchFamily="34" charset="0"/>
          </a:endParaRPr>
        </a:p>
      </dgm:t>
    </dgm:pt>
    <dgm:pt modelId="{C03FC009-4F9E-4C39-B129-5E5022534D2D}">
      <dgm:prSet phldrT="[Text]" custT="1"/>
      <dgm:spPr/>
      <dgm:t>
        <a:bodyPr/>
        <a:lstStyle/>
        <a:p>
          <a:r>
            <a:rPr lang="mn-MN" sz="1200" b="1" dirty="0">
              <a:latin typeface="Arial" panose="020B0604020202020204" pitchFamily="34" charset="0"/>
              <a:cs typeface="Arial" panose="020B0604020202020204" pitchFamily="34" charset="0"/>
            </a:rPr>
            <a:t>Гүйцэтгэл</a:t>
          </a:r>
          <a:endParaRPr lang="en-US" sz="1200" b="1" dirty="0">
            <a:latin typeface="Arial" panose="020B0604020202020204" pitchFamily="34" charset="0"/>
            <a:cs typeface="Arial" panose="020B0604020202020204" pitchFamily="34" charset="0"/>
          </a:endParaRPr>
        </a:p>
      </dgm:t>
    </dgm:pt>
    <dgm:pt modelId="{06C7D20D-126C-4D6B-BDBA-A7E224582283}" type="parTrans" cxnId="{C90298F0-E6FF-4D97-951B-E8D210080BF4}">
      <dgm:prSet/>
      <dgm:spPr/>
      <dgm:t>
        <a:bodyPr/>
        <a:lstStyle/>
        <a:p>
          <a:endParaRPr lang="en-US" sz="1200">
            <a:latin typeface="Arial" panose="020B0604020202020204" pitchFamily="34" charset="0"/>
            <a:cs typeface="Arial" panose="020B0604020202020204" pitchFamily="34" charset="0"/>
          </a:endParaRPr>
        </a:p>
      </dgm:t>
    </dgm:pt>
    <dgm:pt modelId="{2C4E5388-0A3A-4624-AF5B-C22B9162BC4F}" type="sibTrans" cxnId="{C90298F0-E6FF-4D97-951B-E8D210080BF4}">
      <dgm:prSet/>
      <dgm:spPr/>
      <dgm:t>
        <a:bodyPr/>
        <a:lstStyle/>
        <a:p>
          <a:endParaRPr lang="en-US" sz="1200">
            <a:latin typeface="Arial" panose="020B0604020202020204" pitchFamily="34" charset="0"/>
            <a:cs typeface="Arial" panose="020B0604020202020204" pitchFamily="34" charset="0"/>
          </a:endParaRPr>
        </a:p>
      </dgm:t>
    </dgm:pt>
    <dgm:pt modelId="{B7C0099B-C7CE-4AFB-8C4F-FBD4777A1959}">
      <dgm:prSet phldrT="[Text]" custT="1"/>
      <dgm:spPr/>
      <dgm:t>
        <a:bodyPr/>
        <a:lstStyle/>
        <a:p>
          <a:r>
            <a:rPr lang="mn-MN" sz="1400" dirty="0">
              <a:latin typeface="Arial" panose="020B0604020202020204" pitchFamily="34" charset="0"/>
              <a:cs typeface="Arial" panose="020B0604020202020204" pitchFamily="34" charset="0"/>
            </a:rPr>
            <a:t>Хөрөнгө оруулалтын сангийн зээлийн нөхцлийг сайжруулах</a:t>
          </a:r>
          <a:endParaRPr lang="en-US" sz="1400" dirty="0">
            <a:latin typeface="Arial" panose="020B0604020202020204" pitchFamily="34" charset="0"/>
            <a:cs typeface="Arial" panose="020B0604020202020204" pitchFamily="34" charset="0"/>
          </a:endParaRPr>
        </a:p>
      </dgm:t>
    </dgm:pt>
    <dgm:pt modelId="{67FEDBD9-A6D6-4B5B-9C59-F9450CDC563C}" type="parTrans" cxnId="{05CD4D48-6F6C-4660-8E2B-EFADCC7557ED}">
      <dgm:prSet/>
      <dgm:spPr/>
      <dgm:t>
        <a:bodyPr/>
        <a:lstStyle/>
        <a:p>
          <a:endParaRPr lang="en-US"/>
        </a:p>
      </dgm:t>
    </dgm:pt>
    <dgm:pt modelId="{09AC69A8-CD6C-40BA-90FC-5EAF3D24778C}" type="sibTrans" cxnId="{05CD4D48-6F6C-4660-8E2B-EFADCC7557ED}">
      <dgm:prSet/>
      <dgm:spPr/>
      <dgm:t>
        <a:bodyPr/>
        <a:lstStyle/>
        <a:p>
          <a:endParaRPr lang="en-US"/>
        </a:p>
      </dgm:t>
    </dgm:pt>
    <dgm:pt modelId="{72348225-D311-4DDE-9AAE-98DD43721806}">
      <dgm:prSet phldrT="[Text]" custT="1"/>
      <dgm:spPr/>
      <dgm:t>
        <a:bodyPr/>
        <a:lstStyle/>
        <a:p>
          <a:r>
            <a:rPr lang="mn-MN" sz="1400" dirty="0">
              <a:latin typeface="Arial" panose="020B0604020202020204" pitchFamily="34" charset="0"/>
              <a:cs typeface="Arial" panose="020B0604020202020204" pitchFamily="34" charset="0"/>
            </a:rPr>
            <a:t>Хөрөнгө оруулалтын сангийн зээлийн хүүг 16% байснаас 8% болгож бууруулсан.</a:t>
          </a:r>
          <a:endParaRPr lang="en-US" sz="1400" dirty="0">
            <a:latin typeface="Arial" panose="020B0604020202020204" pitchFamily="34" charset="0"/>
            <a:cs typeface="Arial" panose="020B0604020202020204" pitchFamily="34" charset="0"/>
          </a:endParaRPr>
        </a:p>
      </dgm:t>
    </dgm:pt>
    <dgm:pt modelId="{51F372FF-3164-4376-9795-C3454E1ED3FF}" type="parTrans" cxnId="{1E80B035-CBF7-4306-8302-E48FCA43D4F3}">
      <dgm:prSet/>
      <dgm:spPr/>
      <dgm:t>
        <a:bodyPr/>
        <a:lstStyle/>
        <a:p>
          <a:endParaRPr lang="en-US"/>
        </a:p>
      </dgm:t>
    </dgm:pt>
    <dgm:pt modelId="{5B9ECC8E-41D9-49E2-AB2B-BA0F951FC869}" type="sibTrans" cxnId="{1E80B035-CBF7-4306-8302-E48FCA43D4F3}">
      <dgm:prSet/>
      <dgm:spPr/>
      <dgm:t>
        <a:bodyPr/>
        <a:lstStyle/>
        <a:p>
          <a:endParaRPr lang="en-US"/>
        </a:p>
      </dgm:t>
    </dgm:pt>
    <dgm:pt modelId="{3391FF70-AC94-4C50-88E0-536D5DFFC02B}" type="pres">
      <dgm:prSet presAssocID="{C6723564-01CE-40F1-8C3F-84ACD7F7BF7F}" presName="theList" presStyleCnt="0">
        <dgm:presLayoutVars>
          <dgm:dir/>
          <dgm:animLvl val="lvl"/>
          <dgm:resizeHandles val="exact"/>
        </dgm:presLayoutVars>
      </dgm:prSet>
      <dgm:spPr/>
    </dgm:pt>
    <dgm:pt modelId="{24865EF9-68AE-4FE3-BCE2-36EB88C9A966}" type="pres">
      <dgm:prSet presAssocID="{8C8D61EA-BB0A-4E41-A756-E7560846F741}" presName="compNode" presStyleCnt="0"/>
      <dgm:spPr/>
    </dgm:pt>
    <dgm:pt modelId="{63CC26E5-BC54-4DE9-93DB-F724AC82091E}" type="pres">
      <dgm:prSet presAssocID="{8C8D61EA-BB0A-4E41-A756-E7560846F741}" presName="aNode" presStyleLbl="bgShp" presStyleIdx="0" presStyleCnt="2" custLinFactNeighborX="-4214" custLinFactNeighborY="-1759"/>
      <dgm:spPr/>
    </dgm:pt>
    <dgm:pt modelId="{E8E2FE54-E470-48E5-AB0B-74FAE0301147}" type="pres">
      <dgm:prSet presAssocID="{8C8D61EA-BB0A-4E41-A756-E7560846F741}" presName="textNode" presStyleLbl="bgShp" presStyleIdx="0" presStyleCnt="2"/>
      <dgm:spPr/>
    </dgm:pt>
    <dgm:pt modelId="{1130C369-2C06-48F1-8165-D2AB69BCFF85}" type="pres">
      <dgm:prSet presAssocID="{8C8D61EA-BB0A-4E41-A756-E7560846F741}" presName="compChildNode" presStyleCnt="0"/>
      <dgm:spPr/>
    </dgm:pt>
    <dgm:pt modelId="{29BCDB64-F81E-4A2C-B324-76D7F1580B1B}" type="pres">
      <dgm:prSet presAssocID="{8C8D61EA-BB0A-4E41-A756-E7560846F741}" presName="theInnerList" presStyleCnt="0"/>
      <dgm:spPr/>
    </dgm:pt>
    <dgm:pt modelId="{1821EFC7-7CFB-46DB-ADDC-94B416F34B61}" type="pres">
      <dgm:prSet presAssocID="{B7C0099B-C7CE-4AFB-8C4F-FBD4777A1959}" presName="childNode" presStyleLbl="node1" presStyleIdx="0" presStyleCnt="2" custScaleX="102446" custScaleY="76978" custLinFactNeighborX="-155" custLinFactNeighborY="-436">
        <dgm:presLayoutVars>
          <dgm:bulletEnabled val="1"/>
        </dgm:presLayoutVars>
      </dgm:prSet>
      <dgm:spPr/>
    </dgm:pt>
    <dgm:pt modelId="{3A485C52-3611-42C4-89C0-55FC4B8F97C8}" type="pres">
      <dgm:prSet presAssocID="{8C8D61EA-BB0A-4E41-A756-E7560846F741}" presName="aSpace" presStyleCnt="0"/>
      <dgm:spPr/>
    </dgm:pt>
    <dgm:pt modelId="{1401ACA8-AB5B-4B76-A01A-77BCD2910CB9}" type="pres">
      <dgm:prSet presAssocID="{C03FC009-4F9E-4C39-B129-5E5022534D2D}" presName="compNode" presStyleCnt="0"/>
      <dgm:spPr/>
    </dgm:pt>
    <dgm:pt modelId="{58BEDF9B-2376-4CB0-9404-9FBEAD04E51F}" type="pres">
      <dgm:prSet presAssocID="{C03FC009-4F9E-4C39-B129-5E5022534D2D}" presName="aNode" presStyleLbl="bgShp" presStyleIdx="1" presStyleCnt="2" custScaleY="100000" custLinFactNeighborX="-3750" custLinFactNeighborY="17901"/>
      <dgm:spPr/>
    </dgm:pt>
    <dgm:pt modelId="{2CE1A496-007D-4664-B698-6221F7D2921E}" type="pres">
      <dgm:prSet presAssocID="{C03FC009-4F9E-4C39-B129-5E5022534D2D}" presName="textNode" presStyleLbl="bgShp" presStyleIdx="1" presStyleCnt="2"/>
      <dgm:spPr/>
    </dgm:pt>
    <dgm:pt modelId="{BEF91C24-01E9-430F-AAE9-0CBD9AFDFDB7}" type="pres">
      <dgm:prSet presAssocID="{C03FC009-4F9E-4C39-B129-5E5022534D2D}" presName="compChildNode" presStyleCnt="0"/>
      <dgm:spPr/>
    </dgm:pt>
    <dgm:pt modelId="{33736BAA-227A-43E7-B6D8-FC97BD6FB104}" type="pres">
      <dgm:prSet presAssocID="{C03FC009-4F9E-4C39-B129-5E5022534D2D}" presName="theInnerList" presStyleCnt="0"/>
      <dgm:spPr/>
    </dgm:pt>
    <dgm:pt modelId="{652F5032-B57B-4CE6-9E9A-F965E63CBD51}" type="pres">
      <dgm:prSet presAssocID="{72348225-D311-4DDE-9AAE-98DD43721806}" presName="childNode" presStyleLbl="node1" presStyleIdx="1" presStyleCnt="2" custScaleX="102446" custScaleY="87808" custLinFactNeighborX="-794" custLinFactNeighborY="-1640">
        <dgm:presLayoutVars>
          <dgm:bulletEnabled val="1"/>
        </dgm:presLayoutVars>
      </dgm:prSet>
      <dgm:spPr/>
    </dgm:pt>
  </dgm:ptLst>
  <dgm:cxnLst>
    <dgm:cxn modelId="{1E80B035-CBF7-4306-8302-E48FCA43D4F3}" srcId="{C03FC009-4F9E-4C39-B129-5E5022534D2D}" destId="{72348225-D311-4DDE-9AAE-98DD43721806}" srcOrd="0" destOrd="0" parTransId="{51F372FF-3164-4376-9795-C3454E1ED3FF}" sibTransId="{5B9ECC8E-41D9-49E2-AB2B-BA0F951FC869}"/>
    <dgm:cxn modelId="{05CD4D48-6F6C-4660-8E2B-EFADCC7557ED}" srcId="{8C8D61EA-BB0A-4E41-A756-E7560846F741}" destId="{B7C0099B-C7CE-4AFB-8C4F-FBD4777A1959}" srcOrd="0" destOrd="0" parTransId="{67FEDBD9-A6D6-4B5B-9C59-F9450CDC563C}" sibTransId="{09AC69A8-CD6C-40BA-90FC-5EAF3D24778C}"/>
    <dgm:cxn modelId="{52985B49-AA3A-4F26-96A1-AFD4EC029DAC}" type="presOf" srcId="{C6723564-01CE-40F1-8C3F-84ACD7F7BF7F}" destId="{3391FF70-AC94-4C50-88E0-536D5DFFC02B}" srcOrd="0" destOrd="0" presId="urn:microsoft.com/office/officeart/2005/8/layout/lProcess2"/>
    <dgm:cxn modelId="{AE6C346F-ECB4-4A23-8575-8E6360B2371E}" srcId="{C6723564-01CE-40F1-8C3F-84ACD7F7BF7F}" destId="{8C8D61EA-BB0A-4E41-A756-E7560846F741}" srcOrd="0" destOrd="0" parTransId="{F613E5F7-8549-4897-BEC1-D6F1ACF57436}" sibTransId="{E5910821-5A9E-4BC7-AF9C-72123B78F74F}"/>
    <dgm:cxn modelId="{03EB6D7A-3631-4C84-91D1-1911DDDCF3A1}" type="presOf" srcId="{C03FC009-4F9E-4C39-B129-5E5022534D2D}" destId="{58BEDF9B-2376-4CB0-9404-9FBEAD04E51F}" srcOrd="0" destOrd="0" presId="urn:microsoft.com/office/officeart/2005/8/layout/lProcess2"/>
    <dgm:cxn modelId="{FA5561A6-2519-4427-9905-39C57402A4D8}" type="presOf" srcId="{8C8D61EA-BB0A-4E41-A756-E7560846F741}" destId="{63CC26E5-BC54-4DE9-93DB-F724AC82091E}" srcOrd="0" destOrd="0" presId="urn:microsoft.com/office/officeart/2005/8/layout/lProcess2"/>
    <dgm:cxn modelId="{E8FE6AAE-C2D6-41C2-AA79-C85BF86B13FE}" type="presOf" srcId="{72348225-D311-4DDE-9AAE-98DD43721806}" destId="{652F5032-B57B-4CE6-9E9A-F965E63CBD51}" srcOrd="0" destOrd="0" presId="urn:microsoft.com/office/officeart/2005/8/layout/lProcess2"/>
    <dgm:cxn modelId="{AF54A3B1-9976-4149-8ACC-4914B4DD4736}" type="presOf" srcId="{8C8D61EA-BB0A-4E41-A756-E7560846F741}" destId="{E8E2FE54-E470-48E5-AB0B-74FAE0301147}" srcOrd="1" destOrd="0" presId="urn:microsoft.com/office/officeart/2005/8/layout/lProcess2"/>
    <dgm:cxn modelId="{DB529ABF-A50E-496D-AFE7-8B1B5064EA7E}" type="presOf" srcId="{B7C0099B-C7CE-4AFB-8C4F-FBD4777A1959}" destId="{1821EFC7-7CFB-46DB-ADDC-94B416F34B61}" srcOrd="0" destOrd="0" presId="urn:microsoft.com/office/officeart/2005/8/layout/lProcess2"/>
    <dgm:cxn modelId="{C381C3E8-047E-4476-8B0F-6328513542D6}" type="presOf" srcId="{C03FC009-4F9E-4C39-B129-5E5022534D2D}" destId="{2CE1A496-007D-4664-B698-6221F7D2921E}" srcOrd="1" destOrd="0" presId="urn:microsoft.com/office/officeart/2005/8/layout/lProcess2"/>
    <dgm:cxn modelId="{C90298F0-E6FF-4D97-951B-E8D210080BF4}" srcId="{C6723564-01CE-40F1-8C3F-84ACD7F7BF7F}" destId="{C03FC009-4F9E-4C39-B129-5E5022534D2D}" srcOrd="1" destOrd="0" parTransId="{06C7D20D-126C-4D6B-BDBA-A7E224582283}" sibTransId="{2C4E5388-0A3A-4624-AF5B-C22B9162BC4F}"/>
    <dgm:cxn modelId="{C54E040C-8762-4A28-943A-9BD44C1BBAD6}" type="presParOf" srcId="{3391FF70-AC94-4C50-88E0-536D5DFFC02B}" destId="{24865EF9-68AE-4FE3-BCE2-36EB88C9A966}" srcOrd="0" destOrd="0" presId="urn:microsoft.com/office/officeart/2005/8/layout/lProcess2"/>
    <dgm:cxn modelId="{5980EA5D-4A88-44BF-9C57-89FFC551ED9F}" type="presParOf" srcId="{24865EF9-68AE-4FE3-BCE2-36EB88C9A966}" destId="{63CC26E5-BC54-4DE9-93DB-F724AC82091E}" srcOrd="0" destOrd="0" presId="urn:microsoft.com/office/officeart/2005/8/layout/lProcess2"/>
    <dgm:cxn modelId="{30EAA5DF-499C-4BC0-B1FD-25AF21E30AB1}" type="presParOf" srcId="{24865EF9-68AE-4FE3-BCE2-36EB88C9A966}" destId="{E8E2FE54-E470-48E5-AB0B-74FAE0301147}" srcOrd="1" destOrd="0" presId="urn:microsoft.com/office/officeart/2005/8/layout/lProcess2"/>
    <dgm:cxn modelId="{97EB8913-7878-4E66-97CD-741852BBE49D}" type="presParOf" srcId="{24865EF9-68AE-4FE3-BCE2-36EB88C9A966}" destId="{1130C369-2C06-48F1-8165-D2AB69BCFF85}" srcOrd="2" destOrd="0" presId="urn:microsoft.com/office/officeart/2005/8/layout/lProcess2"/>
    <dgm:cxn modelId="{904EDA18-404D-4A16-8497-4112730FD3EC}" type="presParOf" srcId="{1130C369-2C06-48F1-8165-D2AB69BCFF85}" destId="{29BCDB64-F81E-4A2C-B324-76D7F1580B1B}" srcOrd="0" destOrd="0" presId="urn:microsoft.com/office/officeart/2005/8/layout/lProcess2"/>
    <dgm:cxn modelId="{53A47AA2-281E-4511-8BAC-6F1CB799B12B}" type="presParOf" srcId="{29BCDB64-F81E-4A2C-B324-76D7F1580B1B}" destId="{1821EFC7-7CFB-46DB-ADDC-94B416F34B61}" srcOrd="0" destOrd="0" presId="urn:microsoft.com/office/officeart/2005/8/layout/lProcess2"/>
    <dgm:cxn modelId="{EBC5306A-2CA7-4B1D-BA9A-9CBCDC3049F7}" type="presParOf" srcId="{3391FF70-AC94-4C50-88E0-536D5DFFC02B}" destId="{3A485C52-3611-42C4-89C0-55FC4B8F97C8}" srcOrd="1" destOrd="0" presId="urn:microsoft.com/office/officeart/2005/8/layout/lProcess2"/>
    <dgm:cxn modelId="{99D25A88-C18C-45A1-8AB0-9479696EF64B}" type="presParOf" srcId="{3391FF70-AC94-4C50-88E0-536D5DFFC02B}" destId="{1401ACA8-AB5B-4B76-A01A-77BCD2910CB9}" srcOrd="2" destOrd="0" presId="urn:microsoft.com/office/officeart/2005/8/layout/lProcess2"/>
    <dgm:cxn modelId="{5A58C95A-E591-42C6-97FB-6232EFD19882}" type="presParOf" srcId="{1401ACA8-AB5B-4B76-A01A-77BCD2910CB9}" destId="{58BEDF9B-2376-4CB0-9404-9FBEAD04E51F}" srcOrd="0" destOrd="0" presId="urn:microsoft.com/office/officeart/2005/8/layout/lProcess2"/>
    <dgm:cxn modelId="{20BD98E9-794A-45AB-A113-B09522411A4A}" type="presParOf" srcId="{1401ACA8-AB5B-4B76-A01A-77BCD2910CB9}" destId="{2CE1A496-007D-4664-B698-6221F7D2921E}" srcOrd="1" destOrd="0" presId="urn:microsoft.com/office/officeart/2005/8/layout/lProcess2"/>
    <dgm:cxn modelId="{35969C68-6EEC-4B9F-8907-56B20A195399}" type="presParOf" srcId="{1401ACA8-AB5B-4B76-A01A-77BCD2910CB9}" destId="{BEF91C24-01E9-430F-AAE9-0CBD9AFDFDB7}" srcOrd="2" destOrd="0" presId="urn:microsoft.com/office/officeart/2005/8/layout/lProcess2"/>
    <dgm:cxn modelId="{9817CE17-53DE-4F28-AD6F-99135AA38E32}" type="presParOf" srcId="{BEF91C24-01E9-430F-AAE9-0CBD9AFDFDB7}" destId="{33736BAA-227A-43E7-B6D8-FC97BD6FB104}" srcOrd="0" destOrd="0" presId="urn:microsoft.com/office/officeart/2005/8/layout/lProcess2"/>
    <dgm:cxn modelId="{48FA1623-E93B-4925-9777-72FC30C7943B}" type="presParOf" srcId="{33736BAA-227A-43E7-B6D8-FC97BD6FB104}" destId="{652F5032-B57B-4CE6-9E9A-F965E63CBD51}"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CC26E5-BC54-4DE9-93DB-F724AC82091E}">
      <dsp:nvSpPr>
        <dsp:cNvPr id="0" name=""/>
        <dsp:cNvSpPr/>
      </dsp:nvSpPr>
      <dsp:spPr>
        <a:xfrm>
          <a:off x="0" y="0"/>
          <a:ext cx="4634750" cy="448591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mn-MN" sz="1400" b="1" kern="1200" dirty="0">
              <a:latin typeface="Arial" panose="020B0604020202020204" pitchFamily="34" charset="0"/>
              <a:cs typeface="Arial" panose="020B0604020202020204" pitchFamily="34" charset="0"/>
            </a:rPr>
            <a:t>Төлөвлөгөө</a:t>
          </a:r>
          <a:endParaRPr lang="en-US" sz="1400" b="1" kern="1200" dirty="0">
            <a:latin typeface="Arial" panose="020B0604020202020204" pitchFamily="34" charset="0"/>
            <a:cs typeface="Arial" panose="020B0604020202020204" pitchFamily="34" charset="0"/>
          </a:endParaRPr>
        </a:p>
      </dsp:txBody>
      <dsp:txXfrm>
        <a:off x="0" y="0"/>
        <a:ext cx="4634750" cy="1345774"/>
      </dsp:txXfrm>
    </dsp:sp>
    <dsp:sp modelId="{CFAC44B9-1A68-44FA-B1D2-34FA479C8F6E}">
      <dsp:nvSpPr>
        <dsp:cNvPr id="0" name=""/>
        <dsp:cNvSpPr/>
      </dsp:nvSpPr>
      <dsp:spPr>
        <a:xfrm>
          <a:off x="418515" y="830558"/>
          <a:ext cx="3762935" cy="90856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mn-MN" sz="1400" kern="1200" dirty="0">
              <a:latin typeface="Arial" panose="020B0604020202020204" pitchFamily="34" charset="0"/>
              <a:cs typeface="Arial" panose="020B0604020202020204" pitchFamily="34" charset="0"/>
            </a:rPr>
            <a:t>Бүтээгдэхүүний нэр төрлөө нэмэгдүүлэх /өөрөө тэгширдэг, шүршдэг бетон/</a:t>
          </a:r>
          <a:endParaRPr lang="en-US" sz="1400" kern="1200" dirty="0">
            <a:latin typeface="Arial" panose="020B0604020202020204" pitchFamily="34" charset="0"/>
            <a:cs typeface="Arial" panose="020B0604020202020204" pitchFamily="34" charset="0"/>
          </a:endParaRPr>
        </a:p>
      </dsp:txBody>
      <dsp:txXfrm>
        <a:off x="445126" y="857169"/>
        <a:ext cx="3709713" cy="855347"/>
      </dsp:txXfrm>
    </dsp:sp>
    <dsp:sp modelId="{236B56F7-00FA-4658-8956-327B2742FC1D}">
      <dsp:nvSpPr>
        <dsp:cNvPr id="0" name=""/>
        <dsp:cNvSpPr/>
      </dsp:nvSpPr>
      <dsp:spPr>
        <a:xfrm>
          <a:off x="422093" y="1927641"/>
          <a:ext cx="3798493" cy="86454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mn-MN" sz="1400" kern="1200" dirty="0">
              <a:latin typeface="Arial" panose="020B0604020202020204" pitchFamily="34" charset="0"/>
              <a:cs typeface="Arial" panose="020B0604020202020204" pitchFamily="34" charset="0"/>
            </a:rPr>
            <a:t>Итгэмжлэгдсэн лабораторийг бүрэн ажиллагаатай болох</a:t>
          </a:r>
          <a:endParaRPr lang="en-US" sz="1400" kern="1200" dirty="0">
            <a:latin typeface="Arial" panose="020B0604020202020204" pitchFamily="34" charset="0"/>
            <a:cs typeface="Arial" panose="020B0604020202020204" pitchFamily="34" charset="0"/>
          </a:endParaRPr>
        </a:p>
      </dsp:txBody>
      <dsp:txXfrm>
        <a:off x="447415" y="1952963"/>
        <a:ext cx="3747849" cy="813903"/>
      </dsp:txXfrm>
    </dsp:sp>
    <dsp:sp modelId="{A88B0616-98DF-433E-82D0-330078B0C99C}">
      <dsp:nvSpPr>
        <dsp:cNvPr id="0" name=""/>
        <dsp:cNvSpPr/>
      </dsp:nvSpPr>
      <dsp:spPr>
        <a:xfrm>
          <a:off x="422093" y="2886688"/>
          <a:ext cx="3798493" cy="87276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mn-MN" sz="1400" kern="1200" dirty="0">
              <a:latin typeface="Arial" panose="020B0604020202020204" pitchFamily="34" charset="0"/>
              <a:cs typeface="Arial" panose="020B0604020202020204" pitchFamily="34" charset="0"/>
            </a:rPr>
            <a:t>УБ хотын шинэ цэвэрлэх байгууламжийн төсөлрүү орох</a:t>
          </a:r>
          <a:endParaRPr lang="en-US" sz="1400" kern="1200" dirty="0">
            <a:latin typeface="Arial" panose="020B0604020202020204" pitchFamily="34" charset="0"/>
            <a:cs typeface="Arial" panose="020B0604020202020204" pitchFamily="34" charset="0"/>
          </a:endParaRPr>
        </a:p>
      </dsp:txBody>
      <dsp:txXfrm>
        <a:off x="447655" y="2912250"/>
        <a:ext cx="3747369" cy="821636"/>
      </dsp:txXfrm>
    </dsp:sp>
    <dsp:sp modelId="{58BEDF9B-2376-4CB0-9404-9FBEAD04E51F}">
      <dsp:nvSpPr>
        <dsp:cNvPr id="0" name=""/>
        <dsp:cNvSpPr/>
      </dsp:nvSpPr>
      <dsp:spPr>
        <a:xfrm>
          <a:off x="4991992" y="0"/>
          <a:ext cx="4634750" cy="448591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mn-MN" sz="1200" b="1" kern="1200" dirty="0">
              <a:latin typeface="Arial" panose="020B0604020202020204" pitchFamily="34" charset="0"/>
              <a:cs typeface="Arial" panose="020B0604020202020204" pitchFamily="34" charset="0"/>
            </a:rPr>
            <a:t>Гүйцэтгэл</a:t>
          </a:r>
          <a:endParaRPr lang="en-US" sz="1200" b="1" kern="1200" dirty="0">
            <a:latin typeface="Arial" panose="020B0604020202020204" pitchFamily="34" charset="0"/>
            <a:cs typeface="Arial" panose="020B0604020202020204" pitchFamily="34" charset="0"/>
          </a:endParaRPr>
        </a:p>
      </dsp:txBody>
      <dsp:txXfrm>
        <a:off x="4991992" y="0"/>
        <a:ext cx="4634750" cy="1345774"/>
      </dsp:txXfrm>
    </dsp:sp>
    <dsp:sp modelId="{0241B853-F961-47AA-A122-A8A75708CC1C}">
      <dsp:nvSpPr>
        <dsp:cNvPr id="0" name=""/>
        <dsp:cNvSpPr/>
      </dsp:nvSpPr>
      <dsp:spPr>
        <a:xfrm>
          <a:off x="5400872" y="830558"/>
          <a:ext cx="3762935" cy="90856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mn-MN" sz="1200" kern="1200" dirty="0">
              <a:latin typeface="Arial" panose="020B0604020202020204" pitchFamily="34" charset="0"/>
              <a:cs typeface="Arial" panose="020B0604020202020204" pitchFamily="34" charset="0"/>
            </a:rPr>
            <a:t>Шинэ нэр төрлийн бүтээгдэхүүн гараагүй. Учир нь зах зээл дэх хэрэгцээ бага байна.</a:t>
          </a:r>
          <a:endParaRPr lang="en-US" sz="1200" b="1" kern="1200" dirty="0">
            <a:latin typeface="Arial" panose="020B0604020202020204" pitchFamily="34" charset="0"/>
            <a:cs typeface="Arial" panose="020B0604020202020204" pitchFamily="34" charset="0"/>
          </a:endParaRPr>
        </a:p>
      </dsp:txBody>
      <dsp:txXfrm>
        <a:off x="5427483" y="857169"/>
        <a:ext cx="3709713" cy="855347"/>
      </dsp:txXfrm>
    </dsp:sp>
    <dsp:sp modelId="{E6EF45DC-BC32-4B68-A95C-CDDCDBD50F60}">
      <dsp:nvSpPr>
        <dsp:cNvPr id="0" name=""/>
        <dsp:cNvSpPr/>
      </dsp:nvSpPr>
      <dsp:spPr>
        <a:xfrm>
          <a:off x="5404450" y="1927641"/>
          <a:ext cx="3798493" cy="86454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mn-MN" sz="1400" kern="1200" dirty="0">
              <a:latin typeface="Arial" panose="020B0604020202020204" pitchFamily="34" charset="0"/>
              <a:cs typeface="Arial" panose="020B0604020202020204" pitchFamily="34" charset="0"/>
            </a:rPr>
            <a:t>Итгэмжлэгдсэн лабораторийн ажил өөрсдийн бетоныг баталгаажуулж байна.</a:t>
          </a:r>
          <a:endParaRPr lang="en-US" sz="1400" kern="1200" dirty="0">
            <a:latin typeface="Arial" panose="020B0604020202020204" pitchFamily="34" charset="0"/>
            <a:cs typeface="Arial" panose="020B0604020202020204" pitchFamily="34" charset="0"/>
          </a:endParaRPr>
        </a:p>
      </dsp:txBody>
      <dsp:txXfrm>
        <a:off x="5429772" y="1952963"/>
        <a:ext cx="3747849" cy="813903"/>
      </dsp:txXfrm>
    </dsp:sp>
    <dsp:sp modelId="{31FA6C99-9CC3-4B6C-B259-6F445A5FC4A9}">
      <dsp:nvSpPr>
        <dsp:cNvPr id="0" name=""/>
        <dsp:cNvSpPr/>
      </dsp:nvSpPr>
      <dsp:spPr>
        <a:xfrm>
          <a:off x="5404450" y="2886688"/>
          <a:ext cx="3798493" cy="87276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mn-MN" sz="1400" kern="1200" dirty="0">
              <a:latin typeface="Arial" panose="020B0604020202020204" pitchFamily="34" charset="0"/>
              <a:cs typeface="Arial" panose="020B0604020202020204" pitchFamily="34" charset="0"/>
            </a:rPr>
            <a:t>УБ хотын шинэ цэвэрлэх байгууламжийн энэ онд эхлээгүй.</a:t>
          </a:r>
          <a:endParaRPr lang="en-US" sz="1400" kern="1200" dirty="0">
            <a:latin typeface="Arial" panose="020B0604020202020204" pitchFamily="34" charset="0"/>
            <a:cs typeface="Arial" panose="020B0604020202020204" pitchFamily="34" charset="0"/>
          </a:endParaRPr>
        </a:p>
      </dsp:txBody>
      <dsp:txXfrm>
        <a:off x="5430012" y="2912250"/>
        <a:ext cx="3747369" cy="8216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CC26E5-BC54-4DE9-93DB-F724AC82091E}">
      <dsp:nvSpPr>
        <dsp:cNvPr id="0" name=""/>
        <dsp:cNvSpPr/>
      </dsp:nvSpPr>
      <dsp:spPr>
        <a:xfrm>
          <a:off x="44" y="0"/>
          <a:ext cx="4634750" cy="45864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endParaRPr lang="en-US" sz="1400" b="1" kern="1200" dirty="0">
            <a:latin typeface="Arial" panose="020B0604020202020204" pitchFamily="34" charset="0"/>
            <a:cs typeface="Arial" panose="020B0604020202020204" pitchFamily="34" charset="0"/>
          </a:endParaRPr>
        </a:p>
        <a:p>
          <a:pPr marL="0" lvl="0" indent="0" algn="ctr" defTabSz="622300">
            <a:lnSpc>
              <a:spcPct val="90000"/>
            </a:lnSpc>
            <a:spcBef>
              <a:spcPct val="0"/>
            </a:spcBef>
            <a:spcAft>
              <a:spcPct val="35000"/>
            </a:spcAft>
            <a:buNone/>
          </a:pPr>
          <a:r>
            <a:rPr lang="mn-MN" sz="1400" b="1" kern="1200" dirty="0">
              <a:latin typeface="Arial" panose="020B0604020202020204" pitchFamily="34" charset="0"/>
              <a:cs typeface="Arial" panose="020B0604020202020204" pitchFamily="34" charset="0"/>
            </a:rPr>
            <a:t>Төлөвлөгөө</a:t>
          </a:r>
          <a:endParaRPr lang="en-US" sz="1400" b="1" kern="1200" dirty="0">
            <a:latin typeface="Arial" panose="020B0604020202020204" pitchFamily="34" charset="0"/>
            <a:cs typeface="Arial" panose="020B0604020202020204" pitchFamily="34" charset="0"/>
          </a:endParaRPr>
        </a:p>
      </dsp:txBody>
      <dsp:txXfrm>
        <a:off x="44" y="0"/>
        <a:ext cx="4634750" cy="137594"/>
      </dsp:txXfrm>
    </dsp:sp>
    <dsp:sp modelId="{4947635C-DA89-475C-B804-05D101020677}">
      <dsp:nvSpPr>
        <dsp:cNvPr id="0" name=""/>
        <dsp:cNvSpPr/>
      </dsp:nvSpPr>
      <dsp:spPr>
        <a:xfrm>
          <a:off x="54280" y="475383"/>
          <a:ext cx="4533379" cy="66885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mn-MN" sz="1400" kern="1200" dirty="0">
              <a:latin typeface="Arial" panose="020B0604020202020204" pitchFamily="34" charset="0"/>
              <a:cs typeface="Arial" panose="020B0604020202020204" pitchFamily="34" charset="0"/>
            </a:rPr>
            <a:t>Дархан хотын шинэ цэвэрлэх байгууламжийн төсөл дээр ажиллах</a:t>
          </a:r>
          <a:endParaRPr lang="en-US" sz="1400" kern="1200" dirty="0">
            <a:latin typeface="Arial" panose="020B0604020202020204" pitchFamily="34" charset="0"/>
            <a:cs typeface="Arial" panose="020B0604020202020204" pitchFamily="34" charset="0"/>
          </a:endParaRPr>
        </a:p>
      </dsp:txBody>
      <dsp:txXfrm>
        <a:off x="73870" y="494973"/>
        <a:ext cx="4494199" cy="629679"/>
      </dsp:txXfrm>
    </dsp:sp>
    <dsp:sp modelId="{58BEDF9B-2376-4CB0-9404-9FBEAD04E51F}">
      <dsp:nvSpPr>
        <dsp:cNvPr id="0" name=""/>
        <dsp:cNvSpPr/>
      </dsp:nvSpPr>
      <dsp:spPr>
        <a:xfrm>
          <a:off x="4991992" y="0"/>
          <a:ext cx="4634750" cy="46174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endParaRPr lang="en-US" sz="1200" b="1" kern="1200" dirty="0">
            <a:latin typeface="Arial" panose="020B0604020202020204" pitchFamily="34" charset="0"/>
            <a:cs typeface="Arial" panose="020B0604020202020204" pitchFamily="34" charset="0"/>
          </a:endParaRPr>
        </a:p>
        <a:p>
          <a:pPr marL="0" lvl="0" indent="0" algn="ctr" defTabSz="533400">
            <a:lnSpc>
              <a:spcPct val="90000"/>
            </a:lnSpc>
            <a:spcBef>
              <a:spcPct val="0"/>
            </a:spcBef>
            <a:spcAft>
              <a:spcPct val="35000"/>
            </a:spcAft>
            <a:buNone/>
          </a:pPr>
          <a:r>
            <a:rPr lang="mn-MN" sz="1200" b="1" kern="1200" dirty="0">
              <a:latin typeface="Arial" panose="020B0604020202020204" pitchFamily="34" charset="0"/>
              <a:cs typeface="Arial" panose="020B0604020202020204" pitchFamily="34" charset="0"/>
            </a:rPr>
            <a:t>Гүйцэтгэл</a:t>
          </a:r>
          <a:endParaRPr lang="en-US" sz="1200" b="1" kern="1200" dirty="0">
            <a:latin typeface="Arial" panose="020B0604020202020204" pitchFamily="34" charset="0"/>
            <a:cs typeface="Arial" panose="020B0604020202020204" pitchFamily="34" charset="0"/>
          </a:endParaRPr>
        </a:p>
      </dsp:txBody>
      <dsp:txXfrm>
        <a:off x="4991992" y="0"/>
        <a:ext cx="4634750" cy="138522"/>
      </dsp:txXfrm>
    </dsp:sp>
    <dsp:sp modelId="{DED7A344-C5F9-4650-8D72-74077430F0EA}">
      <dsp:nvSpPr>
        <dsp:cNvPr id="0" name=""/>
        <dsp:cNvSpPr/>
      </dsp:nvSpPr>
      <dsp:spPr>
        <a:xfrm>
          <a:off x="5054749" y="470921"/>
          <a:ext cx="4504495" cy="70071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mn-MN" sz="1400" kern="1200" dirty="0">
              <a:latin typeface="Arial" panose="020B0604020202020204" pitchFamily="34" charset="0"/>
              <a:cs typeface="Arial" panose="020B0604020202020204" pitchFamily="34" charset="0"/>
            </a:rPr>
            <a:t>Дархан хотын шинэ цэвэрлэх байгууламжийн төсөл </a:t>
          </a:r>
          <a:r>
            <a:rPr lang="en-US" sz="1400" kern="1200" dirty="0">
              <a:latin typeface="Arial" panose="020B0604020202020204" pitchFamily="34" charset="0"/>
              <a:cs typeface="Arial" panose="020B0604020202020204" pitchFamily="34" charset="0"/>
            </a:rPr>
            <a:t>1,765 </a:t>
          </a:r>
          <a:r>
            <a:rPr lang="mn-MN" sz="1400" kern="1200" dirty="0">
              <a:latin typeface="Arial" panose="020B0604020202020204" pitchFamily="34" charset="0"/>
              <a:cs typeface="Arial" panose="020B0604020202020204" pitchFamily="34" charset="0"/>
            </a:rPr>
            <a:t>м.куб бетон нийлүүлж төслийг амжилттай эхлүүлэн явж байна.</a:t>
          </a:r>
          <a:endParaRPr lang="en-US" sz="1400" kern="1200" dirty="0">
            <a:latin typeface="Arial" panose="020B0604020202020204" pitchFamily="34" charset="0"/>
            <a:cs typeface="Arial" panose="020B0604020202020204" pitchFamily="34" charset="0"/>
          </a:endParaRPr>
        </a:p>
      </dsp:txBody>
      <dsp:txXfrm>
        <a:off x="5075272" y="491444"/>
        <a:ext cx="4463449" cy="6596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CC26E5-BC54-4DE9-93DB-F724AC82091E}">
      <dsp:nvSpPr>
        <dsp:cNvPr id="0" name=""/>
        <dsp:cNvSpPr/>
      </dsp:nvSpPr>
      <dsp:spPr>
        <a:xfrm>
          <a:off x="0" y="0"/>
          <a:ext cx="4634750" cy="118382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mn-MN" sz="1400" b="1" kern="1200" dirty="0">
              <a:latin typeface="Arial" panose="020B0604020202020204" pitchFamily="34" charset="0"/>
              <a:cs typeface="Arial" panose="020B0604020202020204" pitchFamily="34" charset="0"/>
            </a:rPr>
            <a:t>Төлөвлөгөө</a:t>
          </a:r>
          <a:endParaRPr lang="en-US" sz="1400" b="1" kern="1200" dirty="0">
            <a:latin typeface="Arial" panose="020B0604020202020204" pitchFamily="34" charset="0"/>
            <a:cs typeface="Arial" panose="020B0604020202020204" pitchFamily="34" charset="0"/>
          </a:endParaRPr>
        </a:p>
      </dsp:txBody>
      <dsp:txXfrm>
        <a:off x="0" y="0"/>
        <a:ext cx="4634750" cy="355148"/>
      </dsp:txXfrm>
    </dsp:sp>
    <dsp:sp modelId="{1821EFC7-7CFB-46DB-ADDC-94B416F34B61}">
      <dsp:nvSpPr>
        <dsp:cNvPr id="0" name=""/>
        <dsp:cNvSpPr/>
      </dsp:nvSpPr>
      <dsp:spPr>
        <a:xfrm>
          <a:off x="417199" y="440369"/>
          <a:ext cx="3798493" cy="59233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mn-MN" sz="1400" kern="1200" dirty="0">
              <a:latin typeface="Arial" panose="020B0604020202020204" pitchFamily="34" charset="0"/>
              <a:cs typeface="Arial" panose="020B0604020202020204" pitchFamily="34" charset="0"/>
            </a:rPr>
            <a:t>Хөрөнгө оруулалтын сангийн зээлийн нөхцлийг сайжруулах</a:t>
          </a:r>
          <a:endParaRPr lang="en-US" sz="1400" kern="1200" dirty="0">
            <a:latin typeface="Arial" panose="020B0604020202020204" pitchFamily="34" charset="0"/>
            <a:cs typeface="Arial" panose="020B0604020202020204" pitchFamily="34" charset="0"/>
          </a:endParaRPr>
        </a:p>
      </dsp:txBody>
      <dsp:txXfrm>
        <a:off x="434548" y="457718"/>
        <a:ext cx="3763795" cy="557638"/>
      </dsp:txXfrm>
    </dsp:sp>
    <dsp:sp modelId="{58BEDF9B-2376-4CB0-9404-9FBEAD04E51F}">
      <dsp:nvSpPr>
        <dsp:cNvPr id="0" name=""/>
        <dsp:cNvSpPr/>
      </dsp:nvSpPr>
      <dsp:spPr>
        <a:xfrm>
          <a:off x="4813371" y="0"/>
          <a:ext cx="4634750" cy="118382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mn-MN" sz="1200" b="1" kern="1200" dirty="0">
              <a:latin typeface="Arial" panose="020B0604020202020204" pitchFamily="34" charset="0"/>
              <a:cs typeface="Arial" panose="020B0604020202020204" pitchFamily="34" charset="0"/>
            </a:rPr>
            <a:t>Гүйцэтгэл</a:t>
          </a:r>
          <a:endParaRPr lang="en-US" sz="1200" b="1" kern="1200" dirty="0">
            <a:latin typeface="Arial" panose="020B0604020202020204" pitchFamily="34" charset="0"/>
            <a:cs typeface="Arial" panose="020B0604020202020204" pitchFamily="34" charset="0"/>
          </a:endParaRPr>
        </a:p>
      </dsp:txBody>
      <dsp:txXfrm>
        <a:off x="4813371" y="0"/>
        <a:ext cx="4634750" cy="355148"/>
      </dsp:txXfrm>
    </dsp:sp>
    <dsp:sp modelId="{652F5032-B57B-4CE6-9E9A-F965E63CBD51}">
      <dsp:nvSpPr>
        <dsp:cNvPr id="0" name=""/>
        <dsp:cNvSpPr/>
      </dsp:nvSpPr>
      <dsp:spPr>
        <a:xfrm>
          <a:off x="5375863" y="389436"/>
          <a:ext cx="3798493" cy="67567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mn-MN" sz="1400" kern="1200" dirty="0">
              <a:latin typeface="Arial" panose="020B0604020202020204" pitchFamily="34" charset="0"/>
              <a:cs typeface="Arial" panose="020B0604020202020204" pitchFamily="34" charset="0"/>
            </a:rPr>
            <a:t>Хөрөнгө оруулалтын сангийн зээлийн хүүг 16% байснаас 8% болгож бууруулсан.</a:t>
          </a:r>
          <a:endParaRPr lang="en-US" sz="1400" kern="1200" dirty="0">
            <a:latin typeface="Arial" panose="020B0604020202020204" pitchFamily="34" charset="0"/>
            <a:cs typeface="Arial" panose="020B0604020202020204" pitchFamily="34" charset="0"/>
          </a:endParaRPr>
        </a:p>
      </dsp:txBody>
      <dsp:txXfrm>
        <a:off x="5395653" y="409226"/>
        <a:ext cx="3758913" cy="636092"/>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D31C6-06E4-4EA5-8895-6231DCE3BCC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mn-MN"/>
          </a:p>
        </p:txBody>
      </p:sp>
      <p:sp>
        <p:nvSpPr>
          <p:cNvPr id="3" name="Subtitle 2">
            <a:extLst>
              <a:ext uri="{FF2B5EF4-FFF2-40B4-BE49-F238E27FC236}">
                <a16:creationId xmlns:a16="http://schemas.microsoft.com/office/drawing/2014/main" id="{FFE36CA3-ACDA-42CA-8229-D205F70714B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mn-MN"/>
          </a:p>
        </p:txBody>
      </p:sp>
      <p:sp>
        <p:nvSpPr>
          <p:cNvPr id="4" name="Date Placeholder 3">
            <a:extLst>
              <a:ext uri="{FF2B5EF4-FFF2-40B4-BE49-F238E27FC236}">
                <a16:creationId xmlns:a16="http://schemas.microsoft.com/office/drawing/2014/main" id="{53EEFCC5-2FE9-4BB1-8E94-D6CDA9F8ACD8}"/>
              </a:ext>
            </a:extLst>
          </p:cNvPr>
          <p:cNvSpPr>
            <a:spLocks noGrp="1"/>
          </p:cNvSpPr>
          <p:nvPr>
            <p:ph type="dt" sz="half" idx="10"/>
          </p:nvPr>
        </p:nvSpPr>
        <p:spPr/>
        <p:txBody>
          <a:bodyPr/>
          <a:lstStyle/>
          <a:p>
            <a:fld id="{07DA1B85-3918-4384-BECC-016C56348B83}" type="datetimeFigureOut">
              <a:rPr lang="mn-MN" smtClean="0"/>
              <a:t>2020.03.02</a:t>
            </a:fld>
            <a:endParaRPr lang="mn-MN"/>
          </a:p>
        </p:txBody>
      </p:sp>
      <p:sp>
        <p:nvSpPr>
          <p:cNvPr id="5" name="Footer Placeholder 4">
            <a:extLst>
              <a:ext uri="{FF2B5EF4-FFF2-40B4-BE49-F238E27FC236}">
                <a16:creationId xmlns:a16="http://schemas.microsoft.com/office/drawing/2014/main" id="{1957F4B8-95BB-499B-A42F-4BD7937B8DBF}"/>
              </a:ext>
            </a:extLst>
          </p:cNvPr>
          <p:cNvSpPr>
            <a:spLocks noGrp="1"/>
          </p:cNvSpPr>
          <p:nvPr>
            <p:ph type="ftr" sz="quarter" idx="11"/>
          </p:nvPr>
        </p:nvSpPr>
        <p:spPr/>
        <p:txBody>
          <a:bodyPr/>
          <a:lstStyle/>
          <a:p>
            <a:endParaRPr lang="mn-MN"/>
          </a:p>
        </p:txBody>
      </p:sp>
      <p:sp>
        <p:nvSpPr>
          <p:cNvPr id="6" name="Slide Number Placeholder 5">
            <a:extLst>
              <a:ext uri="{FF2B5EF4-FFF2-40B4-BE49-F238E27FC236}">
                <a16:creationId xmlns:a16="http://schemas.microsoft.com/office/drawing/2014/main" id="{49021208-5B56-445B-8B74-68B63D01EAF6}"/>
              </a:ext>
            </a:extLst>
          </p:cNvPr>
          <p:cNvSpPr>
            <a:spLocks noGrp="1"/>
          </p:cNvSpPr>
          <p:nvPr>
            <p:ph type="sldNum" sz="quarter" idx="12"/>
          </p:nvPr>
        </p:nvSpPr>
        <p:spPr/>
        <p:txBody>
          <a:bodyPr/>
          <a:lstStyle/>
          <a:p>
            <a:fld id="{3BDA1237-5E2B-4E8A-B0FA-BFB28F96C7DD}" type="slidenum">
              <a:rPr lang="mn-MN" smtClean="0"/>
              <a:t>‹#›</a:t>
            </a:fld>
            <a:endParaRPr lang="mn-MN"/>
          </a:p>
        </p:txBody>
      </p:sp>
    </p:spTree>
    <p:extLst>
      <p:ext uri="{BB962C8B-B14F-4D97-AF65-F5344CB8AC3E}">
        <p14:creationId xmlns:p14="http://schemas.microsoft.com/office/powerpoint/2010/main" val="1873080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BACBD-F42F-4684-8A62-9288DE574FFB}"/>
              </a:ext>
            </a:extLst>
          </p:cNvPr>
          <p:cNvSpPr>
            <a:spLocks noGrp="1"/>
          </p:cNvSpPr>
          <p:nvPr>
            <p:ph type="title"/>
          </p:nvPr>
        </p:nvSpPr>
        <p:spPr/>
        <p:txBody>
          <a:bodyPr/>
          <a:lstStyle/>
          <a:p>
            <a:r>
              <a:rPr lang="en-US"/>
              <a:t>Click to edit Master title style</a:t>
            </a:r>
            <a:endParaRPr lang="mn-MN"/>
          </a:p>
        </p:txBody>
      </p:sp>
      <p:sp>
        <p:nvSpPr>
          <p:cNvPr id="3" name="Vertical Text Placeholder 2">
            <a:extLst>
              <a:ext uri="{FF2B5EF4-FFF2-40B4-BE49-F238E27FC236}">
                <a16:creationId xmlns:a16="http://schemas.microsoft.com/office/drawing/2014/main" id="{D2345950-733D-442E-9921-AEBC020769F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mn-MN"/>
          </a:p>
        </p:txBody>
      </p:sp>
      <p:sp>
        <p:nvSpPr>
          <p:cNvPr id="4" name="Date Placeholder 3">
            <a:extLst>
              <a:ext uri="{FF2B5EF4-FFF2-40B4-BE49-F238E27FC236}">
                <a16:creationId xmlns:a16="http://schemas.microsoft.com/office/drawing/2014/main" id="{3926515F-ACC1-4EF3-A0E9-4F0371F4173E}"/>
              </a:ext>
            </a:extLst>
          </p:cNvPr>
          <p:cNvSpPr>
            <a:spLocks noGrp="1"/>
          </p:cNvSpPr>
          <p:nvPr>
            <p:ph type="dt" sz="half" idx="10"/>
          </p:nvPr>
        </p:nvSpPr>
        <p:spPr/>
        <p:txBody>
          <a:bodyPr/>
          <a:lstStyle/>
          <a:p>
            <a:fld id="{07DA1B85-3918-4384-BECC-016C56348B83}" type="datetimeFigureOut">
              <a:rPr lang="mn-MN" smtClean="0"/>
              <a:t>2020.03.02</a:t>
            </a:fld>
            <a:endParaRPr lang="mn-MN"/>
          </a:p>
        </p:txBody>
      </p:sp>
      <p:sp>
        <p:nvSpPr>
          <p:cNvPr id="5" name="Footer Placeholder 4">
            <a:extLst>
              <a:ext uri="{FF2B5EF4-FFF2-40B4-BE49-F238E27FC236}">
                <a16:creationId xmlns:a16="http://schemas.microsoft.com/office/drawing/2014/main" id="{FA19DE39-8DAD-43E5-BDF2-1496C7F7C6B8}"/>
              </a:ext>
            </a:extLst>
          </p:cNvPr>
          <p:cNvSpPr>
            <a:spLocks noGrp="1"/>
          </p:cNvSpPr>
          <p:nvPr>
            <p:ph type="ftr" sz="quarter" idx="11"/>
          </p:nvPr>
        </p:nvSpPr>
        <p:spPr/>
        <p:txBody>
          <a:bodyPr/>
          <a:lstStyle/>
          <a:p>
            <a:endParaRPr lang="mn-MN"/>
          </a:p>
        </p:txBody>
      </p:sp>
      <p:sp>
        <p:nvSpPr>
          <p:cNvPr id="6" name="Slide Number Placeholder 5">
            <a:extLst>
              <a:ext uri="{FF2B5EF4-FFF2-40B4-BE49-F238E27FC236}">
                <a16:creationId xmlns:a16="http://schemas.microsoft.com/office/drawing/2014/main" id="{6CDABD5B-DC33-4C8E-A3C8-869F4DC4EFBC}"/>
              </a:ext>
            </a:extLst>
          </p:cNvPr>
          <p:cNvSpPr>
            <a:spLocks noGrp="1"/>
          </p:cNvSpPr>
          <p:nvPr>
            <p:ph type="sldNum" sz="quarter" idx="12"/>
          </p:nvPr>
        </p:nvSpPr>
        <p:spPr/>
        <p:txBody>
          <a:bodyPr/>
          <a:lstStyle/>
          <a:p>
            <a:fld id="{3BDA1237-5E2B-4E8A-B0FA-BFB28F96C7DD}" type="slidenum">
              <a:rPr lang="mn-MN" smtClean="0"/>
              <a:t>‹#›</a:t>
            </a:fld>
            <a:endParaRPr lang="mn-MN"/>
          </a:p>
        </p:txBody>
      </p:sp>
    </p:spTree>
    <p:extLst>
      <p:ext uri="{BB962C8B-B14F-4D97-AF65-F5344CB8AC3E}">
        <p14:creationId xmlns:p14="http://schemas.microsoft.com/office/powerpoint/2010/main" val="3862550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259ABE-0B60-4F82-A23E-23D90CCB40B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mn-MN"/>
          </a:p>
        </p:txBody>
      </p:sp>
      <p:sp>
        <p:nvSpPr>
          <p:cNvPr id="3" name="Vertical Text Placeholder 2">
            <a:extLst>
              <a:ext uri="{FF2B5EF4-FFF2-40B4-BE49-F238E27FC236}">
                <a16:creationId xmlns:a16="http://schemas.microsoft.com/office/drawing/2014/main" id="{4A81B40B-DEC0-47B6-A277-E4ADF1B8CD9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mn-MN"/>
          </a:p>
        </p:txBody>
      </p:sp>
      <p:sp>
        <p:nvSpPr>
          <p:cNvPr id="4" name="Date Placeholder 3">
            <a:extLst>
              <a:ext uri="{FF2B5EF4-FFF2-40B4-BE49-F238E27FC236}">
                <a16:creationId xmlns:a16="http://schemas.microsoft.com/office/drawing/2014/main" id="{E9277568-6FE2-474D-981A-3F9C54754B44}"/>
              </a:ext>
            </a:extLst>
          </p:cNvPr>
          <p:cNvSpPr>
            <a:spLocks noGrp="1"/>
          </p:cNvSpPr>
          <p:nvPr>
            <p:ph type="dt" sz="half" idx="10"/>
          </p:nvPr>
        </p:nvSpPr>
        <p:spPr/>
        <p:txBody>
          <a:bodyPr/>
          <a:lstStyle/>
          <a:p>
            <a:fld id="{07DA1B85-3918-4384-BECC-016C56348B83}" type="datetimeFigureOut">
              <a:rPr lang="mn-MN" smtClean="0"/>
              <a:t>2020.03.02</a:t>
            </a:fld>
            <a:endParaRPr lang="mn-MN"/>
          </a:p>
        </p:txBody>
      </p:sp>
      <p:sp>
        <p:nvSpPr>
          <p:cNvPr id="5" name="Footer Placeholder 4">
            <a:extLst>
              <a:ext uri="{FF2B5EF4-FFF2-40B4-BE49-F238E27FC236}">
                <a16:creationId xmlns:a16="http://schemas.microsoft.com/office/drawing/2014/main" id="{45F11633-267C-492A-AD1B-AEBBB82C9532}"/>
              </a:ext>
            </a:extLst>
          </p:cNvPr>
          <p:cNvSpPr>
            <a:spLocks noGrp="1"/>
          </p:cNvSpPr>
          <p:nvPr>
            <p:ph type="ftr" sz="quarter" idx="11"/>
          </p:nvPr>
        </p:nvSpPr>
        <p:spPr/>
        <p:txBody>
          <a:bodyPr/>
          <a:lstStyle/>
          <a:p>
            <a:endParaRPr lang="mn-MN"/>
          </a:p>
        </p:txBody>
      </p:sp>
      <p:sp>
        <p:nvSpPr>
          <p:cNvPr id="6" name="Slide Number Placeholder 5">
            <a:extLst>
              <a:ext uri="{FF2B5EF4-FFF2-40B4-BE49-F238E27FC236}">
                <a16:creationId xmlns:a16="http://schemas.microsoft.com/office/drawing/2014/main" id="{129C0CF5-5DB8-4A2B-B16D-2E8307E1ED9A}"/>
              </a:ext>
            </a:extLst>
          </p:cNvPr>
          <p:cNvSpPr>
            <a:spLocks noGrp="1"/>
          </p:cNvSpPr>
          <p:nvPr>
            <p:ph type="sldNum" sz="quarter" idx="12"/>
          </p:nvPr>
        </p:nvSpPr>
        <p:spPr/>
        <p:txBody>
          <a:bodyPr/>
          <a:lstStyle/>
          <a:p>
            <a:fld id="{3BDA1237-5E2B-4E8A-B0FA-BFB28F96C7DD}" type="slidenum">
              <a:rPr lang="mn-MN" smtClean="0"/>
              <a:t>‹#›</a:t>
            </a:fld>
            <a:endParaRPr lang="mn-MN"/>
          </a:p>
        </p:txBody>
      </p:sp>
    </p:spTree>
    <p:extLst>
      <p:ext uri="{BB962C8B-B14F-4D97-AF65-F5344CB8AC3E}">
        <p14:creationId xmlns:p14="http://schemas.microsoft.com/office/powerpoint/2010/main" val="1800184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45E77-D04A-4A06-8778-BF97CA526850}"/>
              </a:ext>
            </a:extLst>
          </p:cNvPr>
          <p:cNvSpPr>
            <a:spLocks noGrp="1"/>
          </p:cNvSpPr>
          <p:nvPr>
            <p:ph type="title"/>
          </p:nvPr>
        </p:nvSpPr>
        <p:spPr/>
        <p:txBody>
          <a:bodyPr/>
          <a:lstStyle/>
          <a:p>
            <a:r>
              <a:rPr lang="en-US"/>
              <a:t>Click to edit Master title style</a:t>
            </a:r>
            <a:endParaRPr lang="mn-MN"/>
          </a:p>
        </p:txBody>
      </p:sp>
      <p:sp>
        <p:nvSpPr>
          <p:cNvPr id="3" name="Content Placeholder 2">
            <a:extLst>
              <a:ext uri="{FF2B5EF4-FFF2-40B4-BE49-F238E27FC236}">
                <a16:creationId xmlns:a16="http://schemas.microsoft.com/office/drawing/2014/main" id="{54FE2DDB-5E8C-478B-8061-80DA07A5408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mn-MN"/>
          </a:p>
        </p:txBody>
      </p:sp>
      <p:sp>
        <p:nvSpPr>
          <p:cNvPr id="4" name="Date Placeholder 3">
            <a:extLst>
              <a:ext uri="{FF2B5EF4-FFF2-40B4-BE49-F238E27FC236}">
                <a16:creationId xmlns:a16="http://schemas.microsoft.com/office/drawing/2014/main" id="{8441241F-9151-47EA-8733-926FACFF62A6}"/>
              </a:ext>
            </a:extLst>
          </p:cNvPr>
          <p:cNvSpPr>
            <a:spLocks noGrp="1"/>
          </p:cNvSpPr>
          <p:nvPr>
            <p:ph type="dt" sz="half" idx="10"/>
          </p:nvPr>
        </p:nvSpPr>
        <p:spPr/>
        <p:txBody>
          <a:bodyPr/>
          <a:lstStyle/>
          <a:p>
            <a:fld id="{07DA1B85-3918-4384-BECC-016C56348B83}" type="datetimeFigureOut">
              <a:rPr lang="mn-MN" smtClean="0"/>
              <a:t>2020.03.02</a:t>
            </a:fld>
            <a:endParaRPr lang="mn-MN"/>
          </a:p>
        </p:txBody>
      </p:sp>
      <p:sp>
        <p:nvSpPr>
          <p:cNvPr id="5" name="Footer Placeholder 4">
            <a:extLst>
              <a:ext uri="{FF2B5EF4-FFF2-40B4-BE49-F238E27FC236}">
                <a16:creationId xmlns:a16="http://schemas.microsoft.com/office/drawing/2014/main" id="{AC0245EA-563B-48BF-97FC-06E15345D34C}"/>
              </a:ext>
            </a:extLst>
          </p:cNvPr>
          <p:cNvSpPr>
            <a:spLocks noGrp="1"/>
          </p:cNvSpPr>
          <p:nvPr>
            <p:ph type="ftr" sz="quarter" idx="11"/>
          </p:nvPr>
        </p:nvSpPr>
        <p:spPr/>
        <p:txBody>
          <a:bodyPr/>
          <a:lstStyle/>
          <a:p>
            <a:endParaRPr lang="mn-MN"/>
          </a:p>
        </p:txBody>
      </p:sp>
      <p:sp>
        <p:nvSpPr>
          <p:cNvPr id="6" name="Slide Number Placeholder 5">
            <a:extLst>
              <a:ext uri="{FF2B5EF4-FFF2-40B4-BE49-F238E27FC236}">
                <a16:creationId xmlns:a16="http://schemas.microsoft.com/office/drawing/2014/main" id="{A66E1CDA-FEA0-40CF-8BCF-42FBB64E2EAA}"/>
              </a:ext>
            </a:extLst>
          </p:cNvPr>
          <p:cNvSpPr>
            <a:spLocks noGrp="1"/>
          </p:cNvSpPr>
          <p:nvPr>
            <p:ph type="sldNum" sz="quarter" idx="12"/>
          </p:nvPr>
        </p:nvSpPr>
        <p:spPr/>
        <p:txBody>
          <a:bodyPr/>
          <a:lstStyle/>
          <a:p>
            <a:fld id="{3BDA1237-5E2B-4E8A-B0FA-BFB28F96C7DD}" type="slidenum">
              <a:rPr lang="mn-MN" smtClean="0"/>
              <a:t>‹#›</a:t>
            </a:fld>
            <a:endParaRPr lang="mn-MN"/>
          </a:p>
        </p:txBody>
      </p:sp>
    </p:spTree>
    <p:extLst>
      <p:ext uri="{BB962C8B-B14F-4D97-AF65-F5344CB8AC3E}">
        <p14:creationId xmlns:p14="http://schemas.microsoft.com/office/powerpoint/2010/main" val="2012196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3C9BE-C3AE-444D-A9AC-C689950A07F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mn-MN"/>
          </a:p>
        </p:txBody>
      </p:sp>
      <p:sp>
        <p:nvSpPr>
          <p:cNvPr id="3" name="Text Placeholder 2">
            <a:extLst>
              <a:ext uri="{FF2B5EF4-FFF2-40B4-BE49-F238E27FC236}">
                <a16:creationId xmlns:a16="http://schemas.microsoft.com/office/drawing/2014/main" id="{501D88B5-96B1-4173-8D23-23E3CA55E6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770F017-373F-43A0-9024-0364C834D355}"/>
              </a:ext>
            </a:extLst>
          </p:cNvPr>
          <p:cNvSpPr>
            <a:spLocks noGrp="1"/>
          </p:cNvSpPr>
          <p:nvPr>
            <p:ph type="dt" sz="half" idx="10"/>
          </p:nvPr>
        </p:nvSpPr>
        <p:spPr/>
        <p:txBody>
          <a:bodyPr/>
          <a:lstStyle/>
          <a:p>
            <a:fld id="{07DA1B85-3918-4384-BECC-016C56348B83}" type="datetimeFigureOut">
              <a:rPr lang="mn-MN" smtClean="0"/>
              <a:t>2020.03.02</a:t>
            </a:fld>
            <a:endParaRPr lang="mn-MN"/>
          </a:p>
        </p:txBody>
      </p:sp>
      <p:sp>
        <p:nvSpPr>
          <p:cNvPr id="5" name="Footer Placeholder 4">
            <a:extLst>
              <a:ext uri="{FF2B5EF4-FFF2-40B4-BE49-F238E27FC236}">
                <a16:creationId xmlns:a16="http://schemas.microsoft.com/office/drawing/2014/main" id="{C98599D8-B9F6-4C3C-86F0-4AD1072A62E5}"/>
              </a:ext>
            </a:extLst>
          </p:cNvPr>
          <p:cNvSpPr>
            <a:spLocks noGrp="1"/>
          </p:cNvSpPr>
          <p:nvPr>
            <p:ph type="ftr" sz="quarter" idx="11"/>
          </p:nvPr>
        </p:nvSpPr>
        <p:spPr/>
        <p:txBody>
          <a:bodyPr/>
          <a:lstStyle/>
          <a:p>
            <a:endParaRPr lang="mn-MN"/>
          </a:p>
        </p:txBody>
      </p:sp>
      <p:sp>
        <p:nvSpPr>
          <p:cNvPr id="6" name="Slide Number Placeholder 5">
            <a:extLst>
              <a:ext uri="{FF2B5EF4-FFF2-40B4-BE49-F238E27FC236}">
                <a16:creationId xmlns:a16="http://schemas.microsoft.com/office/drawing/2014/main" id="{353DF8C0-A4A2-4C86-AE9F-B0A89F90877D}"/>
              </a:ext>
            </a:extLst>
          </p:cNvPr>
          <p:cNvSpPr>
            <a:spLocks noGrp="1"/>
          </p:cNvSpPr>
          <p:nvPr>
            <p:ph type="sldNum" sz="quarter" idx="12"/>
          </p:nvPr>
        </p:nvSpPr>
        <p:spPr/>
        <p:txBody>
          <a:bodyPr/>
          <a:lstStyle/>
          <a:p>
            <a:fld id="{3BDA1237-5E2B-4E8A-B0FA-BFB28F96C7DD}" type="slidenum">
              <a:rPr lang="mn-MN" smtClean="0"/>
              <a:t>‹#›</a:t>
            </a:fld>
            <a:endParaRPr lang="mn-MN"/>
          </a:p>
        </p:txBody>
      </p:sp>
    </p:spTree>
    <p:extLst>
      <p:ext uri="{BB962C8B-B14F-4D97-AF65-F5344CB8AC3E}">
        <p14:creationId xmlns:p14="http://schemas.microsoft.com/office/powerpoint/2010/main" val="2115567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F7E4E-5592-4E33-995F-DDEA9557842D}"/>
              </a:ext>
            </a:extLst>
          </p:cNvPr>
          <p:cNvSpPr>
            <a:spLocks noGrp="1"/>
          </p:cNvSpPr>
          <p:nvPr>
            <p:ph type="title"/>
          </p:nvPr>
        </p:nvSpPr>
        <p:spPr/>
        <p:txBody>
          <a:bodyPr/>
          <a:lstStyle/>
          <a:p>
            <a:r>
              <a:rPr lang="en-US"/>
              <a:t>Click to edit Master title style</a:t>
            </a:r>
            <a:endParaRPr lang="mn-MN"/>
          </a:p>
        </p:txBody>
      </p:sp>
      <p:sp>
        <p:nvSpPr>
          <p:cNvPr id="3" name="Content Placeholder 2">
            <a:extLst>
              <a:ext uri="{FF2B5EF4-FFF2-40B4-BE49-F238E27FC236}">
                <a16:creationId xmlns:a16="http://schemas.microsoft.com/office/drawing/2014/main" id="{AA66BE57-4741-43F4-9FFC-830258647A7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mn-MN"/>
          </a:p>
        </p:txBody>
      </p:sp>
      <p:sp>
        <p:nvSpPr>
          <p:cNvPr id="4" name="Content Placeholder 3">
            <a:extLst>
              <a:ext uri="{FF2B5EF4-FFF2-40B4-BE49-F238E27FC236}">
                <a16:creationId xmlns:a16="http://schemas.microsoft.com/office/drawing/2014/main" id="{F769E7A9-2424-4590-A189-1C3871FD635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mn-MN"/>
          </a:p>
        </p:txBody>
      </p:sp>
      <p:sp>
        <p:nvSpPr>
          <p:cNvPr id="5" name="Date Placeholder 4">
            <a:extLst>
              <a:ext uri="{FF2B5EF4-FFF2-40B4-BE49-F238E27FC236}">
                <a16:creationId xmlns:a16="http://schemas.microsoft.com/office/drawing/2014/main" id="{F11CE150-3E9E-4133-A5B5-3A3E3B1BBB62}"/>
              </a:ext>
            </a:extLst>
          </p:cNvPr>
          <p:cNvSpPr>
            <a:spLocks noGrp="1"/>
          </p:cNvSpPr>
          <p:nvPr>
            <p:ph type="dt" sz="half" idx="10"/>
          </p:nvPr>
        </p:nvSpPr>
        <p:spPr/>
        <p:txBody>
          <a:bodyPr/>
          <a:lstStyle/>
          <a:p>
            <a:fld id="{07DA1B85-3918-4384-BECC-016C56348B83}" type="datetimeFigureOut">
              <a:rPr lang="mn-MN" smtClean="0"/>
              <a:t>2020.03.02</a:t>
            </a:fld>
            <a:endParaRPr lang="mn-MN"/>
          </a:p>
        </p:txBody>
      </p:sp>
      <p:sp>
        <p:nvSpPr>
          <p:cNvPr id="6" name="Footer Placeholder 5">
            <a:extLst>
              <a:ext uri="{FF2B5EF4-FFF2-40B4-BE49-F238E27FC236}">
                <a16:creationId xmlns:a16="http://schemas.microsoft.com/office/drawing/2014/main" id="{58E52DF5-FDDC-45D8-80F9-4B504E795328}"/>
              </a:ext>
            </a:extLst>
          </p:cNvPr>
          <p:cNvSpPr>
            <a:spLocks noGrp="1"/>
          </p:cNvSpPr>
          <p:nvPr>
            <p:ph type="ftr" sz="quarter" idx="11"/>
          </p:nvPr>
        </p:nvSpPr>
        <p:spPr/>
        <p:txBody>
          <a:bodyPr/>
          <a:lstStyle/>
          <a:p>
            <a:endParaRPr lang="mn-MN"/>
          </a:p>
        </p:txBody>
      </p:sp>
      <p:sp>
        <p:nvSpPr>
          <p:cNvPr id="7" name="Slide Number Placeholder 6">
            <a:extLst>
              <a:ext uri="{FF2B5EF4-FFF2-40B4-BE49-F238E27FC236}">
                <a16:creationId xmlns:a16="http://schemas.microsoft.com/office/drawing/2014/main" id="{DE19486E-3B6E-46A8-B5E0-C19480D5230E}"/>
              </a:ext>
            </a:extLst>
          </p:cNvPr>
          <p:cNvSpPr>
            <a:spLocks noGrp="1"/>
          </p:cNvSpPr>
          <p:nvPr>
            <p:ph type="sldNum" sz="quarter" idx="12"/>
          </p:nvPr>
        </p:nvSpPr>
        <p:spPr/>
        <p:txBody>
          <a:bodyPr/>
          <a:lstStyle/>
          <a:p>
            <a:fld id="{3BDA1237-5E2B-4E8A-B0FA-BFB28F96C7DD}" type="slidenum">
              <a:rPr lang="mn-MN" smtClean="0"/>
              <a:t>‹#›</a:t>
            </a:fld>
            <a:endParaRPr lang="mn-MN"/>
          </a:p>
        </p:txBody>
      </p:sp>
    </p:spTree>
    <p:extLst>
      <p:ext uri="{BB962C8B-B14F-4D97-AF65-F5344CB8AC3E}">
        <p14:creationId xmlns:p14="http://schemas.microsoft.com/office/powerpoint/2010/main" val="485607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E6007-8297-4D93-A1F3-93F1137A7C39}"/>
              </a:ext>
            </a:extLst>
          </p:cNvPr>
          <p:cNvSpPr>
            <a:spLocks noGrp="1"/>
          </p:cNvSpPr>
          <p:nvPr>
            <p:ph type="title"/>
          </p:nvPr>
        </p:nvSpPr>
        <p:spPr>
          <a:xfrm>
            <a:off x="839788" y="365125"/>
            <a:ext cx="10515600" cy="1325563"/>
          </a:xfrm>
        </p:spPr>
        <p:txBody>
          <a:bodyPr/>
          <a:lstStyle/>
          <a:p>
            <a:r>
              <a:rPr lang="en-US"/>
              <a:t>Click to edit Master title style</a:t>
            </a:r>
            <a:endParaRPr lang="mn-MN"/>
          </a:p>
        </p:txBody>
      </p:sp>
      <p:sp>
        <p:nvSpPr>
          <p:cNvPr id="3" name="Text Placeholder 2">
            <a:extLst>
              <a:ext uri="{FF2B5EF4-FFF2-40B4-BE49-F238E27FC236}">
                <a16:creationId xmlns:a16="http://schemas.microsoft.com/office/drawing/2014/main" id="{D87E837D-E08F-4E3D-9CB6-6A37BDE488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39B3664-142A-4988-B8B7-0673B1D17AB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mn-MN"/>
          </a:p>
        </p:txBody>
      </p:sp>
      <p:sp>
        <p:nvSpPr>
          <p:cNvPr id="5" name="Text Placeholder 4">
            <a:extLst>
              <a:ext uri="{FF2B5EF4-FFF2-40B4-BE49-F238E27FC236}">
                <a16:creationId xmlns:a16="http://schemas.microsoft.com/office/drawing/2014/main" id="{0ED5E49B-781C-4F15-921A-74D527AF9B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D12DFBF-25CB-432F-8FBE-5581E22B916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mn-MN"/>
          </a:p>
        </p:txBody>
      </p:sp>
      <p:sp>
        <p:nvSpPr>
          <p:cNvPr id="7" name="Date Placeholder 6">
            <a:extLst>
              <a:ext uri="{FF2B5EF4-FFF2-40B4-BE49-F238E27FC236}">
                <a16:creationId xmlns:a16="http://schemas.microsoft.com/office/drawing/2014/main" id="{C97AE31D-AD82-4FB6-8390-503274A3A02E}"/>
              </a:ext>
            </a:extLst>
          </p:cNvPr>
          <p:cNvSpPr>
            <a:spLocks noGrp="1"/>
          </p:cNvSpPr>
          <p:nvPr>
            <p:ph type="dt" sz="half" idx="10"/>
          </p:nvPr>
        </p:nvSpPr>
        <p:spPr/>
        <p:txBody>
          <a:bodyPr/>
          <a:lstStyle/>
          <a:p>
            <a:fld id="{07DA1B85-3918-4384-BECC-016C56348B83}" type="datetimeFigureOut">
              <a:rPr lang="mn-MN" smtClean="0"/>
              <a:t>2020.03.02</a:t>
            </a:fld>
            <a:endParaRPr lang="mn-MN"/>
          </a:p>
        </p:txBody>
      </p:sp>
      <p:sp>
        <p:nvSpPr>
          <p:cNvPr id="8" name="Footer Placeholder 7">
            <a:extLst>
              <a:ext uri="{FF2B5EF4-FFF2-40B4-BE49-F238E27FC236}">
                <a16:creationId xmlns:a16="http://schemas.microsoft.com/office/drawing/2014/main" id="{8F92B68D-97FD-4A0B-9556-EB0D3EA09156}"/>
              </a:ext>
            </a:extLst>
          </p:cNvPr>
          <p:cNvSpPr>
            <a:spLocks noGrp="1"/>
          </p:cNvSpPr>
          <p:nvPr>
            <p:ph type="ftr" sz="quarter" idx="11"/>
          </p:nvPr>
        </p:nvSpPr>
        <p:spPr/>
        <p:txBody>
          <a:bodyPr/>
          <a:lstStyle/>
          <a:p>
            <a:endParaRPr lang="mn-MN"/>
          </a:p>
        </p:txBody>
      </p:sp>
      <p:sp>
        <p:nvSpPr>
          <p:cNvPr id="9" name="Slide Number Placeholder 8">
            <a:extLst>
              <a:ext uri="{FF2B5EF4-FFF2-40B4-BE49-F238E27FC236}">
                <a16:creationId xmlns:a16="http://schemas.microsoft.com/office/drawing/2014/main" id="{34C952A1-C0C7-47CF-B69B-FDCE9574AFFE}"/>
              </a:ext>
            </a:extLst>
          </p:cNvPr>
          <p:cNvSpPr>
            <a:spLocks noGrp="1"/>
          </p:cNvSpPr>
          <p:nvPr>
            <p:ph type="sldNum" sz="quarter" idx="12"/>
          </p:nvPr>
        </p:nvSpPr>
        <p:spPr/>
        <p:txBody>
          <a:bodyPr/>
          <a:lstStyle/>
          <a:p>
            <a:fld id="{3BDA1237-5E2B-4E8A-B0FA-BFB28F96C7DD}" type="slidenum">
              <a:rPr lang="mn-MN" smtClean="0"/>
              <a:t>‹#›</a:t>
            </a:fld>
            <a:endParaRPr lang="mn-MN"/>
          </a:p>
        </p:txBody>
      </p:sp>
    </p:spTree>
    <p:extLst>
      <p:ext uri="{BB962C8B-B14F-4D97-AF65-F5344CB8AC3E}">
        <p14:creationId xmlns:p14="http://schemas.microsoft.com/office/powerpoint/2010/main" val="3681649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9EA8C-818F-433D-9FC9-DCA9FDF4221A}"/>
              </a:ext>
            </a:extLst>
          </p:cNvPr>
          <p:cNvSpPr>
            <a:spLocks noGrp="1"/>
          </p:cNvSpPr>
          <p:nvPr>
            <p:ph type="title"/>
          </p:nvPr>
        </p:nvSpPr>
        <p:spPr/>
        <p:txBody>
          <a:bodyPr/>
          <a:lstStyle/>
          <a:p>
            <a:r>
              <a:rPr lang="en-US"/>
              <a:t>Click to edit Master title style</a:t>
            </a:r>
            <a:endParaRPr lang="mn-MN"/>
          </a:p>
        </p:txBody>
      </p:sp>
      <p:sp>
        <p:nvSpPr>
          <p:cNvPr id="3" name="Date Placeholder 2">
            <a:extLst>
              <a:ext uri="{FF2B5EF4-FFF2-40B4-BE49-F238E27FC236}">
                <a16:creationId xmlns:a16="http://schemas.microsoft.com/office/drawing/2014/main" id="{184E78A4-7530-4658-B9C3-953615D94842}"/>
              </a:ext>
            </a:extLst>
          </p:cNvPr>
          <p:cNvSpPr>
            <a:spLocks noGrp="1"/>
          </p:cNvSpPr>
          <p:nvPr>
            <p:ph type="dt" sz="half" idx="10"/>
          </p:nvPr>
        </p:nvSpPr>
        <p:spPr/>
        <p:txBody>
          <a:bodyPr/>
          <a:lstStyle/>
          <a:p>
            <a:fld id="{07DA1B85-3918-4384-BECC-016C56348B83}" type="datetimeFigureOut">
              <a:rPr lang="mn-MN" smtClean="0"/>
              <a:t>2020.03.02</a:t>
            </a:fld>
            <a:endParaRPr lang="mn-MN"/>
          </a:p>
        </p:txBody>
      </p:sp>
      <p:sp>
        <p:nvSpPr>
          <p:cNvPr id="4" name="Footer Placeholder 3">
            <a:extLst>
              <a:ext uri="{FF2B5EF4-FFF2-40B4-BE49-F238E27FC236}">
                <a16:creationId xmlns:a16="http://schemas.microsoft.com/office/drawing/2014/main" id="{ED64F2C3-416C-440B-8736-7D5A5F40649A}"/>
              </a:ext>
            </a:extLst>
          </p:cNvPr>
          <p:cNvSpPr>
            <a:spLocks noGrp="1"/>
          </p:cNvSpPr>
          <p:nvPr>
            <p:ph type="ftr" sz="quarter" idx="11"/>
          </p:nvPr>
        </p:nvSpPr>
        <p:spPr/>
        <p:txBody>
          <a:bodyPr/>
          <a:lstStyle/>
          <a:p>
            <a:endParaRPr lang="mn-MN"/>
          </a:p>
        </p:txBody>
      </p:sp>
      <p:sp>
        <p:nvSpPr>
          <p:cNvPr id="5" name="Slide Number Placeholder 4">
            <a:extLst>
              <a:ext uri="{FF2B5EF4-FFF2-40B4-BE49-F238E27FC236}">
                <a16:creationId xmlns:a16="http://schemas.microsoft.com/office/drawing/2014/main" id="{0751B3A1-EFA7-43A8-B25B-9FCF167A6649}"/>
              </a:ext>
            </a:extLst>
          </p:cNvPr>
          <p:cNvSpPr>
            <a:spLocks noGrp="1"/>
          </p:cNvSpPr>
          <p:nvPr>
            <p:ph type="sldNum" sz="quarter" idx="12"/>
          </p:nvPr>
        </p:nvSpPr>
        <p:spPr/>
        <p:txBody>
          <a:bodyPr/>
          <a:lstStyle/>
          <a:p>
            <a:fld id="{3BDA1237-5E2B-4E8A-B0FA-BFB28F96C7DD}" type="slidenum">
              <a:rPr lang="mn-MN" smtClean="0"/>
              <a:t>‹#›</a:t>
            </a:fld>
            <a:endParaRPr lang="mn-MN"/>
          </a:p>
        </p:txBody>
      </p:sp>
    </p:spTree>
    <p:extLst>
      <p:ext uri="{BB962C8B-B14F-4D97-AF65-F5344CB8AC3E}">
        <p14:creationId xmlns:p14="http://schemas.microsoft.com/office/powerpoint/2010/main" val="1382760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5E11DC-1C9E-4932-AC14-CDBA2895AE7A}"/>
              </a:ext>
            </a:extLst>
          </p:cNvPr>
          <p:cNvSpPr>
            <a:spLocks noGrp="1"/>
          </p:cNvSpPr>
          <p:nvPr>
            <p:ph type="dt" sz="half" idx="10"/>
          </p:nvPr>
        </p:nvSpPr>
        <p:spPr/>
        <p:txBody>
          <a:bodyPr/>
          <a:lstStyle/>
          <a:p>
            <a:fld id="{07DA1B85-3918-4384-BECC-016C56348B83}" type="datetimeFigureOut">
              <a:rPr lang="mn-MN" smtClean="0"/>
              <a:t>2020.03.02</a:t>
            </a:fld>
            <a:endParaRPr lang="mn-MN"/>
          </a:p>
        </p:txBody>
      </p:sp>
      <p:sp>
        <p:nvSpPr>
          <p:cNvPr id="3" name="Footer Placeholder 2">
            <a:extLst>
              <a:ext uri="{FF2B5EF4-FFF2-40B4-BE49-F238E27FC236}">
                <a16:creationId xmlns:a16="http://schemas.microsoft.com/office/drawing/2014/main" id="{5CA5E086-057B-4D10-9D60-9414E8B01980}"/>
              </a:ext>
            </a:extLst>
          </p:cNvPr>
          <p:cNvSpPr>
            <a:spLocks noGrp="1"/>
          </p:cNvSpPr>
          <p:nvPr>
            <p:ph type="ftr" sz="quarter" idx="11"/>
          </p:nvPr>
        </p:nvSpPr>
        <p:spPr/>
        <p:txBody>
          <a:bodyPr/>
          <a:lstStyle/>
          <a:p>
            <a:endParaRPr lang="mn-MN"/>
          </a:p>
        </p:txBody>
      </p:sp>
      <p:sp>
        <p:nvSpPr>
          <p:cNvPr id="4" name="Slide Number Placeholder 3">
            <a:extLst>
              <a:ext uri="{FF2B5EF4-FFF2-40B4-BE49-F238E27FC236}">
                <a16:creationId xmlns:a16="http://schemas.microsoft.com/office/drawing/2014/main" id="{AE86A804-770C-423B-A7C5-535DA87595D7}"/>
              </a:ext>
            </a:extLst>
          </p:cNvPr>
          <p:cNvSpPr>
            <a:spLocks noGrp="1"/>
          </p:cNvSpPr>
          <p:nvPr>
            <p:ph type="sldNum" sz="quarter" idx="12"/>
          </p:nvPr>
        </p:nvSpPr>
        <p:spPr/>
        <p:txBody>
          <a:bodyPr/>
          <a:lstStyle/>
          <a:p>
            <a:fld id="{3BDA1237-5E2B-4E8A-B0FA-BFB28F96C7DD}" type="slidenum">
              <a:rPr lang="mn-MN" smtClean="0"/>
              <a:t>‹#›</a:t>
            </a:fld>
            <a:endParaRPr lang="mn-MN"/>
          </a:p>
        </p:txBody>
      </p:sp>
    </p:spTree>
    <p:extLst>
      <p:ext uri="{BB962C8B-B14F-4D97-AF65-F5344CB8AC3E}">
        <p14:creationId xmlns:p14="http://schemas.microsoft.com/office/powerpoint/2010/main" val="3676485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E4B3F-078C-449A-BD10-4A873EA826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mn-MN"/>
          </a:p>
        </p:txBody>
      </p:sp>
      <p:sp>
        <p:nvSpPr>
          <p:cNvPr id="3" name="Content Placeholder 2">
            <a:extLst>
              <a:ext uri="{FF2B5EF4-FFF2-40B4-BE49-F238E27FC236}">
                <a16:creationId xmlns:a16="http://schemas.microsoft.com/office/drawing/2014/main" id="{7281F23F-E9BE-44E6-85F2-C309FE7EF9E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mn-MN"/>
          </a:p>
        </p:txBody>
      </p:sp>
      <p:sp>
        <p:nvSpPr>
          <p:cNvPr id="4" name="Text Placeholder 3">
            <a:extLst>
              <a:ext uri="{FF2B5EF4-FFF2-40B4-BE49-F238E27FC236}">
                <a16:creationId xmlns:a16="http://schemas.microsoft.com/office/drawing/2014/main" id="{BEC0058F-D0D3-4CAE-96B1-B3DC0A8DB0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E90437A-297C-4D85-BE6B-608BC0ABC857}"/>
              </a:ext>
            </a:extLst>
          </p:cNvPr>
          <p:cNvSpPr>
            <a:spLocks noGrp="1"/>
          </p:cNvSpPr>
          <p:nvPr>
            <p:ph type="dt" sz="half" idx="10"/>
          </p:nvPr>
        </p:nvSpPr>
        <p:spPr/>
        <p:txBody>
          <a:bodyPr/>
          <a:lstStyle/>
          <a:p>
            <a:fld id="{07DA1B85-3918-4384-BECC-016C56348B83}" type="datetimeFigureOut">
              <a:rPr lang="mn-MN" smtClean="0"/>
              <a:t>2020.03.02</a:t>
            </a:fld>
            <a:endParaRPr lang="mn-MN"/>
          </a:p>
        </p:txBody>
      </p:sp>
      <p:sp>
        <p:nvSpPr>
          <p:cNvPr id="6" name="Footer Placeholder 5">
            <a:extLst>
              <a:ext uri="{FF2B5EF4-FFF2-40B4-BE49-F238E27FC236}">
                <a16:creationId xmlns:a16="http://schemas.microsoft.com/office/drawing/2014/main" id="{9519C03B-59A8-4880-B443-7A813EA17302}"/>
              </a:ext>
            </a:extLst>
          </p:cNvPr>
          <p:cNvSpPr>
            <a:spLocks noGrp="1"/>
          </p:cNvSpPr>
          <p:nvPr>
            <p:ph type="ftr" sz="quarter" idx="11"/>
          </p:nvPr>
        </p:nvSpPr>
        <p:spPr/>
        <p:txBody>
          <a:bodyPr/>
          <a:lstStyle/>
          <a:p>
            <a:endParaRPr lang="mn-MN"/>
          </a:p>
        </p:txBody>
      </p:sp>
      <p:sp>
        <p:nvSpPr>
          <p:cNvPr id="7" name="Slide Number Placeholder 6">
            <a:extLst>
              <a:ext uri="{FF2B5EF4-FFF2-40B4-BE49-F238E27FC236}">
                <a16:creationId xmlns:a16="http://schemas.microsoft.com/office/drawing/2014/main" id="{FDC9F91C-6077-4C49-A734-4723F1C446FA}"/>
              </a:ext>
            </a:extLst>
          </p:cNvPr>
          <p:cNvSpPr>
            <a:spLocks noGrp="1"/>
          </p:cNvSpPr>
          <p:nvPr>
            <p:ph type="sldNum" sz="quarter" idx="12"/>
          </p:nvPr>
        </p:nvSpPr>
        <p:spPr/>
        <p:txBody>
          <a:bodyPr/>
          <a:lstStyle/>
          <a:p>
            <a:fld id="{3BDA1237-5E2B-4E8A-B0FA-BFB28F96C7DD}" type="slidenum">
              <a:rPr lang="mn-MN" smtClean="0"/>
              <a:t>‹#›</a:t>
            </a:fld>
            <a:endParaRPr lang="mn-MN"/>
          </a:p>
        </p:txBody>
      </p:sp>
    </p:spTree>
    <p:extLst>
      <p:ext uri="{BB962C8B-B14F-4D97-AF65-F5344CB8AC3E}">
        <p14:creationId xmlns:p14="http://schemas.microsoft.com/office/powerpoint/2010/main" val="43105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15F35-238D-49BE-AA98-4477CDEC72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mn-MN"/>
          </a:p>
        </p:txBody>
      </p:sp>
      <p:sp>
        <p:nvSpPr>
          <p:cNvPr id="3" name="Picture Placeholder 2">
            <a:extLst>
              <a:ext uri="{FF2B5EF4-FFF2-40B4-BE49-F238E27FC236}">
                <a16:creationId xmlns:a16="http://schemas.microsoft.com/office/drawing/2014/main" id="{1CF56135-2F7C-4315-BE03-E9544FF90F6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n-MN"/>
          </a:p>
        </p:txBody>
      </p:sp>
      <p:sp>
        <p:nvSpPr>
          <p:cNvPr id="4" name="Text Placeholder 3">
            <a:extLst>
              <a:ext uri="{FF2B5EF4-FFF2-40B4-BE49-F238E27FC236}">
                <a16:creationId xmlns:a16="http://schemas.microsoft.com/office/drawing/2014/main" id="{F7EBA91E-1C18-4022-B7F2-0C3CB991F6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B9D99C8-DBB1-464B-8331-019D6A1075F8}"/>
              </a:ext>
            </a:extLst>
          </p:cNvPr>
          <p:cNvSpPr>
            <a:spLocks noGrp="1"/>
          </p:cNvSpPr>
          <p:nvPr>
            <p:ph type="dt" sz="half" idx="10"/>
          </p:nvPr>
        </p:nvSpPr>
        <p:spPr/>
        <p:txBody>
          <a:bodyPr/>
          <a:lstStyle/>
          <a:p>
            <a:fld id="{07DA1B85-3918-4384-BECC-016C56348B83}" type="datetimeFigureOut">
              <a:rPr lang="mn-MN" smtClean="0"/>
              <a:t>2020.03.02</a:t>
            </a:fld>
            <a:endParaRPr lang="mn-MN"/>
          </a:p>
        </p:txBody>
      </p:sp>
      <p:sp>
        <p:nvSpPr>
          <p:cNvPr id="6" name="Footer Placeholder 5">
            <a:extLst>
              <a:ext uri="{FF2B5EF4-FFF2-40B4-BE49-F238E27FC236}">
                <a16:creationId xmlns:a16="http://schemas.microsoft.com/office/drawing/2014/main" id="{091EA2D6-7CFA-442C-B61D-7D43810C9FCC}"/>
              </a:ext>
            </a:extLst>
          </p:cNvPr>
          <p:cNvSpPr>
            <a:spLocks noGrp="1"/>
          </p:cNvSpPr>
          <p:nvPr>
            <p:ph type="ftr" sz="quarter" idx="11"/>
          </p:nvPr>
        </p:nvSpPr>
        <p:spPr/>
        <p:txBody>
          <a:bodyPr/>
          <a:lstStyle/>
          <a:p>
            <a:endParaRPr lang="mn-MN"/>
          </a:p>
        </p:txBody>
      </p:sp>
      <p:sp>
        <p:nvSpPr>
          <p:cNvPr id="7" name="Slide Number Placeholder 6">
            <a:extLst>
              <a:ext uri="{FF2B5EF4-FFF2-40B4-BE49-F238E27FC236}">
                <a16:creationId xmlns:a16="http://schemas.microsoft.com/office/drawing/2014/main" id="{8A1CD6DC-92F4-42F0-A1FA-EDF059F350ED}"/>
              </a:ext>
            </a:extLst>
          </p:cNvPr>
          <p:cNvSpPr>
            <a:spLocks noGrp="1"/>
          </p:cNvSpPr>
          <p:nvPr>
            <p:ph type="sldNum" sz="quarter" idx="12"/>
          </p:nvPr>
        </p:nvSpPr>
        <p:spPr/>
        <p:txBody>
          <a:bodyPr/>
          <a:lstStyle/>
          <a:p>
            <a:fld id="{3BDA1237-5E2B-4E8A-B0FA-BFB28F96C7DD}" type="slidenum">
              <a:rPr lang="mn-MN" smtClean="0"/>
              <a:t>‹#›</a:t>
            </a:fld>
            <a:endParaRPr lang="mn-MN"/>
          </a:p>
        </p:txBody>
      </p:sp>
    </p:spTree>
    <p:extLst>
      <p:ext uri="{BB962C8B-B14F-4D97-AF65-F5344CB8AC3E}">
        <p14:creationId xmlns:p14="http://schemas.microsoft.com/office/powerpoint/2010/main" val="42440389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6B8D81-079A-445D-B60A-057575DDA5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mn-MN"/>
          </a:p>
        </p:txBody>
      </p:sp>
      <p:sp>
        <p:nvSpPr>
          <p:cNvPr id="3" name="Text Placeholder 2">
            <a:extLst>
              <a:ext uri="{FF2B5EF4-FFF2-40B4-BE49-F238E27FC236}">
                <a16:creationId xmlns:a16="http://schemas.microsoft.com/office/drawing/2014/main" id="{B35BF7F6-0369-4730-8357-A44956F5C2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mn-MN"/>
          </a:p>
        </p:txBody>
      </p:sp>
      <p:sp>
        <p:nvSpPr>
          <p:cNvPr id="4" name="Date Placeholder 3">
            <a:extLst>
              <a:ext uri="{FF2B5EF4-FFF2-40B4-BE49-F238E27FC236}">
                <a16:creationId xmlns:a16="http://schemas.microsoft.com/office/drawing/2014/main" id="{95F10B20-501E-4D79-AB18-F5C0FC0D6DC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DA1B85-3918-4384-BECC-016C56348B83}" type="datetimeFigureOut">
              <a:rPr lang="mn-MN" smtClean="0"/>
              <a:t>2020.03.02</a:t>
            </a:fld>
            <a:endParaRPr lang="mn-MN"/>
          </a:p>
        </p:txBody>
      </p:sp>
      <p:sp>
        <p:nvSpPr>
          <p:cNvPr id="5" name="Footer Placeholder 4">
            <a:extLst>
              <a:ext uri="{FF2B5EF4-FFF2-40B4-BE49-F238E27FC236}">
                <a16:creationId xmlns:a16="http://schemas.microsoft.com/office/drawing/2014/main" id="{56D53721-05D9-4A40-A65E-915E238F050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n-MN"/>
          </a:p>
        </p:txBody>
      </p:sp>
      <p:sp>
        <p:nvSpPr>
          <p:cNvPr id="6" name="Slide Number Placeholder 5">
            <a:extLst>
              <a:ext uri="{FF2B5EF4-FFF2-40B4-BE49-F238E27FC236}">
                <a16:creationId xmlns:a16="http://schemas.microsoft.com/office/drawing/2014/main" id="{95D8AF86-4719-444B-B4E6-8CAF328008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DA1237-5E2B-4E8A-B0FA-BFB28F96C7DD}" type="slidenum">
              <a:rPr lang="mn-MN" smtClean="0"/>
              <a:t>‹#›</a:t>
            </a:fld>
            <a:endParaRPr lang="mn-MN"/>
          </a:p>
        </p:txBody>
      </p:sp>
    </p:spTree>
    <p:extLst>
      <p:ext uri="{BB962C8B-B14F-4D97-AF65-F5344CB8AC3E}">
        <p14:creationId xmlns:p14="http://schemas.microsoft.com/office/powerpoint/2010/main" val="32133204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mn-M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microsoft.com/office/2007/relationships/hdphoto" Target="../media/hdphoto1.wdp"/><Relationship Id="rId7"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10.jpg"/></Relationships>
</file>

<file path=ppt/slides/_rels/slide7.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12.jpg"/></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4FCA2D1-B5B7-413E-99B6-668E9733D201}"/>
              </a:ext>
            </a:extLst>
          </p:cNvPr>
          <p:cNvPicPr>
            <a:picLocks noChangeAspect="1"/>
          </p:cNvPicPr>
          <p:nvPr/>
        </p:nvPicPr>
        <p:blipFill rotWithShape="1">
          <a:blip r:embed="rId2">
            <a:lum bright="70000" contrast="-70000"/>
            <a:extLst>
              <a:ext uri="{BEBA8EAE-BF5A-486C-A8C5-ECC9F3942E4B}">
                <a14:imgProps xmlns:a14="http://schemas.microsoft.com/office/drawing/2010/main">
                  <a14:imgLayer r:embed="rId3">
                    <a14:imgEffect>
                      <a14:brightnessContrast bright="80000" contrast="-70000"/>
                    </a14:imgEffect>
                  </a14:imgLayer>
                </a14:imgProps>
              </a:ext>
              <a:ext uri="{28A0092B-C50C-407E-A947-70E740481C1C}">
                <a14:useLocalDpi xmlns:a14="http://schemas.microsoft.com/office/drawing/2010/main" val="0"/>
              </a:ext>
            </a:extLst>
          </a:blip>
          <a:srcRect t="6111" b="13417"/>
          <a:stretch/>
        </p:blipFill>
        <p:spPr>
          <a:xfrm>
            <a:off x="0" y="0"/>
            <a:ext cx="12192000" cy="6858000"/>
          </a:xfrm>
          <a:prstGeom prst="rect">
            <a:avLst/>
          </a:prstGeom>
        </p:spPr>
      </p:pic>
      <p:sp>
        <p:nvSpPr>
          <p:cNvPr id="10" name="Title 1">
            <a:extLst>
              <a:ext uri="{FF2B5EF4-FFF2-40B4-BE49-F238E27FC236}">
                <a16:creationId xmlns:a16="http://schemas.microsoft.com/office/drawing/2014/main" id="{6F79AD72-989C-4D52-967F-682007AE35B7}"/>
              </a:ext>
            </a:extLst>
          </p:cNvPr>
          <p:cNvSpPr>
            <a:spLocks noGrp="1"/>
          </p:cNvSpPr>
          <p:nvPr>
            <p:ph type="ctrTitle"/>
          </p:nvPr>
        </p:nvSpPr>
        <p:spPr>
          <a:xfrm>
            <a:off x="946150" y="2697169"/>
            <a:ext cx="10299700" cy="995363"/>
          </a:xfrm>
        </p:spPr>
        <p:txBody>
          <a:bodyPr>
            <a:noAutofit/>
          </a:bodyPr>
          <a:lstStyle/>
          <a:p>
            <a:r>
              <a:rPr lang="mn-MN" sz="4000" b="1" dirty="0">
                <a:latin typeface="Times New Roman" panose="02020603050405020304" pitchFamily="18" charset="0"/>
                <a:ea typeface="Roboto" panose="02000000000000000000" pitchFamily="2" charset="0"/>
                <a:cs typeface="Times New Roman" panose="02020603050405020304" pitchFamily="18" charset="0"/>
              </a:rPr>
              <a:t>2019 оны жилийн эцсийн тайлан</a:t>
            </a:r>
          </a:p>
        </p:txBody>
      </p:sp>
      <p:sp>
        <p:nvSpPr>
          <p:cNvPr id="11" name="Subtitle 2">
            <a:extLst>
              <a:ext uri="{FF2B5EF4-FFF2-40B4-BE49-F238E27FC236}">
                <a16:creationId xmlns:a16="http://schemas.microsoft.com/office/drawing/2014/main" id="{64D9D3C4-FE42-4848-915B-EC10007BC046}"/>
              </a:ext>
            </a:extLst>
          </p:cNvPr>
          <p:cNvSpPr>
            <a:spLocks noGrp="1"/>
          </p:cNvSpPr>
          <p:nvPr>
            <p:ph type="subTitle" idx="1"/>
          </p:nvPr>
        </p:nvSpPr>
        <p:spPr>
          <a:xfrm>
            <a:off x="9448800" y="6050759"/>
            <a:ext cx="2273300" cy="461962"/>
          </a:xfrm>
          <a:solidFill>
            <a:srgbClr val="A71C20"/>
          </a:solidFill>
        </p:spPr>
        <p:txBody>
          <a:bodyPr>
            <a:normAutofit/>
          </a:bodyPr>
          <a:lstStyle/>
          <a:p>
            <a:r>
              <a:rPr lang="mn-MN" b="1" dirty="0">
                <a:solidFill>
                  <a:schemeClr val="bg1"/>
                </a:solidFill>
                <a:latin typeface="Roboto Light"/>
                <a:ea typeface="Roboto" panose="02000000000000000000" pitchFamily="2" charset="0"/>
              </a:rPr>
              <a:t>2020.</a:t>
            </a:r>
            <a:r>
              <a:rPr lang="en-US" b="1" dirty="0">
                <a:solidFill>
                  <a:schemeClr val="bg1"/>
                </a:solidFill>
                <a:latin typeface="Roboto Light"/>
                <a:ea typeface="Roboto" panose="02000000000000000000" pitchFamily="2" charset="0"/>
              </a:rPr>
              <a:t>0</a:t>
            </a:r>
            <a:r>
              <a:rPr lang="mn-MN" b="1" dirty="0">
                <a:solidFill>
                  <a:schemeClr val="bg1"/>
                </a:solidFill>
                <a:latin typeface="Roboto Light"/>
                <a:ea typeface="Roboto" panose="02000000000000000000" pitchFamily="2" charset="0"/>
              </a:rPr>
              <a:t>3.30</a:t>
            </a:r>
          </a:p>
        </p:txBody>
      </p:sp>
      <p:pic>
        <p:nvPicPr>
          <p:cNvPr id="14" name="Picture 13">
            <a:extLst>
              <a:ext uri="{FF2B5EF4-FFF2-40B4-BE49-F238E27FC236}">
                <a16:creationId xmlns:a16="http://schemas.microsoft.com/office/drawing/2014/main" id="{7CE134DA-786A-42D7-A43A-D009065361D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97300" y="170732"/>
            <a:ext cx="4184911" cy="2321139"/>
          </a:xfrm>
          <a:prstGeom prst="rect">
            <a:avLst/>
          </a:prstGeom>
        </p:spPr>
      </p:pic>
      <p:pic>
        <p:nvPicPr>
          <p:cNvPr id="6" name="Picture 5">
            <a:extLst>
              <a:ext uri="{FF2B5EF4-FFF2-40B4-BE49-F238E27FC236}">
                <a16:creationId xmlns:a16="http://schemas.microsoft.com/office/drawing/2014/main" id="{63CABE32-0F6D-4329-BD76-3C954DEB41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 y="4077072"/>
            <a:ext cx="3044282" cy="1645920"/>
          </a:xfrm>
          <a:prstGeom prst="rect">
            <a:avLst/>
          </a:prstGeom>
        </p:spPr>
      </p:pic>
      <p:pic>
        <p:nvPicPr>
          <p:cNvPr id="8" name="Picture 2" descr="No automatic alt text available.">
            <a:extLst>
              <a:ext uri="{FF2B5EF4-FFF2-40B4-BE49-F238E27FC236}">
                <a16:creationId xmlns:a16="http://schemas.microsoft.com/office/drawing/2014/main" id="{11F4B729-2D06-4092-87A9-E3C73D9EC1B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86560" y="4077349"/>
            <a:ext cx="2242764" cy="164592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No automatic alt text available.">
            <a:extLst>
              <a:ext uri="{FF2B5EF4-FFF2-40B4-BE49-F238E27FC236}">
                <a16:creationId xmlns:a16="http://schemas.microsoft.com/office/drawing/2014/main" id="{72C932AC-1B44-4BF3-A795-737C7829B9F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29324" y="4077072"/>
            <a:ext cx="2319526" cy="164592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No automatic alt text available.">
            <a:extLst>
              <a:ext uri="{FF2B5EF4-FFF2-40B4-BE49-F238E27FC236}">
                <a16:creationId xmlns:a16="http://schemas.microsoft.com/office/drawing/2014/main" id="{E9F5C73A-B731-48F2-8BD7-356221C49441}"/>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848851" y="4077072"/>
            <a:ext cx="2340414" cy="164592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No automatic alt text available.">
            <a:extLst>
              <a:ext uri="{FF2B5EF4-FFF2-40B4-BE49-F238E27FC236}">
                <a16:creationId xmlns:a16="http://schemas.microsoft.com/office/drawing/2014/main" id="{E92ADF75-042F-41A0-A651-E02139AD5527}"/>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044280" y="4077349"/>
            <a:ext cx="2242765" cy="1645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42928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DE25B11-C522-4DBA-8366-582CBADFD9D1}"/>
              </a:ext>
            </a:extLst>
          </p:cNvPr>
          <p:cNvSpPr/>
          <p:nvPr/>
        </p:nvSpPr>
        <p:spPr>
          <a:xfrm>
            <a:off x="838200" y="1393032"/>
            <a:ext cx="11353800" cy="165446"/>
          </a:xfrm>
          <a:prstGeom prst="rect">
            <a:avLst/>
          </a:prstGeom>
          <a:solidFill>
            <a:srgbClr val="A71C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sp>
        <p:nvSpPr>
          <p:cNvPr id="4" name="Rectangle 3">
            <a:extLst>
              <a:ext uri="{FF2B5EF4-FFF2-40B4-BE49-F238E27FC236}">
                <a16:creationId xmlns:a16="http://schemas.microsoft.com/office/drawing/2014/main" id="{B289FB6A-D3A3-43E4-B041-1A3BB84FE9D7}"/>
              </a:ext>
            </a:extLst>
          </p:cNvPr>
          <p:cNvSpPr/>
          <p:nvPr/>
        </p:nvSpPr>
        <p:spPr>
          <a:xfrm>
            <a:off x="0" y="6692554"/>
            <a:ext cx="12192000" cy="165446"/>
          </a:xfrm>
          <a:prstGeom prst="rect">
            <a:avLst/>
          </a:prstGeom>
          <a:gradFill flip="none" rotWithShape="1">
            <a:gsLst>
              <a:gs pos="0">
                <a:srgbClr val="0753D7"/>
              </a:gs>
              <a:gs pos="47000">
                <a:srgbClr val="A71C20"/>
              </a:gs>
            </a:gsLst>
            <a:lin ang="9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grpSp>
        <p:nvGrpSpPr>
          <p:cNvPr id="8" name="Group 7">
            <a:extLst>
              <a:ext uri="{FF2B5EF4-FFF2-40B4-BE49-F238E27FC236}">
                <a16:creationId xmlns:a16="http://schemas.microsoft.com/office/drawing/2014/main" id="{4E17CCDE-6CDD-44F5-9984-9A242B67DD2A}"/>
              </a:ext>
            </a:extLst>
          </p:cNvPr>
          <p:cNvGrpSpPr/>
          <p:nvPr/>
        </p:nvGrpSpPr>
        <p:grpSpPr>
          <a:xfrm>
            <a:off x="9563122" y="403397"/>
            <a:ext cx="2355828" cy="779463"/>
            <a:chOff x="9563122" y="297656"/>
            <a:chExt cx="2355828" cy="779463"/>
          </a:xfrm>
        </p:grpSpPr>
        <p:pic>
          <p:nvPicPr>
            <p:cNvPr id="9" name="Picture 8">
              <a:extLst>
                <a:ext uri="{FF2B5EF4-FFF2-40B4-BE49-F238E27FC236}">
                  <a16:creationId xmlns:a16="http://schemas.microsoft.com/office/drawing/2014/main" id="{5073E8D6-345B-4A07-992F-87485AB4B4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63122" y="396477"/>
              <a:ext cx="729274" cy="631429"/>
            </a:xfrm>
            <a:prstGeom prst="rect">
              <a:avLst/>
            </a:prstGeom>
          </p:spPr>
        </p:pic>
        <p:cxnSp>
          <p:nvCxnSpPr>
            <p:cNvPr id="10" name="Straight Connector 9">
              <a:extLst>
                <a:ext uri="{FF2B5EF4-FFF2-40B4-BE49-F238E27FC236}">
                  <a16:creationId xmlns:a16="http://schemas.microsoft.com/office/drawing/2014/main" id="{34FBDB28-5129-4B85-93C5-8308D7B0BD4B}"/>
                </a:ext>
              </a:extLst>
            </p:cNvPr>
            <p:cNvCxnSpPr/>
            <p:nvPr/>
          </p:nvCxnSpPr>
          <p:spPr>
            <a:xfrm>
              <a:off x="10398696" y="297656"/>
              <a:ext cx="0" cy="779463"/>
            </a:xfrm>
            <a:prstGeom prst="line">
              <a:avLst/>
            </a:prstGeom>
            <a:ln>
              <a:solidFill>
                <a:srgbClr val="A71C2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28E8ED5-0DA7-4F6C-BA11-054D5A9BE4A8}"/>
                </a:ext>
              </a:extLst>
            </p:cNvPr>
            <p:cNvSpPr txBox="1"/>
            <p:nvPr/>
          </p:nvSpPr>
          <p:spPr>
            <a:xfrm>
              <a:off x="10520810" y="481358"/>
              <a:ext cx="1398140" cy="461665"/>
            </a:xfrm>
            <a:prstGeom prst="rect">
              <a:avLst/>
            </a:prstGeom>
            <a:noFill/>
          </p:spPr>
          <p:txBody>
            <a:bodyPr wrap="none" rtlCol="0">
              <a:spAutoFit/>
            </a:bodyPr>
            <a:lstStyle/>
            <a:p>
              <a:r>
                <a:rPr lang="mn-MN" sz="1200" i="1" dirty="0">
                  <a:latin typeface="Roboto Light" panose="02000000000000000000" pitchFamily="2" charset="0"/>
                  <a:ea typeface="Roboto Light" panose="02000000000000000000" pitchFamily="2" charset="0"/>
                </a:rPr>
                <a:t>Зуун зуунд</a:t>
              </a:r>
            </a:p>
            <a:p>
              <a:r>
                <a:rPr lang="mn-MN" sz="1200" i="1" dirty="0">
                  <a:latin typeface="Roboto" panose="02000000000000000000" pitchFamily="2" charset="0"/>
                  <a:ea typeface="Roboto" panose="02000000000000000000" pitchFamily="2" charset="0"/>
                </a:rPr>
                <a:t>Нугаршгүй чанар</a:t>
              </a:r>
            </a:p>
          </p:txBody>
        </p:sp>
      </p:grpSp>
      <p:sp>
        <p:nvSpPr>
          <p:cNvPr id="12" name="Title 1">
            <a:extLst>
              <a:ext uri="{FF2B5EF4-FFF2-40B4-BE49-F238E27FC236}">
                <a16:creationId xmlns:a16="http://schemas.microsoft.com/office/drawing/2014/main" id="{69EBBB15-6AA1-4C87-A5FB-0340F5B7F083}"/>
              </a:ext>
            </a:extLst>
          </p:cNvPr>
          <p:cNvSpPr>
            <a:spLocks noGrp="1"/>
          </p:cNvSpPr>
          <p:nvPr>
            <p:ph type="title"/>
          </p:nvPr>
        </p:nvSpPr>
        <p:spPr>
          <a:xfrm>
            <a:off x="838200" y="365125"/>
            <a:ext cx="10515600" cy="1325563"/>
          </a:xfrm>
        </p:spPr>
        <p:txBody>
          <a:bodyPr/>
          <a:lstStyle/>
          <a:p>
            <a:r>
              <a:rPr lang="mn-MN" dirty="0">
                <a:latin typeface="Roboto" panose="02000000000000000000" pitchFamily="2" charset="0"/>
                <a:ea typeface="Roboto" panose="02000000000000000000" pitchFamily="2" charset="0"/>
              </a:rPr>
              <a:t>Борлуулалтын тайлан</a:t>
            </a:r>
          </a:p>
        </p:txBody>
      </p:sp>
      <p:sp>
        <p:nvSpPr>
          <p:cNvPr id="14" name="Content Placeholder 15"/>
          <p:cNvSpPr>
            <a:spLocks noGrp="1"/>
          </p:cNvSpPr>
          <p:nvPr>
            <p:ph sz="half" idx="4294967295"/>
          </p:nvPr>
        </p:nvSpPr>
        <p:spPr>
          <a:xfrm>
            <a:off x="7747000" y="1879600"/>
            <a:ext cx="4171950" cy="4284663"/>
          </a:xfrm>
          <a:prstGeom prst="rect">
            <a:avLst/>
          </a:prstGeom>
        </p:spPr>
        <p:txBody>
          <a:bodyPr>
            <a:noAutofit/>
          </a:bodyPr>
          <a:lstStyle/>
          <a:p>
            <a:pPr marL="0" indent="0" algn="just">
              <a:lnSpc>
                <a:spcPct val="150000"/>
              </a:lnSpc>
              <a:buNone/>
            </a:pPr>
            <a:r>
              <a:rPr lang="mn-MN" sz="1400" dirty="0">
                <a:latin typeface="Arial" pitchFamily="34" charset="0"/>
                <a:cs typeface="Arial" pitchFamily="34" charset="0"/>
              </a:rPr>
              <a:t>Борлуулалтын хэмжээг сүүлийн 2 жилээр сар сараар харвал 201</a:t>
            </a:r>
            <a:r>
              <a:rPr lang="en-US" sz="1400" dirty="0">
                <a:latin typeface="Arial" pitchFamily="34" charset="0"/>
                <a:cs typeface="Arial" pitchFamily="34" charset="0"/>
              </a:rPr>
              <a:t>9</a:t>
            </a:r>
            <a:r>
              <a:rPr lang="mn-MN" sz="1400" dirty="0">
                <a:latin typeface="Arial" pitchFamily="34" charset="0"/>
                <a:cs typeface="Arial" pitchFamily="34" charset="0"/>
              </a:rPr>
              <a:t> онд өмнөх оноос 35%-аар илүү борлуулалттай байсан ба кубээр харвал 20,971 м.куб зуурмаг илүү борлуулсан байна. Мөн 2019 онд 3, 4, 5-р саруудад борлуулалт өмнөх оноос ихээр гарч байсан бол 2018 онд 9, 10, 11-р саруудад ажил их байсан байна. Сар сарын борлуулалтын задаргааг харахад</a:t>
            </a:r>
          </a:p>
        </p:txBody>
      </p:sp>
      <p:graphicFrame>
        <p:nvGraphicFramePr>
          <p:cNvPr id="16" name="Chart 15">
            <a:extLst>
              <a:ext uri="{FF2B5EF4-FFF2-40B4-BE49-F238E27FC236}">
                <a16:creationId xmlns:a16="http://schemas.microsoft.com/office/drawing/2014/main" id="{0B34EEEF-871C-435A-9014-1D4EE5FD3629}"/>
              </a:ext>
            </a:extLst>
          </p:cNvPr>
          <p:cNvGraphicFramePr>
            <a:graphicFrameLocks/>
          </p:cNvGraphicFramePr>
          <p:nvPr>
            <p:extLst>
              <p:ext uri="{D42A27DB-BD31-4B8C-83A1-F6EECF244321}">
                <p14:modId xmlns:p14="http://schemas.microsoft.com/office/powerpoint/2010/main" val="2001856890"/>
              </p:ext>
            </p:extLst>
          </p:nvPr>
        </p:nvGraphicFramePr>
        <p:xfrm>
          <a:off x="571500" y="1768650"/>
          <a:ext cx="6991349" cy="43956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270363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DE25B11-C522-4DBA-8366-582CBADFD9D1}"/>
              </a:ext>
            </a:extLst>
          </p:cNvPr>
          <p:cNvSpPr/>
          <p:nvPr/>
        </p:nvSpPr>
        <p:spPr>
          <a:xfrm>
            <a:off x="838200" y="1393032"/>
            <a:ext cx="11353800" cy="165446"/>
          </a:xfrm>
          <a:prstGeom prst="rect">
            <a:avLst/>
          </a:prstGeom>
          <a:solidFill>
            <a:srgbClr val="A71C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sp>
        <p:nvSpPr>
          <p:cNvPr id="4" name="Rectangle 3">
            <a:extLst>
              <a:ext uri="{FF2B5EF4-FFF2-40B4-BE49-F238E27FC236}">
                <a16:creationId xmlns:a16="http://schemas.microsoft.com/office/drawing/2014/main" id="{B289FB6A-D3A3-43E4-B041-1A3BB84FE9D7}"/>
              </a:ext>
            </a:extLst>
          </p:cNvPr>
          <p:cNvSpPr/>
          <p:nvPr/>
        </p:nvSpPr>
        <p:spPr>
          <a:xfrm>
            <a:off x="0" y="6692554"/>
            <a:ext cx="12192000" cy="165446"/>
          </a:xfrm>
          <a:prstGeom prst="rect">
            <a:avLst/>
          </a:prstGeom>
          <a:gradFill flip="none" rotWithShape="1">
            <a:gsLst>
              <a:gs pos="0">
                <a:srgbClr val="0753D7"/>
              </a:gs>
              <a:gs pos="47000">
                <a:srgbClr val="A71C20"/>
              </a:gs>
            </a:gsLst>
            <a:lin ang="9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grpSp>
        <p:nvGrpSpPr>
          <p:cNvPr id="8" name="Group 7">
            <a:extLst>
              <a:ext uri="{FF2B5EF4-FFF2-40B4-BE49-F238E27FC236}">
                <a16:creationId xmlns:a16="http://schemas.microsoft.com/office/drawing/2014/main" id="{4E17CCDE-6CDD-44F5-9984-9A242B67DD2A}"/>
              </a:ext>
            </a:extLst>
          </p:cNvPr>
          <p:cNvGrpSpPr/>
          <p:nvPr/>
        </p:nvGrpSpPr>
        <p:grpSpPr>
          <a:xfrm>
            <a:off x="9563122" y="403397"/>
            <a:ext cx="2355828" cy="779463"/>
            <a:chOff x="9563122" y="297656"/>
            <a:chExt cx="2355828" cy="779463"/>
          </a:xfrm>
        </p:grpSpPr>
        <p:pic>
          <p:nvPicPr>
            <p:cNvPr id="9" name="Picture 8">
              <a:extLst>
                <a:ext uri="{FF2B5EF4-FFF2-40B4-BE49-F238E27FC236}">
                  <a16:creationId xmlns:a16="http://schemas.microsoft.com/office/drawing/2014/main" id="{5073E8D6-345B-4A07-992F-87485AB4B4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63122" y="396477"/>
              <a:ext cx="729274" cy="631429"/>
            </a:xfrm>
            <a:prstGeom prst="rect">
              <a:avLst/>
            </a:prstGeom>
          </p:spPr>
        </p:pic>
        <p:cxnSp>
          <p:nvCxnSpPr>
            <p:cNvPr id="10" name="Straight Connector 9">
              <a:extLst>
                <a:ext uri="{FF2B5EF4-FFF2-40B4-BE49-F238E27FC236}">
                  <a16:creationId xmlns:a16="http://schemas.microsoft.com/office/drawing/2014/main" id="{34FBDB28-5129-4B85-93C5-8308D7B0BD4B}"/>
                </a:ext>
              </a:extLst>
            </p:cNvPr>
            <p:cNvCxnSpPr/>
            <p:nvPr/>
          </p:nvCxnSpPr>
          <p:spPr>
            <a:xfrm>
              <a:off x="10398696" y="297656"/>
              <a:ext cx="0" cy="779463"/>
            </a:xfrm>
            <a:prstGeom prst="line">
              <a:avLst/>
            </a:prstGeom>
            <a:ln>
              <a:solidFill>
                <a:srgbClr val="A71C2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28E8ED5-0DA7-4F6C-BA11-054D5A9BE4A8}"/>
                </a:ext>
              </a:extLst>
            </p:cNvPr>
            <p:cNvSpPr txBox="1"/>
            <p:nvPr/>
          </p:nvSpPr>
          <p:spPr>
            <a:xfrm>
              <a:off x="10520810" y="481358"/>
              <a:ext cx="1398140" cy="461665"/>
            </a:xfrm>
            <a:prstGeom prst="rect">
              <a:avLst/>
            </a:prstGeom>
            <a:noFill/>
          </p:spPr>
          <p:txBody>
            <a:bodyPr wrap="none" rtlCol="0">
              <a:spAutoFit/>
            </a:bodyPr>
            <a:lstStyle/>
            <a:p>
              <a:r>
                <a:rPr lang="mn-MN" sz="1200" i="1" dirty="0">
                  <a:latin typeface="Roboto Light" panose="02000000000000000000" pitchFamily="2" charset="0"/>
                  <a:ea typeface="Roboto Light" panose="02000000000000000000" pitchFamily="2" charset="0"/>
                </a:rPr>
                <a:t>Зуун зуунд</a:t>
              </a:r>
            </a:p>
            <a:p>
              <a:r>
                <a:rPr lang="mn-MN" sz="1200" i="1" dirty="0">
                  <a:latin typeface="Roboto" panose="02000000000000000000" pitchFamily="2" charset="0"/>
                  <a:ea typeface="Roboto" panose="02000000000000000000" pitchFamily="2" charset="0"/>
                </a:rPr>
                <a:t>Нугаршгүй чанар</a:t>
              </a:r>
            </a:p>
          </p:txBody>
        </p:sp>
      </p:grpSp>
      <p:sp>
        <p:nvSpPr>
          <p:cNvPr id="14" name="Title 1">
            <a:extLst>
              <a:ext uri="{FF2B5EF4-FFF2-40B4-BE49-F238E27FC236}">
                <a16:creationId xmlns:a16="http://schemas.microsoft.com/office/drawing/2014/main" id="{69EBBB15-6AA1-4C87-A5FB-0340F5B7F083}"/>
              </a:ext>
            </a:extLst>
          </p:cNvPr>
          <p:cNvSpPr>
            <a:spLocks noGrp="1"/>
          </p:cNvSpPr>
          <p:nvPr>
            <p:ph type="title"/>
          </p:nvPr>
        </p:nvSpPr>
        <p:spPr>
          <a:xfrm>
            <a:off x="838200" y="365125"/>
            <a:ext cx="5981700" cy="1027907"/>
          </a:xfrm>
        </p:spPr>
        <p:txBody>
          <a:bodyPr/>
          <a:lstStyle/>
          <a:p>
            <a:r>
              <a:rPr lang="mn-MN" dirty="0">
                <a:latin typeface="Roboto" panose="02000000000000000000" pitchFamily="2" charset="0"/>
                <a:ea typeface="Roboto" panose="02000000000000000000" pitchFamily="2" charset="0"/>
              </a:rPr>
              <a:t>Борлуулалтын тайлан</a:t>
            </a:r>
          </a:p>
        </p:txBody>
      </p:sp>
      <p:graphicFrame>
        <p:nvGraphicFramePr>
          <p:cNvPr id="12" name="Chart 11">
            <a:extLst>
              <a:ext uri="{FF2B5EF4-FFF2-40B4-BE49-F238E27FC236}">
                <a16:creationId xmlns:a16="http://schemas.microsoft.com/office/drawing/2014/main" id="{DBCB36D2-5336-4D3F-BAA9-367D83E99121}"/>
              </a:ext>
            </a:extLst>
          </p:cNvPr>
          <p:cNvGraphicFramePr>
            <a:graphicFrameLocks/>
          </p:cNvGraphicFramePr>
          <p:nvPr>
            <p:extLst>
              <p:ext uri="{D42A27DB-BD31-4B8C-83A1-F6EECF244321}">
                <p14:modId xmlns:p14="http://schemas.microsoft.com/office/powerpoint/2010/main" val="1143271625"/>
              </p:ext>
            </p:extLst>
          </p:nvPr>
        </p:nvGraphicFramePr>
        <p:xfrm>
          <a:off x="-1657350" y="1652417"/>
          <a:ext cx="9934575" cy="4681708"/>
        </p:xfrm>
        <a:graphic>
          <a:graphicData uri="http://schemas.openxmlformats.org/drawingml/2006/chart">
            <c:chart xmlns:c="http://schemas.openxmlformats.org/drawingml/2006/chart" xmlns:r="http://schemas.openxmlformats.org/officeDocument/2006/relationships" r:id="rId3"/>
          </a:graphicData>
        </a:graphic>
      </p:graphicFrame>
      <p:sp>
        <p:nvSpPr>
          <p:cNvPr id="15" name="Content Placeholder 15">
            <a:extLst>
              <a:ext uri="{FF2B5EF4-FFF2-40B4-BE49-F238E27FC236}">
                <a16:creationId xmlns:a16="http://schemas.microsoft.com/office/drawing/2014/main" id="{4F93866E-B34C-4D22-B755-C04690E3BF14}"/>
              </a:ext>
            </a:extLst>
          </p:cNvPr>
          <p:cNvSpPr txBox="1">
            <a:spLocks/>
          </p:cNvSpPr>
          <p:nvPr/>
        </p:nvSpPr>
        <p:spPr>
          <a:xfrm>
            <a:off x="7334250" y="1879600"/>
            <a:ext cx="4584700" cy="42846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buFont typeface="Arial" panose="020B0604020202020204" pitchFamily="34" charset="0"/>
              <a:buNone/>
            </a:pPr>
            <a:r>
              <a:rPr lang="mn-MN" sz="1400" dirty="0">
                <a:latin typeface="Arial" pitchFamily="34" charset="0"/>
                <a:cs typeface="Arial" pitchFamily="34" charset="0"/>
              </a:rPr>
              <a:t>Борлуулалтын бүтцийг 2 жилээр харьцуулж харвал 201</a:t>
            </a:r>
            <a:r>
              <a:rPr lang="en-US" sz="1400" dirty="0">
                <a:latin typeface="Arial" pitchFamily="34" charset="0"/>
                <a:cs typeface="Arial" pitchFamily="34" charset="0"/>
              </a:rPr>
              <a:t>9</a:t>
            </a:r>
            <a:r>
              <a:rPr lang="mn-MN" sz="1400" dirty="0">
                <a:latin typeface="Arial" pitchFamily="34" charset="0"/>
                <a:cs typeface="Arial" pitchFamily="34" charset="0"/>
              </a:rPr>
              <a:t> онд М250, М300, М350 маркын бетон нийт борлууллатын 82%-ийг бүрдүүлж байгаа бол 2018 он 86%-ийг бүрдүүлж байсан байна. 2019 онд М250 маркын бетон өмнөх оноос 7%-аар, М350 маркын бетон 5%-аар илүү борлуулагдсан бол М300 маркын бетон 14%-аар буурсан байна.</a:t>
            </a:r>
          </a:p>
          <a:p>
            <a:pPr marL="0" indent="0" algn="just">
              <a:lnSpc>
                <a:spcPct val="150000"/>
              </a:lnSpc>
              <a:buFont typeface="Arial" panose="020B0604020202020204" pitchFamily="34" charset="0"/>
              <a:buNone/>
            </a:pPr>
            <a:r>
              <a:rPr lang="mn-MN" sz="1400" dirty="0">
                <a:latin typeface="Arial" pitchFamily="34" charset="0"/>
                <a:cs typeface="Arial" pitchFamily="34" charset="0"/>
              </a:rPr>
              <a:t>Бусад маркын бетон нийт борлуулалтын 14-20%-ийг эзэлж байна. </a:t>
            </a:r>
          </a:p>
        </p:txBody>
      </p:sp>
      <p:sp>
        <p:nvSpPr>
          <p:cNvPr id="2" name="TextBox 1">
            <a:extLst>
              <a:ext uri="{FF2B5EF4-FFF2-40B4-BE49-F238E27FC236}">
                <a16:creationId xmlns:a16="http://schemas.microsoft.com/office/drawing/2014/main" id="{AB2C54C7-B8D5-44FA-9016-2C041DA34C65}"/>
              </a:ext>
            </a:extLst>
          </p:cNvPr>
          <p:cNvSpPr txBox="1"/>
          <p:nvPr/>
        </p:nvSpPr>
        <p:spPr>
          <a:xfrm>
            <a:off x="1324925" y="2309386"/>
            <a:ext cx="689612" cy="276999"/>
          </a:xfrm>
          <a:prstGeom prst="rect">
            <a:avLst/>
          </a:prstGeom>
          <a:noFill/>
        </p:spPr>
        <p:txBody>
          <a:bodyPr wrap="none" rtlCol="0">
            <a:spAutoFit/>
          </a:bodyPr>
          <a:lstStyle/>
          <a:p>
            <a:r>
              <a:rPr lang="mn-MN" sz="1200" dirty="0">
                <a:latin typeface="Times New Roman" panose="02020603050405020304" pitchFamily="18" charset="0"/>
                <a:cs typeface="Times New Roman" panose="02020603050405020304" pitchFamily="18" charset="0"/>
              </a:rPr>
              <a:t>2018 он</a:t>
            </a:r>
            <a:endParaRPr lang="en-US" sz="1200" dirty="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BC4A40BD-C8EC-479D-B3A6-81BBEEE73B77}"/>
              </a:ext>
            </a:extLst>
          </p:cNvPr>
          <p:cNvSpPr txBox="1"/>
          <p:nvPr/>
        </p:nvSpPr>
        <p:spPr>
          <a:xfrm>
            <a:off x="2772725" y="4035831"/>
            <a:ext cx="689612" cy="276999"/>
          </a:xfrm>
          <a:prstGeom prst="rect">
            <a:avLst/>
          </a:prstGeom>
          <a:noFill/>
        </p:spPr>
        <p:txBody>
          <a:bodyPr wrap="none" rtlCol="0">
            <a:spAutoFit/>
          </a:bodyPr>
          <a:lstStyle/>
          <a:p>
            <a:r>
              <a:rPr lang="mn-MN" sz="1200" dirty="0">
                <a:latin typeface="Times New Roman" panose="02020603050405020304" pitchFamily="18" charset="0"/>
                <a:cs typeface="Times New Roman" panose="02020603050405020304" pitchFamily="18" charset="0"/>
              </a:rPr>
              <a:t>2019 он</a:t>
            </a:r>
            <a:endParaRPr lang="en-US"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011182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DE25B11-C522-4DBA-8366-582CBADFD9D1}"/>
              </a:ext>
            </a:extLst>
          </p:cNvPr>
          <p:cNvSpPr/>
          <p:nvPr/>
        </p:nvSpPr>
        <p:spPr>
          <a:xfrm>
            <a:off x="838200" y="1393032"/>
            <a:ext cx="11353800" cy="165446"/>
          </a:xfrm>
          <a:prstGeom prst="rect">
            <a:avLst/>
          </a:prstGeom>
          <a:solidFill>
            <a:srgbClr val="A71C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sp>
        <p:nvSpPr>
          <p:cNvPr id="4" name="Rectangle 3">
            <a:extLst>
              <a:ext uri="{FF2B5EF4-FFF2-40B4-BE49-F238E27FC236}">
                <a16:creationId xmlns:a16="http://schemas.microsoft.com/office/drawing/2014/main" id="{B289FB6A-D3A3-43E4-B041-1A3BB84FE9D7}"/>
              </a:ext>
            </a:extLst>
          </p:cNvPr>
          <p:cNvSpPr/>
          <p:nvPr/>
        </p:nvSpPr>
        <p:spPr>
          <a:xfrm>
            <a:off x="0" y="6692554"/>
            <a:ext cx="12192000" cy="165446"/>
          </a:xfrm>
          <a:prstGeom prst="rect">
            <a:avLst/>
          </a:prstGeom>
          <a:gradFill flip="none" rotWithShape="1">
            <a:gsLst>
              <a:gs pos="0">
                <a:srgbClr val="0753D7"/>
              </a:gs>
              <a:gs pos="47000">
                <a:srgbClr val="A71C20"/>
              </a:gs>
            </a:gsLst>
            <a:lin ang="9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grpSp>
        <p:nvGrpSpPr>
          <p:cNvPr id="8" name="Group 7">
            <a:extLst>
              <a:ext uri="{FF2B5EF4-FFF2-40B4-BE49-F238E27FC236}">
                <a16:creationId xmlns:a16="http://schemas.microsoft.com/office/drawing/2014/main" id="{4E17CCDE-6CDD-44F5-9984-9A242B67DD2A}"/>
              </a:ext>
            </a:extLst>
          </p:cNvPr>
          <p:cNvGrpSpPr/>
          <p:nvPr/>
        </p:nvGrpSpPr>
        <p:grpSpPr>
          <a:xfrm>
            <a:off x="9563122" y="403397"/>
            <a:ext cx="2355828" cy="779463"/>
            <a:chOff x="9563122" y="297656"/>
            <a:chExt cx="2355828" cy="779463"/>
          </a:xfrm>
        </p:grpSpPr>
        <p:pic>
          <p:nvPicPr>
            <p:cNvPr id="9" name="Picture 8">
              <a:extLst>
                <a:ext uri="{FF2B5EF4-FFF2-40B4-BE49-F238E27FC236}">
                  <a16:creationId xmlns:a16="http://schemas.microsoft.com/office/drawing/2014/main" id="{5073E8D6-345B-4A07-992F-87485AB4B4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63122" y="396477"/>
              <a:ext cx="729274" cy="631429"/>
            </a:xfrm>
            <a:prstGeom prst="rect">
              <a:avLst/>
            </a:prstGeom>
          </p:spPr>
        </p:pic>
        <p:cxnSp>
          <p:nvCxnSpPr>
            <p:cNvPr id="10" name="Straight Connector 9">
              <a:extLst>
                <a:ext uri="{FF2B5EF4-FFF2-40B4-BE49-F238E27FC236}">
                  <a16:creationId xmlns:a16="http://schemas.microsoft.com/office/drawing/2014/main" id="{34FBDB28-5129-4B85-93C5-8308D7B0BD4B}"/>
                </a:ext>
              </a:extLst>
            </p:cNvPr>
            <p:cNvCxnSpPr/>
            <p:nvPr/>
          </p:nvCxnSpPr>
          <p:spPr>
            <a:xfrm>
              <a:off x="10398696" y="297656"/>
              <a:ext cx="0" cy="779463"/>
            </a:xfrm>
            <a:prstGeom prst="line">
              <a:avLst/>
            </a:prstGeom>
            <a:ln>
              <a:solidFill>
                <a:srgbClr val="A71C2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28E8ED5-0DA7-4F6C-BA11-054D5A9BE4A8}"/>
                </a:ext>
              </a:extLst>
            </p:cNvPr>
            <p:cNvSpPr txBox="1"/>
            <p:nvPr/>
          </p:nvSpPr>
          <p:spPr>
            <a:xfrm>
              <a:off x="10520810" y="481358"/>
              <a:ext cx="1398140" cy="461665"/>
            </a:xfrm>
            <a:prstGeom prst="rect">
              <a:avLst/>
            </a:prstGeom>
            <a:noFill/>
          </p:spPr>
          <p:txBody>
            <a:bodyPr wrap="none" rtlCol="0">
              <a:spAutoFit/>
            </a:bodyPr>
            <a:lstStyle/>
            <a:p>
              <a:r>
                <a:rPr lang="mn-MN" sz="1200" i="1" dirty="0">
                  <a:latin typeface="Roboto Light" panose="02000000000000000000" pitchFamily="2" charset="0"/>
                  <a:ea typeface="Roboto Light" panose="02000000000000000000" pitchFamily="2" charset="0"/>
                </a:rPr>
                <a:t>Зуун зуунд</a:t>
              </a:r>
            </a:p>
            <a:p>
              <a:r>
                <a:rPr lang="mn-MN" sz="1200" i="1" dirty="0">
                  <a:latin typeface="Roboto" panose="02000000000000000000" pitchFamily="2" charset="0"/>
                  <a:ea typeface="Roboto" panose="02000000000000000000" pitchFamily="2" charset="0"/>
                </a:rPr>
                <a:t>Нугаршгүй чанар</a:t>
              </a:r>
            </a:p>
          </p:txBody>
        </p:sp>
      </p:grpSp>
      <p:sp>
        <p:nvSpPr>
          <p:cNvPr id="14" name="Title 1">
            <a:extLst>
              <a:ext uri="{FF2B5EF4-FFF2-40B4-BE49-F238E27FC236}">
                <a16:creationId xmlns:a16="http://schemas.microsoft.com/office/drawing/2014/main" id="{69EBBB15-6AA1-4C87-A5FB-0340F5B7F083}"/>
              </a:ext>
            </a:extLst>
          </p:cNvPr>
          <p:cNvSpPr>
            <a:spLocks noGrp="1"/>
          </p:cNvSpPr>
          <p:nvPr>
            <p:ph type="title"/>
          </p:nvPr>
        </p:nvSpPr>
        <p:spPr>
          <a:xfrm>
            <a:off x="838200" y="365125"/>
            <a:ext cx="5981700" cy="1027907"/>
          </a:xfrm>
        </p:spPr>
        <p:txBody>
          <a:bodyPr/>
          <a:lstStyle/>
          <a:p>
            <a:r>
              <a:rPr lang="mn-MN" dirty="0">
                <a:latin typeface="Roboto" panose="02000000000000000000" pitchFamily="2" charset="0"/>
                <a:ea typeface="Roboto" panose="02000000000000000000" pitchFamily="2" charset="0"/>
              </a:rPr>
              <a:t>Борлуулалтын тайлан</a:t>
            </a:r>
          </a:p>
        </p:txBody>
      </p:sp>
      <p:sp>
        <p:nvSpPr>
          <p:cNvPr id="15" name="Content Placeholder 15"/>
          <p:cNvSpPr>
            <a:spLocks noGrp="1"/>
          </p:cNvSpPr>
          <p:nvPr>
            <p:ph sz="half" idx="4294967295"/>
          </p:nvPr>
        </p:nvSpPr>
        <p:spPr>
          <a:xfrm>
            <a:off x="7747000" y="1879600"/>
            <a:ext cx="4171950" cy="4284663"/>
          </a:xfrm>
          <a:prstGeom prst="rect">
            <a:avLst/>
          </a:prstGeom>
        </p:spPr>
        <p:txBody>
          <a:bodyPr>
            <a:noAutofit/>
          </a:bodyPr>
          <a:lstStyle/>
          <a:p>
            <a:pPr marL="0" indent="0" algn="just">
              <a:lnSpc>
                <a:spcPct val="150000"/>
              </a:lnSpc>
              <a:buNone/>
            </a:pPr>
            <a:r>
              <a:rPr lang="mn-MN" sz="1400" dirty="0">
                <a:latin typeface="Arial" pitchFamily="34" charset="0"/>
                <a:cs typeface="Arial" pitchFamily="34" charset="0"/>
              </a:rPr>
              <a:t>Борлуулалтын хэмжээг харилцагчийн тоотой сар сараар харьцуулж харвал зун, намрын оргил саруудад харилцагчийн тоо тогтмол өсөлттэй ба ажлын улирал дуусах үед харилцагчийн тоо эрс багасч байна. Ажлын саруудад давхардсан тоогоор 249 харилцагчидтай хамтарч ажилласан бөгөөд хамгийн их кубын ажил гарсан сард харилцагчийн тоо өсөлтгүй байгаа нь их ажилтай харилцагчидтай хамтарч ажилласан харагдаж байна.</a:t>
            </a:r>
          </a:p>
        </p:txBody>
      </p:sp>
      <p:graphicFrame>
        <p:nvGraphicFramePr>
          <p:cNvPr id="13" name="Chart 12">
            <a:extLst>
              <a:ext uri="{FF2B5EF4-FFF2-40B4-BE49-F238E27FC236}">
                <a16:creationId xmlns:a16="http://schemas.microsoft.com/office/drawing/2014/main" id="{0B34EEEF-871C-435A-9014-1D4EE5FD3629}"/>
              </a:ext>
            </a:extLst>
          </p:cNvPr>
          <p:cNvGraphicFramePr>
            <a:graphicFrameLocks/>
          </p:cNvGraphicFramePr>
          <p:nvPr>
            <p:extLst>
              <p:ext uri="{D42A27DB-BD31-4B8C-83A1-F6EECF244321}">
                <p14:modId xmlns:p14="http://schemas.microsoft.com/office/powerpoint/2010/main" val="3736704553"/>
              </p:ext>
            </p:extLst>
          </p:nvPr>
        </p:nvGraphicFramePr>
        <p:xfrm>
          <a:off x="838200" y="1737300"/>
          <a:ext cx="6438900" cy="45015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681112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DE25B11-C522-4DBA-8366-582CBADFD9D1}"/>
              </a:ext>
            </a:extLst>
          </p:cNvPr>
          <p:cNvSpPr/>
          <p:nvPr/>
        </p:nvSpPr>
        <p:spPr>
          <a:xfrm>
            <a:off x="838200" y="1393032"/>
            <a:ext cx="11353800" cy="165446"/>
          </a:xfrm>
          <a:prstGeom prst="rect">
            <a:avLst/>
          </a:prstGeom>
          <a:solidFill>
            <a:srgbClr val="A71C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sp>
        <p:nvSpPr>
          <p:cNvPr id="4" name="Rectangle 3">
            <a:extLst>
              <a:ext uri="{FF2B5EF4-FFF2-40B4-BE49-F238E27FC236}">
                <a16:creationId xmlns:a16="http://schemas.microsoft.com/office/drawing/2014/main" id="{B289FB6A-D3A3-43E4-B041-1A3BB84FE9D7}"/>
              </a:ext>
            </a:extLst>
          </p:cNvPr>
          <p:cNvSpPr/>
          <p:nvPr/>
        </p:nvSpPr>
        <p:spPr>
          <a:xfrm>
            <a:off x="0" y="6692554"/>
            <a:ext cx="12192000" cy="165446"/>
          </a:xfrm>
          <a:prstGeom prst="rect">
            <a:avLst/>
          </a:prstGeom>
          <a:gradFill flip="none" rotWithShape="1">
            <a:gsLst>
              <a:gs pos="0">
                <a:srgbClr val="0753D7"/>
              </a:gs>
              <a:gs pos="47000">
                <a:srgbClr val="A71C20"/>
              </a:gs>
            </a:gsLst>
            <a:lin ang="9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grpSp>
        <p:nvGrpSpPr>
          <p:cNvPr id="8" name="Group 7">
            <a:extLst>
              <a:ext uri="{FF2B5EF4-FFF2-40B4-BE49-F238E27FC236}">
                <a16:creationId xmlns:a16="http://schemas.microsoft.com/office/drawing/2014/main" id="{4E17CCDE-6CDD-44F5-9984-9A242B67DD2A}"/>
              </a:ext>
            </a:extLst>
          </p:cNvPr>
          <p:cNvGrpSpPr/>
          <p:nvPr/>
        </p:nvGrpSpPr>
        <p:grpSpPr>
          <a:xfrm>
            <a:off x="9563122" y="403397"/>
            <a:ext cx="2355828" cy="779463"/>
            <a:chOff x="9563122" y="297656"/>
            <a:chExt cx="2355828" cy="779463"/>
          </a:xfrm>
        </p:grpSpPr>
        <p:pic>
          <p:nvPicPr>
            <p:cNvPr id="9" name="Picture 8">
              <a:extLst>
                <a:ext uri="{FF2B5EF4-FFF2-40B4-BE49-F238E27FC236}">
                  <a16:creationId xmlns:a16="http://schemas.microsoft.com/office/drawing/2014/main" id="{5073E8D6-345B-4A07-992F-87485AB4B4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63122" y="396477"/>
              <a:ext cx="729274" cy="631429"/>
            </a:xfrm>
            <a:prstGeom prst="rect">
              <a:avLst/>
            </a:prstGeom>
          </p:spPr>
        </p:pic>
        <p:cxnSp>
          <p:nvCxnSpPr>
            <p:cNvPr id="10" name="Straight Connector 9">
              <a:extLst>
                <a:ext uri="{FF2B5EF4-FFF2-40B4-BE49-F238E27FC236}">
                  <a16:creationId xmlns:a16="http://schemas.microsoft.com/office/drawing/2014/main" id="{34FBDB28-5129-4B85-93C5-8308D7B0BD4B}"/>
                </a:ext>
              </a:extLst>
            </p:cNvPr>
            <p:cNvCxnSpPr/>
            <p:nvPr/>
          </p:nvCxnSpPr>
          <p:spPr>
            <a:xfrm>
              <a:off x="10398696" y="297656"/>
              <a:ext cx="0" cy="779463"/>
            </a:xfrm>
            <a:prstGeom prst="line">
              <a:avLst/>
            </a:prstGeom>
            <a:ln>
              <a:solidFill>
                <a:srgbClr val="A71C2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28E8ED5-0DA7-4F6C-BA11-054D5A9BE4A8}"/>
                </a:ext>
              </a:extLst>
            </p:cNvPr>
            <p:cNvSpPr txBox="1"/>
            <p:nvPr/>
          </p:nvSpPr>
          <p:spPr>
            <a:xfrm>
              <a:off x="10520810" y="481358"/>
              <a:ext cx="1398140" cy="461665"/>
            </a:xfrm>
            <a:prstGeom prst="rect">
              <a:avLst/>
            </a:prstGeom>
            <a:noFill/>
          </p:spPr>
          <p:txBody>
            <a:bodyPr wrap="none" rtlCol="0">
              <a:spAutoFit/>
            </a:bodyPr>
            <a:lstStyle/>
            <a:p>
              <a:r>
                <a:rPr lang="mn-MN" sz="1200" i="1" dirty="0">
                  <a:latin typeface="Roboto Light" panose="02000000000000000000" pitchFamily="2" charset="0"/>
                  <a:ea typeface="Roboto Light" panose="02000000000000000000" pitchFamily="2" charset="0"/>
                </a:rPr>
                <a:t>Зуун зуунд</a:t>
              </a:r>
            </a:p>
            <a:p>
              <a:r>
                <a:rPr lang="mn-MN" sz="1200" i="1" dirty="0">
                  <a:latin typeface="Roboto" panose="02000000000000000000" pitchFamily="2" charset="0"/>
                  <a:ea typeface="Roboto" panose="02000000000000000000" pitchFamily="2" charset="0"/>
                </a:rPr>
                <a:t>Нугаршгүй чанар</a:t>
              </a:r>
            </a:p>
          </p:txBody>
        </p:sp>
      </p:grpSp>
      <p:sp>
        <p:nvSpPr>
          <p:cNvPr id="14" name="Title 1">
            <a:extLst>
              <a:ext uri="{FF2B5EF4-FFF2-40B4-BE49-F238E27FC236}">
                <a16:creationId xmlns:a16="http://schemas.microsoft.com/office/drawing/2014/main" id="{69EBBB15-6AA1-4C87-A5FB-0340F5B7F083}"/>
              </a:ext>
            </a:extLst>
          </p:cNvPr>
          <p:cNvSpPr>
            <a:spLocks noGrp="1"/>
          </p:cNvSpPr>
          <p:nvPr>
            <p:ph type="title"/>
          </p:nvPr>
        </p:nvSpPr>
        <p:spPr>
          <a:xfrm>
            <a:off x="838200" y="365125"/>
            <a:ext cx="5981700" cy="1027907"/>
          </a:xfrm>
        </p:spPr>
        <p:txBody>
          <a:bodyPr/>
          <a:lstStyle/>
          <a:p>
            <a:r>
              <a:rPr lang="mn-MN" dirty="0">
                <a:latin typeface="Roboto" panose="02000000000000000000" pitchFamily="2" charset="0"/>
                <a:ea typeface="Roboto" panose="02000000000000000000" pitchFamily="2" charset="0"/>
              </a:rPr>
              <a:t>Санхүүгийн тайлан</a:t>
            </a:r>
          </a:p>
        </p:txBody>
      </p:sp>
      <p:sp>
        <p:nvSpPr>
          <p:cNvPr id="16" name="Text Placeholder 5"/>
          <p:cNvSpPr txBox="1">
            <a:spLocks/>
          </p:cNvSpPr>
          <p:nvPr/>
        </p:nvSpPr>
        <p:spPr>
          <a:xfrm>
            <a:off x="1003301" y="1564086"/>
            <a:ext cx="4516655" cy="5141168"/>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mn-MN" sz="1600" b="1" dirty="0">
                <a:latin typeface="Arial" pitchFamily="34" charset="0"/>
                <a:cs typeface="Arial" pitchFamily="34" charset="0"/>
              </a:rPr>
              <a:t>ОРЛОГО ҮР ДҮНГИЙН ТАЙЛАН</a:t>
            </a:r>
          </a:p>
          <a:p>
            <a:pPr algn="just">
              <a:lnSpc>
                <a:spcPct val="150000"/>
              </a:lnSpc>
            </a:pPr>
            <a:r>
              <a:rPr lang="mn-MN" sz="1400" dirty="0">
                <a:latin typeface="Arial" pitchFamily="34" charset="0"/>
                <a:cs typeface="Arial" pitchFamily="34" charset="0"/>
              </a:rPr>
              <a:t>Орлого үр дүнгийн тайлангаас харвал борлуулалтын орлого өмнөх жилээс </a:t>
            </a:r>
            <a:r>
              <a:rPr lang="en-US" sz="1400" dirty="0">
                <a:latin typeface="Arial" pitchFamily="34" charset="0"/>
                <a:cs typeface="Arial" pitchFamily="34" charset="0"/>
              </a:rPr>
              <a:t>47</a:t>
            </a:r>
            <a:r>
              <a:rPr lang="mn-MN" sz="1400" dirty="0">
                <a:latin typeface="Arial" pitchFamily="34" charset="0"/>
                <a:cs typeface="Arial" pitchFamily="34" charset="0"/>
              </a:rPr>
              <a:t>%-аар өссөн бол үүнийг дагаад борлуулсан бүтээгдэхүүний өртөг </a:t>
            </a:r>
            <a:r>
              <a:rPr lang="en-US" sz="1400" dirty="0">
                <a:latin typeface="Arial" pitchFamily="34" charset="0"/>
                <a:cs typeface="Arial" pitchFamily="34" charset="0"/>
              </a:rPr>
              <a:t>64</a:t>
            </a:r>
            <a:r>
              <a:rPr lang="mn-MN" sz="1400" dirty="0">
                <a:latin typeface="Arial" pitchFamily="34" charset="0"/>
                <a:cs typeface="Arial" pitchFamily="34" charset="0"/>
              </a:rPr>
              <a:t>%-аар өсч нийт ашиг мөн </a:t>
            </a:r>
            <a:r>
              <a:rPr lang="en-US" sz="1400" dirty="0">
                <a:latin typeface="Arial" pitchFamily="34" charset="0"/>
                <a:cs typeface="Arial" pitchFamily="34" charset="0"/>
              </a:rPr>
              <a:t>9</a:t>
            </a:r>
            <a:r>
              <a:rPr lang="mn-MN" sz="1400" dirty="0">
                <a:latin typeface="Arial" pitchFamily="34" charset="0"/>
                <a:cs typeface="Arial" pitchFamily="34" charset="0"/>
              </a:rPr>
              <a:t>%-аар өссөн байна. Харин зардлын хувьд үйл ажиллагааны зардал </a:t>
            </a:r>
            <a:r>
              <a:rPr lang="en-US" sz="1400" dirty="0">
                <a:latin typeface="Arial" pitchFamily="34" charset="0"/>
                <a:cs typeface="Arial" pitchFamily="34" charset="0"/>
              </a:rPr>
              <a:t>30</a:t>
            </a:r>
            <a:r>
              <a:rPr lang="mn-MN" sz="1400" dirty="0">
                <a:latin typeface="Arial" pitchFamily="34" charset="0"/>
                <a:cs typeface="Arial" pitchFamily="34" charset="0"/>
              </a:rPr>
              <a:t>%-аар өсч, үйл ажиллагааны ашиг 17%-аар, зээлийн хүүгийн зардал 11%-аар, элэгдлийн зардал 22%-аар тус тус буурсан. Тайлант хугацааны цэвэр ашиг өмнөх оноос 22% буурч 121 сая төгрөгийн ашигтай ажилласан байна.</a:t>
            </a:r>
          </a:p>
          <a:p>
            <a:pPr algn="just">
              <a:lnSpc>
                <a:spcPct val="150000"/>
              </a:lnSpc>
            </a:pPr>
            <a:r>
              <a:rPr lang="mn-MN" sz="1400" dirty="0">
                <a:latin typeface="Arial" pitchFamily="34" charset="0"/>
                <a:cs typeface="Arial" pitchFamily="34" charset="0"/>
              </a:rPr>
              <a:t>Тайлангийн шинжилгээнээс харахад нийт ашгийн маржин өмнөх оноос 8%-аар, үйл ажиллагааны ашгийн маржин 6%-аар, Цэвэр ашгийн маржин 1%-аар буурсан үзүүлэлт гарсан байна.</a:t>
            </a:r>
            <a:endParaRPr lang="en-US" sz="1400" dirty="0">
              <a:latin typeface="Arial" pitchFamily="34" charset="0"/>
              <a:cs typeface="Arial" pitchFamily="34" charset="0"/>
            </a:endParaRPr>
          </a:p>
        </p:txBody>
      </p:sp>
      <p:graphicFrame>
        <p:nvGraphicFramePr>
          <p:cNvPr id="6" name="Content Placeholder 5">
            <a:extLst>
              <a:ext uri="{FF2B5EF4-FFF2-40B4-BE49-F238E27FC236}">
                <a16:creationId xmlns:a16="http://schemas.microsoft.com/office/drawing/2014/main" id="{219A3895-339E-4F73-91DC-DCF1D4269EA0}"/>
              </a:ext>
            </a:extLst>
          </p:cNvPr>
          <p:cNvGraphicFramePr>
            <a:graphicFrameLocks noGrp="1"/>
          </p:cNvGraphicFramePr>
          <p:nvPr>
            <p:ph idx="1"/>
            <p:extLst>
              <p:ext uri="{D42A27DB-BD31-4B8C-83A1-F6EECF244321}">
                <p14:modId xmlns:p14="http://schemas.microsoft.com/office/powerpoint/2010/main" val="1841244303"/>
              </p:ext>
            </p:extLst>
          </p:nvPr>
        </p:nvGraphicFramePr>
        <p:xfrm>
          <a:off x="5897462" y="1754637"/>
          <a:ext cx="6021491" cy="4738236"/>
        </p:xfrm>
        <a:graphic>
          <a:graphicData uri="http://schemas.openxmlformats.org/drawingml/2006/table">
            <a:tbl>
              <a:tblPr firstRow="1" bandRow="1">
                <a:tableStyleId>{C083E6E3-FA7D-4D7B-A595-EF9225AFEA82}</a:tableStyleId>
              </a:tblPr>
              <a:tblGrid>
                <a:gridCol w="2527329">
                  <a:extLst>
                    <a:ext uri="{9D8B030D-6E8A-4147-A177-3AD203B41FA5}">
                      <a16:colId xmlns:a16="http://schemas.microsoft.com/office/drawing/2014/main" val="3735211399"/>
                    </a:ext>
                  </a:extLst>
                </a:gridCol>
                <a:gridCol w="814174">
                  <a:extLst>
                    <a:ext uri="{9D8B030D-6E8A-4147-A177-3AD203B41FA5}">
                      <a16:colId xmlns:a16="http://schemas.microsoft.com/office/drawing/2014/main" val="1620653774"/>
                    </a:ext>
                  </a:extLst>
                </a:gridCol>
                <a:gridCol w="814174">
                  <a:extLst>
                    <a:ext uri="{9D8B030D-6E8A-4147-A177-3AD203B41FA5}">
                      <a16:colId xmlns:a16="http://schemas.microsoft.com/office/drawing/2014/main" val="3264844984"/>
                    </a:ext>
                  </a:extLst>
                </a:gridCol>
                <a:gridCol w="1051640">
                  <a:extLst>
                    <a:ext uri="{9D8B030D-6E8A-4147-A177-3AD203B41FA5}">
                      <a16:colId xmlns:a16="http://schemas.microsoft.com/office/drawing/2014/main" val="1418661953"/>
                    </a:ext>
                  </a:extLst>
                </a:gridCol>
                <a:gridCol w="814174">
                  <a:extLst>
                    <a:ext uri="{9D8B030D-6E8A-4147-A177-3AD203B41FA5}">
                      <a16:colId xmlns:a16="http://schemas.microsoft.com/office/drawing/2014/main" val="49427616"/>
                    </a:ext>
                  </a:extLst>
                </a:gridCol>
              </a:tblGrid>
              <a:tr h="353044">
                <a:tc gridSpan="5">
                  <a:txBody>
                    <a:bodyPr/>
                    <a:lstStyle/>
                    <a:p>
                      <a:pPr algn="l" rtl="0" fontAlgn="ctr"/>
                      <a:r>
                        <a:rPr lang="mn-MN" sz="1400" u="none" strike="noStrike" dirty="0">
                          <a:effectLst/>
                          <a:latin typeface="Arial" panose="020B0604020202020204" pitchFamily="34" charset="0"/>
                          <a:cs typeface="Arial" panose="020B0604020202020204" pitchFamily="34" charset="0"/>
                        </a:rPr>
                        <a:t>Орлого үр дүнгийн тайлан /сая төгрөгөөр/</a:t>
                      </a:r>
                      <a:endParaRPr lang="mn-MN" sz="1400" b="1" i="0" u="none" strike="noStrike" dirty="0">
                        <a:solidFill>
                          <a:srgbClr val="10253F"/>
                        </a:solidFill>
                        <a:effectLst/>
                        <a:latin typeface="Arial" panose="020B0604020202020204" pitchFamily="34" charset="0"/>
                        <a:cs typeface="Arial" panose="020B0604020202020204" pitchFamily="34" charset="0"/>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mn-MN"/>
                    </a:p>
                  </a:txBody>
                  <a:tcPr/>
                </a:tc>
                <a:tc hMerge="1">
                  <a:txBody>
                    <a:bodyPr/>
                    <a:lstStyle/>
                    <a:p>
                      <a:endParaRPr lang="mn-MN"/>
                    </a:p>
                  </a:txBody>
                  <a:tcPr/>
                </a:tc>
                <a:tc hMerge="1">
                  <a:txBody>
                    <a:bodyPr/>
                    <a:lstStyle/>
                    <a:p>
                      <a:endParaRPr lang="mn-MN"/>
                    </a:p>
                  </a:txBody>
                  <a:tcPr/>
                </a:tc>
                <a:tc hMerge="1">
                  <a:txBody>
                    <a:bodyPr/>
                    <a:lstStyle/>
                    <a:p>
                      <a:endParaRPr lang="mn-MN"/>
                    </a:p>
                  </a:txBody>
                  <a:tcPr/>
                </a:tc>
                <a:extLst>
                  <a:ext uri="{0D108BD9-81ED-4DB2-BD59-A6C34878D82A}">
                    <a16:rowId xmlns:a16="http://schemas.microsoft.com/office/drawing/2014/main" val="3637075264"/>
                  </a:ext>
                </a:extLst>
              </a:tr>
              <a:tr h="278719">
                <a:tc>
                  <a:txBody>
                    <a:bodyPr/>
                    <a:lstStyle/>
                    <a:p>
                      <a:pPr algn="ctr" rtl="0" fontAlgn="ctr"/>
                      <a:r>
                        <a:rPr lang="mn-MN" sz="1100" b="1" u="none" strike="noStrike" dirty="0">
                          <a:effectLst/>
                          <a:latin typeface="Arial" panose="020B0604020202020204" pitchFamily="34" charset="0"/>
                          <a:cs typeface="Arial" panose="020B0604020202020204" pitchFamily="34" charset="0"/>
                        </a:rPr>
                        <a:t>Он</a:t>
                      </a:r>
                      <a:endParaRPr lang="mn-MN" sz="1100" b="1" i="0" u="none" strike="noStrike" dirty="0">
                        <a:solidFill>
                          <a:srgbClr val="10253F"/>
                        </a:solidFill>
                        <a:effectLst/>
                        <a:latin typeface="Arial" panose="020B0604020202020204" pitchFamily="34" charset="0"/>
                        <a:cs typeface="Arial" panose="020B0604020202020204" pitchFamily="34" charset="0"/>
                      </a:endParaRPr>
                    </a:p>
                  </a:txBody>
                  <a:tcPr marL="0" marR="0" marT="0" marB="0" anchor="ctr">
                    <a:lnT w="12700" cap="flat" cmpd="sng" algn="ctr">
                      <a:solidFill>
                        <a:schemeClr val="tx1"/>
                      </a:solidFill>
                      <a:prstDash val="solid"/>
                      <a:round/>
                      <a:headEnd type="none" w="med" len="med"/>
                      <a:tailEnd type="none" w="med" len="med"/>
                    </a:lnT>
                  </a:tcPr>
                </a:tc>
                <a:tc>
                  <a:txBody>
                    <a:bodyPr/>
                    <a:lstStyle/>
                    <a:p>
                      <a:pPr algn="ctr" rtl="0" fontAlgn="ctr"/>
                      <a:r>
                        <a:rPr lang="mn-MN" sz="1100" b="1" u="none" strike="noStrike" dirty="0">
                          <a:effectLst/>
                          <a:latin typeface="Arial" panose="020B0604020202020204" pitchFamily="34" charset="0"/>
                          <a:cs typeface="Arial" panose="020B0604020202020204" pitchFamily="34" charset="0"/>
                        </a:rPr>
                        <a:t>2017</a:t>
                      </a:r>
                      <a:endParaRPr lang="mn-MN" sz="1100" b="1" i="0" u="none" strike="noStrike" dirty="0">
                        <a:solidFill>
                          <a:srgbClr val="10253F"/>
                        </a:solidFill>
                        <a:effectLst/>
                        <a:latin typeface="Arial" panose="020B0604020202020204" pitchFamily="34" charset="0"/>
                        <a:cs typeface="Arial" panose="020B0604020202020204" pitchFamily="34" charset="0"/>
                      </a:endParaRPr>
                    </a:p>
                  </a:txBody>
                  <a:tcPr marL="0" marR="0" marT="0" marB="0" anchor="ctr">
                    <a:lnT w="12700" cap="flat" cmpd="sng" algn="ctr">
                      <a:solidFill>
                        <a:schemeClr val="tx1"/>
                      </a:solidFill>
                      <a:prstDash val="solid"/>
                      <a:round/>
                      <a:headEnd type="none" w="med" len="med"/>
                      <a:tailEnd type="none" w="med" len="med"/>
                    </a:lnT>
                  </a:tcPr>
                </a:tc>
                <a:tc>
                  <a:txBody>
                    <a:bodyPr/>
                    <a:lstStyle/>
                    <a:p>
                      <a:pPr algn="ctr" rtl="0" fontAlgn="ctr"/>
                      <a:r>
                        <a:rPr lang="mn-MN" sz="1100" b="1" i="0" u="none" strike="noStrike" dirty="0">
                          <a:solidFill>
                            <a:srgbClr val="10253F"/>
                          </a:solidFill>
                          <a:effectLst/>
                          <a:latin typeface="Arial" panose="020B0604020202020204" pitchFamily="34" charset="0"/>
                        </a:rPr>
                        <a:t>2018</a:t>
                      </a:r>
                    </a:p>
                  </a:txBody>
                  <a:tcPr marL="0" marR="0" marT="0" marB="0" anchor="ctr">
                    <a:lnT w="12700" cap="flat" cmpd="sng" algn="ctr">
                      <a:solidFill>
                        <a:schemeClr val="tx1"/>
                      </a:solidFill>
                      <a:prstDash val="solid"/>
                      <a:round/>
                      <a:headEnd type="none" w="med" len="med"/>
                      <a:tailEnd type="none" w="med" len="med"/>
                    </a:lnT>
                  </a:tcPr>
                </a:tc>
                <a:tc>
                  <a:txBody>
                    <a:bodyPr/>
                    <a:lstStyle/>
                    <a:p>
                      <a:pPr marL="0" algn="ctr" defTabSz="914400" rtl="0" eaLnBrk="1" fontAlgn="ctr" latinLnBrk="0" hangingPunct="1"/>
                      <a:r>
                        <a:rPr lang="en-US" sz="1100" b="1" i="0" u="none" strike="noStrike" kern="1200" dirty="0">
                          <a:solidFill>
                            <a:srgbClr val="10253F"/>
                          </a:solidFill>
                          <a:effectLst/>
                          <a:latin typeface="Arial" panose="020B0604020202020204" pitchFamily="34" charset="0"/>
                          <a:ea typeface="+mn-ea"/>
                          <a:cs typeface="+mn-cs"/>
                        </a:rPr>
                        <a:t>2019</a:t>
                      </a:r>
                    </a:p>
                  </a:txBody>
                  <a:tcPr marL="0" marR="0" marT="0" marB="0" anchor="ctr">
                    <a:lnT w="12700" cap="flat" cmpd="sng" algn="ctr">
                      <a:solidFill>
                        <a:schemeClr val="tx1"/>
                      </a:solidFill>
                      <a:prstDash val="solid"/>
                      <a:round/>
                      <a:headEnd type="none" w="med" len="med"/>
                      <a:tailEnd type="none" w="med" len="med"/>
                    </a:lnT>
                  </a:tcPr>
                </a:tc>
                <a:tc>
                  <a:txBody>
                    <a:bodyPr/>
                    <a:lstStyle/>
                    <a:p>
                      <a:pPr marL="0" algn="ctr" defTabSz="914400" rtl="0" eaLnBrk="1" fontAlgn="ctr" latinLnBrk="0" hangingPunct="1"/>
                      <a:r>
                        <a:rPr lang="mn-MN" sz="1100" b="1" i="0" u="none" strike="noStrike" kern="1200">
                          <a:solidFill>
                            <a:srgbClr val="10253F"/>
                          </a:solidFill>
                          <a:effectLst/>
                          <a:latin typeface="Arial" panose="020B0604020202020204" pitchFamily="34" charset="0"/>
                          <a:ea typeface="+mn-ea"/>
                          <a:cs typeface="+mn-cs"/>
                        </a:rPr>
                        <a:t>ӨОМҮ</a:t>
                      </a:r>
                    </a:p>
                  </a:txBody>
                  <a:tcPr marL="0" marR="0" marT="0"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931813215"/>
                  </a:ext>
                </a:extLst>
              </a:tr>
              <a:tr h="269428">
                <a:tc>
                  <a:txBody>
                    <a:bodyPr/>
                    <a:lstStyle/>
                    <a:p>
                      <a:pPr algn="l" rtl="0" fontAlgn="ctr"/>
                      <a:r>
                        <a:rPr lang="mn-MN" sz="1100" u="none" strike="noStrike" dirty="0">
                          <a:effectLst/>
                          <a:latin typeface="Arial" panose="020B0604020202020204" pitchFamily="34" charset="0"/>
                          <a:cs typeface="Arial" panose="020B0604020202020204" pitchFamily="34" charset="0"/>
                        </a:rPr>
                        <a:t>Борлуулалтын орлого</a:t>
                      </a:r>
                      <a:endParaRPr lang="mn-MN"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rtl="0" fontAlgn="ctr"/>
                      <a:r>
                        <a:rPr lang="mn-MN" sz="1100" u="none" strike="noStrike" dirty="0">
                          <a:effectLst/>
                          <a:latin typeface="Arial" panose="020B0604020202020204" pitchFamily="34" charset="0"/>
                          <a:cs typeface="Arial" panose="020B0604020202020204" pitchFamily="34" charset="0"/>
                        </a:rPr>
                        <a:t>7,823</a:t>
                      </a:r>
                      <a:endParaRPr lang="mn-MN"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rtl="0" fontAlgn="ctr"/>
                      <a:r>
                        <a:rPr lang="mn-MN" sz="1100" b="0" i="0" u="none" strike="noStrike" dirty="0">
                          <a:solidFill>
                            <a:srgbClr val="000000"/>
                          </a:solidFill>
                          <a:effectLst/>
                          <a:latin typeface="Arial" panose="020B0604020202020204" pitchFamily="34" charset="0"/>
                        </a:rPr>
                        <a:t>9,188</a:t>
                      </a:r>
                    </a:p>
                  </a:txBody>
                  <a:tcPr marL="0" marR="0" marT="0" marB="0" anchor="ctr"/>
                </a:tc>
                <a:tc>
                  <a:txBody>
                    <a:bodyPr/>
                    <a:lstStyle/>
                    <a:p>
                      <a:pPr marL="0" algn="ctr" defTabSz="914400" rtl="0" eaLnBrk="1" fontAlgn="ctr" latinLnBrk="0" hangingPunct="1"/>
                      <a:r>
                        <a:rPr lang="en-US" sz="1100" b="0" i="0" u="none" strike="noStrike" kern="1200" dirty="0">
                          <a:solidFill>
                            <a:srgbClr val="10253F"/>
                          </a:solidFill>
                          <a:effectLst/>
                          <a:latin typeface="Arial" panose="020B0604020202020204" pitchFamily="34" charset="0"/>
                          <a:ea typeface="+mn-ea"/>
                          <a:cs typeface="+mn-cs"/>
                        </a:rPr>
                        <a:t>13,518</a:t>
                      </a:r>
                    </a:p>
                  </a:txBody>
                  <a:tcPr marL="0" marR="0" marT="0" marB="0" anchor="ctr"/>
                </a:tc>
                <a:tc>
                  <a:txBody>
                    <a:bodyPr/>
                    <a:lstStyle/>
                    <a:p>
                      <a:pPr marL="0" algn="ctr" defTabSz="914400" rtl="0" eaLnBrk="1" fontAlgn="ctr" latinLnBrk="0" hangingPunct="1"/>
                      <a:r>
                        <a:rPr lang="en-US" sz="1100" b="0" i="0" u="none" strike="noStrike" kern="1200" dirty="0">
                          <a:solidFill>
                            <a:srgbClr val="10253F"/>
                          </a:solidFill>
                          <a:effectLst/>
                          <a:latin typeface="Arial" panose="020B0604020202020204" pitchFamily="34" charset="0"/>
                          <a:ea typeface="+mn-ea"/>
                          <a:cs typeface="+mn-cs"/>
                        </a:rPr>
                        <a:t>147%</a:t>
                      </a:r>
                    </a:p>
                  </a:txBody>
                  <a:tcPr marL="0" marR="0" marT="0" marB="0" anchor="ctr"/>
                </a:tc>
                <a:extLst>
                  <a:ext uri="{0D108BD9-81ED-4DB2-BD59-A6C34878D82A}">
                    <a16:rowId xmlns:a16="http://schemas.microsoft.com/office/drawing/2014/main" val="489550878"/>
                  </a:ext>
                </a:extLst>
              </a:tr>
              <a:tr h="269428">
                <a:tc>
                  <a:txBody>
                    <a:bodyPr/>
                    <a:lstStyle/>
                    <a:p>
                      <a:pPr algn="l" rtl="0" fontAlgn="ctr"/>
                      <a:r>
                        <a:rPr lang="mn-MN" sz="1100" u="none" strike="noStrike" dirty="0">
                          <a:effectLst/>
                          <a:latin typeface="Arial" panose="020B0604020202020204" pitchFamily="34" charset="0"/>
                          <a:cs typeface="Arial" panose="020B0604020202020204" pitchFamily="34" charset="0"/>
                        </a:rPr>
                        <a:t>ББӨ</a:t>
                      </a:r>
                      <a:endParaRPr lang="mn-MN"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rtl="0" fontAlgn="ctr"/>
                      <a:r>
                        <a:rPr lang="mn-MN" sz="1100" u="none" strike="noStrike">
                          <a:effectLst/>
                          <a:latin typeface="Arial" panose="020B0604020202020204" pitchFamily="34" charset="0"/>
                          <a:cs typeface="Arial" panose="020B0604020202020204" pitchFamily="34" charset="0"/>
                        </a:rPr>
                        <a:t>5,372</a:t>
                      </a:r>
                      <a:endParaRPr lang="mn-MN" sz="11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rtl="0" fontAlgn="ctr"/>
                      <a:r>
                        <a:rPr lang="mn-MN" sz="1100" b="0" i="0" u="none" strike="noStrike" dirty="0">
                          <a:solidFill>
                            <a:srgbClr val="000000"/>
                          </a:solidFill>
                          <a:effectLst/>
                          <a:latin typeface="Arial" panose="020B0604020202020204" pitchFamily="34" charset="0"/>
                        </a:rPr>
                        <a:t>6,304</a:t>
                      </a:r>
                    </a:p>
                  </a:txBody>
                  <a:tcPr marL="0" marR="0" marT="0" marB="0" anchor="ctr"/>
                </a:tc>
                <a:tc>
                  <a:txBody>
                    <a:bodyPr/>
                    <a:lstStyle/>
                    <a:p>
                      <a:pPr marL="0" algn="ctr" defTabSz="914400" rtl="0" eaLnBrk="1" fontAlgn="ctr" latinLnBrk="0" hangingPunct="1"/>
                      <a:r>
                        <a:rPr lang="en-US" sz="1100" b="0" i="0" u="none" strike="noStrike" kern="1200" dirty="0">
                          <a:solidFill>
                            <a:srgbClr val="10253F"/>
                          </a:solidFill>
                          <a:effectLst/>
                          <a:latin typeface="Arial" panose="020B0604020202020204" pitchFamily="34" charset="0"/>
                          <a:ea typeface="+mn-ea"/>
                          <a:cs typeface="+mn-cs"/>
                        </a:rPr>
                        <a:t>10,366</a:t>
                      </a:r>
                    </a:p>
                  </a:txBody>
                  <a:tcPr marL="0" marR="0" marT="0" marB="0" anchor="ctr"/>
                </a:tc>
                <a:tc>
                  <a:txBody>
                    <a:bodyPr/>
                    <a:lstStyle/>
                    <a:p>
                      <a:pPr marL="0" algn="ctr" defTabSz="914400" rtl="0" eaLnBrk="1" fontAlgn="ctr" latinLnBrk="0" hangingPunct="1"/>
                      <a:r>
                        <a:rPr lang="en-US" sz="1100" b="0" i="0" u="none" strike="noStrike" kern="1200" dirty="0">
                          <a:solidFill>
                            <a:srgbClr val="10253F"/>
                          </a:solidFill>
                          <a:effectLst/>
                          <a:latin typeface="Arial" panose="020B0604020202020204" pitchFamily="34" charset="0"/>
                          <a:ea typeface="+mn-ea"/>
                          <a:cs typeface="+mn-cs"/>
                        </a:rPr>
                        <a:t>164%</a:t>
                      </a:r>
                    </a:p>
                  </a:txBody>
                  <a:tcPr marL="0" marR="0" marT="0" marB="0" anchor="ctr"/>
                </a:tc>
                <a:extLst>
                  <a:ext uri="{0D108BD9-81ED-4DB2-BD59-A6C34878D82A}">
                    <a16:rowId xmlns:a16="http://schemas.microsoft.com/office/drawing/2014/main" val="3182079938"/>
                  </a:ext>
                </a:extLst>
              </a:tr>
              <a:tr h="269428">
                <a:tc>
                  <a:txBody>
                    <a:bodyPr/>
                    <a:lstStyle/>
                    <a:p>
                      <a:pPr algn="l" rtl="0" fontAlgn="ctr"/>
                      <a:r>
                        <a:rPr lang="mn-MN" sz="1100" b="1" u="none" strike="noStrike" dirty="0">
                          <a:effectLst/>
                          <a:latin typeface="Arial" panose="020B0604020202020204" pitchFamily="34" charset="0"/>
                          <a:cs typeface="Arial" panose="020B0604020202020204" pitchFamily="34" charset="0"/>
                        </a:rPr>
                        <a:t>Нийт ашиг</a:t>
                      </a:r>
                      <a:endParaRPr lang="mn-MN" sz="1100" b="1" i="0" u="none" strike="noStrike" dirty="0">
                        <a:solidFill>
                          <a:srgbClr val="10253F"/>
                        </a:solidFill>
                        <a:effectLst/>
                        <a:latin typeface="Arial" panose="020B0604020202020204" pitchFamily="34" charset="0"/>
                        <a:cs typeface="Arial" panose="020B0604020202020204" pitchFamily="34" charset="0"/>
                      </a:endParaRPr>
                    </a:p>
                  </a:txBody>
                  <a:tcPr marL="0" marR="0" marT="0" marB="0" anchor="ctr"/>
                </a:tc>
                <a:tc>
                  <a:txBody>
                    <a:bodyPr/>
                    <a:lstStyle/>
                    <a:p>
                      <a:pPr algn="ctr" rtl="0" fontAlgn="ctr"/>
                      <a:r>
                        <a:rPr lang="mn-MN" sz="1100" b="1" u="none" strike="noStrike" dirty="0">
                          <a:effectLst/>
                          <a:latin typeface="Arial" panose="020B0604020202020204" pitchFamily="34" charset="0"/>
                          <a:cs typeface="Arial" panose="020B0604020202020204" pitchFamily="34" charset="0"/>
                        </a:rPr>
                        <a:t>2,451</a:t>
                      </a:r>
                      <a:endParaRPr lang="mn-MN" sz="1100" b="1" i="0" u="none" strike="noStrike" dirty="0">
                        <a:solidFill>
                          <a:srgbClr val="10253F"/>
                        </a:solidFill>
                        <a:effectLst/>
                        <a:latin typeface="Arial" panose="020B0604020202020204" pitchFamily="34" charset="0"/>
                        <a:cs typeface="Arial" panose="020B0604020202020204" pitchFamily="34" charset="0"/>
                      </a:endParaRPr>
                    </a:p>
                  </a:txBody>
                  <a:tcPr marL="0" marR="0" marT="0" marB="0" anchor="ctr"/>
                </a:tc>
                <a:tc>
                  <a:txBody>
                    <a:bodyPr/>
                    <a:lstStyle/>
                    <a:p>
                      <a:pPr algn="ctr" rtl="0" fontAlgn="ctr"/>
                      <a:r>
                        <a:rPr lang="mn-MN" sz="1100" b="1" i="0" u="none" strike="noStrike" dirty="0">
                          <a:solidFill>
                            <a:srgbClr val="10253F"/>
                          </a:solidFill>
                          <a:effectLst/>
                          <a:latin typeface="Arial" panose="020B0604020202020204" pitchFamily="34" charset="0"/>
                        </a:rPr>
                        <a:t>2,884</a:t>
                      </a:r>
                    </a:p>
                  </a:txBody>
                  <a:tcPr marL="0" marR="0" marT="0" marB="0" anchor="ctr"/>
                </a:tc>
                <a:tc>
                  <a:txBody>
                    <a:bodyPr/>
                    <a:lstStyle/>
                    <a:p>
                      <a:pPr marL="0" algn="ctr" defTabSz="914400" rtl="0" eaLnBrk="1" fontAlgn="ctr" latinLnBrk="0" hangingPunct="1"/>
                      <a:r>
                        <a:rPr lang="en-US" sz="1100" b="1" i="0" u="none" strike="noStrike" kern="1200" dirty="0">
                          <a:solidFill>
                            <a:srgbClr val="10253F"/>
                          </a:solidFill>
                          <a:effectLst/>
                          <a:latin typeface="Arial" panose="020B0604020202020204" pitchFamily="34" charset="0"/>
                          <a:ea typeface="+mn-ea"/>
                          <a:cs typeface="+mn-cs"/>
                        </a:rPr>
                        <a:t>3,152</a:t>
                      </a:r>
                    </a:p>
                  </a:txBody>
                  <a:tcPr marL="0" marR="0" marT="0" marB="0" anchor="ctr"/>
                </a:tc>
                <a:tc>
                  <a:txBody>
                    <a:bodyPr/>
                    <a:lstStyle/>
                    <a:p>
                      <a:pPr marL="0" algn="ctr" defTabSz="914400" rtl="0" eaLnBrk="1" fontAlgn="ctr" latinLnBrk="0" hangingPunct="1"/>
                      <a:r>
                        <a:rPr lang="en-US" sz="1100" b="1" i="0" u="none" strike="noStrike" kern="1200" dirty="0">
                          <a:solidFill>
                            <a:srgbClr val="10253F"/>
                          </a:solidFill>
                          <a:effectLst/>
                          <a:latin typeface="Arial" panose="020B0604020202020204" pitchFamily="34" charset="0"/>
                          <a:ea typeface="+mn-ea"/>
                          <a:cs typeface="+mn-cs"/>
                        </a:rPr>
                        <a:t>109%</a:t>
                      </a:r>
                    </a:p>
                  </a:txBody>
                  <a:tcPr marL="0" marR="0" marT="0" marB="0" anchor="ctr"/>
                </a:tc>
                <a:extLst>
                  <a:ext uri="{0D108BD9-81ED-4DB2-BD59-A6C34878D82A}">
                    <a16:rowId xmlns:a16="http://schemas.microsoft.com/office/drawing/2014/main" val="3473464252"/>
                  </a:ext>
                </a:extLst>
              </a:tr>
              <a:tr h="269428">
                <a:tc>
                  <a:txBody>
                    <a:bodyPr/>
                    <a:lstStyle/>
                    <a:p>
                      <a:pPr algn="l" rtl="0" fontAlgn="ctr"/>
                      <a:r>
                        <a:rPr lang="mn-MN" sz="1100" u="none" strike="noStrike" dirty="0">
                          <a:effectLst/>
                          <a:latin typeface="Arial" panose="020B0604020202020204" pitchFamily="34" charset="0"/>
                          <a:cs typeface="Arial" panose="020B0604020202020204" pitchFamily="34" charset="0"/>
                        </a:rPr>
                        <a:t>Үйл ажиллагааны зардал</a:t>
                      </a:r>
                      <a:endParaRPr lang="mn-MN"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rtl="0" fontAlgn="ctr"/>
                      <a:r>
                        <a:rPr lang="mn-MN" sz="1100" u="none" strike="noStrike">
                          <a:effectLst/>
                          <a:latin typeface="Arial" panose="020B0604020202020204" pitchFamily="34" charset="0"/>
                          <a:cs typeface="Arial" panose="020B0604020202020204" pitchFamily="34" charset="0"/>
                        </a:rPr>
                        <a:t>1,706</a:t>
                      </a:r>
                      <a:endParaRPr lang="mn-MN" sz="11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rtl="0" fontAlgn="ctr"/>
                      <a:r>
                        <a:rPr lang="mn-MN" sz="1100" b="0" i="0" u="none" strike="noStrike" dirty="0">
                          <a:solidFill>
                            <a:srgbClr val="000000"/>
                          </a:solidFill>
                          <a:effectLst/>
                          <a:latin typeface="Arial" panose="020B0604020202020204" pitchFamily="34" charset="0"/>
                        </a:rPr>
                        <a:t>1,617</a:t>
                      </a:r>
                    </a:p>
                  </a:txBody>
                  <a:tcPr marL="0" marR="0" marT="0" marB="0" anchor="ctr"/>
                </a:tc>
                <a:tc>
                  <a:txBody>
                    <a:bodyPr/>
                    <a:lstStyle/>
                    <a:p>
                      <a:pPr marL="0" algn="ctr" defTabSz="914400" rtl="0" eaLnBrk="1" fontAlgn="ctr" latinLnBrk="0" hangingPunct="1"/>
                      <a:r>
                        <a:rPr lang="en-US" sz="1100" b="0" i="0" u="none" strike="noStrike" kern="1200" dirty="0">
                          <a:solidFill>
                            <a:srgbClr val="10253F"/>
                          </a:solidFill>
                          <a:effectLst/>
                          <a:latin typeface="Arial" panose="020B0604020202020204" pitchFamily="34" charset="0"/>
                          <a:ea typeface="+mn-ea"/>
                          <a:cs typeface="+mn-cs"/>
                        </a:rPr>
                        <a:t>2,101</a:t>
                      </a:r>
                    </a:p>
                  </a:txBody>
                  <a:tcPr marL="0" marR="0" marT="0" marB="0" anchor="ctr"/>
                </a:tc>
                <a:tc>
                  <a:txBody>
                    <a:bodyPr/>
                    <a:lstStyle/>
                    <a:p>
                      <a:pPr marL="0" algn="ctr" defTabSz="914400" rtl="0" eaLnBrk="1" fontAlgn="ctr" latinLnBrk="0" hangingPunct="1"/>
                      <a:r>
                        <a:rPr lang="en-US" sz="1100" b="0" i="0" u="none" strike="noStrike" kern="1200" dirty="0">
                          <a:solidFill>
                            <a:srgbClr val="10253F"/>
                          </a:solidFill>
                          <a:effectLst/>
                          <a:latin typeface="Arial" panose="020B0604020202020204" pitchFamily="34" charset="0"/>
                          <a:ea typeface="+mn-ea"/>
                          <a:cs typeface="+mn-cs"/>
                        </a:rPr>
                        <a:t>130%</a:t>
                      </a:r>
                    </a:p>
                  </a:txBody>
                  <a:tcPr marL="0" marR="0" marT="0" marB="0" anchor="ctr"/>
                </a:tc>
                <a:extLst>
                  <a:ext uri="{0D108BD9-81ED-4DB2-BD59-A6C34878D82A}">
                    <a16:rowId xmlns:a16="http://schemas.microsoft.com/office/drawing/2014/main" val="191885261"/>
                  </a:ext>
                </a:extLst>
              </a:tr>
              <a:tr h="269428">
                <a:tc>
                  <a:txBody>
                    <a:bodyPr/>
                    <a:lstStyle/>
                    <a:p>
                      <a:pPr algn="l" rtl="0" fontAlgn="ctr"/>
                      <a:r>
                        <a:rPr lang="mn-MN" sz="1100" b="1" u="none" strike="noStrike" dirty="0">
                          <a:effectLst/>
                          <a:latin typeface="Arial" panose="020B0604020202020204" pitchFamily="34" charset="0"/>
                          <a:cs typeface="Arial" panose="020B0604020202020204" pitchFamily="34" charset="0"/>
                        </a:rPr>
                        <a:t>Үйл ажиллагааны ашиг</a:t>
                      </a:r>
                      <a:endParaRPr lang="mn-MN" sz="1100" b="1" i="0" u="none" strike="noStrike" dirty="0">
                        <a:solidFill>
                          <a:srgbClr val="10253F"/>
                        </a:solidFill>
                        <a:effectLst/>
                        <a:latin typeface="Arial" panose="020B0604020202020204" pitchFamily="34" charset="0"/>
                        <a:cs typeface="Arial" panose="020B0604020202020204" pitchFamily="34" charset="0"/>
                      </a:endParaRPr>
                    </a:p>
                  </a:txBody>
                  <a:tcPr marL="0" marR="0" marT="0" marB="0" anchor="ctr"/>
                </a:tc>
                <a:tc>
                  <a:txBody>
                    <a:bodyPr/>
                    <a:lstStyle/>
                    <a:p>
                      <a:pPr algn="ctr" rtl="0" fontAlgn="ctr"/>
                      <a:r>
                        <a:rPr lang="mn-MN" sz="1100" b="1" u="none" strike="noStrike" dirty="0">
                          <a:effectLst/>
                          <a:latin typeface="Arial" panose="020B0604020202020204" pitchFamily="34" charset="0"/>
                          <a:cs typeface="Arial" panose="020B0604020202020204" pitchFamily="34" charset="0"/>
                        </a:rPr>
                        <a:t>745</a:t>
                      </a:r>
                      <a:endParaRPr lang="mn-MN" sz="1100" b="1" i="0" u="none" strike="noStrike" dirty="0">
                        <a:solidFill>
                          <a:srgbClr val="10253F"/>
                        </a:solidFill>
                        <a:effectLst/>
                        <a:latin typeface="Arial" panose="020B0604020202020204" pitchFamily="34" charset="0"/>
                        <a:cs typeface="Arial" panose="020B0604020202020204" pitchFamily="34" charset="0"/>
                      </a:endParaRPr>
                    </a:p>
                  </a:txBody>
                  <a:tcPr marL="0" marR="0" marT="0" marB="0" anchor="ctr"/>
                </a:tc>
                <a:tc>
                  <a:txBody>
                    <a:bodyPr/>
                    <a:lstStyle/>
                    <a:p>
                      <a:pPr algn="ctr" rtl="0" fontAlgn="ctr"/>
                      <a:r>
                        <a:rPr lang="mn-MN" sz="1100" b="1" i="0" u="none" strike="noStrike" dirty="0">
                          <a:solidFill>
                            <a:srgbClr val="10253F"/>
                          </a:solidFill>
                          <a:effectLst/>
                          <a:latin typeface="Arial" panose="020B0604020202020204" pitchFamily="34" charset="0"/>
                        </a:rPr>
                        <a:t>1,267</a:t>
                      </a:r>
                    </a:p>
                  </a:txBody>
                  <a:tcPr marL="0" marR="0" marT="0" marB="0" anchor="ctr"/>
                </a:tc>
                <a:tc>
                  <a:txBody>
                    <a:bodyPr/>
                    <a:lstStyle/>
                    <a:p>
                      <a:pPr marL="0" algn="ctr" defTabSz="914400" rtl="0" eaLnBrk="1" fontAlgn="ctr" latinLnBrk="0" hangingPunct="1"/>
                      <a:r>
                        <a:rPr lang="en-US" sz="1100" b="1" i="0" u="none" strike="noStrike" kern="1200" dirty="0">
                          <a:solidFill>
                            <a:srgbClr val="10253F"/>
                          </a:solidFill>
                          <a:effectLst/>
                          <a:latin typeface="Arial" panose="020B0604020202020204" pitchFamily="34" charset="0"/>
                          <a:ea typeface="+mn-ea"/>
                          <a:cs typeface="+mn-cs"/>
                        </a:rPr>
                        <a:t>1,051</a:t>
                      </a:r>
                    </a:p>
                  </a:txBody>
                  <a:tcPr marL="0" marR="0" marT="0" marB="0" anchor="ctr"/>
                </a:tc>
                <a:tc>
                  <a:txBody>
                    <a:bodyPr/>
                    <a:lstStyle/>
                    <a:p>
                      <a:pPr marL="0" algn="ctr" defTabSz="914400" rtl="0" eaLnBrk="1" fontAlgn="ctr" latinLnBrk="0" hangingPunct="1"/>
                      <a:r>
                        <a:rPr lang="en-US" sz="1100" b="1" i="0" u="none" strike="noStrike" kern="1200" dirty="0">
                          <a:solidFill>
                            <a:srgbClr val="10253F"/>
                          </a:solidFill>
                          <a:effectLst/>
                          <a:latin typeface="Arial" panose="020B0604020202020204" pitchFamily="34" charset="0"/>
                          <a:ea typeface="+mn-ea"/>
                          <a:cs typeface="+mn-cs"/>
                        </a:rPr>
                        <a:t>83%</a:t>
                      </a:r>
                    </a:p>
                  </a:txBody>
                  <a:tcPr marL="0" marR="0" marT="0" marB="0" anchor="ctr"/>
                </a:tc>
                <a:extLst>
                  <a:ext uri="{0D108BD9-81ED-4DB2-BD59-A6C34878D82A}">
                    <a16:rowId xmlns:a16="http://schemas.microsoft.com/office/drawing/2014/main" val="787461186"/>
                  </a:ext>
                </a:extLst>
              </a:tr>
              <a:tr h="269428">
                <a:tc>
                  <a:txBody>
                    <a:bodyPr/>
                    <a:lstStyle/>
                    <a:p>
                      <a:pPr algn="l" rtl="0" fontAlgn="ctr"/>
                      <a:r>
                        <a:rPr lang="mn-MN" sz="1100" u="none" strike="noStrike" dirty="0">
                          <a:effectLst/>
                          <a:latin typeface="Arial" panose="020B0604020202020204" pitchFamily="34" charset="0"/>
                          <a:cs typeface="Arial" panose="020B0604020202020204" pitchFamily="34" charset="0"/>
                        </a:rPr>
                        <a:t>Элэгдлийн зардал</a:t>
                      </a:r>
                      <a:endParaRPr lang="mn-MN"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rtl="0" fontAlgn="ctr"/>
                      <a:r>
                        <a:rPr lang="mn-MN" sz="1100" u="none" strike="noStrike">
                          <a:effectLst/>
                          <a:latin typeface="Arial" panose="020B0604020202020204" pitchFamily="34" charset="0"/>
                          <a:cs typeface="Arial" panose="020B0604020202020204" pitchFamily="34" charset="0"/>
                        </a:rPr>
                        <a:t>774</a:t>
                      </a:r>
                      <a:endParaRPr lang="mn-MN" sz="11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rtl="0" fontAlgn="ctr"/>
                      <a:r>
                        <a:rPr lang="mn-MN" sz="1100" b="0" i="0" u="none" strike="noStrike" dirty="0">
                          <a:solidFill>
                            <a:srgbClr val="000000"/>
                          </a:solidFill>
                          <a:effectLst/>
                          <a:latin typeface="Arial" panose="020B0604020202020204" pitchFamily="34" charset="0"/>
                        </a:rPr>
                        <a:t>527 </a:t>
                      </a:r>
                    </a:p>
                  </a:txBody>
                  <a:tcPr marL="0" marR="0" marT="0" marB="0" anchor="ctr"/>
                </a:tc>
                <a:tc>
                  <a:txBody>
                    <a:bodyPr/>
                    <a:lstStyle/>
                    <a:p>
                      <a:pPr marL="0" algn="ctr" defTabSz="914400" rtl="0" eaLnBrk="1" fontAlgn="ctr" latinLnBrk="0" hangingPunct="1"/>
                      <a:r>
                        <a:rPr lang="en-US" sz="1100" b="0" i="0" u="none" strike="noStrike" kern="1200" dirty="0">
                          <a:solidFill>
                            <a:srgbClr val="10253F"/>
                          </a:solidFill>
                          <a:effectLst/>
                          <a:latin typeface="Arial" panose="020B0604020202020204" pitchFamily="34" charset="0"/>
                          <a:ea typeface="+mn-ea"/>
                          <a:cs typeface="+mn-cs"/>
                        </a:rPr>
                        <a:t>   410  </a:t>
                      </a:r>
                    </a:p>
                  </a:txBody>
                  <a:tcPr marL="0" marR="0" marT="0" marB="0" anchor="ctr"/>
                </a:tc>
                <a:tc>
                  <a:txBody>
                    <a:bodyPr/>
                    <a:lstStyle/>
                    <a:p>
                      <a:pPr marL="0" algn="ctr" defTabSz="914400" rtl="0" eaLnBrk="1" fontAlgn="ctr" latinLnBrk="0" hangingPunct="1"/>
                      <a:r>
                        <a:rPr lang="en-US" sz="1100" b="0" i="0" u="none" strike="noStrike" kern="1200" dirty="0">
                          <a:solidFill>
                            <a:srgbClr val="10253F"/>
                          </a:solidFill>
                          <a:effectLst/>
                          <a:latin typeface="Arial" panose="020B0604020202020204" pitchFamily="34" charset="0"/>
                          <a:ea typeface="+mn-ea"/>
                          <a:cs typeface="+mn-cs"/>
                        </a:rPr>
                        <a:t>78%</a:t>
                      </a:r>
                    </a:p>
                  </a:txBody>
                  <a:tcPr marL="0" marR="0" marT="0" marB="0" anchor="ctr"/>
                </a:tc>
                <a:extLst>
                  <a:ext uri="{0D108BD9-81ED-4DB2-BD59-A6C34878D82A}">
                    <a16:rowId xmlns:a16="http://schemas.microsoft.com/office/drawing/2014/main" val="3887264513"/>
                  </a:ext>
                </a:extLst>
              </a:tr>
              <a:tr h="269428">
                <a:tc>
                  <a:txBody>
                    <a:bodyPr/>
                    <a:lstStyle/>
                    <a:p>
                      <a:pPr algn="l" rtl="0" fontAlgn="ctr"/>
                      <a:r>
                        <a:rPr lang="mn-MN" sz="1100" u="none" strike="noStrike" dirty="0">
                          <a:effectLst/>
                          <a:latin typeface="Arial" panose="020B0604020202020204" pitchFamily="34" charset="0"/>
                          <a:cs typeface="Arial" panose="020B0604020202020204" pitchFamily="34" charset="0"/>
                        </a:rPr>
                        <a:t>Зээлийн хүүгийн зардал</a:t>
                      </a:r>
                      <a:endParaRPr lang="mn-MN"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rtl="0" fontAlgn="ctr"/>
                      <a:r>
                        <a:rPr lang="mn-MN" sz="1100" u="none" strike="noStrike" dirty="0">
                          <a:effectLst/>
                          <a:latin typeface="Arial" panose="020B0604020202020204" pitchFamily="34" charset="0"/>
                          <a:cs typeface="Arial" panose="020B0604020202020204" pitchFamily="34" charset="0"/>
                        </a:rPr>
                        <a:t>1,368</a:t>
                      </a:r>
                      <a:endParaRPr lang="mn-MN"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rtl="0" fontAlgn="ctr"/>
                      <a:r>
                        <a:rPr lang="mn-MN" sz="1100" b="0" i="0" u="none" strike="noStrike" dirty="0">
                          <a:solidFill>
                            <a:srgbClr val="000000"/>
                          </a:solidFill>
                          <a:effectLst/>
                          <a:latin typeface="Arial" panose="020B0604020202020204" pitchFamily="34" charset="0"/>
                        </a:rPr>
                        <a:t>687</a:t>
                      </a:r>
                    </a:p>
                  </a:txBody>
                  <a:tcPr marL="0" marR="0" marT="0" marB="0" anchor="ctr"/>
                </a:tc>
                <a:tc>
                  <a:txBody>
                    <a:bodyPr/>
                    <a:lstStyle/>
                    <a:p>
                      <a:pPr marL="0" algn="ctr" defTabSz="914400" rtl="0" eaLnBrk="1" fontAlgn="ctr" latinLnBrk="0" hangingPunct="1"/>
                      <a:r>
                        <a:rPr lang="en-US" sz="1100" b="0" i="0" u="none" strike="noStrike" kern="1200" dirty="0">
                          <a:solidFill>
                            <a:srgbClr val="10253F"/>
                          </a:solidFill>
                          <a:effectLst/>
                          <a:latin typeface="Arial" panose="020B0604020202020204" pitchFamily="34" charset="0"/>
                          <a:ea typeface="+mn-ea"/>
                          <a:cs typeface="+mn-cs"/>
                        </a:rPr>
                        <a:t>   611  </a:t>
                      </a:r>
                    </a:p>
                  </a:txBody>
                  <a:tcPr marL="0" marR="0" marT="0" marB="0" anchor="ctr"/>
                </a:tc>
                <a:tc>
                  <a:txBody>
                    <a:bodyPr/>
                    <a:lstStyle/>
                    <a:p>
                      <a:pPr marL="0" algn="ctr" defTabSz="914400" rtl="0" eaLnBrk="1" fontAlgn="ctr" latinLnBrk="0" hangingPunct="1"/>
                      <a:r>
                        <a:rPr lang="en-US" sz="1100" b="0" i="0" u="none" strike="noStrike" kern="1200" dirty="0">
                          <a:solidFill>
                            <a:srgbClr val="10253F"/>
                          </a:solidFill>
                          <a:effectLst/>
                          <a:latin typeface="Arial" panose="020B0604020202020204" pitchFamily="34" charset="0"/>
                          <a:ea typeface="+mn-ea"/>
                          <a:cs typeface="+mn-cs"/>
                        </a:rPr>
                        <a:t>89%</a:t>
                      </a:r>
                    </a:p>
                  </a:txBody>
                  <a:tcPr marL="0" marR="0" marT="0" marB="0" anchor="ctr"/>
                </a:tc>
                <a:extLst>
                  <a:ext uri="{0D108BD9-81ED-4DB2-BD59-A6C34878D82A}">
                    <a16:rowId xmlns:a16="http://schemas.microsoft.com/office/drawing/2014/main" val="459707897"/>
                  </a:ext>
                </a:extLst>
              </a:tr>
              <a:tr h="269428">
                <a:tc>
                  <a:txBody>
                    <a:bodyPr/>
                    <a:lstStyle/>
                    <a:p>
                      <a:pPr algn="l" rtl="0" fontAlgn="ctr"/>
                      <a:r>
                        <a:rPr lang="mn-MN" sz="1100" b="1" u="none" strike="noStrike" dirty="0">
                          <a:effectLst/>
                          <a:latin typeface="Arial" panose="020B0604020202020204" pitchFamily="34" charset="0"/>
                          <a:cs typeface="Arial" panose="020B0604020202020204" pitchFamily="34" charset="0"/>
                        </a:rPr>
                        <a:t>Татварын өмнөх ашиг</a:t>
                      </a:r>
                      <a:endParaRPr lang="mn-MN" sz="1100" b="1" i="0" u="none" strike="noStrike" dirty="0">
                        <a:solidFill>
                          <a:srgbClr val="10253F"/>
                        </a:solidFill>
                        <a:effectLst/>
                        <a:latin typeface="Arial" panose="020B0604020202020204" pitchFamily="34" charset="0"/>
                        <a:cs typeface="Arial" panose="020B0604020202020204" pitchFamily="34" charset="0"/>
                      </a:endParaRPr>
                    </a:p>
                  </a:txBody>
                  <a:tcPr marL="0" marR="0" marT="0" marB="0" anchor="ctr"/>
                </a:tc>
                <a:tc>
                  <a:txBody>
                    <a:bodyPr/>
                    <a:lstStyle/>
                    <a:p>
                      <a:pPr algn="ctr" rtl="0" fontAlgn="ctr"/>
                      <a:r>
                        <a:rPr lang="mn-MN" sz="1100" b="1" u="none" strike="noStrike" dirty="0">
                          <a:effectLst/>
                          <a:latin typeface="Arial" panose="020B0604020202020204" pitchFamily="34" charset="0"/>
                          <a:cs typeface="Arial" panose="020B0604020202020204" pitchFamily="34" charset="0"/>
                        </a:rPr>
                        <a:t>-1,397</a:t>
                      </a:r>
                      <a:endParaRPr lang="mn-MN" sz="1100" b="1" i="0" u="none" strike="noStrike" dirty="0">
                        <a:solidFill>
                          <a:srgbClr val="10253F"/>
                        </a:solidFill>
                        <a:effectLst/>
                        <a:latin typeface="Arial" panose="020B0604020202020204" pitchFamily="34" charset="0"/>
                        <a:cs typeface="Arial" panose="020B0604020202020204" pitchFamily="34" charset="0"/>
                      </a:endParaRPr>
                    </a:p>
                  </a:txBody>
                  <a:tcPr marL="0" marR="0" marT="0" marB="0" anchor="ctr"/>
                </a:tc>
                <a:tc>
                  <a:txBody>
                    <a:bodyPr/>
                    <a:lstStyle/>
                    <a:p>
                      <a:pPr algn="ctr" rtl="0" fontAlgn="ctr"/>
                      <a:r>
                        <a:rPr lang="mn-MN" sz="1100" b="1" i="0" u="none" strike="noStrike" dirty="0">
                          <a:solidFill>
                            <a:srgbClr val="10253F"/>
                          </a:solidFill>
                          <a:effectLst/>
                          <a:latin typeface="Arial" panose="020B0604020202020204" pitchFamily="34" charset="0"/>
                        </a:rPr>
                        <a:t>52</a:t>
                      </a:r>
                    </a:p>
                  </a:txBody>
                  <a:tcPr marL="0" marR="0" marT="0" marB="0" anchor="ctr"/>
                </a:tc>
                <a:tc>
                  <a:txBody>
                    <a:bodyPr/>
                    <a:lstStyle/>
                    <a:p>
                      <a:pPr marL="0" algn="ctr" defTabSz="914400" rtl="0" eaLnBrk="1" fontAlgn="ctr" latinLnBrk="0" hangingPunct="1"/>
                      <a:r>
                        <a:rPr lang="en-US" sz="1100" b="1" i="0" u="none" strike="noStrike" kern="1200" dirty="0">
                          <a:solidFill>
                            <a:srgbClr val="10253F"/>
                          </a:solidFill>
                          <a:effectLst/>
                          <a:latin typeface="Arial" panose="020B0604020202020204" pitchFamily="34" charset="0"/>
                          <a:ea typeface="+mn-ea"/>
                          <a:cs typeface="+mn-cs"/>
                        </a:rPr>
                        <a:t>30</a:t>
                      </a:r>
                    </a:p>
                  </a:txBody>
                  <a:tcPr marL="0" marR="0" marT="0" marB="0" anchor="ctr"/>
                </a:tc>
                <a:tc>
                  <a:txBody>
                    <a:bodyPr/>
                    <a:lstStyle/>
                    <a:p>
                      <a:pPr marL="0" algn="ctr" defTabSz="914400" rtl="0" eaLnBrk="1" fontAlgn="ctr" latinLnBrk="0" hangingPunct="1"/>
                      <a:r>
                        <a:rPr lang="en-US" sz="1100" b="1" i="0" u="none" strike="noStrike" kern="1200">
                          <a:solidFill>
                            <a:srgbClr val="10253F"/>
                          </a:solidFill>
                          <a:effectLst/>
                          <a:latin typeface="Arial" panose="020B0604020202020204" pitchFamily="34" charset="0"/>
                          <a:ea typeface="+mn-ea"/>
                          <a:cs typeface="+mn-cs"/>
                        </a:rPr>
                        <a:t>57%</a:t>
                      </a:r>
                    </a:p>
                  </a:txBody>
                  <a:tcPr marL="0" marR="0" marT="0" marB="0" anchor="ctr"/>
                </a:tc>
                <a:extLst>
                  <a:ext uri="{0D108BD9-81ED-4DB2-BD59-A6C34878D82A}">
                    <a16:rowId xmlns:a16="http://schemas.microsoft.com/office/drawing/2014/main" val="4108032532"/>
                  </a:ext>
                </a:extLst>
              </a:tr>
              <a:tr h="269428">
                <a:tc>
                  <a:txBody>
                    <a:bodyPr/>
                    <a:lstStyle/>
                    <a:p>
                      <a:pPr algn="l" rtl="0" fontAlgn="ctr"/>
                      <a:r>
                        <a:rPr lang="mn-MN" sz="1100" u="none" strike="noStrike" dirty="0">
                          <a:effectLst/>
                          <a:latin typeface="Arial" panose="020B0604020202020204" pitchFamily="34" charset="0"/>
                          <a:cs typeface="Arial" panose="020B0604020202020204" pitchFamily="34" charset="0"/>
                        </a:rPr>
                        <a:t>Ү/а-ны бус орлого</a:t>
                      </a:r>
                      <a:endParaRPr lang="mn-MN"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rtl="0" fontAlgn="ctr"/>
                      <a:r>
                        <a:rPr lang="mn-MN" sz="1100" u="none" strike="noStrike">
                          <a:effectLst/>
                          <a:latin typeface="Arial" panose="020B0604020202020204" pitchFamily="34" charset="0"/>
                          <a:cs typeface="Arial" panose="020B0604020202020204" pitchFamily="34" charset="0"/>
                        </a:rPr>
                        <a:t>122</a:t>
                      </a:r>
                      <a:endParaRPr lang="mn-MN" sz="11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rtl="0" fontAlgn="ctr"/>
                      <a:r>
                        <a:rPr lang="mn-MN" sz="1100" b="0" i="0" u="none" strike="noStrike" dirty="0">
                          <a:solidFill>
                            <a:srgbClr val="000000"/>
                          </a:solidFill>
                          <a:effectLst/>
                          <a:latin typeface="Arial" panose="020B0604020202020204" pitchFamily="34" charset="0"/>
                        </a:rPr>
                        <a:t>119 </a:t>
                      </a:r>
                    </a:p>
                  </a:txBody>
                  <a:tcPr marL="0" marR="0" marT="0" marB="0" anchor="ctr"/>
                </a:tc>
                <a:tc>
                  <a:txBody>
                    <a:bodyPr/>
                    <a:lstStyle/>
                    <a:p>
                      <a:pPr marL="0" algn="ctr" defTabSz="914400" rtl="0" eaLnBrk="1" fontAlgn="ctr" latinLnBrk="0" hangingPunct="1"/>
                      <a:r>
                        <a:rPr lang="en-US" sz="1100" b="0" i="0" u="none" strike="noStrike" kern="1200" dirty="0">
                          <a:solidFill>
                            <a:srgbClr val="10253F"/>
                          </a:solidFill>
                          <a:effectLst/>
                          <a:latin typeface="Arial" panose="020B0604020202020204" pitchFamily="34" charset="0"/>
                          <a:ea typeface="+mn-ea"/>
                          <a:cs typeface="+mn-cs"/>
                        </a:rPr>
                        <a:t>   103  </a:t>
                      </a:r>
                    </a:p>
                  </a:txBody>
                  <a:tcPr marL="0" marR="0" marT="0" marB="0" anchor="ctr"/>
                </a:tc>
                <a:tc>
                  <a:txBody>
                    <a:bodyPr/>
                    <a:lstStyle/>
                    <a:p>
                      <a:pPr marL="0" algn="ctr" defTabSz="914400" rtl="0" eaLnBrk="1" fontAlgn="ctr" latinLnBrk="0" hangingPunct="1"/>
                      <a:r>
                        <a:rPr lang="en-US" sz="1100" b="0" i="0" u="none" strike="noStrike" kern="1200" dirty="0">
                          <a:solidFill>
                            <a:srgbClr val="10253F"/>
                          </a:solidFill>
                          <a:effectLst/>
                          <a:latin typeface="Arial" panose="020B0604020202020204" pitchFamily="34" charset="0"/>
                          <a:ea typeface="+mn-ea"/>
                          <a:cs typeface="+mn-cs"/>
                        </a:rPr>
                        <a:t>87%</a:t>
                      </a:r>
                    </a:p>
                  </a:txBody>
                  <a:tcPr marL="0" marR="0" marT="0" marB="0" anchor="ctr"/>
                </a:tc>
                <a:extLst>
                  <a:ext uri="{0D108BD9-81ED-4DB2-BD59-A6C34878D82A}">
                    <a16:rowId xmlns:a16="http://schemas.microsoft.com/office/drawing/2014/main" val="3096858044"/>
                  </a:ext>
                </a:extLst>
              </a:tr>
              <a:tr h="269428">
                <a:tc>
                  <a:txBody>
                    <a:bodyPr/>
                    <a:lstStyle/>
                    <a:p>
                      <a:pPr algn="l" rtl="0" fontAlgn="ctr"/>
                      <a:r>
                        <a:rPr lang="mn-MN" sz="1100" u="none" strike="noStrike" dirty="0">
                          <a:effectLst/>
                          <a:latin typeface="Arial" panose="020B0604020202020204" pitchFamily="34" charset="0"/>
                          <a:cs typeface="Arial" panose="020B0604020202020204" pitchFamily="34" charset="0"/>
                        </a:rPr>
                        <a:t>Орлогын татвар</a:t>
                      </a:r>
                      <a:endParaRPr lang="mn-MN"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rtl="0" fontAlgn="ctr"/>
                      <a:r>
                        <a:rPr lang="mn-MN" sz="1100" u="none" strike="noStrike" dirty="0">
                          <a:effectLst/>
                          <a:latin typeface="Arial" panose="020B0604020202020204" pitchFamily="34" charset="0"/>
                          <a:cs typeface="Arial" panose="020B0604020202020204" pitchFamily="34" charset="0"/>
                        </a:rPr>
                        <a:t>4</a:t>
                      </a:r>
                      <a:endParaRPr lang="mn-MN"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rtl="0" fontAlgn="ctr"/>
                      <a:r>
                        <a:rPr lang="mn-MN" sz="1100" b="0" i="0" u="none" strike="noStrike" dirty="0">
                          <a:solidFill>
                            <a:srgbClr val="000000"/>
                          </a:solidFill>
                          <a:effectLst/>
                          <a:latin typeface="Arial" panose="020B0604020202020204" pitchFamily="34" charset="0"/>
                        </a:rPr>
                        <a:t>17.2 </a:t>
                      </a:r>
                    </a:p>
                  </a:txBody>
                  <a:tcPr marL="0" marR="0" marT="0" marB="0" anchor="ctr"/>
                </a:tc>
                <a:tc>
                  <a:txBody>
                    <a:bodyPr/>
                    <a:lstStyle/>
                    <a:p>
                      <a:pPr marL="0" algn="ctr" defTabSz="914400" rtl="0" eaLnBrk="1" fontAlgn="ctr" latinLnBrk="0" hangingPunct="1"/>
                      <a:r>
                        <a:rPr lang="en-US" sz="1100" b="0" i="0" u="none" strike="noStrike" kern="1200" dirty="0">
                          <a:solidFill>
                            <a:srgbClr val="10253F"/>
                          </a:solidFill>
                          <a:effectLst/>
                          <a:latin typeface="Arial" panose="020B0604020202020204" pitchFamily="34" charset="0"/>
                          <a:ea typeface="+mn-ea"/>
                          <a:cs typeface="+mn-cs"/>
                        </a:rPr>
                        <a:t>    13  </a:t>
                      </a:r>
                    </a:p>
                  </a:txBody>
                  <a:tcPr marL="0" marR="0" marT="0" marB="0" anchor="ctr"/>
                </a:tc>
                <a:tc>
                  <a:txBody>
                    <a:bodyPr/>
                    <a:lstStyle/>
                    <a:p>
                      <a:pPr marL="0" algn="ctr" defTabSz="914400" rtl="0" eaLnBrk="1" fontAlgn="ctr" latinLnBrk="0" hangingPunct="1"/>
                      <a:r>
                        <a:rPr lang="en-US" sz="1100" b="0" i="0" u="none" strike="noStrike" kern="1200" dirty="0">
                          <a:solidFill>
                            <a:srgbClr val="10253F"/>
                          </a:solidFill>
                          <a:effectLst/>
                          <a:latin typeface="Arial" panose="020B0604020202020204" pitchFamily="34" charset="0"/>
                          <a:ea typeface="+mn-ea"/>
                          <a:cs typeface="+mn-cs"/>
                        </a:rPr>
                        <a:t>78%</a:t>
                      </a:r>
                    </a:p>
                  </a:txBody>
                  <a:tcPr marL="0" marR="0" marT="0" marB="0" anchor="ctr"/>
                </a:tc>
                <a:extLst>
                  <a:ext uri="{0D108BD9-81ED-4DB2-BD59-A6C34878D82A}">
                    <a16:rowId xmlns:a16="http://schemas.microsoft.com/office/drawing/2014/main" val="3940183279"/>
                  </a:ext>
                </a:extLst>
              </a:tr>
              <a:tr h="278719">
                <a:tc>
                  <a:txBody>
                    <a:bodyPr/>
                    <a:lstStyle/>
                    <a:p>
                      <a:pPr algn="l" rtl="0" fontAlgn="ctr"/>
                      <a:r>
                        <a:rPr lang="mn-MN" sz="1100" b="1" u="none" strike="noStrike" dirty="0">
                          <a:effectLst/>
                          <a:latin typeface="Arial" panose="020B0604020202020204" pitchFamily="34" charset="0"/>
                          <a:cs typeface="Arial" panose="020B0604020202020204" pitchFamily="34" charset="0"/>
                        </a:rPr>
                        <a:t>Цэвэр ашиг/алдагдал</a:t>
                      </a:r>
                      <a:endParaRPr lang="mn-MN" sz="1100" b="1" i="0" u="none" strike="noStrike" dirty="0">
                        <a:solidFill>
                          <a:srgbClr val="10253F"/>
                        </a:solidFill>
                        <a:effectLst/>
                        <a:latin typeface="Arial" panose="020B0604020202020204" pitchFamily="34" charset="0"/>
                        <a:cs typeface="Arial" panose="020B0604020202020204" pitchFamily="34" charset="0"/>
                      </a:endParaRPr>
                    </a:p>
                  </a:txBody>
                  <a:tcPr marL="0" marR="0" marT="0" marB="0" anchor="ctr">
                    <a:lnB w="12700" cap="flat" cmpd="sng" algn="ctr">
                      <a:solidFill>
                        <a:schemeClr val="tx1"/>
                      </a:solidFill>
                      <a:prstDash val="solid"/>
                      <a:round/>
                      <a:headEnd type="none" w="med" len="med"/>
                      <a:tailEnd type="none" w="med" len="med"/>
                    </a:lnB>
                  </a:tcPr>
                </a:tc>
                <a:tc>
                  <a:txBody>
                    <a:bodyPr/>
                    <a:lstStyle/>
                    <a:p>
                      <a:pPr algn="ctr" rtl="0" fontAlgn="ctr"/>
                      <a:r>
                        <a:rPr lang="mn-MN" sz="1100" b="1" u="none" strike="noStrike" dirty="0">
                          <a:effectLst/>
                          <a:latin typeface="Arial" panose="020B0604020202020204" pitchFamily="34" charset="0"/>
                          <a:cs typeface="Arial" panose="020B0604020202020204" pitchFamily="34" charset="0"/>
                        </a:rPr>
                        <a:t>-1,279</a:t>
                      </a:r>
                      <a:endParaRPr lang="mn-MN" sz="1100" b="1" i="0" u="none" strike="noStrike" dirty="0">
                        <a:solidFill>
                          <a:srgbClr val="10253F"/>
                        </a:solidFill>
                        <a:effectLst/>
                        <a:latin typeface="Arial" panose="020B0604020202020204" pitchFamily="34" charset="0"/>
                        <a:cs typeface="Arial" panose="020B0604020202020204" pitchFamily="34" charset="0"/>
                      </a:endParaRPr>
                    </a:p>
                  </a:txBody>
                  <a:tcPr marL="0" marR="0" marT="0" marB="0" anchor="ctr">
                    <a:lnB w="12700" cap="flat" cmpd="sng" algn="ctr">
                      <a:solidFill>
                        <a:schemeClr val="tx1"/>
                      </a:solidFill>
                      <a:prstDash val="solid"/>
                      <a:round/>
                      <a:headEnd type="none" w="med" len="med"/>
                      <a:tailEnd type="none" w="med" len="med"/>
                    </a:lnB>
                  </a:tcPr>
                </a:tc>
                <a:tc>
                  <a:txBody>
                    <a:bodyPr/>
                    <a:lstStyle/>
                    <a:p>
                      <a:pPr algn="ctr" rtl="0" fontAlgn="ctr"/>
                      <a:r>
                        <a:rPr lang="mn-MN" sz="1100" b="1" i="0" u="none" strike="noStrike" dirty="0">
                          <a:solidFill>
                            <a:srgbClr val="10253F"/>
                          </a:solidFill>
                          <a:effectLst/>
                          <a:latin typeface="Arial" panose="020B0604020202020204" pitchFamily="34" charset="0"/>
                        </a:rPr>
                        <a:t>155</a:t>
                      </a:r>
                    </a:p>
                  </a:txBody>
                  <a:tcPr marL="0" marR="0" marT="0" marB="0" anchor="ctr">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US" sz="1100" b="1" i="0" u="none" strike="noStrike" kern="1200" dirty="0">
                          <a:solidFill>
                            <a:srgbClr val="10253F"/>
                          </a:solidFill>
                          <a:effectLst/>
                          <a:latin typeface="Arial" panose="020B0604020202020204" pitchFamily="34" charset="0"/>
                          <a:ea typeface="+mn-ea"/>
                          <a:cs typeface="+mn-cs"/>
                        </a:rPr>
                        <a:t>121</a:t>
                      </a:r>
                    </a:p>
                  </a:txBody>
                  <a:tcPr marL="0" marR="0" marT="0" marB="0" anchor="ctr">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US" sz="1100" b="1" i="0" u="none" strike="noStrike" kern="1200" dirty="0">
                          <a:solidFill>
                            <a:srgbClr val="10253F"/>
                          </a:solidFill>
                          <a:effectLst/>
                          <a:latin typeface="Arial" panose="020B0604020202020204" pitchFamily="34" charset="0"/>
                          <a:ea typeface="+mn-ea"/>
                          <a:cs typeface="+mn-cs"/>
                        </a:rPr>
                        <a:t>78%</a:t>
                      </a:r>
                    </a:p>
                  </a:txBody>
                  <a:tcPr marL="0" marR="0" marT="0"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2362034"/>
                  </a:ext>
                </a:extLst>
              </a:tr>
              <a:tr h="278719">
                <a:tc>
                  <a:txBody>
                    <a:bodyPr/>
                    <a:lstStyle/>
                    <a:p>
                      <a:pPr algn="l" rtl="0" fontAlgn="ctr"/>
                      <a:r>
                        <a:rPr lang="mn-MN" sz="1100" u="none" strike="noStrike" dirty="0">
                          <a:effectLst/>
                          <a:latin typeface="Arial" panose="020B0604020202020204" pitchFamily="34" charset="0"/>
                          <a:cs typeface="Arial" panose="020B0604020202020204" pitchFamily="34" charset="0"/>
                        </a:rPr>
                        <a:t>Нийт ашгийн маржин</a:t>
                      </a:r>
                      <a:endParaRPr lang="mn-MN"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T w="12700" cap="flat" cmpd="sng" algn="ctr">
                      <a:solidFill>
                        <a:schemeClr val="tx1"/>
                      </a:solidFill>
                      <a:prstDash val="solid"/>
                      <a:round/>
                      <a:headEnd type="none" w="med" len="med"/>
                      <a:tailEnd type="none" w="med" len="med"/>
                    </a:lnT>
                  </a:tcPr>
                </a:tc>
                <a:tc>
                  <a:txBody>
                    <a:bodyPr/>
                    <a:lstStyle/>
                    <a:p>
                      <a:pPr algn="ctr" rtl="0" fontAlgn="ctr"/>
                      <a:r>
                        <a:rPr lang="mn-MN" sz="1100" u="none" strike="noStrike">
                          <a:effectLst/>
                          <a:latin typeface="Arial" panose="020B0604020202020204" pitchFamily="34" charset="0"/>
                          <a:cs typeface="Arial" panose="020B0604020202020204" pitchFamily="34" charset="0"/>
                        </a:rPr>
                        <a:t>31%</a:t>
                      </a:r>
                      <a:endParaRPr lang="mn-MN" sz="11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lnT w="12700" cap="flat" cmpd="sng" algn="ctr">
                      <a:solidFill>
                        <a:schemeClr val="tx1"/>
                      </a:solidFill>
                      <a:prstDash val="solid"/>
                      <a:round/>
                      <a:headEnd type="none" w="med" len="med"/>
                      <a:tailEnd type="none" w="med" len="med"/>
                    </a:lnT>
                  </a:tcPr>
                </a:tc>
                <a:tc>
                  <a:txBody>
                    <a:bodyPr/>
                    <a:lstStyle/>
                    <a:p>
                      <a:pPr algn="ctr" rtl="0" fontAlgn="ctr"/>
                      <a:r>
                        <a:rPr lang="mn-MN" sz="1100" b="0" i="0" u="none" strike="noStrike" dirty="0">
                          <a:solidFill>
                            <a:srgbClr val="000000"/>
                          </a:solidFill>
                          <a:effectLst/>
                          <a:latin typeface="Arial" panose="020B0604020202020204" pitchFamily="34" charset="0"/>
                        </a:rPr>
                        <a:t>31%</a:t>
                      </a:r>
                    </a:p>
                  </a:txBody>
                  <a:tcPr marL="0" marR="0" marT="0" marB="0" anchor="ctr">
                    <a:lnT w="12700" cap="flat" cmpd="sng" algn="ctr">
                      <a:solidFill>
                        <a:schemeClr val="tx1"/>
                      </a:solidFill>
                      <a:prstDash val="solid"/>
                      <a:round/>
                      <a:headEnd type="none" w="med" len="med"/>
                      <a:tailEnd type="none" w="med" len="med"/>
                    </a:lnT>
                  </a:tcPr>
                </a:tc>
                <a:tc>
                  <a:txBody>
                    <a:bodyPr/>
                    <a:lstStyle/>
                    <a:p>
                      <a:pPr marL="0" algn="ctr" defTabSz="914400" rtl="0" eaLnBrk="1" fontAlgn="ctr" latinLnBrk="0" hangingPunct="1"/>
                      <a:r>
                        <a:rPr lang="en-US" sz="1100" b="0" i="0" u="none" strike="noStrike" kern="1200" dirty="0">
                          <a:solidFill>
                            <a:srgbClr val="10253F"/>
                          </a:solidFill>
                          <a:effectLst/>
                          <a:latin typeface="Arial" panose="020B0604020202020204" pitchFamily="34" charset="0"/>
                          <a:ea typeface="+mn-ea"/>
                          <a:cs typeface="+mn-cs"/>
                        </a:rPr>
                        <a:t>23%</a:t>
                      </a:r>
                    </a:p>
                  </a:txBody>
                  <a:tcPr marL="0" marR="0" marT="0" marB="0" anchor="ctr">
                    <a:lnT w="12700" cap="flat" cmpd="sng" algn="ctr">
                      <a:solidFill>
                        <a:schemeClr val="tx1"/>
                      </a:solidFill>
                      <a:prstDash val="solid"/>
                      <a:round/>
                      <a:headEnd type="none" w="med" len="med"/>
                      <a:tailEnd type="none" w="med" len="med"/>
                    </a:lnT>
                  </a:tcPr>
                </a:tc>
                <a:tc>
                  <a:txBody>
                    <a:bodyPr/>
                    <a:lstStyle/>
                    <a:p>
                      <a:pPr marL="0" algn="ctr" defTabSz="914400" rtl="0" eaLnBrk="1" fontAlgn="ctr" latinLnBrk="0" hangingPunct="1"/>
                      <a:r>
                        <a:rPr lang="en-US" sz="1100" b="0" i="0" u="none" strike="noStrike" kern="1200">
                          <a:solidFill>
                            <a:srgbClr val="10253F"/>
                          </a:solidFill>
                          <a:effectLst/>
                          <a:latin typeface="Arial" panose="020B0604020202020204" pitchFamily="34" charset="0"/>
                          <a:ea typeface="+mn-ea"/>
                          <a:cs typeface="+mn-cs"/>
                        </a:rPr>
                        <a:t>-8%</a:t>
                      </a:r>
                    </a:p>
                  </a:txBody>
                  <a:tcPr marL="0" marR="0" marT="0"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139064798"/>
                  </a:ext>
                </a:extLst>
              </a:tr>
              <a:tr h="306608">
                <a:tc>
                  <a:txBody>
                    <a:bodyPr/>
                    <a:lstStyle/>
                    <a:p>
                      <a:pPr algn="l" rtl="0" fontAlgn="ctr"/>
                      <a:r>
                        <a:rPr lang="mn-MN" sz="1100" u="none" strike="noStrike" dirty="0">
                          <a:effectLst/>
                          <a:latin typeface="Arial" panose="020B0604020202020204" pitchFamily="34" charset="0"/>
                          <a:cs typeface="Arial" panose="020B0604020202020204" pitchFamily="34" charset="0"/>
                        </a:rPr>
                        <a:t>Үйл ажиллагааны ашгийн маржин</a:t>
                      </a:r>
                      <a:endParaRPr lang="mn-MN"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rtl="0" fontAlgn="ctr"/>
                      <a:r>
                        <a:rPr lang="mn-MN" sz="1100" u="none" strike="noStrike">
                          <a:effectLst/>
                          <a:latin typeface="Arial" panose="020B0604020202020204" pitchFamily="34" charset="0"/>
                          <a:cs typeface="Arial" panose="020B0604020202020204" pitchFamily="34" charset="0"/>
                        </a:rPr>
                        <a:t>10%</a:t>
                      </a:r>
                      <a:endParaRPr lang="mn-MN" sz="11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rtl="0" fontAlgn="ctr"/>
                      <a:r>
                        <a:rPr lang="mn-MN" sz="1100" b="0" i="0" u="none" strike="noStrike" dirty="0">
                          <a:solidFill>
                            <a:srgbClr val="000000"/>
                          </a:solidFill>
                          <a:effectLst/>
                          <a:latin typeface="Arial" panose="020B0604020202020204" pitchFamily="34" charset="0"/>
                        </a:rPr>
                        <a:t>14%</a:t>
                      </a:r>
                    </a:p>
                  </a:txBody>
                  <a:tcPr marL="0" marR="0" marT="0" marB="0" anchor="ctr"/>
                </a:tc>
                <a:tc>
                  <a:txBody>
                    <a:bodyPr/>
                    <a:lstStyle/>
                    <a:p>
                      <a:pPr marL="0" algn="ctr" defTabSz="914400" rtl="0" eaLnBrk="1" fontAlgn="ctr" latinLnBrk="0" hangingPunct="1"/>
                      <a:r>
                        <a:rPr lang="en-US" sz="1100" b="0" i="0" u="none" strike="noStrike" kern="1200" dirty="0">
                          <a:solidFill>
                            <a:srgbClr val="10253F"/>
                          </a:solidFill>
                          <a:effectLst/>
                          <a:latin typeface="Arial" panose="020B0604020202020204" pitchFamily="34" charset="0"/>
                          <a:ea typeface="+mn-ea"/>
                          <a:cs typeface="+mn-cs"/>
                        </a:rPr>
                        <a:t>8%</a:t>
                      </a:r>
                    </a:p>
                  </a:txBody>
                  <a:tcPr marL="0" marR="0" marT="0" marB="0" anchor="ctr"/>
                </a:tc>
                <a:tc>
                  <a:txBody>
                    <a:bodyPr/>
                    <a:lstStyle/>
                    <a:p>
                      <a:pPr marL="0" algn="ctr" defTabSz="914400" rtl="0" eaLnBrk="1" fontAlgn="ctr" latinLnBrk="0" hangingPunct="1"/>
                      <a:r>
                        <a:rPr lang="en-US" sz="1100" b="0" i="0" u="none" strike="noStrike" kern="1200" dirty="0">
                          <a:solidFill>
                            <a:srgbClr val="10253F"/>
                          </a:solidFill>
                          <a:effectLst/>
                          <a:latin typeface="Arial" panose="020B0604020202020204" pitchFamily="34" charset="0"/>
                          <a:ea typeface="+mn-ea"/>
                          <a:cs typeface="+mn-cs"/>
                        </a:rPr>
                        <a:t>-6%</a:t>
                      </a:r>
                    </a:p>
                  </a:txBody>
                  <a:tcPr marL="0" marR="0" marT="0" marB="0" anchor="ctr"/>
                </a:tc>
                <a:extLst>
                  <a:ext uri="{0D108BD9-81ED-4DB2-BD59-A6C34878D82A}">
                    <a16:rowId xmlns:a16="http://schemas.microsoft.com/office/drawing/2014/main" val="3910342338"/>
                  </a:ext>
                </a:extLst>
              </a:tr>
              <a:tr h="269428">
                <a:tc>
                  <a:txBody>
                    <a:bodyPr/>
                    <a:lstStyle/>
                    <a:p>
                      <a:pPr algn="l" rtl="0" fontAlgn="ctr"/>
                      <a:r>
                        <a:rPr lang="mn-MN" sz="1100" u="none" strike="noStrike" dirty="0">
                          <a:effectLst/>
                          <a:latin typeface="Arial" panose="020B0604020202020204" pitchFamily="34" charset="0"/>
                          <a:cs typeface="Arial" panose="020B0604020202020204" pitchFamily="34" charset="0"/>
                        </a:rPr>
                        <a:t>Цэвэр ашгийн маржин</a:t>
                      </a:r>
                      <a:endParaRPr lang="mn-MN"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rtl="0" fontAlgn="ctr"/>
                      <a:r>
                        <a:rPr lang="mn-MN" sz="1100" u="none" strike="noStrike">
                          <a:effectLst/>
                          <a:latin typeface="Arial" panose="020B0604020202020204" pitchFamily="34" charset="0"/>
                          <a:cs typeface="Arial" panose="020B0604020202020204" pitchFamily="34" charset="0"/>
                        </a:rPr>
                        <a:t>-16%</a:t>
                      </a:r>
                      <a:endParaRPr lang="mn-MN" sz="11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rtl="0" fontAlgn="ctr"/>
                      <a:r>
                        <a:rPr lang="mn-MN" sz="1100" b="0" i="0" u="none" strike="noStrike" dirty="0">
                          <a:solidFill>
                            <a:srgbClr val="000000"/>
                          </a:solidFill>
                          <a:effectLst/>
                          <a:latin typeface="Arial" panose="020B0604020202020204" pitchFamily="34" charset="0"/>
                        </a:rPr>
                        <a:t>2%</a:t>
                      </a:r>
                    </a:p>
                  </a:txBody>
                  <a:tcPr marL="0" marR="0" marT="0" marB="0" anchor="ctr"/>
                </a:tc>
                <a:tc>
                  <a:txBody>
                    <a:bodyPr/>
                    <a:lstStyle/>
                    <a:p>
                      <a:pPr marL="0" algn="ctr" defTabSz="914400" rtl="0" eaLnBrk="1" fontAlgn="ctr" latinLnBrk="0" hangingPunct="1"/>
                      <a:r>
                        <a:rPr lang="en-US" sz="1100" b="0" i="0" u="none" strike="noStrike" kern="1200" dirty="0">
                          <a:solidFill>
                            <a:srgbClr val="10253F"/>
                          </a:solidFill>
                          <a:effectLst/>
                          <a:latin typeface="Arial" panose="020B0604020202020204" pitchFamily="34" charset="0"/>
                          <a:ea typeface="+mn-ea"/>
                          <a:cs typeface="+mn-cs"/>
                        </a:rPr>
                        <a:t>1%</a:t>
                      </a:r>
                    </a:p>
                  </a:txBody>
                  <a:tcPr marL="0" marR="0" marT="0" marB="0" anchor="ctr"/>
                </a:tc>
                <a:tc>
                  <a:txBody>
                    <a:bodyPr/>
                    <a:lstStyle/>
                    <a:p>
                      <a:pPr marL="0" algn="ctr" defTabSz="914400" rtl="0" eaLnBrk="1" fontAlgn="ctr" latinLnBrk="0" hangingPunct="1"/>
                      <a:r>
                        <a:rPr lang="en-US" sz="1100" b="0" i="0" u="none" strike="noStrike" kern="1200" dirty="0">
                          <a:solidFill>
                            <a:srgbClr val="10253F"/>
                          </a:solidFill>
                          <a:effectLst/>
                          <a:latin typeface="Arial" panose="020B0604020202020204" pitchFamily="34" charset="0"/>
                          <a:ea typeface="+mn-ea"/>
                          <a:cs typeface="+mn-cs"/>
                        </a:rPr>
                        <a:t>-1%</a:t>
                      </a:r>
                    </a:p>
                  </a:txBody>
                  <a:tcPr marL="0" marR="0" marT="0" marB="0" anchor="ctr"/>
                </a:tc>
                <a:extLst>
                  <a:ext uri="{0D108BD9-81ED-4DB2-BD59-A6C34878D82A}">
                    <a16:rowId xmlns:a16="http://schemas.microsoft.com/office/drawing/2014/main" val="4033636493"/>
                  </a:ext>
                </a:extLst>
              </a:tr>
              <a:tr h="278719">
                <a:tc>
                  <a:txBody>
                    <a:bodyPr/>
                    <a:lstStyle/>
                    <a:p>
                      <a:pPr algn="l" rtl="0" fontAlgn="ctr"/>
                      <a:r>
                        <a:rPr lang="en-US" sz="1100" u="none" strike="noStrike" dirty="0">
                          <a:effectLst/>
                          <a:latin typeface="Arial" panose="020B0604020202020204" pitchFamily="34" charset="0"/>
                          <a:cs typeface="Arial" panose="020B0604020202020204" pitchFamily="34" charset="0"/>
                        </a:rPr>
                        <a:t>EBITDA  </a:t>
                      </a:r>
                      <a:r>
                        <a:rPr lang="mn-MN" sz="1100" u="none" strike="noStrike" dirty="0">
                          <a:effectLst/>
                          <a:latin typeface="Arial" panose="020B0604020202020204" pitchFamily="34" charset="0"/>
                          <a:cs typeface="Arial" panose="020B0604020202020204" pitchFamily="34" charset="0"/>
                        </a:rPr>
                        <a:t>маржин</a:t>
                      </a:r>
                      <a:endParaRPr lang="mn-MN"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B w="12700" cap="flat" cmpd="sng" algn="ctr">
                      <a:solidFill>
                        <a:schemeClr val="tx1"/>
                      </a:solidFill>
                      <a:prstDash val="solid"/>
                      <a:round/>
                      <a:headEnd type="none" w="med" len="med"/>
                      <a:tailEnd type="none" w="med" len="med"/>
                    </a:lnB>
                  </a:tcPr>
                </a:tc>
                <a:tc>
                  <a:txBody>
                    <a:bodyPr/>
                    <a:lstStyle/>
                    <a:p>
                      <a:pPr algn="ctr" rtl="0" fontAlgn="ctr"/>
                      <a:r>
                        <a:rPr lang="mn-MN" sz="1100" u="none" strike="noStrike">
                          <a:effectLst/>
                          <a:latin typeface="Arial" panose="020B0604020202020204" pitchFamily="34" charset="0"/>
                          <a:cs typeface="Arial" panose="020B0604020202020204" pitchFamily="34" charset="0"/>
                        </a:rPr>
                        <a:t>-18%</a:t>
                      </a:r>
                      <a:endParaRPr lang="mn-MN" sz="11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lnB w="12700" cap="flat" cmpd="sng" algn="ctr">
                      <a:solidFill>
                        <a:schemeClr val="tx1"/>
                      </a:solidFill>
                      <a:prstDash val="solid"/>
                      <a:round/>
                      <a:headEnd type="none" w="med" len="med"/>
                      <a:tailEnd type="none" w="med" len="med"/>
                    </a:lnB>
                  </a:tcPr>
                </a:tc>
                <a:tc>
                  <a:txBody>
                    <a:bodyPr/>
                    <a:lstStyle/>
                    <a:p>
                      <a:pPr algn="ctr" rtl="0" fontAlgn="ctr"/>
                      <a:r>
                        <a:rPr lang="mn-MN" sz="1100" b="0" i="0" u="none" strike="noStrike" dirty="0">
                          <a:solidFill>
                            <a:srgbClr val="000000"/>
                          </a:solidFill>
                          <a:effectLst/>
                          <a:latin typeface="Arial" panose="020B0604020202020204" pitchFamily="34" charset="0"/>
                        </a:rPr>
                        <a:t>1%</a:t>
                      </a:r>
                    </a:p>
                  </a:txBody>
                  <a:tcPr marL="0" marR="0" marT="0" marB="0" anchor="ctr">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US" sz="1100" b="0" i="0" u="none" strike="noStrike" kern="1200" dirty="0">
                          <a:solidFill>
                            <a:srgbClr val="10253F"/>
                          </a:solidFill>
                          <a:effectLst/>
                          <a:latin typeface="Arial" panose="020B0604020202020204" pitchFamily="34" charset="0"/>
                          <a:ea typeface="+mn-ea"/>
                          <a:cs typeface="+mn-cs"/>
                        </a:rPr>
                        <a:t>0%</a:t>
                      </a:r>
                    </a:p>
                  </a:txBody>
                  <a:tcPr marL="0" marR="0" marT="0" marB="0" anchor="ctr">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US" sz="1100" b="0" i="0" u="none" strike="noStrike" kern="1200" dirty="0">
                          <a:solidFill>
                            <a:srgbClr val="10253F"/>
                          </a:solidFill>
                          <a:effectLst/>
                          <a:latin typeface="Arial" panose="020B0604020202020204" pitchFamily="34" charset="0"/>
                          <a:ea typeface="+mn-ea"/>
                          <a:cs typeface="+mn-cs"/>
                        </a:rPr>
                        <a:t>0%</a:t>
                      </a:r>
                    </a:p>
                  </a:txBody>
                  <a:tcPr marL="0" marR="0" marT="0"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70175233"/>
                  </a:ext>
                </a:extLst>
              </a:tr>
            </a:tbl>
          </a:graphicData>
        </a:graphic>
      </p:graphicFrame>
    </p:spTree>
    <p:extLst>
      <p:ext uri="{BB962C8B-B14F-4D97-AF65-F5344CB8AC3E}">
        <p14:creationId xmlns:p14="http://schemas.microsoft.com/office/powerpoint/2010/main" val="454458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DE25B11-C522-4DBA-8366-582CBADFD9D1}"/>
              </a:ext>
            </a:extLst>
          </p:cNvPr>
          <p:cNvSpPr/>
          <p:nvPr/>
        </p:nvSpPr>
        <p:spPr>
          <a:xfrm>
            <a:off x="838200" y="1393032"/>
            <a:ext cx="11353800" cy="165446"/>
          </a:xfrm>
          <a:prstGeom prst="rect">
            <a:avLst/>
          </a:prstGeom>
          <a:solidFill>
            <a:srgbClr val="A71C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sp>
        <p:nvSpPr>
          <p:cNvPr id="4" name="Rectangle 3">
            <a:extLst>
              <a:ext uri="{FF2B5EF4-FFF2-40B4-BE49-F238E27FC236}">
                <a16:creationId xmlns:a16="http://schemas.microsoft.com/office/drawing/2014/main" id="{B289FB6A-D3A3-43E4-B041-1A3BB84FE9D7}"/>
              </a:ext>
            </a:extLst>
          </p:cNvPr>
          <p:cNvSpPr/>
          <p:nvPr/>
        </p:nvSpPr>
        <p:spPr>
          <a:xfrm>
            <a:off x="0" y="6692554"/>
            <a:ext cx="12192000" cy="165446"/>
          </a:xfrm>
          <a:prstGeom prst="rect">
            <a:avLst/>
          </a:prstGeom>
          <a:gradFill flip="none" rotWithShape="1">
            <a:gsLst>
              <a:gs pos="0">
                <a:srgbClr val="0753D7"/>
              </a:gs>
              <a:gs pos="47000">
                <a:srgbClr val="A71C20"/>
              </a:gs>
            </a:gsLst>
            <a:lin ang="9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grpSp>
        <p:nvGrpSpPr>
          <p:cNvPr id="8" name="Group 7">
            <a:extLst>
              <a:ext uri="{FF2B5EF4-FFF2-40B4-BE49-F238E27FC236}">
                <a16:creationId xmlns:a16="http://schemas.microsoft.com/office/drawing/2014/main" id="{4E17CCDE-6CDD-44F5-9984-9A242B67DD2A}"/>
              </a:ext>
            </a:extLst>
          </p:cNvPr>
          <p:cNvGrpSpPr/>
          <p:nvPr/>
        </p:nvGrpSpPr>
        <p:grpSpPr>
          <a:xfrm>
            <a:off x="9563122" y="403397"/>
            <a:ext cx="2355828" cy="779463"/>
            <a:chOff x="9563122" y="297656"/>
            <a:chExt cx="2355828" cy="779463"/>
          </a:xfrm>
        </p:grpSpPr>
        <p:pic>
          <p:nvPicPr>
            <p:cNvPr id="9" name="Picture 8">
              <a:extLst>
                <a:ext uri="{FF2B5EF4-FFF2-40B4-BE49-F238E27FC236}">
                  <a16:creationId xmlns:a16="http://schemas.microsoft.com/office/drawing/2014/main" id="{5073E8D6-345B-4A07-992F-87485AB4B4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63122" y="396477"/>
              <a:ext cx="729274" cy="631429"/>
            </a:xfrm>
            <a:prstGeom prst="rect">
              <a:avLst/>
            </a:prstGeom>
          </p:spPr>
        </p:pic>
        <p:cxnSp>
          <p:nvCxnSpPr>
            <p:cNvPr id="10" name="Straight Connector 9">
              <a:extLst>
                <a:ext uri="{FF2B5EF4-FFF2-40B4-BE49-F238E27FC236}">
                  <a16:creationId xmlns:a16="http://schemas.microsoft.com/office/drawing/2014/main" id="{34FBDB28-5129-4B85-93C5-8308D7B0BD4B}"/>
                </a:ext>
              </a:extLst>
            </p:cNvPr>
            <p:cNvCxnSpPr/>
            <p:nvPr/>
          </p:nvCxnSpPr>
          <p:spPr>
            <a:xfrm>
              <a:off x="10398696" y="297656"/>
              <a:ext cx="0" cy="779463"/>
            </a:xfrm>
            <a:prstGeom prst="line">
              <a:avLst/>
            </a:prstGeom>
            <a:ln>
              <a:solidFill>
                <a:srgbClr val="A71C2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28E8ED5-0DA7-4F6C-BA11-054D5A9BE4A8}"/>
                </a:ext>
              </a:extLst>
            </p:cNvPr>
            <p:cNvSpPr txBox="1"/>
            <p:nvPr/>
          </p:nvSpPr>
          <p:spPr>
            <a:xfrm>
              <a:off x="10520810" y="481358"/>
              <a:ext cx="1398140" cy="461665"/>
            </a:xfrm>
            <a:prstGeom prst="rect">
              <a:avLst/>
            </a:prstGeom>
            <a:noFill/>
          </p:spPr>
          <p:txBody>
            <a:bodyPr wrap="none" rtlCol="0">
              <a:spAutoFit/>
            </a:bodyPr>
            <a:lstStyle/>
            <a:p>
              <a:r>
                <a:rPr lang="mn-MN" sz="1200" i="1" dirty="0">
                  <a:latin typeface="Roboto Light" panose="02000000000000000000" pitchFamily="2" charset="0"/>
                  <a:ea typeface="Roboto Light" panose="02000000000000000000" pitchFamily="2" charset="0"/>
                </a:rPr>
                <a:t>Зуун зуунд</a:t>
              </a:r>
            </a:p>
            <a:p>
              <a:r>
                <a:rPr lang="mn-MN" sz="1200" i="1" dirty="0">
                  <a:latin typeface="Roboto" panose="02000000000000000000" pitchFamily="2" charset="0"/>
                  <a:ea typeface="Roboto" panose="02000000000000000000" pitchFamily="2" charset="0"/>
                </a:rPr>
                <a:t>Нугаршгүй чанар</a:t>
              </a:r>
            </a:p>
          </p:txBody>
        </p:sp>
      </p:grpSp>
      <p:sp>
        <p:nvSpPr>
          <p:cNvPr id="14" name="Title 1">
            <a:extLst>
              <a:ext uri="{FF2B5EF4-FFF2-40B4-BE49-F238E27FC236}">
                <a16:creationId xmlns:a16="http://schemas.microsoft.com/office/drawing/2014/main" id="{69EBBB15-6AA1-4C87-A5FB-0340F5B7F083}"/>
              </a:ext>
            </a:extLst>
          </p:cNvPr>
          <p:cNvSpPr>
            <a:spLocks noGrp="1"/>
          </p:cNvSpPr>
          <p:nvPr>
            <p:ph type="title"/>
          </p:nvPr>
        </p:nvSpPr>
        <p:spPr>
          <a:xfrm>
            <a:off x="838200" y="365125"/>
            <a:ext cx="5981700" cy="1027907"/>
          </a:xfrm>
        </p:spPr>
        <p:txBody>
          <a:bodyPr/>
          <a:lstStyle/>
          <a:p>
            <a:r>
              <a:rPr lang="mn-MN" dirty="0">
                <a:latin typeface="Roboto" panose="02000000000000000000" pitchFamily="2" charset="0"/>
                <a:ea typeface="Roboto" panose="02000000000000000000" pitchFamily="2" charset="0"/>
              </a:rPr>
              <a:t>Санхүүгийн тайлан</a:t>
            </a:r>
          </a:p>
        </p:txBody>
      </p:sp>
      <p:sp>
        <p:nvSpPr>
          <p:cNvPr id="16" name="Text Placeholder 5"/>
          <p:cNvSpPr txBox="1">
            <a:spLocks/>
          </p:cNvSpPr>
          <p:nvPr/>
        </p:nvSpPr>
        <p:spPr>
          <a:xfrm>
            <a:off x="1003301" y="1564086"/>
            <a:ext cx="4516655" cy="514116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mn-MN" sz="1600" b="1" dirty="0">
                <a:latin typeface="Arial" pitchFamily="34" charset="0"/>
                <a:cs typeface="Arial" pitchFamily="34" charset="0"/>
              </a:rPr>
              <a:t>ОРЛОГО ҮР ДҮНГИЙН ТАЙЛАН</a:t>
            </a:r>
          </a:p>
          <a:p>
            <a:pPr algn="just">
              <a:lnSpc>
                <a:spcPct val="150000"/>
              </a:lnSpc>
            </a:pPr>
            <a:r>
              <a:rPr lang="mn-MN" sz="1400" dirty="0">
                <a:latin typeface="Arial" pitchFamily="34" charset="0"/>
                <a:cs typeface="Arial" pitchFamily="34" charset="0"/>
              </a:rPr>
              <a:t>Орлого үр дүнгийн тайлангаас харвал ББӨ өртөг 64%-аар өссөн ба энэ нь Борлуулалт нэмэгдсэнтэй холбоотойгоос гадна 2019 онд түүхий эд материалын үнэ өссөн. Үүнд: 0-5 мм элс 23,000 төгрөгөөс 26,500 буюу 15%, Хайрга 21,000 төгрөгөөс 23,000 буюу 10%-аар тус тус өссөн байна. Түүхий эдийн үнийн өсөлт нь түлшний үнийн өсөлт болон 2019 онд карьерууд хаасантай холбоотой.</a:t>
            </a:r>
          </a:p>
          <a:p>
            <a:pPr algn="just">
              <a:lnSpc>
                <a:spcPct val="150000"/>
              </a:lnSpc>
            </a:pPr>
            <a:endParaRPr lang="en-US" sz="1400" dirty="0">
              <a:latin typeface="Arial" pitchFamily="34" charset="0"/>
              <a:cs typeface="Arial" pitchFamily="34" charset="0"/>
            </a:endParaRPr>
          </a:p>
        </p:txBody>
      </p:sp>
      <p:graphicFrame>
        <p:nvGraphicFramePr>
          <p:cNvPr id="6" name="Content Placeholder 5">
            <a:extLst>
              <a:ext uri="{FF2B5EF4-FFF2-40B4-BE49-F238E27FC236}">
                <a16:creationId xmlns:a16="http://schemas.microsoft.com/office/drawing/2014/main" id="{219A3895-339E-4F73-91DC-DCF1D4269EA0}"/>
              </a:ext>
            </a:extLst>
          </p:cNvPr>
          <p:cNvGraphicFramePr>
            <a:graphicFrameLocks noGrp="1"/>
          </p:cNvGraphicFramePr>
          <p:nvPr>
            <p:ph idx="1"/>
            <p:extLst>
              <p:ext uri="{D42A27DB-BD31-4B8C-83A1-F6EECF244321}">
                <p14:modId xmlns:p14="http://schemas.microsoft.com/office/powerpoint/2010/main" val="3248912185"/>
              </p:ext>
            </p:extLst>
          </p:nvPr>
        </p:nvGraphicFramePr>
        <p:xfrm>
          <a:off x="5897462" y="1754637"/>
          <a:ext cx="6021491" cy="1440047"/>
        </p:xfrm>
        <a:graphic>
          <a:graphicData uri="http://schemas.openxmlformats.org/drawingml/2006/table">
            <a:tbl>
              <a:tblPr firstRow="1" bandRow="1">
                <a:tableStyleId>{C083E6E3-FA7D-4D7B-A595-EF9225AFEA82}</a:tableStyleId>
              </a:tblPr>
              <a:tblGrid>
                <a:gridCol w="2527329">
                  <a:extLst>
                    <a:ext uri="{9D8B030D-6E8A-4147-A177-3AD203B41FA5}">
                      <a16:colId xmlns:a16="http://schemas.microsoft.com/office/drawing/2014/main" val="3735211399"/>
                    </a:ext>
                  </a:extLst>
                </a:gridCol>
                <a:gridCol w="814174">
                  <a:extLst>
                    <a:ext uri="{9D8B030D-6E8A-4147-A177-3AD203B41FA5}">
                      <a16:colId xmlns:a16="http://schemas.microsoft.com/office/drawing/2014/main" val="1620653774"/>
                    </a:ext>
                  </a:extLst>
                </a:gridCol>
                <a:gridCol w="814174">
                  <a:extLst>
                    <a:ext uri="{9D8B030D-6E8A-4147-A177-3AD203B41FA5}">
                      <a16:colId xmlns:a16="http://schemas.microsoft.com/office/drawing/2014/main" val="3264844984"/>
                    </a:ext>
                  </a:extLst>
                </a:gridCol>
                <a:gridCol w="1051640">
                  <a:extLst>
                    <a:ext uri="{9D8B030D-6E8A-4147-A177-3AD203B41FA5}">
                      <a16:colId xmlns:a16="http://schemas.microsoft.com/office/drawing/2014/main" val="1418661953"/>
                    </a:ext>
                  </a:extLst>
                </a:gridCol>
                <a:gridCol w="814174">
                  <a:extLst>
                    <a:ext uri="{9D8B030D-6E8A-4147-A177-3AD203B41FA5}">
                      <a16:colId xmlns:a16="http://schemas.microsoft.com/office/drawing/2014/main" val="49427616"/>
                    </a:ext>
                  </a:extLst>
                </a:gridCol>
              </a:tblGrid>
              <a:tr h="353044">
                <a:tc gridSpan="5">
                  <a:txBody>
                    <a:bodyPr/>
                    <a:lstStyle/>
                    <a:p>
                      <a:pPr algn="l" rtl="0" fontAlgn="ctr"/>
                      <a:r>
                        <a:rPr lang="mn-MN" sz="1400" u="none" strike="noStrike" dirty="0">
                          <a:effectLst/>
                          <a:latin typeface="Arial" panose="020B0604020202020204" pitchFamily="34" charset="0"/>
                          <a:cs typeface="Arial" panose="020B0604020202020204" pitchFamily="34" charset="0"/>
                        </a:rPr>
                        <a:t>Орлого үр дүнгийн тайлан /сая төгрөгөөр/</a:t>
                      </a:r>
                      <a:endParaRPr lang="mn-MN" sz="1400" b="1" i="0" u="none" strike="noStrike" dirty="0">
                        <a:solidFill>
                          <a:srgbClr val="10253F"/>
                        </a:solidFill>
                        <a:effectLst/>
                        <a:latin typeface="Arial" panose="020B0604020202020204" pitchFamily="34" charset="0"/>
                        <a:cs typeface="Arial" panose="020B0604020202020204" pitchFamily="34" charset="0"/>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mn-MN"/>
                    </a:p>
                  </a:txBody>
                  <a:tcPr/>
                </a:tc>
                <a:tc hMerge="1">
                  <a:txBody>
                    <a:bodyPr/>
                    <a:lstStyle/>
                    <a:p>
                      <a:endParaRPr lang="mn-MN"/>
                    </a:p>
                  </a:txBody>
                  <a:tcPr/>
                </a:tc>
                <a:tc hMerge="1">
                  <a:txBody>
                    <a:bodyPr/>
                    <a:lstStyle/>
                    <a:p>
                      <a:endParaRPr lang="mn-MN"/>
                    </a:p>
                  </a:txBody>
                  <a:tcPr/>
                </a:tc>
                <a:tc hMerge="1">
                  <a:txBody>
                    <a:bodyPr/>
                    <a:lstStyle/>
                    <a:p>
                      <a:endParaRPr lang="mn-MN"/>
                    </a:p>
                  </a:txBody>
                  <a:tcPr/>
                </a:tc>
                <a:extLst>
                  <a:ext uri="{0D108BD9-81ED-4DB2-BD59-A6C34878D82A}">
                    <a16:rowId xmlns:a16="http://schemas.microsoft.com/office/drawing/2014/main" val="3637075264"/>
                  </a:ext>
                </a:extLst>
              </a:tr>
              <a:tr h="278719">
                <a:tc>
                  <a:txBody>
                    <a:bodyPr/>
                    <a:lstStyle/>
                    <a:p>
                      <a:pPr algn="ctr" rtl="0" fontAlgn="ctr"/>
                      <a:r>
                        <a:rPr lang="mn-MN" sz="1100" b="1" u="none" strike="noStrike" dirty="0">
                          <a:effectLst/>
                          <a:latin typeface="Arial" panose="020B0604020202020204" pitchFamily="34" charset="0"/>
                          <a:cs typeface="Arial" panose="020B0604020202020204" pitchFamily="34" charset="0"/>
                        </a:rPr>
                        <a:t>Он</a:t>
                      </a:r>
                      <a:endParaRPr lang="mn-MN" sz="1100" b="1" i="0" u="none" strike="noStrike" dirty="0">
                        <a:solidFill>
                          <a:srgbClr val="10253F"/>
                        </a:solidFill>
                        <a:effectLst/>
                        <a:latin typeface="Arial" panose="020B0604020202020204" pitchFamily="34" charset="0"/>
                        <a:cs typeface="Arial" panose="020B0604020202020204" pitchFamily="34" charset="0"/>
                      </a:endParaRPr>
                    </a:p>
                  </a:txBody>
                  <a:tcPr marL="0" marR="0" marT="0" marB="0" anchor="ctr">
                    <a:lnT w="12700" cap="flat" cmpd="sng" algn="ctr">
                      <a:solidFill>
                        <a:schemeClr val="tx1"/>
                      </a:solidFill>
                      <a:prstDash val="solid"/>
                      <a:round/>
                      <a:headEnd type="none" w="med" len="med"/>
                      <a:tailEnd type="none" w="med" len="med"/>
                    </a:lnT>
                  </a:tcPr>
                </a:tc>
                <a:tc>
                  <a:txBody>
                    <a:bodyPr/>
                    <a:lstStyle/>
                    <a:p>
                      <a:pPr algn="ctr" rtl="0" fontAlgn="ctr"/>
                      <a:r>
                        <a:rPr lang="mn-MN" sz="1100" b="1" u="none" strike="noStrike" dirty="0">
                          <a:effectLst/>
                          <a:latin typeface="Arial" panose="020B0604020202020204" pitchFamily="34" charset="0"/>
                          <a:cs typeface="Arial" panose="020B0604020202020204" pitchFamily="34" charset="0"/>
                        </a:rPr>
                        <a:t>2017</a:t>
                      </a:r>
                      <a:endParaRPr lang="mn-MN" sz="1100" b="1" i="0" u="none" strike="noStrike" dirty="0">
                        <a:solidFill>
                          <a:srgbClr val="10253F"/>
                        </a:solidFill>
                        <a:effectLst/>
                        <a:latin typeface="Arial" panose="020B0604020202020204" pitchFamily="34" charset="0"/>
                        <a:cs typeface="Arial" panose="020B0604020202020204" pitchFamily="34" charset="0"/>
                      </a:endParaRPr>
                    </a:p>
                  </a:txBody>
                  <a:tcPr marL="0" marR="0" marT="0" marB="0" anchor="ctr">
                    <a:lnT w="12700" cap="flat" cmpd="sng" algn="ctr">
                      <a:solidFill>
                        <a:schemeClr val="tx1"/>
                      </a:solidFill>
                      <a:prstDash val="solid"/>
                      <a:round/>
                      <a:headEnd type="none" w="med" len="med"/>
                      <a:tailEnd type="none" w="med" len="med"/>
                    </a:lnT>
                  </a:tcPr>
                </a:tc>
                <a:tc>
                  <a:txBody>
                    <a:bodyPr/>
                    <a:lstStyle/>
                    <a:p>
                      <a:pPr algn="ctr" rtl="0" fontAlgn="ctr"/>
                      <a:r>
                        <a:rPr lang="mn-MN" sz="1100" b="1" i="0" u="none" strike="noStrike" dirty="0">
                          <a:solidFill>
                            <a:srgbClr val="10253F"/>
                          </a:solidFill>
                          <a:effectLst/>
                          <a:latin typeface="Arial" panose="020B0604020202020204" pitchFamily="34" charset="0"/>
                        </a:rPr>
                        <a:t>2018</a:t>
                      </a:r>
                    </a:p>
                  </a:txBody>
                  <a:tcPr marL="0" marR="0" marT="0" marB="0" anchor="ctr">
                    <a:lnT w="12700" cap="flat" cmpd="sng" algn="ctr">
                      <a:solidFill>
                        <a:schemeClr val="tx1"/>
                      </a:solidFill>
                      <a:prstDash val="solid"/>
                      <a:round/>
                      <a:headEnd type="none" w="med" len="med"/>
                      <a:tailEnd type="none" w="med" len="med"/>
                    </a:lnT>
                  </a:tcPr>
                </a:tc>
                <a:tc>
                  <a:txBody>
                    <a:bodyPr/>
                    <a:lstStyle/>
                    <a:p>
                      <a:pPr marL="0" algn="ctr" defTabSz="914400" rtl="0" eaLnBrk="1" fontAlgn="ctr" latinLnBrk="0" hangingPunct="1"/>
                      <a:r>
                        <a:rPr lang="en-US" sz="1100" b="1" i="0" u="none" strike="noStrike" kern="1200" dirty="0">
                          <a:solidFill>
                            <a:srgbClr val="10253F"/>
                          </a:solidFill>
                          <a:effectLst/>
                          <a:latin typeface="Arial" panose="020B0604020202020204" pitchFamily="34" charset="0"/>
                          <a:ea typeface="+mn-ea"/>
                          <a:cs typeface="+mn-cs"/>
                        </a:rPr>
                        <a:t>2019</a:t>
                      </a:r>
                    </a:p>
                  </a:txBody>
                  <a:tcPr marL="0" marR="0" marT="0" marB="0" anchor="ctr">
                    <a:lnT w="12700" cap="flat" cmpd="sng" algn="ctr">
                      <a:solidFill>
                        <a:schemeClr val="tx1"/>
                      </a:solidFill>
                      <a:prstDash val="solid"/>
                      <a:round/>
                      <a:headEnd type="none" w="med" len="med"/>
                      <a:tailEnd type="none" w="med" len="med"/>
                    </a:lnT>
                  </a:tcPr>
                </a:tc>
                <a:tc>
                  <a:txBody>
                    <a:bodyPr/>
                    <a:lstStyle/>
                    <a:p>
                      <a:pPr marL="0" algn="ctr" defTabSz="914400" rtl="0" eaLnBrk="1" fontAlgn="ctr" latinLnBrk="0" hangingPunct="1"/>
                      <a:r>
                        <a:rPr lang="mn-MN" sz="1100" b="1" i="0" u="none" strike="noStrike" kern="1200">
                          <a:solidFill>
                            <a:srgbClr val="10253F"/>
                          </a:solidFill>
                          <a:effectLst/>
                          <a:latin typeface="Arial" panose="020B0604020202020204" pitchFamily="34" charset="0"/>
                          <a:ea typeface="+mn-ea"/>
                          <a:cs typeface="+mn-cs"/>
                        </a:rPr>
                        <a:t>ӨОМҮ</a:t>
                      </a:r>
                    </a:p>
                  </a:txBody>
                  <a:tcPr marL="0" marR="0" marT="0"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931813215"/>
                  </a:ext>
                </a:extLst>
              </a:tr>
              <a:tr h="269428">
                <a:tc>
                  <a:txBody>
                    <a:bodyPr/>
                    <a:lstStyle/>
                    <a:p>
                      <a:pPr algn="l" rtl="0" fontAlgn="ctr"/>
                      <a:r>
                        <a:rPr lang="mn-MN" sz="1100" u="none" strike="noStrike" dirty="0">
                          <a:effectLst/>
                          <a:latin typeface="Arial" panose="020B0604020202020204" pitchFamily="34" charset="0"/>
                          <a:cs typeface="Arial" panose="020B0604020202020204" pitchFamily="34" charset="0"/>
                        </a:rPr>
                        <a:t>Борлуулалтын орлого</a:t>
                      </a:r>
                      <a:endParaRPr lang="mn-MN"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rtl="0" fontAlgn="ctr"/>
                      <a:r>
                        <a:rPr lang="mn-MN" sz="1100" u="none" strike="noStrike" dirty="0">
                          <a:effectLst/>
                          <a:latin typeface="Arial" panose="020B0604020202020204" pitchFamily="34" charset="0"/>
                          <a:cs typeface="Arial" panose="020B0604020202020204" pitchFamily="34" charset="0"/>
                        </a:rPr>
                        <a:t>7,823</a:t>
                      </a:r>
                      <a:endParaRPr lang="mn-MN"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rtl="0" fontAlgn="ctr"/>
                      <a:r>
                        <a:rPr lang="mn-MN" sz="1100" b="0" i="0" u="none" strike="noStrike" dirty="0">
                          <a:solidFill>
                            <a:srgbClr val="000000"/>
                          </a:solidFill>
                          <a:effectLst/>
                          <a:latin typeface="Arial" panose="020B0604020202020204" pitchFamily="34" charset="0"/>
                        </a:rPr>
                        <a:t>9,188</a:t>
                      </a:r>
                    </a:p>
                  </a:txBody>
                  <a:tcPr marL="0" marR="0" marT="0" marB="0" anchor="ctr"/>
                </a:tc>
                <a:tc>
                  <a:txBody>
                    <a:bodyPr/>
                    <a:lstStyle/>
                    <a:p>
                      <a:pPr marL="0" algn="ctr" defTabSz="914400" rtl="0" eaLnBrk="1" fontAlgn="ctr" latinLnBrk="0" hangingPunct="1"/>
                      <a:r>
                        <a:rPr lang="en-US" sz="1100" b="0" i="0" u="none" strike="noStrike" kern="1200" dirty="0">
                          <a:solidFill>
                            <a:srgbClr val="10253F"/>
                          </a:solidFill>
                          <a:effectLst/>
                          <a:latin typeface="Arial" panose="020B0604020202020204" pitchFamily="34" charset="0"/>
                          <a:ea typeface="+mn-ea"/>
                          <a:cs typeface="+mn-cs"/>
                        </a:rPr>
                        <a:t>13,518</a:t>
                      </a:r>
                    </a:p>
                  </a:txBody>
                  <a:tcPr marL="0" marR="0" marT="0" marB="0" anchor="ctr"/>
                </a:tc>
                <a:tc>
                  <a:txBody>
                    <a:bodyPr/>
                    <a:lstStyle/>
                    <a:p>
                      <a:pPr marL="0" algn="ctr" defTabSz="914400" rtl="0" eaLnBrk="1" fontAlgn="ctr" latinLnBrk="0" hangingPunct="1"/>
                      <a:r>
                        <a:rPr lang="en-US" sz="1100" b="0" i="0" u="none" strike="noStrike" kern="1200" dirty="0">
                          <a:solidFill>
                            <a:srgbClr val="10253F"/>
                          </a:solidFill>
                          <a:effectLst/>
                          <a:latin typeface="Arial" panose="020B0604020202020204" pitchFamily="34" charset="0"/>
                          <a:ea typeface="+mn-ea"/>
                          <a:cs typeface="+mn-cs"/>
                        </a:rPr>
                        <a:t>147%</a:t>
                      </a:r>
                    </a:p>
                  </a:txBody>
                  <a:tcPr marL="0" marR="0" marT="0" marB="0" anchor="ctr"/>
                </a:tc>
                <a:extLst>
                  <a:ext uri="{0D108BD9-81ED-4DB2-BD59-A6C34878D82A}">
                    <a16:rowId xmlns:a16="http://schemas.microsoft.com/office/drawing/2014/main" val="489550878"/>
                  </a:ext>
                </a:extLst>
              </a:tr>
              <a:tr h="269428">
                <a:tc>
                  <a:txBody>
                    <a:bodyPr/>
                    <a:lstStyle/>
                    <a:p>
                      <a:pPr algn="l" rtl="0" fontAlgn="ctr"/>
                      <a:r>
                        <a:rPr lang="mn-MN" sz="1100" u="none" strike="noStrike" dirty="0">
                          <a:effectLst/>
                          <a:latin typeface="Arial" panose="020B0604020202020204" pitchFamily="34" charset="0"/>
                          <a:cs typeface="Arial" panose="020B0604020202020204" pitchFamily="34" charset="0"/>
                        </a:rPr>
                        <a:t>ББӨ</a:t>
                      </a:r>
                      <a:endParaRPr lang="mn-MN"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rtl="0" fontAlgn="ctr"/>
                      <a:r>
                        <a:rPr lang="mn-MN" sz="1100" u="none" strike="noStrike">
                          <a:effectLst/>
                          <a:latin typeface="Arial" panose="020B0604020202020204" pitchFamily="34" charset="0"/>
                          <a:cs typeface="Arial" panose="020B0604020202020204" pitchFamily="34" charset="0"/>
                        </a:rPr>
                        <a:t>5,372</a:t>
                      </a:r>
                      <a:endParaRPr lang="mn-MN" sz="11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rtl="0" fontAlgn="ctr"/>
                      <a:r>
                        <a:rPr lang="mn-MN" sz="1100" b="0" i="0" u="none" strike="noStrike" dirty="0">
                          <a:solidFill>
                            <a:srgbClr val="000000"/>
                          </a:solidFill>
                          <a:effectLst/>
                          <a:latin typeface="Arial" panose="020B0604020202020204" pitchFamily="34" charset="0"/>
                        </a:rPr>
                        <a:t>6,304</a:t>
                      </a:r>
                    </a:p>
                  </a:txBody>
                  <a:tcPr marL="0" marR="0" marT="0" marB="0" anchor="ctr"/>
                </a:tc>
                <a:tc>
                  <a:txBody>
                    <a:bodyPr/>
                    <a:lstStyle/>
                    <a:p>
                      <a:pPr marL="0" algn="ctr" defTabSz="914400" rtl="0" eaLnBrk="1" fontAlgn="ctr" latinLnBrk="0" hangingPunct="1"/>
                      <a:r>
                        <a:rPr lang="en-US" sz="1100" b="0" i="0" u="none" strike="noStrike" kern="1200" dirty="0">
                          <a:solidFill>
                            <a:srgbClr val="10253F"/>
                          </a:solidFill>
                          <a:effectLst/>
                          <a:latin typeface="Arial" panose="020B0604020202020204" pitchFamily="34" charset="0"/>
                          <a:ea typeface="+mn-ea"/>
                          <a:cs typeface="+mn-cs"/>
                        </a:rPr>
                        <a:t>10,366</a:t>
                      </a:r>
                    </a:p>
                  </a:txBody>
                  <a:tcPr marL="0" marR="0" marT="0" marB="0" anchor="ctr"/>
                </a:tc>
                <a:tc>
                  <a:txBody>
                    <a:bodyPr/>
                    <a:lstStyle/>
                    <a:p>
                      <a:pPr marL="0" algn="ctr" defTabSz="914400" rtl="0" eaLnBrk="1" fontAlgn="ctr" latinLnBrk="0" hangingPunct="1"/>
                      <a:r>
                        <a:rPr lang="en-US" sz="1100" b="0" i="0" u="none" strike="noStrike" kern="1200" dirty="0">
                          <a:solidFill>
                            <a:srgbClr val="10253F"/>
                          </a:solidFill>
                          <a:effectLst/>
                          <a:latin typeface="Arial" panose="020B0604020202020204" pitchFamily="34" charset="0"/>
                          <a:ea typeface="+mn-ea"/>
                          <a:cs typeface="+mn-cs"/>
                        </a:rPr>
                        <a:t>164%</a:t>
                      </a:r>
                    </a:p>
                  </a:txBody>
                  <a:tcPr marL="0" marR="0" marT="0" marB="0" anchor="ctr"/>
                </a:tc>
                <a:extLst>
                  <a:ext uri="{0D108BD9-81ED-4DB2-BD59-A6C34878D82A}">
                    <a16:rowId xmlns:a16="http://schemas.microsoft.com/office/drawing/2014/main" val="3182079938"/>
                  </a:ext>
                </a:extLst>
              </a:tr>
              <a:tr h="269428">
                <a:tc>
                  <a:txBody>
                    <a:bodyPr/>
                    <a:lstStyle/>
                    <a:p>
                      <a:pPr algn="l" rtl="0" fontAlgn="ctr"/>
                      <a:r>
                        <a:rPr lang="mn-MN" sz="1100" b="1" u="none" strike="noStrike" dirty="0">
                          <a:effectLst/>
                          <a:latin typeface="Arial" panose="020B0604020202020204" pitchFamily="34" charset="0"/>
                          <a:cs typeface="Arial" panose="020B0604020202020204" pitchFamily="34" charset="0"/>
                        </a:rPr>
                        <a:t>Нийт ашиг</a:t>
                      </a:r>
                      <a:endParaRPr lang="mn-MN" sz="1100" b="1" i="0" u="none" strike="noStrike" dirty="0">
                        <a:solidFill>
                          <a:srgbClr val="10253F"/>
                        </a:solidFill>
                        <a:effectLst/>
                        <a:latin typeface="Arial" panose="020B0604020202020204" pitchFamily="34" charset="0"/>
                        <a:cs typeface="Arial" panose="020B0604020202020204" pitchFamily="34" charset="0"/>
                      </a:endParaRPr>
                    </a:p>
                  </a:txBody>
                  <a:tcPr marL="0" marR="0" marT="0" marB="0" anchor="ctr"/>
                </a:tc>
                <a:tc>
                  <a:txBody>
                    <a:bodyPr/>
                    <a:lstStyle/>
                    <a:p>
                      <a:pPr algn="ctr" rtl="0" fontAlgn="ctr"/>
                      <a:r>
                        <a:rPr lang="mn-MN" sz="1100" b="1" u="none" strike="noStrike" dirty="0">
                          <a:effectLst/>
                          <a:latin typeface="Arial" panose="020B0604020202020204" pitchFamily="34" charset="0"/>
                          <a:cs typeface="Arial" panose="020B0604020202020204" pitchFamily="34" charset="0"/>
                        </a:rPr>
                        <a:t>2,451</a:t>
                      </a:r>
                      <a:endParaRPr lang="mn-MN" sz="1100" b="1" i="0" u="none" strike="noStrike" dirty="0">
                        <a:solidFill>
                          <a:srgbClr val="10253F"/>
                        </a:solidFill>
                        <a:effectLst/>
                        <a:latin typeface="Arial" panose="020B0604020202020204" pitchFamily="34" charset="0"/>
                        <a:cs typeface="Arial" panose="020B0604020202020204" pitchFamily="34" charset="0"/>
                      </a:endParaRPr>
                    </a:p>
                  </a:txBody>
                  <a:tcPr marL="0" marR="0" marT="0" marB="0" anchor="ctr"/>
                </a:tc>
                <a:tc>
                  <a:txBody>
                    <a:bodyPr/>
                    <a:lstStyle/>
                    <a:p>
                      <a:pPr algn="ctr" rtl="0" fontAlgn="ctr"/>
                      <a:r>
                        <a:rPr lang="mn-MN" sz="1100" b="1" i="0" u="none" strike="noStrike" dirty="0">
                          <a:solidFill>
                            <a:srgbClr val="10253F"/>
                          </a:solidFill>
                          <a:effectLst/>
                          <a:latin typeface="Arial" panose="020B0604020202020204" pitchFamily="34" charset="0"/>
                        </a:rPr>
                        <a:t>2,884</a:t>
                      </a:r>
                    </a:p>
                  </a:txBody>
                  <a:tcPr marL="0" marR="0" marT="0" marB="0" anchor="ctr"/>
                </a:tc>
                <a:tc>
                  <a:txBody>
                    <a:bodyPr/>
                    <a:lstStyle/>
                    <a:p>
                      <a:pPr marL="0" algn="ctr" defTabSz="914400" rtl="0" eaLnBrk="1" fontAlgn="ctr" latinLnBrk="0" hangingPunct="1"/>
                      <a:r>
                        <a:rPr lang="en-US" sz="1100" b="1" i="0" u="none" strike="noStrike" kern="1200" dirty="0">
                          <a:solidFill>
                            <a:srgbClr val="10253F"/>
                          </a:solidFill>
                          <a:effectLst/>
                          <a:latin typeface="Arial" panose="020B0604020202020204" pitchFamily="34" charset="0"/>
                          <a:ea typeface="+mn-ea"/>
                          <a:cs typeface="+mn-cs"/>
                        </a:rPr>
                        <a:t>3,152</a:t>
                      </a:r>
                    </a:p>
                  </a:txBody>
                  <a:tcPr marL="0" marR="0" marT="0" marB="0" anchor="ctr"/>
                </a:tc>
                <a:tc>
                  <a:txBody>
                    <a:bodyPr/>
                    <a:lstStyle/>
                    <a:p>
                      <a:pPr marL="0" algn="ctr" defTabSz="914400" rtl="0" eaLnBrk="1" fontAlgn="ctr" latinLnBrk="0" hangingPunct="1"/>
                      <a:r>
                        <a:rPr lang="en-US" sz="1100" b="1" i="0" u="none" strike="noStrike" kern="1200" dirty="0">
                          <a:solidFill>
                            <a:srgbClr val="10253F"/>
                          </a:solidFill>
                          <a:effectLst/>
                          <a:latin typeface="Arial" panose="020B0604020202020204" pitchFamily="34" charset="0"/>
                          <a:ea typeface="+mn-ea"/>
                          <a:cs typeface="+mn-cs"/>
                        </a:rPr>
                        <a:t>109%</a:t>
                      </a:r>
                    </a:p>
                  </a:txBody>
                  <a:tcPr marL="0" marR="0" marT="0" marB="0" anchor="ctr"/>
                </a:tc>
                <a:extLst>
                  <a:ext uri="{0D108BD9-81ED-4DB2-BD59-A6C34878D82A}">
                    <a16:rowId xmlns:a16="http://schemas.microsoft.com/office/drawing/2014/main" val="3473464252"/>
                  </a:ext>
                </a:extLst>
              </a:tr>
            </a:tbl>
          </a:graphicData>
        </a:graphic>
      </p:graphicFrame>
    </p:spTree>
    <p:extLst>
      <p:ext uri="{BB962C8B-B14F-4D97-AF65-F5344CB8AC3E}">
        <p14:creationId xmlns:p14="http://schemas.microsoft.com/office/powerpoint/2010/main" val="17449116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DE25B11-C522-4DBA-8366-582CBADFD9D1}"/>
              </a:ext>
            </a:extLst>
          </p:cNvPr>
          <p:cNvSpPr/>
          <p:nvPr/>
        </p:nvSpPr>
        <p:spPr>
          <a:xfrm>
            <a:off x="838200" y="1393032"/>
            <a:ext cx="11353800" cy="165446"/>
          </a:xfrm>
          <a:prstGeom prst="rect">
            <a:avLst/>
          </a:prstGeom>
          <a:solidFill>
            <a:srgbClr val="A71C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sp>
        <p:nvSpPr>
          <p:cNvPr id="4" name="Rectangle 3">
            <a:extLst>
              <a:ext uri="{FF2B5EF4-FFF2-40B4-BE49-F238E27FC236}">
                <a16:creationId xmlns:a16="http://schemas.microsoft.com/office/drawing/2014/main" id="{B289FB6A-D3A3-43E4-B041-1A3BB84FE9D7}"/>
              </a:ext>
            </a:extLst>
          </p:cNvPr>
          <p:cNvSpPr/>
          <p:nvPr/>
        </p:nvSpPr>
        <p:spPr>
          <a:xfrm>
            <a:off x="0" y="6692554"/>
            <a:ext cx="12192000" cy="165446"/>
          </a:xfrm>
          <a:prstGeom prst="rect">
            <a:avLst/>
          </a:prstGeom>
          <a:gradFill flip="none" rotWithShape="1">
            <a:gsLst>
              <a:gs pos="0">
                <a:srgbClr val="0753D7"/>
              </a:gs>
              <a:gs pos="47000">
                <a:srgbClr val="A71C20"/>
              </a:gs>
            </a:gsLst>
            <a:lin ang="9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grpSp>
        <p:nvGrpSpPr>
          <p:cNvPr id="8" name="Group 7">
            <a:extLst>
              <a:ext uri="{FF2B5EF4-FFF2-40B4-BE49-F238E27FC236}">
                <a16:creationId xmlns:a16="http://schemas.microsoft.com/office/drawing/2014/main" id="{4E17CCDE-6CDD-44F5-9984-9A242B67DD2A}"/>
              </a:ext>
            </a:extLst>
          </p:cNvPr>
          <p:cNvGrpSpPr/>
          <p:nvPr/>
        </p:nvGrpSpPr>
        <p:grpSpPr>
          <a:xfrm>
            <a:off x="9563122" y="403397"/>
            <a:ext cx="2355828" cy="779463"/>
            <a:chOff x="9563122" y="297656"/>
            <a:chExt cx="2355828" cy="779463"/>
          </a:xfrm>
        </p:grpSpPr>
        <p:pic>
          <p:nvPicPr>
            <p:cNvPr id="9" name="Picture 8">
              <a:extLst>
                <a:ext uri="{FF2B5EF4-FFF2-40B4-BE49-F238E27FC236}">
                  <a16:creationId xmlns:a16="http://schemas.microsoft.com/office/drawing/2014/main" id="{5073E8D6-345B-4A07-992F-87485AB4B4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63122" y="396477"/>
              <a:ext cx="729274" cy="631429"/>
            </a:xfrm>
            <a:prstGeom prst="rect">
              <a:avLst/>
            </a:prstGeom>
          </p:spPr>
        </p:pic>
        <p:cxnSp>
          <p:nvCxnSpPr>
            <p:cNvPr id="10" name="Straight Connector 9">
              <a:extLst>
                <a:ext uri="{FF2B5EF4-FFF2-40B4-BE49-F238E27FC236}">
                  <a16:creationId xmlns:a16="http://schemas.microsoft.com/office/drawing/2014/main" id="{34FBDB28-5129-4B85-93C5-8308D7B0BD4B}"/>
                </a:ext>
              </a:extLst>
            </p:cNvPr>
            <p:cNvCxnSpPr/>
            <p:nvPr/>
          </p:nvCxnSpPr>
          <p:spPr>
            <a:xfrm>
              <a:off x="10398696" y="297656"/>
              <a:ext cx="0" cy="779463"/>
            </a:xfrm>
            <a:prstGeom prst="line">
              <a:avLst/>
            </a:prstGeom>
            <a:ln>
              <a:solidFill>
                <a:srgbClr val="A71C2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28E8ED5-0DA7-4F6C-BA11-054D5A9BE4A8}"/>
                </a:ext>
              </a:extLst>
            </p:cNvPr>
            <p:cNvSpPr txBox="1"/>
            <p:nvPr/>
          </p:nvSpPr>
          <p:spPr>
            <a:xfrm>
              <a:off x="10520810" y="481358"/>
              <a:ext cx="1398140" cy="461665"/>
            </a:xfrm>
            <a:prstGeom prst="rect">
              <a:avLst/>
            </a:prstGeom>
            <a:noFill/>
          </p:spPr>
          <p:txBody>
            <a:bodyPr wrap="none" rtlCol="0">
              <a:spAutoFit/>
            </a:bodyPr>
            <a:lstStyle/>
            <a:p>
              <a:r>
                <a:rPr lang="mn-MN" sz="1200" i="1" dirty="0">
                  <a:latin typeface="Roboto Light" panose="02000000000000000000" pitchFamily="2" charset="0"/>
                  <a:ea typeface="Roboto Light" panose="02000000000000000000" pitchFamily="2" charset="0"/>
                </a:rPr>
                <a:t>Зуун зуунд</a:t>
              </a:r>
            </a:p>
            <a:p>
              <a:r>
                <a:rPr lang="mn-MN" sz="1200" i="1" dirty="0">
                  <a:latin typeface="Roboto" panose="02000000000000000000" pitchFamily="2" charset="0"/>
                  <a:ea typeface="Roboto" panose="02000000000000000000" pitchFamily="2" charset="0"/>
                </a:rPr>
                <a:t>Нугаршгүй чанар</a:t>
              </a:r>
            </a:p>
          </p:txBody>
        </p:sp>
      </p:grpSp>
      <p:sp>
        <p:nvSpPr>
          <p:cNvPr id="14" name="Title 1">
            <a:extLst>
              <a:ext uri="{FF2B5EF4-FFF2-40B4-BE49-F238E27FC236}">
                <a16:creationId xmlns:a16="http://schemas.microsoft.com/office/drawing/2014/main" id="{69EBBB15-6AA1-4C87-A5FB-0340F5B7F083}"/>
              </a:ext>
            </a:extLst>
          </p:cNvPr>
          <p:cNvSpPr>
            <a:spLocks noGrp="1"/>
          </p:cNvSpPr>
          <p:nvPr>
            <p:ph type="title"/>
          </p:nvPr>
        </p:nvSpPr>
        <p:spPr>
          <a:xfrm>
            <a:off x="838200" y="365125"/>
            <a:ext cx="5981700" cy="1027907"/>
          </a:xfrm>
        </p:spPr>
        <p:txBody>
          <a:bodyPr>
            <a:noAutofit/>
          </a:bodyPr>
          <a:lstStyle/>
          <a:p>
            <a:r>
              <a:rPr lang="mn-MN" sz="3200" dirty="0">
                <a:latin typeface="Arial" panose="020B0604020202020204" pitchFamily="34" charset="0"/>
                <a:ea typeface="Roboto" panose="02000000000000000000" pitchFamily="2" charset="0"/>
                <a:cs typeface="Arial" panose="020B0604020202020204" pitchFamily="34" charset="0"/>
              </a:rPr>
              <a:t>Санхүүгийн тайлан</a:t>
            </a:r>
            <a:br>
              <a:rPr lang="en-US" sz="2800" dirty="0">
                <a:latin typeface="Arial" panose="020B0604020202020204" pitchFamily="34" charset="0"/>
                <a:ea typeface="Roboto" panose="02000000000000000000" pitchFamily="2" charset="0"/>
                <a:cs typeface="Arial" panose="020B0604020202020204" pitchFamily="34" charset="0"/>
              </a:rPr>
            </a:br>
            <a:r>
              <a:rPr lang="mn-MN" sz="2000" dirty="0">
                <a:latin typeface="Arial" panose="020B0604020202020204" pitchFamily="34" charset="0"/>
                <a:ea typeface="Roboto" panose="02000000000000000000" pitchFamily="2" charset="0"/>
                <a:cs typeface="Arial" panose="020B0604020202020204" pitchFamily="34" charset="0"/>
              </a:rPr>
              <a:t>Төлөвлөгөө гүйцэттгэл</a:t>
            </a:r>
            <a:endParaRPr lang="mn-MN" sz="2800" dirty="0">
              <a:latin typeface="Arial" panose="020B0604020202020204" pitchFamily="34" charset="0"/>
              <a:ea typeface="Roboto" panose="02000000000000000000" pitchFamily="2" charset="0"/>
              <a:cs typeface="Arial" panose="020B0604020202020204" pitchFamily="34" charset="0"/>
            </a:endParaRPr>
          </a:p>
        </p:txBody>
      </p:sp>
      <p:sp>
        <p:nvSpPr>
          <p:cNvPr id="16" name="Text Placeholder 5"/>
          <p:cNvSpPr txBox="1">
            <a:spLocks/>
          </p:cNvSpPr>
          <p:nvPr/>
        </p:nvSpPr>
        <p:spPr>
          <a:xfrm>
            <a:off x="1003301" y="1564086"/>
            <a:ext cx="4516655" cy="514116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mn-MN" sz="1600" b="1" dirty="0">
                <a:latin typeface="Arial" pitchFamily="34" charset="0"/>
                <a:cs typeface="Arial" pitchFamily="34" charset="0"/>
              </a:rPr>
              <a:t>ОРЛОГО ҮР ДҮНГИЙН ТАЙЛАН</a:t>
            </a:r>
          </a:p>
          <a:p>
            <a:pPr algn="just">
              <a:lnSpc>
                <a:spcPct val="150000"/>
              </a:lnSpc>
            </a:pPr>
            <a:r>
              <a:rPr lang="mn-MN" sz="1400" dirty="0">
                <a:latin typeface="Arial" pitchFamily="34" charset="0"/>
                <a:cs typeface="Arial" pitchFamily="34" charset="0"/>
              </a:rPr>
              <a:t>Орлого үр дүнгийн тайлангаас харвал борлуулалтын орлого төлөвлөгөөнөөс 26%-аар өссөн бол үүнийг дагаад борлуулсан бүтээгдэхүүний өртөг 39%-аар өсч нийт ашиг 5%-аар буурсан байна. Харин зардлын хувьд үйл ажиллагааны зардал 2%-аар өсч, үйл ажиллагааны ашиг 17%-аар, элэгдлийн зардал 22%-аар буурч зээлийн хүүгийн зардал 4%-аар, өссөн. Тайлант хугацааны цэвэр ашиг төлөвлөгөөнөөс 310% буюу 3 дахин нэмэгдэж 121 сая төгрөгийн ашигтай ажилласан байна.</a:t>
            </a:r>
          </a:p>
        </p:txBody>
      </p:sp>
      <p:graphicFrame>
        <p:nvGraphicFramePr>
          <p:cNvPr id="6" name="Content Placeholder 5">
            <a:extLst>
              <a:ext uri="{FF2B5EF4-FFF2-40B4-BE49-F238E27FC236}">
                <a16:creationId xmlns:a16="http://schemas.microsoft.com/office/drawing/2014/main" id="{219A3895-339E-4F73-91DC-DCF1D4269EA0}"/>
              </a:ext>
            </a:extLst>
          </p:cNvPr>
          <p:cNvGraphicFramePr>
            <a:graphicFrameLocks noGrp="1"/>
          </p:cNvGraphicFramePr>
          <p:nvPr>
            <p:ph idx="1"/>
            <p:extLst>
              <p:ext uri="{D42A27DB-BD31-4B8C-83A1-F6EECF244321}">
                <p14:modId xmlns:p14="http://schemas.microsoft.com/office/powerpoint/2010/main" val="1270032906"/>
              </p:ext>
            </p:extLst>
          </p:nvPr>
        </p:nvGraphicFramePr>
        <p:xfrm>
          <a:off x="5897462" y="1754637"/>
          <a:ext cx="6021491" cy="3604762"/>
        </p:xfrm>
        <a:graphic>
          <a:graphicData uri="http://schemas.openxmlformats.org/drawingml/2006/table">
            <a:tbl>
              <a:tblPr firstRow="1" bandRow="1">
                <a:tableStyleId>{C083E6E3-FA7D-4D7B-A595-EF9225AFEA82}</a:tableStyleId>
              </a:tblPr>
              <a:tblGrid>
                <a:gridCol w="2527329">
                  <a:extLst>
                    <a:ext uri="{9D8B030D-6E8A-4147-A177-3AD203B41FA5}">
                      <a16:colId xmlns:a16="http://schemas.microsoft.com/office/drawing/2014/main" val="3735211399"/>
                    </a:ext>
                  </a:extLst>
                </a:gridCol>
                <a:gridCol w="814174">
                  <a:extLst>
                    <a:ext uri="{9D8B030D-6E8A-4147-A177-3AD203B41FA5}">
                      <a16:colId xmlns:a16="http://schemas.microsoft.com/office/drawing/2014/main" val="1620653774"/>
                    </a:ext>
                  </a:extLst>
                </a:gridCol>
                <a:gridCol w="814174">
                  <a:extLst>
                    <a:ext uri="{9D8B030D-6E8A-4147-A177-3AD203B41FA5}">
                      <a16:colId xmlns:a16="http://schemas.microsoft.com/office/drawing/2014/main" val="3264844984"/>
                    </a:ext>
                  </a:extLst>
                </a:gridCol>
                <a:gridCol w="1051640">
                  <a:extLst>
                    <a:ext uri="{9D8B030D-6E8A-4147-A177-3AD203B41FA5}">
                      <a16:colId xmlns:a16="http://schemas.microsoft.com/office/drawing/2014/main" val="1418661953"/>
                    </a:ext>
                  </a:extLst>
                </a:gridCol>
                <a:gridCol w="814174">
                  <a:extLst>
                    <a:ext uri="{9D8B030D-6E8A-4147-A177-3AD203B41FA5}">
                      <a16:colId xmlns:a16="http://schemas.microsoft.com/office/drawing/2014/main" val="49427616"/>
                    </a:ext>
                  </a:extLst>
                </a:gridCol>
              </a:tblGrid>
              <a:tr h="353044">
                <a:tc gridSpan="5">
                  <a:txBody>
                    <a:bodyPr/>
                    <a:lstStyle/>
                    <a:p>
                      <a:pPr algn="l" rtl="0" fontAlgn="ctr"/>
                      <a:r>
                        <a:rPr lang="mn-MN" sz="1400" u="none" strike="noStrike" dirty="0">
                          <a:effectLst/>
                          <a:latin typeface="Arial" panose="020B0604020202020204" pitchFamily="34" charset="0"/>
                          <a:cs typeface="Arial" panose="020B0604020202020204" pitchFamily="34" charset="0"/>
                        </a:rPr>
                        <a:t>Орлого үр дүнгийн тайлан /сая төгрөгөөр/</a:t>
                      </a:r>
                      <a:endParaRPr lang="mn-MN" sz="1400" b="1" i="0" u="none" strike="noStrike" dirty="0">
                        <a:solidFill>
                          <a:srgbClr val="10253F"/>
                        </a:solidFill>
                        <a:effectLst/>
                        <a:latin typeface="Arial" panose="020B0604020202020204" pitchFamily="34" charset="0"/>
                        <a:cs typeface="Arial" panose="020B0604020202020204" pitchFamily="34" charset="0"/>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mn-MN"/>
                    </a:p>
                  </a:txBody>
                  <a:tcPr/>
                </a:tc>
                <a:tc hMerge="1">
                  <a:txBody>
                    <a:bodyPr/>
                    <a:lstStyle/>
                    <a:p>
                      <a:endParaRPr lang="mn-MN"/>
                    </a:p>
                  </a:txBody>
                  <a:tcPr/>
                </a:tc>
                <a:tc hMerge="1">
                  <a:txBody>
                    <a:bodyPr/>
                    <a:lstStyle/>
                    <a:p>
                      <a:endParaRPr lang="mn-MN"/>
                    </a:p>
                  </a:txBody>
                  <a:tcPr/>
                </a:tc>
                <a:tc hMerge="1">
                  <a:txBody>
                    <a:bodyPr/>
                    <a:lstStyle/>
                    <a:p>
                      <a:endParaRPr lang="mn-MN"/>
                    </a:p>
                  </a:txBody>
                  <a:tcPr/>
                </a:tc>
                <a:extLst>
                  <a:ext uri="{0D108BD9-81ED-4DB2-BD59-A6C34878D82A}">
                    <a16:rowId xmlns:a16="http://schemas.microsoft.com/office/drawing/2014/main" val="3637075264"/>
                  </a:ext>
                </a:extLst>
              </a:tr>
              <a:tr h="278719">
                <a:tc>
                  <a:txBody>
                    <a:bodyPr/>
                    <a:lstStyle/>
                    <a:p>
                      <a:pPr algn="ctr" rtl="0" fontAlgn="ctr"/>
                      <a:r>
                        <a:rPr lang="mn-MN" sz="1100" b="1" u="none" strike="noStrike" dirty="0">
                          <a:effectLst/>
                          <a:latin typeface="Arial" panose="020B0604020202020204" pitchFamily="34" charset="0"/>
                          <a:cs typeface="Arial" panose="020B0604020202020204" pitchFamily="34" charset="0"/>
                        </a:rPr>
                        <a:t>Он</a:t>
                      </a:r>
                      <a:endParaRPr lang="mn-MN" sz="1100" b="1" i="0" u="none" strike="noStrike" dirty="0">
                        <a:solidFill>
                          <a:srgbClr val="10253F"/>
                        </a:solidFill>
                        <a:effectLst/>
                        <a:latin typeface="Arial" panose="020B0604020202020204" pitchFamily="34" charset="0"/>
                        <a:cs typeface="Arial" panose="020B0604020202020204" pitchFamily="34" charset="0"/>
                      </a:endParaRPr>
                    </a:p>
                  </a:txBody>
                  <a:tcPr marL="0" marR="0" marT="0" marB="0" anchor="ctr">
                    <a:lnT w="12700" cap="flat" cmpd="sng" algn="ctr">
                      <a:solidFill>
                        <a:schemeClr val="tx1"/>
                      </a:solidFill>
                      <a:prstDash val="solid"/>
                      <a:round/>
                      <a:headEnd type="none" w="med" len="med"/>
                      <a:tailEnd type="none" w="med" len="med"/>
                    </a:lnT>
                  </a:tcPr>
                </a:tc>
                <a:tc>
                  <a:txBody>
                    <a:bodyPr/>
                    <a:lstStyle/>
                    <a:p>
                      <a:pPr algn="ctr" rtl="0" fontAlgn="ctr"/>
                      <a:r>
                        <a:rPr lang="mn-MN" sz="1100" b="1" i="0" u="none" strike="noStrike" dirty="0">
                          <a:solidFill>
                            <a:srgbClr val="10253F"/>
                          </a:solidFill>
                          <a:effectLst/>
                          <a:latin typeface="Arial" panose="020B0604020202020204" pitchFamily="34" charset="0"/>
                        </a:rPr>
                        <a:t>2018</a:t>
                      </a:r>
                    </a:p>
                  </a:txBody>
                  <a:tcPr marL="0" marR="0" marT="0" marB="0" anchor="ctr">
                    <a:lnT w="12700" cap="flat" cmpd="sng" algn="ctr">
                      <a:solidFill>
                        <a:schemeClr val="tx1"/>
                      </a:solidFill>
                      <a:prstDash val="solid"/>
                      <a:round/>
                      <a:headEnd type="none" w="med" len="med"/>
                      <a:tailEnd type="none" w="med" len="med"/>
                    </a:lnT>
                  </a:tcPr>
                </a:tc>
                <a:tc>
                  <a:txBody>
                    <a:bodyPr/>
                    <a:lstStyle/>
                    <a:p>
                      <a:pPr algn="ctr" rtl="0" fontAlgn="ctr"/>
                      <a:r>
                        <a:rPr lang="mn-MN" sz="1100" b="1" i="0" u="none" strike="noStrike" dirty="0">
                          <a:solidFill>
                            <a:srgbClr val="10253F"/>
                          </a:solidFill>
                          <a:effectLst/>
                          <a:latin typeface="Arial" panose="020B0604020202020204" pitchFamily="34" charset="0"/>
                        </a:rPr>
                        <a:t>201</a:t>
                      </a:r>
                      <a:r>
                        <a:rPr lang="en-US" sz="1100" b="1" i="0" u="none" strike="noStrike" dirty="0">
                          <a:solidFill>
                            <a:srgbClr val="10253F"/>
                          </a:solidFill>
                          <a:effectLst/>
                          <a:latin typeface="Arial" panose="020B0604020202020204" pitchFamily="34" charset="0"/>
                        </a:rPr>
                        <a:t>9*</a:t>
                      </a:r>
                      <a:endParaRPr lang="mn-MN" sz="1100" b="1" i="0" u="none" strike="noStrike" dirty="0">
                        <a:solidFill>
                          <a:srgbClr val="10253F"/>
                        </a:solidFill>
                        <a:effectLst/>
                        <a:latin typeface="Arial" panose="020B0604020202020204" pitchFamily="34" charset="0"/>
                      </a:endParaRPr>
                    </a:p>
                  </a:txBody>
                  <a:tcPr marL="0" marR="0" marT="0" marB="0" anchor="ctr">
                    <a:lnT w="12700" cap="flat" cmpd="sng" algn="ctr">
                      <a:solidFill>
                        <a:schemeClr val="tx1"/>
                      </a:solidFill>
                      <a:prstDash val="solid"/>
                      <a:round/>
                      <a:headEnd type="none" w="med" len="med"/>
                      <a:tailEnd type="none" w="med" len="med"/>
                    </a:lnT>
                  </a:tcPr>
                </a:tc>
                <a:tc>
                  <a:txBody>
                    <a:bodyPr/>
                    <a:lstStyle/>
                    <a:p>
                      <a:pPr marL="0" algn="ctr" defTabSz="914400" rtl="0" eaLnBrk="1" fontAlgn="ctr" latinLnBrk="0" hangingPunct="1"/>
                      <a:r>
                        <a:rPr lang="en-US" sz="1100" b="1" i="0" u="none" strike="noStrike" kern="1200" dirty="0">
                          <a:solidFill>
                            <a:srgbClr val="10253F"/>
                          </a:solidFill>
                          <a:effectLst/>
                          <a:latin typeface="Arial" panose="020B0604020202020204" pitchFamily="34" charset="0"/>
                          <a:ea typeface="+mn-ea"/>
                          <a:cs typeface="+mn-cs"/>
                        </a:rPr>
                        <a:t>2019</a:t>
                      </a:r>
                    </a:p>
                  </a:txBody>
                  <a:tcPr marL="0" marR="0" marT="0" marB="0" anchor="ctr">
                    <a:lnT w="12700" cap="flat" cmpd="sng" algn="ctr">
                      <a:solidFill>
                        <a:schemeClr val="tx1"/>
                      </a:solidFill>
                      <a:prstDash val="solid"/>
                      <a:round/>
                      <a:headEnd type="none" w="med" len="med"/>
                      <a:tailEnd type="none" w="med" len="med"/>
                    </a:lnT>
                  </a:tcPr>
                </a:tc>
                <a:tc>
                  <a:txBody>
                    <a:bodyPr/>
                    <a:lstStyle/>
                    <a:p>
                      <a:pPr marL="0" algn="ctr" defTabSz="914400" rtl="0" eaLnBrk="1" fontAlgn="ctr" latinLnBrk="0" hangingPunct="1"/>
                      <a:r>
                        <a:rPr lang="mn-MN" sz="1100" b="1" i="0" u="none" strike="noStrike" kern="1200" dirty="0">
                          <a:solidFill>
                            <a:srgbClr val="10253F"/>
                          </a:solidFill>
                          <a:effectLst/>
                          <a:latin typeface="Arial" panose="020B0604020202020204" pitchFamily="34" charset="0"/>
                          <a:ea typeface="+mn-ea"/>
                          <a:cs typeface="+mn-cs"/>
                        </a:rPr>
                        <a:t>ТГХ</a:t>
                      </a:r>
                    </a:p>
                  </a:txBody>
                  <a:tcPr marL="0" marR="0" marT="0"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931813215"/>
                  </a:ext>
                </a:extLst>
              </a:tr>
              <a:tr h="269428">
                <a:tc>
                  <a:txBody>
                    <a:bodyPr/>
                    <a:lstStyle/>
                    <a:p>
                      <a:pPr algn="l" rtl="0" fontAlgn="ctr"/>
                      <a:r>
                        <a:rPr lang="mn-MN" sz="1100" u="none" strike="noStrike" dirty="0">
                          <a:effectLst/>
                          <a:latin typeface="Arial" panose="020B0604020202020204" pitchFamily="34" charset="0"/>
                          <a:cs typeface="Arial" panose="020B0604020202020204" pitchFamily="34" charset="0"/>
                        </a:rPr>
                        <a:t>Борлуулалтын орлого</a:t>
                      </a:r>
                      <a:endParaRPr lang="mn-MN"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rtl="0" fontAlgn="ctr"/>
                      <a:r>
                        <a:rPr lang="mn-MN" sz="1100" b="0" i="0" u="none" strike="noStrike" dirty="0">
                          <a:solidFill>
                            <a:srgbClr val="000000"/>
                          </a:solidFill>
                          <a:effectLst/>
                          <a:latin typeface="Arial" panose="020B0604020202020204" pitchFamily="34" charset="0"/>
                        </a:rPr>
                        <a:t>9,188</a:t>
                      </a:r>
                    </a:p>
                  </a:txBody>
                  <a:tcPr marL="0" marR="0" marT="0" marB="0" anchor="ctr"/>
                </a:tc>
                <a:tc>
                  <a:txBody>
                    <a:bodyPr/>
                    <a:lstStyle/>
                    <a:p>
                      <a:pPr algn="ctr" rtl="0" fontAlgn="ctr"/>
                      <a:r>
                        <a:rPr lang="mn-MN" sz="1100" b="0" i="0" u="none" strike="noStrike" dirty="0">
                          <a:solidFill>
                            <a:srgbClr val="000000"/>
                          </a:solidFill>
                          <a:effectLst/>
                          <a:latin typeface="Arial" panose="020B0604020202020204" pitchFamily="34" charset="0"/>
                        </a:rPr>
                        <a:t>10,758</a:t>
                      </a:r>
                    </a:p>
                  </a:txBody>
                  <a:tcPr marL="0" marR="0" marT="0" marB="0" anchor="ctr"/>
                </a:tc>
                <a:tc>
                  <a:txBody>
                    <a:bodyPr/>
                    <a:lstStyle/>
                    <a:p>
                      <a:pPr marL="0" algn="ctr" defTabSz="914400" rtl="0" eaLnBrk="1" fontAlgn="ctr" latinLnBrk="0" hangingPunct="1"/>
                      <a:r>
                        <a:rPr lang="en-US" sz="1100" b="0" i="0" u="none" strike="noStrike" kern="1200" dirty="0">
                          <a:solidFill>
                            <a:srgbClr val="10253F"/>
                          </a:solidFill>
                          <a:effectLst/>
                          <a:latin typeface="Arial" panose="020B0604020202020204" pitchFamily="34" charset="0"/>
                          <a:ea typeface="+mn-ea"/>
                          <a:cs typeface="+mn-cs"/>
                        </a:rPr>
                        <a:t>13,518</a:t>
                      </a:r>
                    </a:p>
                  </a:txBody>
                  <a:tcPr marL="0" marR="0" marT="0" marB="0" anchor="ctr"/>
                </a:tc>
                <a:tc>
                  <a:txBody>
                    <a:bodyPr/>
                    <a:lstStyle/>
                    <a:p>
                      <a:pPr marL="0" algn="ctr" defTabSz="914400" rtl="0" eaLnBrk="1" fontAlgn="ctr" latinLnBrk="0" hangingPunct="1"/>
                      <a:r>
                        <a:rPr lang="en-US" sz="1100" b="0" i="0" u="none" strike="noStrike" kern="1200" dirty="0">
                          <a:solidFill>
                            <a:srgbClr val="10253F"/>
                          </a:solidFill>
                          <a:effectLst/>
                          <a:latin typeface="Arial" panose="020B0604020202020204" pitchFamily="34" charset="0"/>
                          <a:ea typeface="+mn-ea"/>
                          <a:cs typeface="+mn-cs"/>
                        </a:rPr>
                        <a:t>1</a:t>
                      </a:r>
                      <a:r>
                        <a:rPr lang="mn-MN" sz="1100" b="0" i="0" u="none" strike="noStrike" kern="1200" dirty="0">
                          <a:solidFill>
                            <a:srgbClr val="10253F"/>
                          </a:solidFill>
                          <a:effectLst/>
                          <a:latin typeface="Arial" panose="020B0604020202020204" pitchFamily="34" charset="0"/>
                          <a:ea typeface="+mn-ea"/>
                          <a:cs typeface="+mn-cs"/>
                        </a:rPr>
                        <a:t>26</a:t>
                      </a:r>
                      <a:r>
                        <a:rPr lang="en-US" sz="1100" b="0" i="0" u="none" strike="noStrike" kern="1200" dirty="0">
                          <a:solidFill>
                            <a:srgbClr val="10253F"/>
                          </a:solidFill>
                          <a:effectLst/>
                          <a:latin typeface="Arial" panose="020B0604020202020204" pitchFamily="34" charset="0"/>
                          <a:ea typeface="+mn-ea"/>
                          <a:cs typeface="+mn-cs"/>
                        </a:rPr>
                        <a:t>%</a:t>
                      </a:r>
                    </a:p>
                  </a:txBody>
                  <a:tcPr marL="0" marR="0" marT="0" marB="0" anchor="ctr"/>
                </a:tc>
                <a:extLst>
                  <a:ext uri="{0D108BD9-81ED-4DB2-BD59-A6C34878D82A}">
                    <a16:rowId xmlns:a16="http://schemas.microsoft.com/office/drawing/2014/main" val="489550878"/>
                  </a:ext>
                </a:extLst>
              </a:tr>
              <a:tr h="269428">
                <a:tc>
                  <a:txBody>
                    <a:bodyPr/>
                    <a:lstStyle/>
                    <a:p>
                      <a:pPr algn="l" rtl="0" fontAlgn="ctr"/>
                      <a:r>
                        <a:rPr lang="mn-MN" sz="1100" u="none" strike="noStrike" dirty="0">
                          <a:effectLst/>
                          <a:latin typeface="Arial" panose="020B0604020202020204" pitchFamily="34" charset="0"/>
                          <a:cs typeface="Arial" panose="020B0604020202020204" pitchFamily="34" charset="0"/>
                        </a:rPr>
                        <a:t>ББӨ</a:t>
                      </a:r>
                      <a:endParaRPr lang="mn-MN"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rtl="0" fontAlgn="ctr"/>
                      <a:r>
                        <a:rPr lang="mn-MN" sz="1100" b="0" i="0" u="none" strike="noStrike" dirty="0">
                          <a:solidFill>
                            <a:srgbClr val="000000"/>
                          </a:solidFill>
                          <a:effectLst/>
                          <a:latin typeface="Arial" panose="020B0604020202020204" pitchFamily="34" charset="0"/>
                        </a:rPr>
                        <a:t>6,304</a:t>
                      </a:r>
                    </a:p>
                  </a:txBody>
                  <a:tcPr marL="0" marR="0" marT="0" marB="0" anchor="ctr"/>
                </a:tc>
                <a:tc>
                  <a:txBody>
                    <a:bodyPr/>
                    <a:lstStyle/>
                    <a:p>
                      <a:pPr algn="ctr" rtl="0" fontAlgn="ctr"/>
                      <a:r>
                        <a:rPr lang="mn-MN" sz="1100" b="0" i="0" u="none" strike="noStrike" dirty="0">
                          <a:solidFill>
                            <a:srgbClr val="000000"/>
                          </a:solidFill>
                          <a:effectLst/>
                          <a:latin typeface="Arial" panose="020B0604020202020204" pitchFamily="34" charset="0"/>
                        </a:rPr>
                        <a:t>7,435</a:t>
                      </a:r>
                    </a:p>
                  </a:txBody>
                  <a:tcPr marL="0" marR="0" marT="0" marB="0" anchor="ctr"/>
                </a:tc>
                <a:tc>
                  <a:txBody>
                    <a:bodyPr/>
                    <a:lstStyle/>
                    <a:p>
                      <a:pPr marL="0" algn="ctr" defTabSz="914400" rtl="0" eaLnBrk="1" fontAlgn="ctr" latinLnBrk="0" hangingPunct="1"/>
                      <a:r>
                        <a:rPr lang="en-US" sz="1100" b="0" i="0" u="none" strike="noStrike" kern="1200" dirty="0">
                          <a:solidFill>
                            <a:srgbClr val="10253F"/>
                          </a:solidFill>
                          <a:effectLst/>
                          <a:latin typeface="Arial" panose="020B0604020202020204" pitchFamily="34" charset="0"/>
                          <a:ea typeface="+mn-ea"/>
                          <a:cs typeface="+mn-cs"/>
                        </a:rPr>
                        <a:t>10,366</a:t>
                      </a:r>
                    </a:p>
                  </a:txBody>
                  <a:tcPr marL="0" marR="0" marT="0" marB="0" anchor="ctr"/>
                </a:tc>
                <a:tc>
                  <a:txBody>
                    <a:bodyPr/>
                    <a:lstStyle/>
                    <a:p>
                      <a:pPr marL="0" algn="ctr" defTabSz="914400" rtl="0" eaLnBrk="1" fontAlgn="ctr" latinLnBrk="0" hangingPunct="1"/>
                      <a:r>
                        <a:rPr lang="en-US" sz="1100" b="0" i="0" u="none" strike="noStrike" kern="1200" dirty="0">
                          <a:solidFill>
                            <a:srgbClr val="10253F"/>
                          </a:solidFill>
                          <a:effectLst/>
                          <a:latin typeface="Arial" panose="020B0604020202020204" pitchFamily="34" charset="0"/>
                          <a:ea typeface="+mn-ea"/>
                          <a:cs typeface="+mn-cs"/>
                        </a:rPr>
                        <a:t>1</a:t>
                      </a:r>
                      <a:r>
                        <a:rPr lang="mn-MN" sz="1100" b="0" i="0" u="none" strike="noStrike" kern="1200" dirty="0">
                          <a:solidFill>
                            <a:srgbClr val="10253F"/>
                          </a:solidFill>
                          <a:effectLst/>
                          <a:latin typeface="Arial" panose="020B0604020202020204" pitchFamily="34" charset="0"/>
                          <a:ea typeface="+mn-ea"/>
                          <a:cs typeface="+mn-cs"/>
                        </a:rPr>
                        <a:t>39</a:t>
                      </a:r>
                      <a:r>
                        <a:rPr lang="en-US" sz="1100" b="0" i="0" u="none" strike="noStrike" kern="1200" dirty="0">
                          <a:solidFill>
                            <a:srgbClr val="10253F"/>
                          </a:solidFill>
                          <a:effectLst/>
                          <a:latin typeface="Arial" panose="020B0604020202020204" pitchFamily="34" charset="0"/>
                          <a:ea typeface="+mn-ea"/>
                          <a:cs typeface="+mn-cs"/>
                        </a:rPr>
                        <a:t>%</a:t>
                      </a:r>
                    </a:p>
                  </a:txBody>
                  <a:tcPr marL="0" marR="0" marT="0" marB="0" anchor="ctr"/>
                </a:tc>
                <a:extLst>
                  <a:ext uri="{0D108BD9-81ED-4DB2-BD59-A6C34878D82A}">
                    <a16:rowId xmlns:a16="http://schemas.microsoft.com/office/drawing/2014/main" val="3182079938"/>
                  </a:ext>
                </a:extLst>
              </a:tr>
              <a:tr h="269428">
                <a:tc>
                  <a:txBody>
                    <a:bodyPr/>
                    <a:lstStyle/>
                    <a:p>
                      <a:pPr algn="l" rtl="0" fontAlgn="ctr"/>
                      <a:r>
                        <a:rPr lang="mn-MN" sz="1100" b="1" u="none" strike="noStrike" dirty="0">
                          <a:effectLst/>
                          <a:latin typeface="Arial" panose="020B0604020202020204" pitchFamily="34" charset="0"/>
                          <a:cs typeface="Arial" panose="020B0604020202020204" pitchFamily="34" charset="0"/>
                        </a:rPr>
                        <a:t>Нийт ашиг</a:t>
                      </a:r>
                      <a:endParaRPr lang="mn-MN" sz="1100" b="1" i="0" u="none" strike="noStrike" dirty="0">
                        <a:solidFill>
                          <a:srgbClr val="10253F"/>
                        </a:solidFill>
                        <a:effectLst/>
                        <a:latin typeface="Arial" panose="020B0604020202020204" pitchFamily="34" charset="0"/>
                        <a:cs typeface="Arial" panose="020B0604020202020204" pitchFamily="34" charset="0"/>
                      </a:endParaRPr>
                    </a:p>
                  </a:txBody>
                  <a:tcPr marL="0" marR="0" marT="0" marB="0" anchor="ctr"/>
                </a:tc>
                <a:tc>
                  <a:txBody>
                    <a:bodyPr/>
                    <a:lstStyle/>
                    <a:p>
                      <a:pPr algn="ctr" rtl="0" fontAlgn="ctr"/>
                      <a:r>
                        <a:rPr lang="mn-MN" sz="1100" b="1" i="0" u="none" strike="noStrike" dirty="0">
                          <a:solidFill>
                            <a:srgbClr val="10253F"/>
                          </a:solidFill>
                          <a:effectLst/>
                          <a:latin typeface="Arial" panose="020B0604020202020204" pitchFamily="34" charset="0"/>
                        </a:rPr>
                        <a:t>2,884</a:t>
                      </a:r>
                    </a:p>
                  </a:txBody>
                  <a:tcPr marL="0" marR="0" marT="0" marB="0" anchor="ctr"/>
                </a:tc>
                <a:tc>
                  <a:txBody>
                    <a:bodyPr/>
                    <a:lstStyle/>
                    <a:p>
                      <a:pPr algn="ctr" rtl="0" fontAlgn="ctr"/>
                      <a:r>
                        <a:rPr lang="mn-MN" sz="1100" b="1" i="0" u="none" strike="noStrike" dirty="0">
                          <a:solidFill>
                            <a:srgbClr val="10253F"/>
                          </a:solidFill>
                          <a:effectLst/>
                          <a:latin typeface="Arial" panose="020B0604020202020204" pitchFamily="34" charset="0"/>
                        </a:rPr>
                        <a:t>3,323</a:t>
                      </a:r>
                    </a:p>
                  </a:txBody>
                  <a:tcPr marL="0" marR="0" marT="0" marB="0" anchor="ctr"/>
                </a:tc>
                <a:tc>
                  <a:txBody>
                    <a:bodyPr/>
                    <a:lstStyle/>
                    <a:p>
                      <a:pPr marL="0" algn="ctr" defTabSz="914400" rtl="0" eaLnBrk="1" fontAlgn="ctr" latinLnBrk="0" hangingPunct="1"/>
                      <a:r>
                        <a:rPr lang="en-US" sz="1100" b="1" i="0" u="none" strike="noStrike" kern="1200" dirty="0">
                          <a:solidFill>
                            <a:srgbClr val="10253F"/>
                          </a:solidFill>
                          <a:effectLst/>
                          <a:latin typeface="Arial" panose="020B0604020202020204" pitchFamily="34" charset="0"/>
                          <a:ea typeface="+mn-ea"/>
                          <a:cs typeface="+mn-cs"/>
                        </a:rPr>
                        <a:t>3,152</a:t>
                      </a:r>
                    </a:p>
                  </a:txBody>
                  <a:tcPr marL="0" marR="0" marT="0" marB="0" anchor="ctr"/>
                </a:tc>
                <a:tc>
                  <a:txBody>
                    <a:bodyPr/>
                    <a:lstStyle/>
                    <a:p>
                      <a:pPr marL="0" algn="ctr" defTabSz="914400" rtl="0" eaLnBrk="1" fontAlgn="ctr" latinLnBrk="0" hangingPunct="1"/>
                      <a:r>
                        <a:rPr lang="mn-MN" sz="1100" b="1" i="0" u="none" strike="noStrike" kern="1200" dirty="0">
                          <a:solidFill>
                            <a:srgbClr val="10253F"/>
                          </a:solidFill>
                          <a:effectLst/>
                          <a:latin typeface="Arial" panose="020B0604020202020204" pitchFamily="34" charset="0"/>
                          <a:ea typeface="+mn-ea"/>
                          <a:cs typeface="+mn-cs"/>
                        </a:rPr>
                        <a:t>95</a:t>
                      </a:r>
                      <a:r>
                        <a:rPr lang="en-US" sz="1100" b="1" i="0" u="none" strike="noStrike" kern="1200" dirty="0">
                          <a:solidFill>
                            <a:srgbClr val="10253F"/>
                          </a:solidFill>
                          <a:effectLst/>
                          <a:latin typeface="Arial" panose="020B0604020202020204" pitchFamily="34" charset="0"/>
                          <a:ea typeface="+mn-ea"/>
                          <a:cs typeface="+mn-cs"/>
                        </a:rPr>
                        <a:t>%</a:t>
                      </a:r>
                    </a:p>
                  </a:txBody>
                  <a:tcPr marL="0" marR="0" marT="0" marB="0" anchor="ctr"/>
                </a:tc>
                <a:extLst>
                  <a:ext uri="{0D108BD9-81ED-4DB2-BD59-A6C34878D82A}">
                    <a16:rowId xmlns:a16="http://schemas.microsoft.com/office/drawing/2014/main" val="3473464252"/>
                  </a:ext>
                </a:extLst>
              </a:tr>
              <a:tr h="269428">
                <a:tc>
                  <a:txBody>
                    <a:bodyPr/>
                    <a:lstStyle/>
                    <a:p>
                      <a:pPr algn="l" rtl="0" fontAlgn="ctr"/>
                      <a:r>
                        <a:rPr lang="mn-MN" sz="1100" u="none" strike="noStrike" dirty="0">
                          <a:effectLst/>
                          <a:latin typeface="Arial" panose="020B0604020202020204" pitchFamily="34" charset="0"/>
                          <a:cs typeface="Arial" panose="020B0604020202020204" pitchFamily="34" charset="0"/>
                        </a:rPr>
                        <a:t>Үйл ажиллагааны зардал</a:t>
                      </a:r>
                      <a:endParaRPr lang="mn-MN"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rtl="0" fontAlgn="ctr"/>
                      <a:r>
                        <a:rPr lang="mn-MN" sz="1100" b="0" i="0" u="none" strike="noStrike" dirty="0">
                          <a:solidFill>
                            <a:srgbClr val="000000"/>
                          </a:solidFill>
                          <a:effectLst/>
                          <a:latin typeface="Arial" panose="020B0604020202020204" pitchFamily="34" charset="0"/>
                        </a:rPr>
                        <a:t>1,617</a:t>
                      </a:r>
                    </a:p>
                  </a:txBody>
                  <a:tcPr marL="0" marR="0" marT="0" marB="0" anchor="ctr"/>
                </a:tc>
                <a:tc>
                  <a:txBody>
                    <a:bodyPr/>
                    <a:lstStyle/>
                    <a:p>
                      <a:pPr algn="ctr" rtl="0" fontAlgn="ctr"/>
                      <a:r>
                        <a:rPr lang="mn-MN" sz="1100" b="0" i="0" u="none" strike="noStrike" dirty="0">
                          <a:solidFill>
                            <a:srgbClr val="000000"/>
                          </a:solidFill>
                          <a:effectLst/>
                          <a:latin typeface="Arial" panose="020B0604020202020204" pitchFamily="34" charset="0"/>
                        </a:rPr>
                        <a:t>2,053</a:t>
                      </a:r>
                    </a:p>
                  </a:txBody>
                  <a:tcPr marL="0" marR="0" marT="0" marB="0" anchor="ctr"/>
                </a:tc>
                <a:tc>
                  <a:txBody>
                    <a:bodyPr/>
                    <a:lstStyle/>
                    <a:p>
                      <a:pPr marL="0" algn="ctr" defTabSz="914400" rtl="0" eaLnBrk="1" fontAlgn="ctr" latinLnBrk="0" hangingPunct="1"/>
                      <a:r>
                        <a:rPr lang="en-US" sz="1100" b="0" i="0" u="none" strike="noStrike" kern="1200" dirty="0">
                          <a:solidFill>
                            <a:srgbClr val="10253F"/>
                          </a:solidFill>
                          <a:effectLst/>
                          <a:latin typeface="Arial" panose="020B0604020202020204" pitchFamily="34" charset="0"/>
                          <a:ea typeface="+mn-ea"/>
                          <a:cs typeface="+mn-cs"/>
                        </a:rPr>
                        <a:t>2,101</a:t>
                      </a:r>
                    </a:p>
                  </a:txBody>
                  <a:tcPr marL="0" marR="0" marT="0" marB="0" anchor="ctr"/>
                </a:tc>
                <a:tc>
                  <a:txBody>
                    <a:bodyPr/>
                    <a:lstStyle/>
                    <a:p>
                      <a:pPr marL="0" algn="ctr" defTabSz="914400" rtl="0" eaLnBrk="1" fontAlgn="ctr" latinLnBrk="0" hangingPunct="1"/>
                      <a:r>
                        <a:rPr lang="en-US" sz="1100" b="0" i="0" u="none" strike="noStrike" kern="1200" dirty="0">
                          <a:solidFill>
                            <a:srgbClr val="10253F"/>
                          </a:solidFill>
                          <a:effectLst/>
                          <a:latin typeface="Arial" panose="020B0604020202020204" pitchFamily="34" charset="0"/>
                          <a:ea typeface="+mn-ea"/>
                          <a:cs typeface="+mn-cs"/>
                        </a:rPr>
                        <a:t>10</a:t>
                      </a:r>
                      <a:r>
                        <a:rPr lang="mn-MN" sz="1100" b="0" i="0" u="none" strike="noStrike" kern="1200" dirty="0">
                          <a:solidFill>
                            <a:srgbClr val="10253F"/>
                          </a:solidFill>
                          <a:effectLst/>
                          <a:latin typeface="Arial" panose="020B0604020202020204" pitchFamily="34" charset="0"/>
                          <a:ea typeface="+mn-ea"/>
                          <a:cs typeface="+mn-cs"/>
                        </a:rPr>
                        <a:t>2</a:t>
                      </a:r>
                      <a:r>
                        <a:rPr lang="en-US" sz="1100" b="0" i="0" u="none" strike="noStrike" kern="1200" dirty="0">
                          <a:solidFill>
                            <a:srgbClr val="10253F"/>
                          </a:solidFill>
                          <a:effectLst/>
                          <a:latin typeface="Arial" panose="020B0604020202020204" pitchFamily="34" charset="0"/>
                          <a:ea typeface="+mn-ea"/>
                          <a:cs typeface="+mn-cs"/>
                        </a:rPr>
                        <a:t>%</a:t>
                      </a:r>
                    </a:p>
                  </a:txBody>
                  <a:tcPr marL="0" marR="0" marT="0" marB="0" anchor="ctr"/>
                </a:tc>
                <a:extLst>
                  <a:ext uri="{0D108BD9-81ED-4DB2-BD59-A6C34878D82A}">
                    <a16:rowId xmlns:a16="http://schemas.microsoft.com/office/drawing/2014/main" val="191885261"/>
                  </a:ext>
                </a:extLst>
              </a:tr>
              <a:tr h="269428">
                <a:tc>
                  <a:txBody>
                    <a:bodyPr/>
                    <a:lstStyle/>
                    <a:p>
                      <a:pPr algn="l" rtl="0" fontAlgn="ctr"/>
                      <a:r>
                        <a:rPr lang="mn-MN" sz="1100" b="1" u="none" strike="noStrike" dirty="0">
                          <a:effectLst/>
                          <a:latin typeface="Arial" panose="020B0604020202020204" pitchFamily="34" charset="0"/>
                          <a:cs typeface="Arial" panose="020B0604020202020204" pitchFamily="34" charset="0"/>
                        </a:rPr>
                        <a:t>Үйл ажиллагааны ашиг</a:t>
                      </a:r>
                      <a:endParaRPr lang="mn-MN" sz="1100" b="1" i="0" u="none" strike="noStrike" dirty="0">
                        <a:solidFill>
                          <a:srgbClr val="10253F"/>
                        </a:solidFill>
                        <a:effectLst/>
                        <a:latin typeface="Arial" panose="020B0604020202020204" pitchFamily="34" charset="0"/>
                        <a:cs typeface="Arial" panose="020B0604020202020204" pitchFamily="34" charset="0"/>
                      </a:endParaRPr>
                    </a:p>
                  </a:txBody>
                  <a:tcPr marL="0" marR="0" marT="0" marB="0" anchor="ctr"/>
                </a:tc>
                <a:tc>
                  <a:txBody>
                    <a:bodyPr/>
                    <a:lstStyle/>
                    <a:p>
                      <a:pPr algn="ctr" rtl="0" fontAlgn="ctr"/>
                      <a:r>
                        <a:rPr lang="mn-MN" sz="1100" b="1" i="0" u="none" strike="noStrike" dirty="0">
                          <a:solidFill>
                            <a:srgbClr val="10253F"/>
                          </a:solidFill>
                          <a:effectLst/>
                          <a:latin typeface="Arial" panose="020B0604020202020204" pitchFamily="34" charset="0"/>
                        </a:rPr>
                        <a:t>1,267</a:t>
                      </a:r>
                    </a:p>
                  </a:txBody>
                  <a:tcPr marL="0" marR="0" marT="0" marB="0" anchor="ctr"/>
                </a:tc>
                <a:tc>
                  <a:txBody>
                    <a:bodyPr/>
                    <a:lstStyle/>
                    <a:p>
                      <a:pPr algn="ctr" rtl="0" fontAlgn="ctr"/>
                      <a:r>
                        <a:rPr lang="mn-MN" sz="1100" b="1" i="0" u="none" strike="noStrike" dirty="0">
                          <a:solidFill>
                            <a:srgbClr val="10253F"/>
                          </a:solidFill>
                          <a:effectLst/>
                          <a:latin typeface="Arial" panose="020B0604020202020204" pitchFamily="34" charset="0"/>
                        </a:rPr>
                        <a:t>1,270</a:t>
                      </a:r>
                    </a:p>
                  </a:txBody>
                  <a:tcPr marL="0" marR="0" marT="0" marB="0" anchor="ctr"/>
                </a:tc>
                <a:tc>
                  <a:txBody>
                    <a:bodyPr/>
                    <a:lstStyle/>
                    <a:p>
                      <a:pPr marL="0" algn="ctr" defTabSz="914400" rtl="0" eaLnBrk="1" fontAlgn="ctr" latinLnBrk="0" hangingPunct="1"/>
                      <a:r>
                        <a:rPr lang="en-US" sz="1100" b="1" i="0" u="none" strike="noStrike" kern="1200" dirty="0">
                          <a:solidFill>
                            <a:srgbClr val="10253F"/>
                          </a:solidFill>
                          <a:effectLst/>
                          <a:latin typeface="Arial" panose="020B0604020202020204" pitchFamily="34" charset="0"/>
                          <a:ea typeface="+mn-ea"/>
                          <a:cs typeface="+mn-cs"/>
                        </a:rPr>
                        <a:t>1,051</a:t>
                      </a:r>
                    </a:p>
                  </a:txBody>
                  <a:tcPr marL="0" marR="0" marT="0" marB="0" anchor="ctr"/>
                </a:tc>
                <a:tc>
                  <a:txBody>
                    <a:bodyPr/>
                    <a:lstStyle/>
                    <a:p>
                      <a:pPr marL="0" algn="ctr" defTabSz="914400" rtl="0" eaLnBrk="1" fontAlgn="ctr" latinLnBrk="0" hangingPunct="1"/>
                      <a:r>
                        <a:rPr lang="en-US" sz="1100" b="1" i="0" u="none" strike="noStrike" kern="1200" dirty="0">
                          <a:solidFill>
                            <a:srgbClr val="10253F"/>
                          </a:solidFill>
                          <a:effectLst/>
                          <a:latin typeface="Arial" panose="020B0604020202020204" pitchFamily="34" charset="0"/>
                          <a:ea typeface="+mn-ea"/>
                          <a:cs typeface="+mn-cs"/>
                        </a:rPr>
                        <a:t>83%</a:t>
                      </a:r>
                    </a:p>
                  </a:txBody>
                  <a:tcPr marL="0" marR="0" marT="0" marB="0" anchor="ctr"/>
                </a:tc>
                <a:extLst>
                  <a:ext uri="{0D108BD9-81ED-4DB2-BD59-A6C34878D82A}">
                    <a16:rowId xmlns:a16="http://schemas.microsoft.com/office/drawing/2014/main" val="787461186"/>
                  </a:ext>
                </a:extLst>
              </a:tr>
              <a:tr h="269428">
                <a:tc>
                  <a:txBody>
                    <a:bodyPr/>
                    <a:lstStyle/>
                    <a:p>
                      <a:pPr algn="l" rtl="0" fontAlgn="ctr"/>
                      <a:r>
                        <a:rPr lang="mn-MN" sz="1100" u="none" strike="noStrike" dirty="0">
                          <a:effectLst/>
                          <a:latin typeface="Arial" panose="020B0604020202020204" pitchFamily="34" charset="0"/>
                          <a:cs typeface="Arial" panose="020B0604020202020204" pitchFamily="34" charset="0"/>
                        </a:rPr>
                        <a:t>Элэгдлийн зардал</a:t>
                      </a:r>
                      <a:endParaRPr lang="mn-MN"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rtl="0" fontAlgn="ctr"/>
                      <a:r>
                        <a:rPr lang="mn-MN" sz="1100" b="0" i="0" u="none" strike="noStrike" dirty="0">
                          <a:solidFill>
                            <a:srgbClr val="000000"/>
                          </a:solidFill>
                          <a:effectLst/>
                          <a:latin typeface="Arial" panose="020B0604020202020204" pitchFamily="34" charset="0"/>
                        </a:rPr>
                        <a:t>527 </a:t>
                      </a:r>
                    </a:p>
                  </a:txBody>
                  <a:tcPr marL="0" marR="0" marT="0" marB="0" anchor="ctr"/>
                </a:tc>
                <a:tc>
                  <a:txBody>
                    <a:bodyPr/>
                    <a:lstStyle/>
                    <a:p>
                      <a:pPr algn="ctr" rtl="0" fontAlgn="ctr"/>
                      <a:r>
                        <a:rPr lang="mn-MN" sz="1100" b="0" i="0" u="none" strike="noStrike" dirty="0">
                          <a:solidFill>
                            <a:srgbClr val="000000"/>
                          </a:solidFill>
                          <a:effectLst/>
                          <a:latin typeface="Arial" panose="020B0604020202020204" pitchFamily="34" charset="0"/>
                        </a:rPr>
                        <a:t>613 </a:t>
                      </a:r>
                    </a:p>
                  </a:txBody>
                  <a:tcPr marL="0" marR="0" marT="0" marB="0" anchor="ctr"/>
                </a:tc>
                <a:tc>
                  <a:txBody>
                    <a:bodyPr/>
                    <a:lstStyle/>
                    <a:p>
                      <a:pPr marL="0" algn="ctr" defTabSz="914400" rtl="0" eaLnBrk="1" fontAlgn="ctr" latinLnBrk="0" hangingPunct="1"/>
                      <a:r>
                        <a:rPr lang="en-US" sz="1100" b="0" i="0" u="none" strike="noStrike" kern="1200" dirty="0">
                          <a:solidFill>
                            <a:srgbClr val="10253F"/>
                          </a:solidFill>
                          <a:effectLst/>
                          <a:latin typeface="Arial" panose="020B0604020202020204" pitchFamily="34" charset="0"/>
                          <a:ea typeface="+mn-ea"/>
                          <a:cs typeface="+mn-cs"/>
                        </a:rPr>
                        <a:t>   410  </a:t>
                      </a:r>
                    </a:p>
                  </a:txBody>
                  <a:tcPr marL="0" marR="0" marT="0" marB="0" anchor="ctr"/>
                </a:tc>
                <a:tc>
                  <a:txBody>
                    <a:bodyPr/>
                    <a:lstStyle/>
                    <a:p>
                      <a:pPr marL="0" algn="ctr" defTabSz="914400" rtl="0" eaLnBrk="1" fontAlgn="ctr" latinLnBrk="0" hangingPunct="1"/>
                      <a:r>
                        <a:rPr lang="mn-MN" sz="1100" b="0" i="0" u="none" strike="noStrike" kern="1200" dirty="0">
                          <a:solidFill>
                            <a:srgbClr val="10253F"/>
                          </a:solidFill>
                          <a:effectLst/>
                          <a:latin typeface="Arial" panose="020B0604020202020204" pitchFamily="34" charset="0"/>
                          <a:ea typeface="+mn-ea"/>
                          <a:cs typeface="+mn-cs"/>
                        </a:rPr>
                        <a:t>67</a:t>
                      </a:r>
                      <a:r>
                        <a:rPr lang="en-US" sz="1100" b="0" i="0" u="none" strike="noStrike" kern="1200" dirty="0">
                          <a:solidFill>
                            <a:srgbClr val="10253F"/>
                          </a:solidFill>
                          <a:effectLst/>
                          <a:latin typeface="Arial" panose="020B0604020202020204" pitchFamily="34" charset="0"/>
                          <a:ea typeface="+mn-ea"/>
                          <a:cs typeface="+mn-cs"/>
                        </a:rPr>
                        <a:t>%</a:t>
                      </a:r>
                    </a:p>
                  </a:txBody>
                  <a:tcPr marL="0" marR="0" marT="0" marB="0" anchor="ctr"/>
                </a:tc>
                <a:extLst>
                  <a:ext uri="{0D108BD9-81ED-4DB2-BD59-A6C34878D82A}">
                    <a16:rowId xmlns:a16="http://schemas.microsoft.com/office/drawing/2014/main" val="3887264513"/>
                  </a:ext>
                </a:extLst>
              </a:tr>
              <a:tr h="269428">
                <a:tc>
                  <a:txBody>
                    <a:bodyPr/>
                    <a:lstStyle/>
                    <a:p>
                      <a:pPr algn="l" rtl="0" fontAlgn="ctr"/>
                      <a:r>
                        <a:rPr lang="mn-MN" sz="1100" u="none" strike="noStrike" dirty="0">
                          <a:effectLst/>
                          <a:latin typeface="Arial" panose="020B0604020202020204" pitchFamily="34" charset="0"/>
                          <a:cs typeface="Arial" panose="020B0604020202020204" pitchFamily="34" charset="0"/>
                        </a:rPr>
                        <a:t>Зээлийн хүүгийн зардал</a:t>
                      </a:r>
                      <a:endParaRPr lang="mn-MN"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rtl="0" fontAlgn="ctr"/>
                      <a:r>
                        <a:rPr lang="mn-MN" sz="1100" b="0" i="0" u="none" strike="noStrike" dirty="0">
                          <a:solidFill>
                            <a:srgbClr val="000000"/>
                          </a:solidFill>
                          <a:effectLst/>
                          <a:latin typeface="Arial" panose="020B0604020202020204" pitchFamily="34" charset="0"/>
                        </a:rPr>
                        <a:t>687</a:t>
                      </a:r>
                    </a:p>
                  </a:txBody>
                  <a:tcPr marL="0" marR="0" marT="0" marB="0" anchor="ctr"/>
                </a:tc>
                <a:tc>
                  <a:txBody>
                    <a:bodyPr/>
                    <a:lstStyle/>
                    <a:p>
                      <a:pPr algn="ctr" rtl="0" fontAlgn="ctr"/>
                      <a:r>
                        <a:rPr lang="mn-MN" sz="1100" b="0" i="0" u="none" strike="noStrike" dirty="0">
                          <a:solidFill>
                            <a:srgbClr val="000000"/>
                          </a:solidFill>
                          <a:effectLst/>
                          <a:latin typeface="Arial" panose="020B0604020202020204" pitchFamily="34" charset="0"/>
                        </a:rPr>
                        <a:t>585</a:t>
                      </a:r>
                    </a:p>
                  </a:txBody>
                  <a:tcPr marL="0" marR="0" marT="0" marB="0" anchor="ctr"/>
                </a:tc>
                <a:tc>
                  <a:txBody>
                    <a:bodyPr/>
                    <a:lstStyle/>
                    <a:p>
                      <a:pPr marL="0" algn="ctr" defTabSz="914400" rtl="0" eaLnBrk="1" fontAlgn="ctr" latinLnBrk="0" hangingPunct="1"/>
                      <a:r>
                        <a:rPr lang="en-US" sz="1100" b="0" i="0" u="none" strike="noStrike" kern="1200" dirty="0">
                          <a:solidFill>
                            <a:srgbClr val="10253F"/>
                          </a:solidFill>
                          <a:effectLst/>
                          <a:latin typeface="Arial" panose="020B0604020202020204" pitchFamily="34" charset="0"/>
                          <a:ea typeface="+mn-ea"/>
                          <a:cs typeface="+mn-cs"/>
                        </a:rPr>
                        <a:t>   611  </a:t>
                      </a:r>
                    </a:p>
                  </a:txBody>
                  <a:tcPr marL="0" marR="0" marT="0" marB="0" anchor="ctr"/>
                </a:tc>
                <a:tc>
                  <a:txBody>
                    <a:bodyPr/>
                    <a:lstStyle/>
                    <a:p>
                      <a:pPr marL="0" algn="ctr" defTabSz="914400" rtl="0" eaLnBrk="1" fontAlgn="ctr" latinLnBrk="0" hangingPunct="1"/>
                      <a:r>
                        <a:rPr lang="mn-MN" sz="1100" b="0" i="0" u="none" strike="noStrike" kern="1200" dirty="0">
                          <a:solidFill>
                            <a:srgbClr val="10253F"/>
                          </a:solidFill>
                          <a:effectLst/>
                          <a:latin typeface="Arial" panose="020B0604020202020204" pitchFamily="34" charset="0"/>
                          <a:ea typeface="+mn-ea"/>
                          <a:cs typeface="+mn-cs"/>
                        </a:rPr>
                        <a:t>104</a:t>
                      </a:r>
                      <a:r>
                        <a:rPr lang="en-US" sz="1100" b="0" i="0" u="none" strike="noStrike" kern="1200" dirty="0">
                          <a:solidFill>
                            <a:srgbClr val="10253F"/>
                          </a:solidFill>
                          <a:effectLst/>
                          <a:latin typeface="Arial" panose="020B0604020202020204" pitchFamily="34" charset="0"/>
                          <a:ea typeface="+mn-ea"/>
                          <a:cs typeface="+mn-cs"/>
                        </a:rPr>
                        <a:t>%</a:t>
                      </a:r>
                    </a:p>
                  </a:txBody>
                  <a:tcPr marL="0" marR="0" marT="0" marB="0" anchor="ctr"/>
                </a:tc>
                <a:extLst>
                  <a:ext uri="{0D108BD9-81ED-4DB2-BD59-A6C34878D82A}">
                    <a16:rowId xmlns:a16="http://schemas.microsoft.com/office/drawing/2014/main" val="459707897"/>
                  </a:ext>
                </a:extLst>
              </a:tr>
              <a:tr h="269428">
                <a:tc>
                  <a:txBody>
                    <a:bodyPr/>
                    <a:lstStyle/>
                    <a:p>
                      <a:pPr algn="l" rtl="0" fontAlgn="ctr"/>
                      <a:r>
                        <a:rPr lang="mn-MN" sz="1100" b="1" u="none" strike="noStrike" dirty="0">
                          <a:effectLst/>
                          <a:latin typeface="Arial" panose="020B0604020202020204" pitchFamily="34" charset="0"/>
                          <a:cs typeface="Arial" panose="020B0604020202020204" pitchFamily="34" charset="0"/>
                        </a:rPr>
                        <a:t>Татварын өмнөх ашиг</a:t>
                      </a:r>
                      <a:endParaRPr lang="mn-MN" sz="1100" b="1" i="0" u="none" strike="noStrike" dirty="0">
                        <a:solidFill>
                          <a:srgbClr val="10253F"/>
                        </a:solidFill>
                        <a:effectLst/>
                        <a:latin typeface="Arial" panose="020B0604020202020204" pitchFamily="34" charset="0"/>
                        <a:cs typeface="Arial" panose="020B0604020202020204" pitchFamily="34" charset="0"/>
                      </a:endParaRPr>
                    </a:p>
                  </a:txBody>
                  <a:tcPr marL="0" marR="0" marT="0" marB="0" anchor="ctr"/>
                </a:tc>
                <a:tc>
                  <a:txBody>
                    <a:bodyPr/>
                    <a:lstStyle/>
                    <a:p>
                      <a:pPr algn="ctr" rtl="0" fontAlgn="ctr"/>
                      <a:r>
                        <a:rPr lang="mn-MN" sz="1100" b="1" i="0" u="none" strike="noStrike" dirty="0">
                          <a:solidFill>
                            <a:srgbClr val="10253F"/>
                          </a:solidFill>
                          <a:effectLst/>
                          <a:latin typeface="Arial" panose="020B0604020202020204" pitchFamily="34" charset="0"/>
                        </a:rPr>
                        <a:t>52</a:t>
                      </a:r>
                    </a:p>
                  </a:txBody>
                  <a:tcPr marL="0" marR="0" marT="0" marB="0" anchor="ctr"/>
                </a:tc>
                <a:tc>
                  <a:txBody>
                    <a:bodyPr/>
                    <a:lstStyle/>
                    <a:p>
                      <a:pPr algn="ctr" rtl="0" fontAlgn="ctr"/>
                      <a:r>
                        <a:rPr lang="mn-MN" sz="1100" b="1" i="0" u="none" strike="noStrike" dirty="0">
                          <a:solidFill>
                            <a:srgbClr val="10253F"/>
                          </a:solidFill>
                          <a:effectLst/>
                          <a:latin typeface="Arial" panose="020B0604020202020204" pitchFamily="34" charset="0"/>
                        </a:rPr>
                        <a:t>72</a:t>
                      </a:r>
                    </a:p>
                  </a:txBody>
                  <a:tcPr marL="0" marR="0" marT="0" marB="0" anchor="ctr"/>
                </a:tc>
                <a:tc>
                  <a:txBody>
                    <a:bodyPr/>
                    <a:lstStyle/>
                    <a:p>
                      <a:pPr marL="0" algn="ctr" defTabSz="914400" rtl="0" eaLnBrk="1" fontAlgn="ctr" latinLnBrk="0" hangingPunct="1"/>
                      <a:r>
                        <a:rPr lang="en-US" sz="1100" b="1" i="0" u="none" strike="noStrike" kern="1200" dirty="0">
                          <a:solidFill>
                            <a:srgbClr val="10253F"/>
                          </a:solidFill>
                          <a:effectLst/>
                          <a:latin typeface="Arial" panose="020B0604020202020204" pitchFamily="34" charset="0"/>
                          <a:ea typeface="+mn-ea"/>
                          <a:cs typeface="+mn-cs"/>
                        </a:rPr>
                        <a:t>30</a:t>
                      </a:r>
                    </a:p>
                  </a:txBody>
                  <a:tcPr marL="0" marR="0" marT="0" marB="0" anchor="ctr"/>
                </a:tc>
                <a:tc>
                  <a:txBody>
                    <a:bodyPr/>
                    <a:lstStyle/>
                    <a:p>
                      <a:pPr marL="0" algn="ctr" defTabSz="914400" rtl="0" eaLnBrk="1" fontAlgn="ctr" latinLnBrk="0" hangingPunct="1"/>
                      <a:r>
                        <a:rPr lang="mn-MN" sz="1100" b="1" i="0" u="none" strike="noStrike" kern="1200" dirty="0">
                          <a:solidFill>
                            <a:srgbClr val="10253F"/>
                          </a:solidFill>
                          <a:effectLst/>
                          <a:latin typeface="Arial" panose="020B0604020202020204" pitchFamily="34" charset="0"/>
                          <a:ea typeface="+mn-ea"/>
                          <a:cs typeface="+mn-cs"/>
                        </a:rPr>
                        <a:t>42</a:t>
                      </a:r>
                      <a:r>
                        <a:rPr lang="en-US" sz="1100" b="1" i="0" u="none" strike="noStrike" kern="1200" dirty="0">
                          <a:solidFill>
                            <a:srgbClr val="10253F"/>
                          </a:solidFill>
                          <a:effectLst/>
                          <a:latin typeface="Arial" panose="020B0604020202020204" pitchFamily="34" charset="0"/>
                          <a:ea typeface="+mn-ea"/>
                          <a:cs typeface="+mn-cs"/>
                        </a:rPr>
                        <a:t>%</a:t>
                      </a:r>
                    </a:p>
                  </a:txBody>
                  <a:tcPr marL="0" marR="0" marT="0" marB="0" anchor="ctr"/>
                </a:tc>
                <a:extLst>
                  <a:ext uri="{0D108BD9-81ED-4DB2-BD59-A6C34878D82A}">
                    <a16:rowId xmlns:a16="http://schemas.microsoft.com/office/drawing/2014/main" val="4108032532"/>
                  </a:ext>
                </a:extLst>
              </a:tr>
              <a:tr h="269428">
                <a:tc>
                  <a:txBody>
                    <a:bodyPr/>
                    <a:lstStyle/>
                    <a:p>
                      <a:pPr algn="l" rtl="0" fontAlgn="ctr"/>
                      <a:r>
                        <a:rPr lang="mn-MN" sz="1100" u="none" strike="noStrike" dirty="0">
                          <a:effectLst/>
                          <a:latin typeface="Arial" panose="020B0604020202020204" pitchFamily="34" charset="0"/>
                          <a:cs typeface="Arial" panose="020B0604020202020204" pitchFamily="34" charset="0"/>
                        </a:rPr>
                        <a:t>Ү/а-ны бус орлого</a:t>
                      </a:r>
                      <a:endParaRPr lang="mn-MN"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rtl="0" fontAlgn="ctr"/>
                      <a:r>
                        <a:rPr lang="mn-MN" sz="1100" b="0" i="0" u="none" strike="noStrike" dirty="0">
                          <a:solidFill>
                            <a:srgbClr val="000000"/>
                          </a:solidFill>
                          <a:effectLst/>
                          <a:latin typeface="Arial" panose="020B0604020202020204" pitchFamily="34" charset="0"/>
                        </a:rPr>
                        <a:t>119 </a:t>
                      </a:r>
                    </a:p>
                  </a:txBody>
                  <a:tcPr marL="0" marR="0" marT="0" marB="0" anchor="ctr"/>
                </a:tc>
                <a:tc>
                  <a:txBody>
                    <a:bodyPr/>
                    <a:lstStyle/>
                    <a:p>
                      <a:pPr algn="ctr" rtl="0" fontAlgn="ctr"/>
                      <a:r>
                        <a:rPr lang="mn-MN" sz="1100" b="0" i="0" u="none" strike="noStrike" dirty="0">
                          <a:solidFill>
                            <a:srgbClr val="000000"/>
                          </a:solidFill>
                          <a:effectLst/>
                          <a:latin typeface="Arial" panose="020B0604020202020204" pitchFamily="34" charset="0"/>
                        </a:rPr>
                        <a:t>-33 </a:t>
                      </a:r>
                    </a:p>
                  </a:txBody>
                  <a:tcPr marL="0" marR="0" marT="0" marB="0" anchor="ctr"/>
                </a:tc>
                <a:tc>
                  <a:txBody>
                    <a:bodyPr/>
                    <a:lstStyle/>
                    <a:p>
                      <a:pPr marL="0" algn="ctr" defTabSz="914400" rtl="0" eaLnBrk="1" fontAlgn="ctr" latinLnBrk="0" hangingPunct="1"/>
                      <a:r>
                        <a:rPr lang="en-US" sz="1100" b="0" i="0" u="none" strike="noStrike" kern="1200" dirty="0">
                          <a:solidFill>
                            <a:srgbClr val="10253F"/>
                          </a:solidFill>
                          <a:effectLst/>
                          <a:latin typeface="Arial" panose="020B0604020202020204" pitchFamily="34" charset="0"/>
                          <a:ea typeface="+mn-ea"/>
                          <a:cs typeface="+mn-cs"/>
                        </a:rPr>
                        <a:t>   103  </a:t>
                      </a:r>
                    </a:p>
                  </a:txBody>
                  <a:tcPr marL="0" marR="0" marT="0" marB="0" anchor="ctr"/>
                </a:tc>
                <a:tc>
                  <a:txBody>
                    <a:bodyPr/>
                    <a:lstStyle/>
                    <a:p>
                      <a:pPr marL="0" algn="ctr" defTabSz="914400" rtl="0" eaLnBrk="1" fontAlgn="ctr" latinLnBrk="0" hangingPunct="1"/>
                      <a:r>
                        <a:rPr lang="mn-MN" sz="1100" b="0" i="0" u="none" strike="noStrike" kern="1200" dirty="0">
                          <a:solidFill>
                            <a:srgbClr val="10253F"/>
                          </a:solidFill>
                          <a:effectLst/>
                          <a:latin typeface="Arial" panose="020B0604020202020204" pitchFamily="34" charset="0"/>
                          <a:ea typeface="+mn-ea"/>
                          <a:cs typeface="+mn-cs"/>
                        </a:rPr>
                        <a:t>312</a:t>
                      </a:r>
                      <a:r>
                        <a:rPr lang="en-US" sz="1100" b="0" i="0" u="none" strike="noStrike" kern="1200" dirty="0">
                          <a:solidFill>
                            <a:srgbClr val="10253F"/>
                          </a:solidFill>
                          <a:effectLst/>
                          <a:latin typeface="Arial" panose="020B0604020202020204" pitchFamily="34" charset="0"/>
                          <a:ea typeface="+mn-ea"/>
                          <a:cs typeface="+mn-cs"/>
                        </a:rPr>
                        <a:t>%</a:t>
                      </a:r>
                    </a:p>
                  </a:txBody>
                  <a:tcPr marL="0" marR="0" marT="0" marB="0" anchor="ctr"/>
                </a:tc>
                <a:extLst>
                  <a:ext uri="{0D108BD9-81ED-4DB2-BD59-A6C34878D82A}">
                    <a16:rowId xmlns:a16="http://schemas.microsoft.com/office/drawing/2014/main" val="3096858044"/>
                  </a:ext>
                </a:extLst>
              </a:tr>
              <a:tr h="269428">
                <a:tc>
                  <a:txBody>
                    <a:bodyPr/>
                    <a:lstStyle/>
                    <a:p>
                      <a:pPr algn="l" rtl="0" fontAlgn="ctr"/>
                      <a:r>
                        <a:rPr lang="mn-MN" sz="1100" u="none" strike="noStrike" dirty="0">
                          <a:effectLst/>
                          <a:latin typeface="Arial" panose="020B0604020202020204" pitchFamily="34" charset="0"/>
                          <a:cs typeface="Arial" panose="020B0604020202020204" pitchFamily="34" charset="0"/>
                        </a:rPr>
                        <a:t>Орлогын татвар</a:t>
                      </a:r>
                      <a:endParaRPr lang="mn-MN"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rtl="0" fontAlgn="ctr"/>
                      <a:r>
                        <a:rPr lang="mn-MN" sz="1100" b="0" i="0" u="none" strike="noStrike" dirty="0">
                          <a:solidFill>
                            <a:srgbClr val="000000"/>
                          </a:solidFill>
                          <a:effectLst/>
                          <a:latin typeface="Arial" panose="020B0604020202020204" pitchFamily="34" charset="0"/>
                        </a:rPr>
                        <a:t>17.2 </a:t>
                      </a:r>
                    </a:p>
                  </a:txBody>
                  <a:tcPr marL="0" marR="0" marT="0" marB="0" anchor="ctr"/>
                </a:tc>
                <a:tc>
                  <a:txBody>
                    <a:bodyPr/>
                    <a:lstStyle/>
                    <a:p>
                      <a:pPr algn="ctr" rtl="0" fontAlgn="ctr"/>
                      <a:r>
                        <a:rPr lang="mn-MN" sz="1100" b="0" i="0" u="none" strike="noStrike" dirty="0">
                          <a:solidFill>
                            <a:srgbClr val="000000"/>
                          </a:solidFill>
                          <a:effectLst/>
                          <a:latin typeface="Arial" panose="020B0604020202020204" pitchFamily="34" charset="0"/>
                        </a:rPr>
                        <a:t>- </a:t>
                      </a:r>
                    </a:p>
                  </a:txBody>
                  <a:tcPr marL="0" marR="0" marT="0" marB="0" anchor="ctr"/>
                </a:tc>
                <a:tc>
                  <a:txBody>
                    <a:bodyPr/>
                    <a:lstStyle/>
                    <a:p>
                      <a:pPr marL="0" algn="ctr" defTabSz="914400" rtl="0" eaLnBrk="1" fontAlgn="ctr" latinLnBrk="0" hangingPunct="1"/>
                      <a:r>
                        <a:rPr lang="en-US" sz="1100" b="0" i="0" u="none" strike="noStrike" kern="1200" dirty="0">
                          <a:solidFill>
                            <a:srgbClr val="10253F"/>
                          </a:solidFill>
                          <a:effectLst/>
                          <a:latin typeface="Arial" panose="020B0604020202020204" pitchFamily="34" charset="0"/>
                          <a:ea typeface="+mn-ea"/>
                          <a:cs typeface="+mn-cs"/>
                        </a:rPr>
                        <a:t>    13  </a:t>
                      </a:r>
                    </a:p>
                  </a:txBody>
                  <a:tcPr marL="0" marR="0" marT="0" marB="0" anchor="ctr"/>
                </a:tc>
                <a:tc>
                  <a:txBody>
                    <a:bodyPr/>
                    <a:lstStyle/>
                    <a:p>
                      <a:pPr marL="0" algn="ctr" defTabSz="914400" rtl="0" eaLnBrk="1" fontAlgn="ctr" latinLnBrk="0" hangingPunct="1"/>
                      <a:r>
                        <a:rPr lang="mn-MN" sz="1100" b="0" i="0" u="none" strike="noStrike" kern="1200" dirty="0">
                          <a:solidFill>
                            <a:srgbClr val="10253F"/>
                          </a:solidFill>
                          <a:effectLst/>
                          <a:latin typeface="Arial" panose="020B0604020202020204" pitchFamily="34" charset="0"/>
                          <a:ea typeface="+mn-ea"/>
                          <a:cs typeface="+mn-cs"/>
                        </a:rPr>
                        <a:t>100</a:t>
                      </a:r>
                      <a:r>
                        <a:rPr lang="en-US" sz="1100" b="0" i="0" u="none" strike="noStrike" kern="1200" dirty="0">
                          <a:solidFill>
                            <a:srgbClr val="10253F"/>
                          </a:solidFill>
                          <a:effectLst/>
                          <a:latin typeface="Arial" panose="020B0604020202020204" pitchFamily="34" charset="0"/>
                          <a:ea typeface="+mn-ea"/>
                          <a:cs typeface="+mn-cs"/>
                        </a:rPr>
                        <a:t>%</a:t>
                      </a:r>
                    </a:p>
                  </a:txBody>
                  <a:tcPr marL="0" marR="0" marT="0" marB="0" anchor="ctr"/>
                </a:tc>
                <a:extLst>
                  <a:ext uri="{0D108BD9-81ED-4DB2-BD59-A6C34878D82A}">
                    <a16:rowId xmlns:a16="http://schemas.microsoft.com/office/drawing/2014/main" val="3940183279"/>
                  </a:ext>
                </a:extLst>
              </a:tr>
              <a:tr h="278719">
                <a:tc>
                  <a:txBody>
                    <a:bodyPr/>
                    <a:lstStyle/>
                    <a:p>
                      <a:pPr algn="l" rtl="0" fontAlgn="ctr"/>
                      <a:r>
                        <a:rPr lang="mn-MN" sz="1100" b="1" u="none" strike="noStrike" dirty="0">
                          <a:effectLst/>
                          <a:latin typeface="Arial" panose="020B0604020202020204" pitchFamily="34" charset="0"/>
                          <a:cs typeface="Arial" panose="020B0604020202020204" pitchFamily="34" charset="0"/>
                        </a:rPr>
                        <a:t>Цэвэр ашиг/алдагдал</a:t>
                      </a:r>
                      <a:endParaRPr lang="mn-MN" sz="1100" b="1" i="0" u="none" strike="noStrike" dirty="0">
                        <a:solidFill>
                          <a:srgbClr val="10253F"/>
                        </a:solidFill>
                        <a:effectLst/>
                        <a:latin typeface="Arial" panose="020B0604020202020204" pitchFamily="34" charset="0"/>
                        <a:cs typeface="Arial" panose="020B0604020202020204" pitchFamily="34" charset="0"/>
                      </a:endParaRPr>
                    </a:p>
                  </a:txBody>
                  <a:tcPr marL="0" marR="0" marT="0" marB="0" anchor="ctr">
                    <a:lnB w="12700" cap="flat" cmpd="sng" algn="ctr">
                      <a:solidFill>
                        <a:schemeClr val="tx1"/>
                      </a:solidFill>
                      <a:prstDash val="solid"/>
                      <a:round/>
                      <a:headEnd type="none" w="med" len="med"/>
                      <a:tailEnd type="none" w="med" len="med"/>
                    </a:lnB>
                  </a:tcPr>
                </a:tc>
                <a:tc>
                  <a:txBody>
                    <a:bodyPr/>
                    <a:lstStyle/>
                    <a:p>
                      <a:pPr algn="ctr" rtl="0" fontAlgn="ctr"/>
                      <a:r>
                        <a:rPr lang="mn-MN" sz="1100" b="1" i="0" u="none" strike="noStrike" dirty="0">
                          <a:solidFill>
                            <a:srgbClr val="10253F"/>
                          </a:solidFill>
                          <a:effectLst/>
                          <a:latin typeface="Arial" panose="020B0604020202020204" pitchFamily="34" charset="0"/>
                        </a:rPr>
                        <a:t>155</a:t>
                      </a:r>
                    </a:p>
                  </a:txBody>
                  <a:tcPr marL="0" marR="0" marT="0" marB="0" anchor="ctr">
                    <a:lnB w="12700" cap="flat" cmpd="sng" algn="ctr">
                      <a:solidFill>
                        <a:schemeClr val="tx1"/>
                      </a:solidFill>
                      <a:prstDash val="solid"/>
                      <a:round/>
                      <a:headEnd type="none" w="med" len="med"/>
                      <a:tailEnd type="none" w="med" len="med"/>
                    </a:lnB>
                  </a:tcPr>
                </a:tc>
                <a:tc>
                  <a:txBody>
                    <a:bodyPr/>
                    <a:lstStyle/>
                    <a:p>
                      <a:pPr algn="ctr" rtl="0" fontAlgn="ctr"/>
                      <a:r>
                        <a:rPr lang="mn-MN" sz="1100" b="1" i="0" u="none" strike="noStrike" dirty="0">
                          <a:solidFill>
                            <a:srgbClr val="10253F"/>
                          </a:solidFill>
                          <a:effectLst/>
                          <a:latin typeface="Arial" panose="020B0604020202020204" pitchFamily="34" charset="0"/>
                        </a:rPr>
                        <a:t>39</a:t>
                      </a:r>
                    </a:p>
                  </a:txBody>
                  <a:tcPr marL="0" marR="0" marT="0" marB="0" anchor="ctr">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US" sz="1100" b="1" i="0" u="none" strike="noStrike" kern="1200" dirty="0">
                          <a:solidFill>
                            <a:srgbClr val="10253F"/>
                          </a:solidFill>
                          <a:effectLst/>
                          <a:latin typeface="Arial" panose="020B0604020202020204" pitchFamily="34" charset="0"/>
                          <a:ea typeface="+mn-ea"/>
                          <a:cs typeface="+mn-cs"/>
                        </a:rPr>
                        <a:t>121</a:t>
                      </a:r>
                    </a:p>
                  </a:txBody>
                  <a:tcPr marL="0" marR="0" marT="0" marB="0" anchor="ctr">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mn-MN" sz="1100" b="1" i="0" u="none" strike="noStrike" kern="1200" dirty="0">
                          <a:solidFill>
                            <a:srgbClr val="10253F"/>
                          </a:solidFill>
                          <a:effectLst/>
                          <a:latin typeface="Arial" panose="020B0604020202020204" pitchFamily="34" charset="0"/>
                          <a:ea typeface="+mn-ea"/>
                          <a:cs typeface="+mn-cs"/>
                        </a:rPr>
                        <a:t>310</a:t>
                      </a:r>
                      <a:r>
                        <a:rPr lang="en-US" sz="1100" b="1" i="0" u="none" strike="noStrike" kern="1200" dirty="0">
                          <a:solidFill>
                            <a:srgbClr val="10253F"/>
                          </a:solidFill>
                          <a:effectLst/>
                          <a:latin typeface="Arial" panose="020B0604020202020204" pitchFamily="34" charset="0"/>
                          <a:ea typeface="+mn-ea"/>
                          <a:cs typeface="+mn-cs"/>
                        </a:rPr>
                        <a:t>%</a:t>
                      </a:r>
                    </a:p>
                  </a:txBody>
                  <a:tcPr marL="0" marR="0" marT="0"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2362034"/>
                  </a:ext>
                </a:extLst>
              </a:tr>
            </a:tbl>
          </a:graphicData>
        </a:graphic>
      </p:graphicFrame>
    </p:spTree>
    <p:extLst>
      <p:ext uri="{BB962C8B-B14F-4D97-AF65-F5344CB8AC3E}">
        <p14:creationId xmlns:p14="http://schemas.microsoft.com/office/powerpoint/2010/main" val="12800113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DE25B11-C522-4DBA-8366-582CBADFD9D1}"/>
              </a:ext>
            </a:extLst>
          </p:cNvPr>
          <p:cNvSpPr/>
          <p:nvPr/>
        </p:nvSpPr>
        <p:spPr>
          <a:xfrm>
            <a:off x="838200" y="1393032"/>
            <a:ext cx="11353800" cy="165446"/>
          </a:xfrm>
          <a:prstGeom prst="rect">
            <a:avLst/>
          </a:prstGeom>
          <a:solidFill>
            <a:srgbClr val="A71C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sp>
        <p:nvSpPr>
          <p:cNvPr id="4" name="Rectangle 3">
            <a:extLst>
              <a:ext uri="{FF2B5EF4-FFF2-40B4-BE49-F238E27FC236}">
                <a16:creationId xmlns:a16="http://schemas.microsoft.com/office/drawing/2014/main" id="{B289FB6A-D3A3-43E4-B041-1A3BB84FE9D7}"/>
              </a:ext>
            </a:extLst>
          </p:cNvPr>
          <p:cNvSpPr/>
          <p:nvPr/>
        </p:nvSpPr>
        <p:spPr>
          <a:xfrm>
            <a:off x="0" y="6692554"/>
            <a:ext cx="12192000" cy="165446"/>
          </a:xfrm>
          <a:prstGeom prst="rect">
            <a:avLst/>
          </a:prstGeom>
          <a:gradFill flip="none" rotWithShape="1">
            <a:gsLst>
              <a:gs pos="0">
                <a:srgbClr val="0753D7"/>
              </a:gs>
              <a:gs pos="47000">
                <a:srgbClr val="A71C20"/>
              </a:gs>
            </a:gsLst>
            <a:lin ang="9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grpSp>
        <p:nvGrpSpPr>
          <p:cNvPr id="8" name="Group 7">
            <a:extLst>
              <a:ext uri="{FF2B5EF4-FFF2-40B4-BE49-F238E27FC236}">
                <a16:creationId xmlns:a16="http://schemas.microsoft.com/office/drawing/2014/main" id="{4E17CCDE-6CDD-44F5-9984-9A242B67DD2A}"/>
              </a:ext>
            </a:extLst>
          </p:cNvPr>
          <p:cNvGrpSpPr/>
          <p:nvPr/>
        </p:nvGrpSpPr>
        <p:grpSpPr>
          <a:xfrm>
            <a:off x="9563122" y="403397"/>
            <a:ext cx="2355828" cy="779463"/>
            <a:chOff x="9563122" y="297656"/>
            <a:chExt cx="2355828" cy="779463"/>
          </a:xfrm>
        </p:grpSpPr>
        <p:pic>
          <p:nvPicPr>
            <p:cNvPr id="9" name="Picture 8">
              <a:extLst>
                <a:ext uri="{FF2B5EF4-FFF2-40B4-BE49-F238E27FC236}">
                  <a16:creationId xmlns:a16="http://schemas.microsoft.com/office/drawing/2014/main" id="{5073E8D6-345B-4A07-992F-87485AB4B4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63122" y="396477"/>
              <a:ext cx="729274" cy="631429"/>
            </a:xfrm>
            <a:prstGeom prst="rect">
              <a:avLst/>
            </a:prstGeom>
          </p:spPr>
        </p:pic>
        <p:cxnSp>
          <p:nvCxnSpPr>
            <p:cNvPr id="10" name="Straight Connector 9">
              <a:extLst>
                <a:ext uri="{FF2B5EF4-FFF2-40B4-BE49-F238E27FC236}">
                  <a16:creationId xmlns:a16="http://schemas.microsoft.com/office/drawing/2014/main" id="{34FBDB28-5129-4B85-93C5-8308D7B0BD4B}"/>
                </a:ext>
              </a:extLst>
            </p:cNvPr>
            <p:cNvCxnSpPr/>
            <p:nvPr/>
          </p:nvCxnSpPr>
          <p:spPr>
            <a:xfrm>
              <a:off x="10398696" y="297656"/>
              <a:ext cx="0" cy="779463"/>
            </a:xfrm>
            <a:prstGeom prst="line">
              <a:avLst/>
            </a:prstGeom>
            <a:ln>
              <a:solidFill>
                <a:srgbClr val="A71C2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28E8ED5-0DA7-4F6C-BA11-054D5A9BE4A8}"/>
                </a:ext>
              </a:extLst>
            </p:cNvPr>
            <p:cNvSpPr txBox="1"/>
            <p:nvPr/>
          </p:nvSpPr>
          <p:spPr>
            <a:xfrm>
              <a:off x="10520810" y="481358"/>
              <a:ext cx="1398140" cy="461665"/>
            </a:xfrm>
            <a:prstGeom prst="rect">
              <a:avLst/>
            </a:prstGeom>
            <a:noFill/>
          </p:spPr>
          <p:txBody>
            <a:bodyPr wrap="none" rtlCol="0">
              <a:spAutoFit/>
            </a:bodyPr>
            <a:lstStyle/>
            <a:p>
              <a:r>
                <a:rPr lang="mn-MN" sz="1200" i="1" dirty="0">
                  <a:latin typeface="Roboto Light" panose="02000000000000000000" pitchFamily="2" charset="0"/>
                  <a:ea typeface="Roboto Light" panose="02000000000000000000" pitchFamily="2" charset="0"/>
                </a:rPr>
                <a:t>Зуун зуунд</a:t>
              </a:r>
            </a:p>
            <a:p>
              <a:r>
                <a:rPr lang="mn-MN" sz="1200" i="1" dirty="0">
                  <a:latin typeface="Roboto" panose="02000000000000000000" pitchFamily="2" charset="0"/>
                  <a:ea typeface="Roboto" panose="02000000000000000000" pitchFamily="2" charset="0"/>
                </a:rPr>
                <a:t>Нугаршгүй чанар</a:t>
              </a:r>
            </a:p>
          </p:txBody>
        </p:sp>
      </p:grpSp>
      <p:sp>
        <p:nvSpPr>
          <p:cNvPr id="14" name="Title 1">
            <a:extLst>
              <a:ext uri="{FF2B5EF4-FFF2-40B4-BE49-F238E27FC236}">
                <a16:creationId xmlns:a16="http://schemas.microsoft.com/office/drawing/2014/main" id="{69EBBB15-6AA1-4C87-A5FB-0340F5B7F083}"/>
              </a:ext>
            </a:extLst>
          </p:cNvPr>
          <p:cNvSpPr>
            <a:spLocks noGrp="1"/>
          </p:cNvSpPr>
          <p:nvPr>
            <p:ph type="title"/>
          </p:nvPr>
        </p:nvSpPr>
        <p:spPr>
          <a:xfrm>
            <a:off x="838200" y="365125"/>
            <a:ext cx="5981700" cy="1027907"/>
          </a:xfrm>
        </p:spPr>
        <p:txBody>
          <a:bodyPr>
            <a:noAutofit/>
          </a:bodyPr>
          <a:lstStyle/>
          <a:p>
            <a:r>
              <a:rPr lang="mn-MN" sz="2800" dirty="0">
                <a:latin typeface="Arial" panose="020B0604020202020204" pitchFamily="34" charset="0"/>
                <a:ea typeface="Roboto" panose="02000000000000000000" pitchFamily="2" charset="0"/>
                <a:cs typeface="Arial" panose="020B0604020202020204" pitchFamily="34" charset="0"/>
              </a:rPr>
              <a:t>Санхүүгийн тайлан</a:t>
            </a:r>
            <a:br>
              <a:rPr lang="mn-MN" sz="2800" dirty="0">
                <a:latin typeface="Arial" panose="020B0604020202020204" pitchFamily="34" charset="0"/>
                <a:ea typeface="Roboto" panose="02000000000000000000" pitchFamily="2" charset="0"/>
                <a:cs typeface="Arial" panose="020B0604020202020204" pitchFamily="34" charset="0"/>
              </a:rPr>
            </a:br>
            <a:r>
              <a:rPr lang="mn-MN" sz="2000" dirty="0">
                <a:latin typeface="Arial" panose="020B0604020202020204" pitchFamily="34" charset="0"/>
                <a:ea typeface="Roboto" panose="02000000000000000000" pitchFamily="2" charset="0"/>
                <a:cs typeface="Arial" panose="020B0604020202020204" pitchFamily="34" charset="0"/>
              </a:rPr>
              <a:t>Төсөв гүйцэтгэл</a:t>
            </a:r>
            <a:endParaRPr lang="mn-MN" sz="2800" dirty="0">
              <a:latin typeface="Arial" panose="020B0604020202020204" pitchFamily="34" charset="0"/>
              <a:ea typeface="Roboto" panose="02000000000000000000" pitchFamily="2" charset="0"/>
              <a:cs typeface="Arial" panose="020B0604020202020204" pitchFamily="34" charset="0"/>
            </a:endParaRPr>
          </a:p>
        </p:txBody>
      </p:sp>
      <p:graphicFrame>
        <p:nvGraphicFramePr>
          <p:cNvPr id="13" name="Content Placeholder 6"/>
          <p:cNvGraphicFramePr>
            <a:graphicFrameLocks noGrp="1"/>
          </p:cNvGraphicFramePr>
          <p:nvPr>
            <p:ph idx="1"/>
            <p:extLst>
              <p:ext uri="{D42A27DB-BD31-4B8C-83A1-F6EECF244321}">
                <p14:modId xmlns:p14="http://schemas.microsoft.com/office/powerpoint/2010/main" val="3141068236"/>
              </p:ext>
            </p:extLst>
          </p:nvPr>
        </p:nvGraphicFramePr>
        <p:xfrm>
          <a:off x="5333999" y="1614392"/>
          <a:ext cx="6551623" cy="3519672"/>
        </p:xfrm>
        <a:graphic>
          <a:graphicData uri="http://schemas.openxmlformats.org/drawingml/2006/table">
            <a:tbl>
              <a:tblPr firstRow="1" bandRow="1">
                <a:tableStyleId>{5FD0F851-EC5A-4D38-B0AD-8093EC10F338}</a:tableStyleId>
              </a:tblPr>
              <a:tblGrid>
                <a:gridCol w="2708021">
                  <a:extLst>
                    <a:ext uri="{9D8B030D-6E8A-4147-A177-3AD203B41FA5}">
                      <a16:colId xmlns:a16="http://schemas.microsoft.com/office/drawing/2014/main" val="20000"/>
                    </a:ext>
                  </a:extLst>
                </a:gridCol>
                <a:gridCol w="997108">
                  <a:extLst>
                    <a:ext uri="{9D8B030D-6E8A-4147-A177-3AD203B41FA5}">
                      <a16:colId xmlns:a16="http://schemas.microsoft.com/office/drawing/2014/main" val="20001"/>
                    </a:ext>
                  </a:extLst>
                </a:gridCol>
                <a:gridCol w="1048962">
                  <a:extLst>
                    <a:ext uri="{9D8B030D-6E8A-4147-A177-3AD203B41FA5}">
                      <a16:colId xmlns:a16="http://schemas.microsoft.com/office/drawing/2014/main" val="20002"/>
                    </a:ext>
                  </a:extLst>
                </a:gridCol>
                <a:gridCol w="1010409">
                  <a:extLst>
                    <a:ext uri="{9D8B030D-6E8A-4147-A177-3AD203B41FA5}">
                      <a16:colId xmlns:a16="http://schemas.microsoft.com/office/drawing/2014/main" val="20003"/>
                    </a:ext>
                  </a:extLst>
                </a:gridCol>
                <a:gridCol w="787123">
                  <a:extLst>
                    <a:ext uri="{9D8B030D-6E8A-4147-A177-3AD203B41FA5}">
                      <a16:colId xmlns:a16="http://schemas.microsoft.com/office/drawing/2014/main" val="20004"/>
                    </a:ext>
                  </a:extLst>
                </a:gridCol>
              </a:tblGrid>
              <a:tr h="560624">
                <a:tc gridSpan="5">
                  <a:txBody>
                    <a:bodyPr/>
                    <a:lstStyle/>
                    <a:p>
                      <a:pPr algn="l" rtl="0" fontAlgn="ctr"/>
                      <a:r>
                        <a:rPr lang="mn-MN" sz="1200" b="1" i="0" u="none" strike="noStrike" dirty="0">
                          <a:solidFill>
                            <a:srgbClr val="10253F"/>
                          </a:solidFill>
                          <a:effectLst/>
                          <a:latin typeface="Arial" panose="020B0604020202020204" pitchFamily="34" charset="0"/>
                          <a:cs typeface="Arial" panose="020B0604020202020204" pitchFamily="34" charset="0"/>
                        </a:rPr>
                        <a:t>Орлого үр дүнгийн тайлан /сая төгрөгөөр/</a:t>
                      </a:r>
                    </a:p>
                  </a:txBody>
                  <a:tcPr marL="0" marR="0" marT="0" marB="0" anchor="ctr">
                    <a:lnR w="12700" cap="flat" cmpd="sng" algn="ctr">
                      <a:solidFill>
                        <a:schemeClr val="tx1"/>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tcPr>
                </a:tc>
                <a:tc hMerge="1">
                  <a:txBody>
                    <a:bodyPr/>
                    <a:lstStyle/>
                    <a:p>
                      <a:endParaRPr lang="mn-MN"/>
                    </a:p>
                  </a:txBody>
                  <a:tcP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tcPr>
                </a:tc>
                <a:tc hMerge="1">
                  <a:txBody>
                    <a:bodyPr/>
                    <a:lstStyle/>
                    <a:p>
                      <a:endParaRPr lang="mn-MN"/>
                    </a:p>
                  </a:txBody>
                  <a:tcP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tcPr>
                </a:tc>
                <a:tc hMerge="1">
                  <a:txBody>
                    <a:bodyPr/>
                    <a:lstStyle/>
                    <a:p>
                      <a:endParaRPr lang="mn-MN"/>
                    </a:p>
                  </a:txBody>
                  <a:tcP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tcPr>
                </a:tc>
                <a:tc hMerge="1">
                  <a:txBody>
                    <a:bodyPr/>
                    <a:lstStyle/>
                    <a:p>
                      <a:endParaRPr lang="mn-MN"/>
                    </a:p>
                  </a:txBody>
                  <a:tcP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514294">
                <a:tc>
                  <a:txBody>
                    <a:bodyPr/>
                    <a:lstStyle/>
                    <a:p>
                      <a:pPr algn="ctr" rtl="0" fontAlgn="ctr"/>
                      <a:r>
                        <a:rPr lang="mn-MN" sz="1200" b="1" i="0" u="none" strike="noStrike" dirty="0">
                          <a:solidFill>
                            <a:srgbClr val="203864"/>
                          </a:solidFill>
                          <a:effectLst/>
                          <a:latin typeface="Arial" panose="020B0604020202020204" pitchFamily="34" charset="0"/>
                          <a:cs typeface="Arial" panose="020B0604020202020204" pitchFamily="34" charset="0"/>
                        </a:rPr>
                        <a:t> Үзүүлэлт </a:t>
                      </a:r>
                    </a:p>
                  </a:txBody>
                  <a:tcPr marL="0" marR="0" marT="0" marB="0" anchor="ctr">
                    <a:lnT w="28575" cap="flat" cmpd="sng" algn="ctr">
                      <a:solidFill>
                        <a:schemeClr val="tx2">
                          <a:lumMod val="50000"/>
                        </a:schemeClr>
                      </a:solidFill>
                      <a:prstDash val="solid"/>
                      <a:round/>
                      <a:headEnd type="none" w="med" len="med"/>
                      <a:tailEnd type="none" w="med" len="med"/>
                    </a:lnT>
                    <a:solidFill>
                      <a:schemeClr val="bg1">
                        <a:lumMod val="85000"/>
                      </a:schemeClr>
                    </a:solidFill>
                  </a:tcPr>
                </a:tc>
                <a:tc>
                  <a:txBody>
                    <a:bodyPr/>
                    <a:lstStyle/>
                    <a:p>
                      <a:pPr algn="ctr" rtl="0" fontAlgn="ctr"/>
                      <a:r>
                        <a:rPr lang="mn-MN" sz="1200" b="1" i="0" u="none" strike="noStrike" dirty="0">
                          <a:solidFill>
                            <a:srgbClr val="203864"/>
                          </a:solidFill>
                          <a:effectLst/>
                          <a:latin typeface="Arial" panose="020B0604020202020204" pitchFamily="34" charset="0"/>
                          <a:cs typeface="Arial" panose="020B0604020202020204" pitchFamily="34" charset="0"/>
                        </a:rPr>
                        <a:t>2018</a:t>
                      </a:r>
                    </a:p>
                  </a:txBody>
                  <a:tcPr marL="0" marR="0" marT="0" marB="0" anchor="ctr">
                    <a:lnT w="28575" cap="flat" cmpd="sng" algn="ctr">
                      <a:solidFill>
                        <a:schemeClr val="tx2">
                          <a:lumMod val="50000"/>
                        </a:schemeClr>
                      </a:solidFill>
                      <a:prstDash val="solid"/>
                      <a:round/>
                      <a:headEnd type="none" w="med" len="med"/>
                      <a:tailEnd type="none" w="med" len="med"/>
                    </a:lnT>
                    <a:solidFill>
                      <a:schemeClr val="bg1">
                        <a:lumMod val="85000"/>
                      </a:schemeClr>
                    </a:solidFill>
                  </a:tcPr>
                </a:tc>
                <a:tc>
                  <a:txBody>
                    <a:bodyPr/>
                    <a:lstStyle/>
                    <a:p>
                      <a:pPr algn="ctr" rtl="0" fontAlgn="ctr"/>
                      <a:r>
                        <a:rPr lang="mn-MN" sz="1200" b="1" i="0" u="none" strike="noStrike" dirty="0">
                          <a:solidFill>
                            <a:srgbClr val="203864"/>
                          </a:solidFill>
                          <a:effectLst/>
                          <a:latin typeface="Arial" panose="020B0604020202020204" pitchFamily="34" charset="0"/>
                          <a:cs typeface="Arial" panose="020B0604020202020204" pitchFamily="34" charset="0"/>
                        </a:rPr>
                        <a:t>2019*</a:t>
                      </a:r>
                    </a:p>
                  </a:txBody>
                  <a:tcPr marL="0" marR="0" marT="0" marB="0" anchor="ctr">
                    <a:lnT w="28575" cap="flat" cmpd="sng" algn="ctr">
                      <a:solidFill>
                        <a:schemeClr val="tx2">
                          <a:lumMod val="50000"/>
                        </a:schemeClr>
                      </a:solidFill>
                      <a:prstDash val="solid"/>
                      <a:round/>
                      <a:headEnd type="none" w="med" len="med"/>
                      <a:tailEnd type="none" w="med" len="med"/>
                    </a:lnT>
                    <a:solidFill>
                      <a:schemeClr val="bg1">
                        <a:lumMod val="85000"/>
                      </a:schemeClr>
                    </a:solidFill>
                  </a:tcPr>
                </a:tc>
                <a:tc>
                  <a:txBody>
                    <a:bodyPr/>
                    <a:lstStyle/>
                    <a:p>
                      <a:pPr algn="ctr" rtl="0" fontAlgn="ctr"/>
                      <a:r>
                        <a:rPr lang="en-US" sz="1100" b="1" i="0" u="none" strike="noStrike" dirty="0">
                          <a:solidFill>
                            <a:srgbClr val="203864"/>
                          </a:solidFill>
                          <a:effectLst/>
                          <a:latin typeface="Arial" panose="020B0604020202020204" pitchFamily="34" charset="0"/>
                        </a:rPr>
                        <a:t>2019</a:t>
                      </a:r>
                    </a:p>
                  </a:txBody>
                  <a:tcPr marL="0" marR="0" marT="0" marB="0" anchor="ctr">
                    <a:lnT w="28575" cap="flat" cmpd="sng" algn="ctr">
                      <a:solidFill>
                        <a:schemeClr val="tx2">
                          <a:lumMod val="50000"/>
                        </a:schemeClr>
                      </a:solidFill>
                      <a:prstDash val="solid"/>
                      <a:round/>
                      <a:headEnd type="none" w="med" len="med"/>
                      <a:tailEnd type="none" w="med" len="med"/>
                    </a:lnT>
                    <a:solidFill>
                      <a:schemeClr val="bg1">
                        <a:lumMod val="85000"/>
                      </a:schemeClr>
                    </a:solidFill>
                  </a:tcPr>
                </a:tc>
                <a:tc>
                  <a:txBody>
                    <a:bodyPr/>
                    <a:lstStyle/>
                    <a:p>
                      <a:pPr algn="ctr" rtl="0" fontAlgn="ctr"/>
                      <a:r>
                        <a:rPr lang="en-US" sz="1100" b="1" i="0" u="none" strike="noStrike" dirty="0">
                          <a:solidFill>
                            <a:srgbClr val="203864"/>
                          </a:solidFill>
                          <a:effectLst/>
                          <a:latin typeface="Arial" panose="020B0604020202020204" pitchFamily="34" charset="0"/>
                        </a:rPr>
                        <a:t>2019/201</a:t>
                      </a:r>
                      <a:r>
                        <a:rPr lang="mn-MN" sz="1100" b="1" i="0" u="none" strike="noStrike" dirty="0">
                          <a:solidFill>
                            <a:srgbClr val="203864"/>
                          </a:solidFill>
                          <a:effectLst/>
                          <a:latin typeface="Arial" panose="020B0604020202020204" pitchFamily="34" charset="0"/>
                        </a:rPr>
                        <a:t>9*</a:t>
                      </a:r>
                      <a:endParaRPr lang="en-US" sz="1100" b="1" i="0" u="none" strike="noStrike" dirty="0">
                        <a:solidFill>
                          <a:srgbClr val="203864"/>
                        </a:solidFill>
                        <a:effectLst/>
                        <a:latin typeface="Arial" panose="020B0604020202020204" pitchFamily="34" charset="0"/>
                      </a:endParaRPr>
                    </a:p>
                  </a:txBody>
                  <a:tcPr marL="0" marR="0" marT="0" marB="0" anchor="ctr">
                    <a:lnR w="12700" cap="flat" cmpd="sng" algn="ctr">
                      <a:solidFill>
                        <a:schemeClr val="tx1"/>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solidFill>
                      <a:schemeClr val="bg1">
                        <a:lumMod val="85000"/>
                      </a:schemeClr>
                    </a:solidFill>
                  </a:tcPr>
                </a:tc>
                <a:extLst>
                  <a:ext uri="{0D108BD9-81ED-4DB2-BD59-A6C34878D82A}">
                    <a16:rowId xmlns:a16="http://schemas.microsoft.com/office/drawing/2014/main" val="10001"/>
                  </a:ext>
                </a:extLst>
              </a:tr>
              <a:tr h="357498">
                <a:tc>
                  <a:txBody>
                    <a:bodyPr/>
                    <a:lstStyle/>
                    <a:p>
                      <a:pPr algn="l" rtl="0" fontAlgn="ctr"/>
                      <a:r>
                        <a:rPr lang="mn-MN" sz="1200" b="0" i="0" u="none" strike="noStrike">
                          <a:solidFill>
                            <a:srgbClr val="000000"/>
                          </a:solidFill>
                          <a:effectLst/>
                          <a:latin typeface="Arial" panose="020B0604020202020204" pitchFamily="34" charset="0"/>
                          <a:cs typeface="Arial" panose="020B0604020202020204" pitchFamily="34" charset="0"/>
                        </a:rPr>
                        <a:t> Бетон зуурмаг борлуулалтын орлого </a:t>
                      </a:r>
                    </a:p>
                  </a:txBody>
                  <a:tcPr marL="0" marR="0" marT="0" marB="0" anchor="ctr">
                    <a:solidFill>
                      <a:schemeClr val="bg1">
                        <a:lumMod val="85000"/>
                      </a:schemeClr>
                    </a:solidFill>
                  </a:tcPr>
                </a:tc>
                <a:tc>
                  <a:txBody>
                    <a:bodyPr/>
                    <a:lstStyle/>
                    <a:p>
                      <a:pPr algn="ctr" rtl="0" fontAlgn="ctr"/>
                      <a:r>
                        <a:rPr lang="mn-MN" sz="1200" b="0" i="0" u="none" strike="noStrike" dirty="0">
                          <a:solidFill>
                            <a:srgbClr val="000000"/>
                          </a:solidFill>
                          <a:effectLst/>
                          <a:latin typeface="Arial" panose="020B0604020202020204" pitchFamily="34" charset="0"/>
                          <a:cs typeface="Arial" panose="020B0604020202020204" pitchFamily="34" charset="0"/>
                        </a:rPr>
                        <a:t>8,418,063</a:t>
                      </a:r>
                    </a:p>
                  </a:txBody>
                  <a:tcPr marL="0" marR="0" marT="0" marB="0" anchor="ctr">
                    <a:solidFill>
                      <a:schemeClr val="bg1">
                        <a:lumMod val="85000"/>
                      </a:schemeClr>
                    </a:solidFill>
                  </a:tcPr>
                </a:tc>
                <a:tc>
                  <a:txBody>
                    <a:bodyPr/>
                    <a:lstStyle/>
                    <a:p>
                      <a:pPr algn="ctr" rtl="0" fontAlgn="ctr"/>
                      <a:r>
                        <a:rPr lang="mn-MN" sz="1200" b="0" i="0" u="none" strike="noStrike" dirty="0">
                          <a:solidFill>
                            <a:srgbClr val="000000"/>
                          </a:solidFill>
                          <a:effectLst/>
                          <a:latin typeface="Arial" panose="020B0604020202020204" pitchFamily="34" charset="0"/>
                          <a:cs typeface="Arial" panose="020B0604020202020204" pitchFamily="34" charset="0"/>
                        </a:rPr>
                        <a:t>10,279,162</a:t>
                      </a:r>
                    </a:p>
                  </a:txBody>
                  <a:tcPr marL="0" marR="0" marT="0" marB="0" anchor="ctr">
                    <a:solidFill>
                      <a:schemeClr val="bg1">
                        <a:lumMod val="85000"/>
                      </a:schemeClr>
                    </a:solidFill>
                  </a:tcPr>
                </a:tc>
                <a:tc>
                  <a:txBody>
                    <a:bodyPr/>
                    <a:lstStyle/>
                    <a:p>
                      <a:pPr algn="ctr" rtl="0" fontAlgn="ctr"/>
                      <a:r>
                        <a:rPr lang="en-US" sz="1100" b="0" i="0" u="none" strike="noStrike" dirty="0">
                          <a:solidFill>
                            <a:srgbClr val="000000"/>
                          </a:solidFill>
                          <a:effectLst/>
                          <a:latin typeface="Arial" panose="020B0604020202020204" pitchFamily="34" charset="0"/>
                        </a:rPr>
                        <a:t>11,401,180</a:t>
                      </a:r>
                    </a:p>
                  </a:txBody>
                  <a:tcPr marL="0" marR="0" marT="0" marB="0" anchor="ctr">
                    <a:solidFill>
                      <a:schemeClr val="bg1">
                        <a:lumMod val="85000"/>
                      </a:schemeClr>
                    </a:solidFill>
                  </a:tcPr>
                </a:tc>
                <a:tc>
                  <a:txBody>
                    <a:bodyPr/>
                    <a:lstStyle/>
                    <a:p>
                      <a:pPr algn="ctr" rtl="0" fontAlgn="ctr"/>
                      <a:r>
                        <a:rPr lang="en-US" sz="1100" b="0" i="0" u="none" strike="noStrike" dirty="0">
                          <a:solidFill>
                            <a:srgbClr val="000000"/>
                          </a:solidFill>
                          <a:effectLst/>
                          <a:latin typeface="Arial" panose="020B0604020202020204" pitchFamily="34" charset="0"/>
                        </a:rPr>
                        <a:t>1</a:t>
                      </a:r>
                      <a:r>
                        <a:rPr lang="mn-MN" sz="1100" b="0" i="0" u="none" strike="noStrike" dirty="0">
                          <a:solidFill>
                            <a:srgbClr val="000000"/>
                          </a:solidFill>
                          <a:effectLst/>
                          <a:latin typeface="Arial" panose="020B0604020202020204" pitchFamily="34" charset="0"/>
                        </a:rPr>
                        <a:t>11</a:t>
                      </a:r>
                      <a:r>
                        <a:rPr lang="en-US" sz="1100" b="0" i="0" u="none" strike="noStrike" dirty="0">
                          <a:solidFill>
                            <a:srgbClr val="000000"/>
                          </a:solidFill>
                          <a:effectLst/>
                          <a:latin typeface="Arial" panose="020B0604020202020204" pitchFamily="34" charset="0"/>
                        </a:rPr>
                        <a:t>%</a:t>
                      </a:r>
                    </a:p>
                  </a:txBody>
                  <a:tcPr marL="0" marR="0" marT="0" marB="0" anchor="ctr">
                    <a:solidFill>
                      <a:schemeClr val="bg1">
                        <a:lumMod val="85000"/>
                      </a:schemeClr>
                    </a:solidFill>
                  </a:tcPr>
                </a:tc>
                <a:extLst>
                  <a:ext uri="{0D108BD9-81ED-4DB2-BD59-A6C34878D82A}">
                    <a16:rowId xmlns:a16="http://schemas.microsoft.com/office/drawing/2014/main" val="10002"/>
                  </a:ext>
                </a:extLst>
              </a:tr>
              <a:tr h="357498">
                <a:tc>
                  <a:txBody>
                    <a:bodyPr/>
                    <a:lstStyle/>
                    <a:p>
                      <a:pPr algn="l" rtl="0" fontAlgn="ctr"/>
                      <a:r>
                        <a:rPr lang="mn-MN" sz="1200" b="0" i="0" u="none" strike="noStrike">
                          <a:solidFill>
                            <a:srgbClr val="000000"/>
                          </a:solidFill>
                          <a:effectLst/>
                          <a:latin typeface="Arial" panose="020B0604020202020204" pitchFamily="34" charset="0"/>
                          <a:cs typeface="Arial" panose="020B0604020202020204" pitchFamily="34" charset="0"/>
                        </a:rPr>
                        <a:t> Помпны орлого </a:t>
                      </a:r>
                    </a:p>
                  </a:txBody>
                  <a:tcPr marL="0" marR="0" marT="0" marB="0" anchor="ctr">
                    <a:solidFill>
                      <a:schemeClr val="bg1">
                        <a:lumMod val="85000"/>
                      </a:schemeClr>
                    </a:solidFill>
                  </a:tcPr>
                </a:tc>
                <a:tc>
                  <a:txBody>
                    <a:bodyPr/>
                    <a:lstStyle/>
                    <a:p>
                      <a:pPr algn="ctr" rtl="0" fontAlgn="ctr"/>
                      <a:r>
                        <a:rPr lang="mn-MN" sz="1200" b="0" i="0" u="none" strike="noStrike" dirty="0">
                          <a:solidFill>
                            <a:srgbClr val="000000"/>
                          </a:solidFill>
                          <a:effectLst/>
                          <a:latin typeface="Arial" panose="020B0604020202020204" pitchFamily="34" charset="0"/>
                          <a:cs typeface="Arial" panose="020B0604020202020204" pitchFamily="34" charset="0"/>
                        </a:rPr>
                        <a:t>261,982</a:t>
                      </a:r>
                    </a:p>
                  </a:txBody>
                  <a:tcPr marL="0" marR="0" marT="0" marB="0" anchor="ctr">
                    <a:solidFill>
                      <a:schemeClr val="bg1">
                        <a:lumMod val="85000"/>
                      </a:schemeClr>
                    </a:solidFill>
                  </a:tcPr>
                </a:tc>
                <a:tc>
                  <a:txBody>
                    <a:bodyPr/>
                    <a:lstStyle/>
                    <a:p>
                      <a:pPr algn="ctr" rtl="0" fontAlgn="ctr"/>
                      <a:r>
                        <a:rPr lang="mn-MN" sz="1200" b="0" i="0" u="none" strike="noStrike" dirty="0">
                          <a:solidFill>
                            <a:srgbClr val="000000"/>
                          </a:solidFill>
                          <a:effectLst/>
                          <a:latin typeface="Arial" panose="020B0604020202020204" pitchFamily="34" charset="0"/>
                          <a:cs typeface="Arial" panose="020B0604020202020204" pitchFamily="34" charset="0"/>
                        </a:rPr>
                        <a:t>409,091</a:t>
                      </a:r>
                    </a:p>
                  </a:txBody>
                  <a:tcPr marL="0" marR="0" marT="0" marB="0" anchor="ctr">
                    <a:solidFill>
                      <a:schemeClr val="bg1">
                        <a:lumMod val="85000"/>
                      </a:schemeClr>
                    </a:solidFill>
                  </a:tcPr>
                </a:tc>
                <a:tc>
                  <a:txBody>
                    <a:bodyPr/>
                    <a:lstStyle/>
                    <a:p>
                      <a:pPr algn="ctr" rtl="0" fontAlgn="ctr"/>
                      <a:r>
                        <a:rPr lang="en-US" sz="1100" b="0" i="0" u="none" strike="noStrike" dirty="0">
                          <a:solidFill>
                            <a:srgbClr val="000000"/>
                          </a:solidFill>
                          <a:effectLst/>
                          <a:latin typeface="Arial" panose="020B0604020202020204" pitchFamily="34" charset="0"/>
                        </a:rPr>
                        <a:t>153,425</a:t>
                      </a:r>
                    </a:p>
                  </a:txBody>
                  <a:tcPr marL="0" marR="0" marT="0" marB="0" anchor="ctr">
                    <a:solidFill>
                      <a:schemeClr val="bg1">
                        <a:lumMod val="85000"/>
                      </a:schemeClr>
                    </a:solidFill>
                  </a:tcPr>
                </a:tc>
                <a:tc>
                  <a:txBody>
                    <a:bodyPr/>
                    <a:lstStyle/>
                    <a:p>
                      <a:pPr algn="ctr" rtl="0" fontAlgn="ctr"/>
                      <a:r>
                        <a:rPr lang="mn-MN" sz="1100" b="0" i="0" u="none" strike="noStrike" dirty="0">
                          <a:solidFill>
                            <a:srgbClr val="000000"/>
                          </a:solidFill>
                          <a:effectLst/>
                          <a:latin typeface="Arial" panose="020B0604020202020204" pitchFamily="34" charset="0"/>
                        </a:rPr>
                        <a:t>38</a:t>
                      </a:r>
                      <a:r>
                        <a:rPr lang="en-US" sz="1100" b="0" i="0" u="none" strike="noStrike" dirty="0">
                          <a:solidFill>
                            <a:srgbClr val="000000"/>
                          </a:solidFill>
                          <a:effectLst/>
                          <a:latin typeface="Arial" panose="020B0604020202020204" pitchFamily="34" charset="0"/>
                        </a:rPr>
                        <a:t>%</a:t>
                      </a:r>
                    </a:p>
                  </a:txBody>
                  <a:tcPr marL="0" marR="0" marT="0" marB="0" anchor="ctr">
                    <a:solidFill>
                      <a:schemeClr val="bg1">
                        <a:lumMod val="85000"/>
                      </a:schemeClr>
                    </a:solidFill>
                  </a:tcPr>
                </a:tc>
                <a:extLst>
                  <a:ext uri="{0D108BD9-81ED-4DB2-BD59-A6C34878D82A}">
                    <a16:rowId xmlns:a16="http://schemas.microsoft.com/office/drawing/2014/main" val="10003"/>
                  </a:ext>
                </a:extLst>
              </a:tr>
              <a:tr h="357498">
                <a:tc>
                  <a:txBody>
                    <a:bodyPr/>
                    <a:lstStyle/>
                    <a:p>
                      <a:pPr algn="l" rtl="0" fontAlgn="ctr"/>
                      <a:r>
                        <a:rPr lang="mn-MN" sz="1200" b="0" i="0" u="none" strike="noStrike">
                          <a:solidFill>
                            <a:srgbClr val="000000"/>
                          </a:solidFill>
                          <a:effectLst/>
                          <a:latin typeface="Arial" panose="020B0604020202020204" pitchFamily="34" charset="0"/>
                          <a:cs typeface="Arial" panose="020B0604020202020204" pitchFamily="34" charset="0"/>
                        </a:rPr>
                        <a:t> Түрээсийн орлого </a:t>
                      </a:r>
                    </a:p>
                  </a:txBody>
                  <a:tcPr marL="0" marR="0" marT="0" marB="0" anchor="ctr">
                    <a:solidFill>
                      <a:schemeClr val="bg1">
                        <a:lumMod val="85000"/>
                      </a:schemeClr>
                    </a:solidFill>
                  </a:tcPr>
                </a:tc>
                <a:tc>
                  <a:txBody>
                    <a:bodyPr/>
                    <a:lstStyle/>
                    <a:p>
                      <a:pPr algn="ctr" rtl="0" fontAlgn="ctr"/>
                      <a:r>
                        <a:rPr lang="mn-MN" sz="1200" b="0" i="0" u="none" strike="noStrike" dirty="0">
                          <a:solidFill>
                            <a:srgbClr val="000000"/>
                          </a:solidFill>
                          <a:effectLst/>
                          <a:latin typeface="Arial" panose="020B0604020202020204" pitchFamily="34" charset="0"/>
                          <a:cs typeface="Arial" panose="020B0604020202020204" pitchFamily="34" charset="0"/>
                        </a:rPr>
                        <a:t>142,703</a:t>
                      </a:r>
                    </a:p>
                  </a:txBody>
                  <a:tcPr marL="0" marR="0" marT="0" marB="0" anchor="ctr">
                    <a:solidFill>
                      <a:schemeClr val="bg1">
                        <a:lumMod val="85000"/>
                      </a:schemeClr>
                    </a:solidFill>
                  </a:tcPr>
                </a:tc>
                <a:tc>
                  <a:txBody>
                    <a:bodyPr/>
                    <a:lstStyle/>
                    <a:p>
                      <a:pPr algn="ctr" rtl="0" fontAlgn="ctr"/>
                      <a:r>
                        <a:rPr lang="mn-MN" sz="1200" b="0" i="0" u="none" strike="noStrike" dirty="0">
                          <a:solidFill>
                            <a:srgbClr val="000000"/>
                          </a:solidFill>
                          <a:effectLst/>
                          <a:latin typeface="Arial" panose="020B0604020202020204" pitchFamily="34" charset="0"/>
                          <a:cs typeface="Arial" panose="020B0604020202020204" pitchFamily="34" charset="0"/>
                        </a:rPr>
                        <a:t>60,000</a:t>
                      </a:r>
                    </a:p>
                  </a:txBody>
                  <a:tcPr marL="0" marR="0" marT="0" marB="0" anchor="ctr">
                    <a:solidFill>
                      <a:schemeClr val="bg1">
                        <a:lumMod val="85000"/>
                      </a:schemeClr>
                    </a:solidFill>
                  </a:tcPr>
                </a:tc>
                <a:tc>
                  <a:txBody>
                    <a:bodyPr/>
                    <a:lstStyle/>
                    <a:p>
                      <a:pPr algn="ctr" rtl="0" fontAlgn="ctr"/>
                      <a:r>
                        <a:rPr lang="en-US" sz="1100" b="0" i="0" u="none" strike="noStrike" dirty="0">
                          <a:solidFill>
                            <a:srgbClr val="000000"/>
                          </a:solidFill>
                          <a:effectLst/>
                          <a:latin typeface="Arial" panose="020B0604020202020204" pitchFamily="34" charset="0"/>
                        </a:rPr>
                        <a:t>127,500</a:t>
                      </a:r>
                    </a:p>
                  </a:txBody>
                  <a:tcPr marL="0" marR="0" marT="0" marB="0" anchor="ctr">
                    <a:solidFill>
                      <a:schemeClr val="bg1">
                        <a:lumMod val="85000"/>
                      </a:schemeClr>
                    </a:solidFill>
                  </a:tcPr>
                </a:tc>
                <a:tc>
                  <a:txBody>
                    <a:bodyPr/>
                    <a:lstStyle/>
                    <a:p>
                      <a:pPr algn="ctr" rtl="0" fontAlgn="ctr"/>
                      <a:r>
                        <a:rPr lang="mn-MN" sz="1100" b="0" i="0" u="none" strike="noStrike" dirty="0">
                          <a:solidFill>
                            <a:srgbClr val="000000"/>
                          </a:solidFill>
                          <a:effectLst/>
                          <a:latin typeface="Arial" panose="020B0604020202020204" pitchFamily="34" charset="0"/>
                        </a:rPr>
                        <a:t>213</a:t>
                      </a:r>
                      <a:r>
                        <a:rPr lang="en-US" sz="1100" b="0" i="0" u="none" strike="noStrike" dirty="0">
                          <a:solidFill>
                            <a:srgbClr val="000000"/>
                          </a:solidFill>
                          <a:effectLst/>
                          <a:latin typeface="Arial" panose="020B0604020202020204" pitchFamily="34" charset="0"/>
                        </a:rPr>
                        <a:t>%</a:t>
                      </a:r>
                    </a:p>
                  </a:txBody>
                  <a:tcPr marL="0" marR="0" marT="0" marB="0" anchor="ctr">
                    <a:solidFill>
                      <a:schemeClr val="bg1">
                        <a:lumMod val="85000"/>
                      </a:schemeClr>
                    </a:solidFill>
                  </a:tcPr>
                </a:tc>
                <a:extLst>
                  <a:ext uri="{0D108BD9-81ED-4DB2-BD59-A6C34878D82A}">
                    <a16:rowId xmlns:a16="http://schemas.microsoft.com/office/drawing/2014/main" val="10004"/>
                  </a:ext>
                </a:extLst>
              </a:tr>
              <a:tr h="584160">
                <a:tc>
                  <a:txBody>
                    <a:bodyPr/>
                    <a:lstStyle/>
                    <a:p>
                      <a:pPr algn="l" rtl="0" fontAlgn="ctr"/>
                      <a:r>
                        <a:rPr lang="mn-MN" sz="1200" b="0" i="0" u="none" strike="noStrike">
                          <a:solidFill>
                            <a:srgbClr val="000000"/>
                          </a:solidFill>
                          <a:effectLst/>
                          <a:latin typeface="Arial" panose="020B0604020202020204" pitchFamily="34" charset="0"/>
                          <a:cs typeface="Arial" panose="020B0604020202020204" pitchFamily="34" charset="0"/>
                        </a:rPr>
                        <a:t> Түлш борлуулалтын орлого </a:t>
                      </a:r>
                    </a:p>
                  </a:txBody>
                  <a:tcPr marL="0" marR="0" marT="0" marB="0" anchor="ctr">
                    <a:solidFill>
                      <a:schemeClr val="bg1">
                        <a:lumMod val="85000"/>
                      </a:schemeClr>
                    </a:solidFill>
                  </a:tcPr>
                </a:tc>
                <a:tc>
                  <a:txBody>
                    <a:bodyPr/>
                    <a:lstStyle/>
                    <a:p>
                      <a:pPr algn="ctr" rtl="0" fontAlgn="ctr"/>
                      <a:r>
                        <a:rPr lang="mn-MN" sz="1200" b="0" i="0" u="none" strike="noStrike" dirty="0">
                          <a:solidFill>
                            <a:srgbClr val="000000"/>
                          </a:solidFill>
                          <a:effectLst/>
                          <a:latin typeface="Arial" panose="020B0604020202020204" pitchFamily="34" charset="0"/>
                          <a:cs typeface="Arial" panose="020B0604020202020204" pitchFamily="34" charset="0"/>
                        </a:rPr>
                        <a:t>359,694</a:t>
                      </a:r>
                    </a:p>
                  </a:txBody>
                  <a:tcPr marL="0" marR="0" marT="0" marB="0" anchor="ctr">
                    <a:solidFill>
                      <a:schemeClr val="bg1">
                        <a:lumMod val="85000"/>
                      </a:schemeClr>
                    </a:solidFill>
                  </a:tcPr>
                </a:tc>
                <a:tc>
                  <a:txBody>
                    <a:bodyPr/>
                    <a:lstStyle/>
                    <a:p>
                      <a:pPr algn="ctr" rtl="0" fontAlgn="ctr"/>
                      <a:r>
                        <a:rPr lang="mn-MN" sz="1200" b="0" i="0" u="none" strike="noStrike" dirty="0">
                          <a:solidFill>
                            <a:srgbClr val="000000"/>
                          </a:solidFill>
                          <a:effectLst/>
                          <a:latin typeface="Arial" panose="020B0604020202020204" pitchFamily="34" charset="0"/>
                          <a:cs typeface="Arial" panose="020B0604020202020204" pitchFamily="34" charset="0"/>
                        </a:rPr>
                        <a:t>9,696</a:t>
                      </a:r>
                    </a:p>
                  </a:txBody>
                  <a:tcPr marL="0" marR="0" marT="0" marB="0" anchor="ctr">
                    <a:solidFill>
                      <a:schemeClr val="bg1">
                        <a:lumMod val="85000"/>
                      </a:schemeClr>
                    </a:solidFill>
                  </a:tcPr>
                </a:tc>
                <a:tc>
                  <a:txBody>
                    <a:bodyPr/>
                    <a:lstStyle/>
                    <a:p>
                      <a:pPr algn="ctr" rtl="0" fontAlgn="ctr"/>
                      <a:r>
                        <a:rPr lang="en-US" sz="1100" b="0" i="0" u="none" strike="noStrike" dirty="0">
                          <a:solidFill>
                            <a:srgbClr val="000000"/>
                          </a:solidFill>
                          <a:effectLst/>
                          <a:latin typeface="Arial" panose="020B0604020202020204" pitchFamily="34" charset="0"/>
                        </a:rPr>
                        <a:t>440,829</a:t>
                      </a:r>
                    </a:p>
                  </a:txBody>
                  <a:tcPr marL="0" marR="0" marT="0" marB="0" anchor="ctr">
                    <a:solidFill>
                      <a:schemeClr val="bg1">
                        <a:lumMod val="85000"/>
                      </a:schemeClr>
                    </a:solidFill>
                  </a:tcPr>
                </a:tc>
                <a:tc>
                  <a:txBody>
                    <a:bodyPr/>
                    <a:lstStyle/>
                    <a:p>
                      <a:pPr algn="ctr" rtl="0" fontAlgn="ctr"/>
                      <a:r>
                        <a:rPr lang="mn-MN" sz="1100" b="0" i="0" u="none" strike="noStrike" dirty="0">
                          <a:solidFill>
                            <a:srgbClr val="000000"/>
                          </a:solidFill>
                          <a:effectLst/>
                          <a:latin typeface="Arial" panose="020B0604020202020204" pitchFamily="34" charset="0"/>
                        </a:rPr>
                        <a:t>4547</a:t>
                      </a:r>
                      <a:r>
                        <a:rPr lang="en-US" sz="1100" b="0" i="0" u="none" strike="noStrike" dirty="0">
                          <a:solidFill>
                            <a:srgbClr val="000000"/>
                          </a:solidFill>
                          <a:effectLst/>
                          <a:latin typeface="Arial" panose="020B0604020202020204" pitchFamily="34" charset="0"/>
                        </a:rPr>
                        <a:t>%</a:t>
                      </a:r>
                    </a:p>
                  </a:txBody>
                  <a:tcPr marL="0" marR="0" marT="0" marB="0" anchor="ctr">
                    <a:solidFill>
                      <a:schemeClr val="bg1">
                        <a:lumMod val="85000"/>
                      </a:schemeClr>
                    </a:solidFill>
                  </a:tcPr>
                </a:tc>
                <a:extLst>
                  <a:ext uri="{0D108BD9-81ED-4DB2-BD59-A6C34878D82A}">
                    <a16:rowId xmlns:a16="http://schemas.microsoft.com/office/drawing/2014/main" val="10005"/>
                  </a:ext>
                </a:extLst>
              </a:tr>
              <a:tr h="357498">
                <a:tc>
                  <a:txBody>
                    <a:bodyPr/>
                    <a:lstStyle/>
                    <a:p>
                      <a:pPr algn="l" rtl="0" fontAlgn="ctr"/>
                      <a:r>
                        <a:rPr lang="mn-MN" sz="1200" b="0" i="0" u="none" strike="noStrike">
                          <a:solidFill>
                            <a:srgbClr val="000000"/>
                          </a:solidFill>
                          <a:effectLst/>
                          <a:latin typeface="Arial" panose="020B0604020202020204" pitchFamily="34" charset="0"/>
                          <a:cs typeface="Arial" panose="020B0604020202020204" pitchFamily="34" charset="0"/>
                        </a:rPr>
                        <a:t> Бусад орлого </a:t>
                      </a:r>
                    </a:p>
                  </a:txBody>
                  <a:tcPr marL="0" marR="0" marT="0" marB="0" anchor="ctr">
                    <a:solidFill>
                      <a:schemeClr val="bg1">
                        <a:lumMod val="85000"/>
                      </a:schemeClr>
                    </a:solidFill>
                  </a:tcPr>
                </a:tc>
                <a:tc>
                  <a:txBody>
                    <a:bodyPr/>
                    <a:lstStyle/>
                    <a:p>
                      <a:pPr algn="ctr" rtl="0" fontAlgn="ctr"/>
                      <a:r>
                        <a:rPr lang="mn-MN" sz="1200" b="0" i="0" u="none" strike="noStrike" dirty="0">
                          <a:solidFill>
                            <a:srgbClr val="000000"/>
                          </a:solidFill>
                          <a:effectLst/>
                          <a:latin typeface="Arial" panose="020B0604020202020204" pitchFamily="34" charset="0"/>
                          <a:cs typeface="Arial" panose="020B0604020202020204" pitchFamily="34" charset="0"/>
                        </a:rPr>
                        <a:t>5,566</a:t>
                      </a:r>
                    </a:p>
                  </a:txBody>
                  <a:tcPr marL="0" marR="0" marT="0" marB="0" anchor="ctr">
                    <a:solidFill>
                      <a:schemeClr val="bg1">
                        <a:lumMod val="85000"/>
                      </a:schemeClr>
                    </a:solidFill>
                  </a:tcPr>
                </a:tc>
                <a:tc>
                  <a:txBody>
                    <a:bodyPr/>
                    <a:lstStyle/>
                    <a:p>
                      <a:pPr algn="ctr" rtl="0" fontAlgn="ctr"/>
                      <a:endParaRPr lang="mn-MN"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chemeClr val="bg1">
                        <a:lumMod val="85000"/>
                      </a:schemeClr>
                    </a:solidFill>
                  </a:tcPr>
                </a:tc>
                <a:tc>
                  <a:txBody>
                    <a:bodyPr/>
                    <a:lstStyle/>
                    <a:p>
                      <a:pPr algn="ctr" rtl="0" fontAlgn="ctr"/>
                      <a:r>
                        <a:rPr lang="en-US" sz="1100" b="0" i="0" u="none" strike="noStrike" dirty="0">
                          <a:solidFill>
                            <a:srgbClr val="000000"/>
                          </a:solidFill>
                          <a:effectLst/>
                          <a:latin typeface="Arial" panose="020B0604020202020204" pitchFamily="34" charset="0"/>
                        </a:rPr>
                        <a:t>1,395,474</a:t>
                      </a:r>
                    </a:p>
                  </a:txBody>
                  <a:tcPr marL="0" marR="0" marT="0" marB="0" anchor="ctr">
                    <a:solidFill>
                      <a:schemeClr val="bg1">
                        <a:lumMod val="85000"/>
                      </a:schemeClr>
                    </a:solidFill>
                  </a:tcPr>
                </a:tc>
                <a:tc>
                  <a:txBody>
                    <a:bodyPr/>
                    <a:lstStyle/>
                    <a:p>
                      <a:pPr algn="ctr" rtl="0" fontAlgn="ctr"/>
                      <a:r>
                        <a:rPr lang="en-US" sz="1100" b="0" i="0" u="none" strike="noStrike" dirty="0">
                          <a:solidFill>
                            <a:srgbClr val="000000"/>
                          </a:solidFill>
                          <a:effectLst/>
                          <a:latin typeface="Arial" panose="020B0604020202020204" pitchFamily="34" charset="0"/>
                        </a:rPr>
                        <a:t>%</a:t>
                      </a:r>
                    </a:p>
                  </a:txBody>
                  <a:tcPr marL="0" marR="0" marT="0" marB="0" anchor="ctr">
                    <a:solidFill>
                      <a:schemeClr val="bg1">
                        <a:lumMod val="85000"/>
                      </a:schemeClr>
                    </a:solidFill>
                  </a:tcPr>
                </a:tc>
                <a:extLst>
                  <a:ext uri="{0D108BD9-81ED-4DB2-BD59-A6C34878D82A}">
                    <a16:rowId xmlns:a16="http://schemas.microsoft.com/office/drawing/2014/main" val="10006"/>
                  </a:ext>
                </a:extLst>
              </a:tr>
              <a:tr h="430602">
                <a:tc>
                  <a:txBody>
                    <a:bodyPr/>
                    <a:lstStyle/>
                    <a:p>
                      <a:pPr algn="l" rtl="0" fontAlgn="ctr"/>
                      <a:r>
                        <a:rPr lang="mn-MN" sz="1200" b="1" i="0" u="none" strike="noStrike" dirty="0">
                          <a:solidFill>
                            <a:srgbClr val="10253F"/>
                          </a:solidFill>
                          <a:effectLst/>
                          <a:latin typeface="Arial" panose="020B0604020202020204" pitchFamily="34" charset="0"/>
                          <a:cs typeface="Arial" panose="020B0604020202020204" pitchFamily="34" charset="0"/>
                        </a:rPr>
                        <a:t> Нийт борлуулалтын орлого </a:t>
                      </a:r>
                    </a:p>
                  </a:txBody>
                  <a:tcPr marL="0" marR="0" marT="0" marB="0" anchor="ctr">
                    <a:lnB w="28575" cap="flat" cmpd="sng" algn="ctr">
                      <a:solidFill>
                        <a:schemeClr val="tx2">
                          <a:lumMod val="50000"/>
                        </a:schemeClr>
                      </a:solidFill>
                      <a:prstDash val="solid"/>
                      <a:round/>
                      <a:headEnd type="none" w="med" len="med"/>
                      <a:tailEnd type="none" w="med" len="med"/>
                    </a:lnB>
                    <a:solidFill>
                      <a:schemeClr val="bg1">
                        <a:lumMod val="85000"/>
                      </a:schemeClr>
                    </a:solidFill>
                  </a:tcPr>
                </a:tc>
                <a:tc>
                  <a:txBody>
                    <a:bodyPr/>
                    <a:lstStyle/>
                    <a:p>
                      <a:pPr algn="ctr" rtl="0" fontAlgn="ctr"/>
                      <a:r>
                        <a:rPr lang="mn-MN" sz="1200" b="1" i="0" u="none" strike="noStrike" dirty="0">
                          <a:solidFill>
                            <a:srgbClr val="10253F"/>
                          </a:solidFill>
                          <a:effectLst/>
                          <a:latin typeface="Arial" panose="020B0604020202020204" pitchFamily="34" charset="0"/>
                          <a:cs typeface="Arial" panose="020B0604020202020204" pitchFamily="34" charset="0"/>
                        </a:rPr>
                        <a:t>9,188,009</a:t>
                      </a:r>
                    </a:p>
                  </a:txBody>
                  <a:tcPr marL="0" marR="0" marT="0" marB="0" anchor="ctr">
                    <a:lnB w="28575" cap="flat" cmpd="sng" algn="ctr">
                      <a:solidFill>
                        <a:schemeClr val="tx2">
                          <a:lumMod val="50000"/>
                        </a:schemeClr>
                      </a:solidFill>
                      <a:prstDash val="solid"/>
                      <a:round/>
                      <a:headEnd type="none" w="med" len="med"/>
                      <a:tailEnd type="none" w="med" len="med"/>
                    </a:lnB>
                    <a:solidFill>
                      <a:schemeClr val="bg1">
                        <a:lumMod val="85000"/>
                      </a:schemeClr>
                    </a:solidFill>
                  </a:tcPr>
                </a:tc>
                <a:tc>
                  <a:txBody>
                    <a:bodyPr/>
                    <a:lstStyle/>
                    <a:p>
                      <a:pPr algn="ctr" rtl="0" fontAlgn="ctr"/>
                      <a:r>
                        <a:rPr lang="mn-MN" sz="1200" b="1" i="0" u="none" strike="noStrike" dirty="0">
                          <a:solidFill>
                            <a:srgbClr val="10253F"/>
                          </a:solidFill>
                          <a:effectLst/>
                          <a:latin typeface="Arial" panose="020B0604020202020204" pitchFamily="34" charset="0"/>
                          <a:cs typeface="Arial" panose="020B0604020202020204" pitchFamily="34" charset="0"/>
                        </a:rPr>
                        <a:t>10,757,948</a:t>
                      </a:r>
                    </a:p>
                  </a:txBody>
                  <a:tcPr marL="0" marR="0" marT="0" marB="0" anchor="ctr">
                    <a:lnB w="28575" cap="flat" cmpd="sng" algn="ctr">
                      <a:solidFill>
                        <a:schemeClr val="tx2">
                          <a:lumMod val="50000"/>
                        </a:schemeClr>
                      </a:solidFill>
                      <a:prstDash val="solid"/>
                      <a:round/>
                      <a:headEnd type="none" w="med" len="med"/>
                      <a:tailEnd type="none" w="med" len="med"/>
                    </a:lnB>
                    <a:solidFill>
                      <a:schemeClr val="bg1">
                        <a:lumMod val="85000"/>
                      </a:schemeClr>
                    </a:solidFill>
                  </a:tcPr>
                </a:tc>
                <a:tc>
                  <a:txBody>
                    <a:bodyPr/>
                    <a:lstStyle/>
                    <a:p>
                      <a:pPr algn="ctr" rtl="0" fontAlgn="ctr"/>
                      <a:r>
                        <a:rPr lang="en-US" sz="1100" b="1" i="0" u="none" strike="noStrike" dirty="0">
                          <a:solidFill>
                            <a:srgbClr val="10253F"/>
                          </a:solidFill>
                          <a:effectLst/>
                          <a:latin typeface="Arial" panose="020B0604020202020204" pitchFamily="34" charset="0"/>
                        </a:rPr>
                        <a:t>13,518,408</a:t>
                      </a:r>
                    </a:p>
                  </a:txBody>
                  <a:tcPr marL="0" marR="0" marT="0" marB="0" anchor="ctr">
                    <a:lnB w="28575" cap="flat" cmpd="sng" algn="ctr">
                      <a:solidFill>
                        <a:schemeClr val="tx2">
                          <a:lumMod val="50000"/>
                        </a:schemeClr>
                      </a:solidFill>
                      <a:prstDash val="solid"/>
                      <a:round/>
                      <a:headEnd type="none" w="med" len="med"/>
                      <a:tailEnd type="none" w="med" len="med"/>
                    </a:lnB>
                    <a:solidFill>
                      <a:schemeClr val="bg1">
                        <a:lumMod val="85000"/>
                      </a:schemeClr>
                    </a:solidFill>
                  </a:tcPr>
                </a:tc>
                <a:tc>
                  <a:txBody>
                    <a:bodyPr/>
                    <a:lstStyle/>
                    <a:p>
                      <a:pPr algn="ctr" rtl="0" fontAlgn="ctr"/>
                      <a:r>
                        <a:rPr lang="en-US" sz="1100" b="1" i="0" u="none" strike="noStrike" dirty="0">
                          <a:solidFill>
                            <a:srgbClr val="10253F"/>
                          </a:solidFill>
                          <a:effectLst/>
                          <a:latin typeface="Arial" panose="020B0604020202020204" pitchFamily="34" charset="0"/>
                        </a:rPr>
                        <a:t>147%</a:t>
                      </a:r>
                    </a:p>
                  </a:txBody>
                  <a:tcPr marL="0" marR="0" marT="0" marB="0" anchor="ctr">
                    <a:lnB w="28575" cap="flat" cmpd="sng" algn="ctr">
                      <a:solidFill>
                        <a:schemeClr val="tx2">
                          <a:lumMod val="50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9"/>
                  </a:ext>
                </a:extLst>
              </a:tr>
            </a:tbl>
          </a:graphicData>
        </a:graphic>
      </p:graphicFrame>
      <p:sp>
        <p:nvSpPr>
          <p:cNvPr id="16" name="Text Placeholder 5"/>
          <p:cNvSpPr txBox="1">
            <a:spLocks/>
          </p:cNvSpPr>
          <p:nvPr/>
        </p:nvSpPr>
        <p:spPr>
          <a:xfrm>
            <a:off x="1003302" y="1564086"/>
            <a:ext cx="3946204" cy="4620814"/>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mn-MN" sz="1600" b="1" dirty="0">
                <a:latin typeface="Arial" pitchFamily="34" charset="0"/>
                <a:cs typeface="Arial" pitchFamily="34" charset="0"/>
              </a:rPr>
              <a:t>БОРЛУУЛАЛТЫН ОРЛОГЫН ЗАДАРГАА</a:t>
            </a:r>
          </a:p>
          <a:p>
            <a:pPr marL="0" indent="0" algn="just">
              <a:lnSpc>
                <a:spcPct val="150000"/>
              </a:lnSpc>
              <a:buNone/>
            </a:pPr>
            <a:r>
              <a:rPr lang="mn-MN" sz="1400" dirty="0">
                <a:latin typeface="Arial" pitchFamily="34" charset="0"/>
                <a:cs typeface="Arial" pitchFamily="34" charset="0"/>
              </a:rPr>
              <a:t>Орлого үр дүнгийн тайлангаас борлуулалтын орлогын задаргааг төлөвлөгөөтэй харьцуулж харвал бетон зуурмагийн борлуулалт </a:t>
            </a:r>
            <a:r>
              <a:rPr lang="en-US" sz="1400" dirty="0">
                <a:latin typeface="Arial" pitchFamily="34" charset="0"/>
                <a:cs typeface="Arial" pitchFamily="34" charset="0"/>
              </a:rPr>
              <a:t>11</a:t>
            </a:r>
            <a:r>
              <a:rPr lang="mn-MN" sz="1400" dirty="0">
                <a:latin typeface="Arial" pitchFamily="34" charset="0"/>
                <a:cs typeface="Arial" pitchFamily="34" charset="0"/>
              </a:rPr>
              <a:t>% буюу 1,2 тэрбум төгрөг, түрээсийн орлого 213%, түлш борлуулалтын орлого 4547% буюу 430 сая төгрөгөөр, бусад борлуулалт 1,4 тэрбум төгрөгөөр тус тус өссөн. Харин помпны борлуулалт 62% буюу 246 сая төгрөгөөр буурсан байна. </a:t>
            </a:r>
          </a:p>
          <a:p>
            <a:pPr marL="0" indent="0" algn="just">
              <a:lnSpc>
                <a:spcPct val="150000"/>
              </a:lnSpc>
              <a:buNone/>
            </a:pPr>
            <a:r>
              <a:rPr lang="mn-MN" sz="1400" dirty="0">
                <a:latin typeface="Arial" pitchFamily="34" charset="0"/>
                <a:cs typeface="Arial" pitchFamily="34" charset="0"/>
              </a:rPr>
              <a:t>Бусад борлуулалт өссөн шалтгаан нь 2019 онд бартер хийсэн харилцагч 1,4 тэрбум төгрөгийн бартерын байр компаниар дамжуулан борлуулагдсан учир өссөн байна.</a:t>
            </a:r>
          </a:p>
        </p:txBody>
      </p:sp>
    </p:spTree>
    <p:extLst>
      <p:ext uri="{BB962C8B-B14F-4D97-AF65-F5344CB8AC3E}">
        <p14:creationId xmlns:p14="http://schemas.microsoft.com/office/powerpoint/2010/main" val="11842847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DE25B11-C522-4DBA-8366-582CBADFD9D1}"/>
              </a:ext>
            </a:extLst>
          </p:cNvPr>
          <p:cNvSpPr/>
          <p:nvPr/>
        </p:nvSpPr>
        <p:spPr>
          <a:xfrm>
            <a:off x="838200" y="1393032"/>
            <a:ext cx="11353800" cy="165446"/>
          </a:xfrm>
          <a:prstGeom prst="rect">
            <a:avLst/>
          </a:prstGeom>
          <a:solidFill>
            <a:srgbClr val="A71C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sp>
        <p:nvSpPr>
          <p:cNvPr id="4" name="Rectangle 3">
            <a:extLst>
              <a:ext uri="{FF2B5EF4-FFF2-40B4-BE49-F238E27FC236}">
                <a16:creationId xmlns:a16="http://schemas.microsoft.com/office/drawing/2014/main" id="{B289FB6A-D3A3-43E4-B041-1A3BB84FE9D7}"/>
              </a:ext>
            </a:extLst>
          </p:cNvPr>
          <p:cNvSpPr/>
          <p:nvPr/>
        </p:nvSpPr>
        <p:spPr>
          <a:xfrm>
            <a:off x="0" y="6692554"/>
            <a:ext cx="12192000" cy="165446"/>
          </a:xfrm>
          <a:prstGeom prst="rect">
            <a:avLst/>
          </a:prstGeom>
          <a:gradFill flip="none" rotWithShape="1">
            <a:gsLst>
              <a:gs pos="0">
                <a:srgbClr val="0753D7"/>
              </a:gs>
              <a:gs pos="47000">
                <a:srgbClr val="A71C20"/>
              </a:gs>
            </a:gsLst>
            <a:lin ang="9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grpSp>
        <p:nvGrpSpPr>
          <p:cNvPr id="8" name="Group 7">
            <a:extLst>
              <a:ext uri="{FF2B5EF4-FFF2-40B4-BE49-F238E27FC236}">
                <a16:creationId xmlns:a16="http://schemas.microsoft.com/office/drawing/2014/main" id="{4E17CCDE-6CDD-44F5-9984-9A242B67DD2A}"/>
              </a:ext>
            </a:extLst>
          </p:cNvPr>
          <p:cNvGrpSpPr/>
          <p:nvPr/>
        </p:nvGrpSpPr>
        <p:grpSpPr>
          <a:xfrm>
            <a:off x="9563122" y="403397"/>
            <a:ext cx="2355828" cy="779463"/>
            <a:chOff x="9563122" y="297656"/>
            <a:chExt cx="2355828" cy="779463"/>
          </a:xfrm>
        </p:grpSpPr>
        <p:pic>
          <p:nvPicPr>
            <p:cNvPr id="9" name="Picture 8">
              <a:extLst>
                <a:ext uri="{FF2B5EF4-FFF2-40B4-BE49-F238E27FC236}">
                  <a16:creationId xmlns:a16="http://schemas.microsoft.com/office/drawing/2014/main" id="{5073E8D6-345B-4A07-992F-87485AB4B4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63122" y="396477"/>
              <a:ext cx="729274" cy="631429"/>
            </a:xfrm>
            <a:prstGeom prst="rect">
              <a:avLst/>
            </a:prstGeom>
          </p:spPr>
        </p:pic>
        <p:cxnSp>
          <p:nvCxnSpPr>
            <p:cNvPr id="10" name="Straight Connector 9">
              <a:extLst>
                <a:ext uri="{FF2B5EF4-FFF2-40B4-BE49-F238E27FC236}">
                  <a16:creationId xmlns:a16="http://schemas.microsoft.com/office/drawing/2014/main" id="{34FBDB28-5129-4B85-93C5-8308D7B0BD4B}"/>
                </a:ext>
              </a:extLst>
            </p:cNvPr>
            <p:cNvCxnSpPr/>
            <p:nvPr/>
          </p:nvCxnSpPr>
          <p:spPr>
            <a:xfrm>
              <a:off x="10398696" y="297656"/>
              <a:ext cx="0" cy="779463"/>
            </a:xfrm>
            <a:prstGeom prst="line">
              <a:avLst/>
            </a:prstGeom>
            <a:ln>
              <a:solidFill>
                <a:srgbClr val="A71C2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28E8ED5-0DA7-4F6C-BA11-054D5A9BE4A8}"/>
                </a:ext>
              </a:extLst>
            </p:cNvPr>
            <p:cNvSpPr txBox="1"/>
            <p:nvPr/>
          </p:nvSpPr>
          <p:spPr>
            <a:xfrm>
              <a:off x="10520810" y="481358"/>
              <a:ext cx="1398140" cy="461665"/>
            </a:xfrm>
            <a:prstGeom prst="rect">
              <a:avLst/>
            </a:prstGeom>
            <a:noFill/>
          </p:spPr>
          <p:txBody>
            <a:bodyPr wrap="none" rtlCol="0">
              <a:spAutoFit/>
            </a:bodyPr>
            <a:lstStyle/>
            <a:p>
              <a:r>
                <a:rPr lang="mn-MN" sz="1200" i="1" dirty="0">
                  <a:latin typeface="Roboto Light" panose="02000000000000000000" pitchFamily="2" charset="0"/>
                  <a:ea typeface="Roboto Light" panose="02000000000000000000" pitchFamily="2" charset="0"/>
                </a:rPr>
                <a:t>Зуун зуунд</a:t>
              </a:r>
            </a:p>
            <a:p>
              <a:r>
                <a:rPr lang="mn-MN" sz="1200" i="1" dirty="0">
                  <a:latin typeface="Roboto" panose="02000000000000000000" pitchFamily="2" charset="0"/>
                  <a:ea typeface="Roboto" panose="02000000000000000000" pitchFamily="2" charset="0"/>
                </a:rPr>
                <a:t>Нугаршгүй чанар</a:t>
              </a:r>
            </a:p>
          </p:txBody>
        </p:sp>
      </p:grpSp>
      <p:sp>
        <p:nvSpPr>
          <p:cNvPr id="14" name="Title 1">
            <a:extLst>
              <a:ext uri="{FF2B5EF4-FFF2-40B4-BE49-F238E27FC236}">
                <a16:creationId xmlns:a16="http://schemas.microsoft.com/office/drawing/2014/main" id="{69EBBB15-6AA1-4C87-A5FB-0340F5B7F083}"/>
              </a:ext>
            </a:extLst>
          </p:cNvPr>
          <p:cNvSpPr>
            <a:spLocks noGrp="1"/>
          </p:cNvSpPr>
          <p:nvPr>
            <p:ph type="title"/>
          </p:nvPr>
        </p:nvSpPr>
        <p:spPr>
          <a:xfrm>
            <a:off x="838200" y="365125"/>
            <a:ext cx="5981700" cy="1027907"/>
          </a:xfrm>
        </p:spPr>
        <p:txBody>
          <a:bodyPr/>
          <a:lstStyle/>
          <a:p>
            <a:r>
              <a:rPr lang="mn-MN" dirty="0">
                <a:latin typeface="Roboto" panose="02000000000000000000" pitchFamily="2" charset="0"/>
                <a:ea typeface="Roboto" panose="02000000000000000000" pitchFamily="2" charset="0"/>
              </a:rPr>
              <a:t>Санхүүгийн тайлан</a:t>
            </a:r>
          </a:p>
        </p:txBody>
      </p:sp>
      <p:graphicFrame>
        <p:nvGraphicFramePr>
          <p:cNvPr id="13" name="Content Placeholder 6"/>
          <p:cNvGraphicFramePr>
            <a:graphicFrameLocks noGrp="1"/>
          </p:cNvGraphicFramePr>
          <p:nvPr>
            <p:ph idx="1"/>
            <p:extLst>
              <p:ext uri="{D42A27DB-BD31-4B8C-83A1-F6EECF244321}">
                <p14:modId xmlns:p14="http://schemas.microsoft.com/office/powerpoint/2010/main" val="407443283"/>
              </p:ext>
            </p:extLst>
          </p:nvPr>
        </p:nvGraphicFramePr>
        <p:xfrm>
          <a:off x="5333999" y="1614392"/>
          <a:ext cx="6680201" cy="4938803"/>
        </p:xfrm>
        <a:graphic>
          <a:graphicData uri="http://schemas.openxmlformats.org/drawingml/2006/table">
            <a:tbl>
              <a:tblPr firstRow="1" bandRow="1">
                <a:tableStyleId>{5FD0F851-EC5A-4D38-B0AD-8093EC10F338}</a:tableStyleId>
              </a:tblPr>
              <a:tblGrid>
                <a:gridCol w="2836599">
                  <a:extLst>
                    <a:ext uri="{9D8B030D-6E8A-4147-A177-3AD203B41FA5}">
                      <a16:colId xmlns:a16="http://schemas.microsoft.com/office/drawing/2014/main" val="20000"/>
                    </a:ext>
                  </a:extLst>
                </a:gridCol>
                <a:gridCol w="997108">
                  <a:extLst>
                    <a:ext uri="{9D8B030D-6E8A-4147-A177-3AD203B41FA5}">
                      <a16:colId xmlns:a16="http://schemas.microsoft.com/office/drawing/2014/main" val="20001"/>
                    </a:ext>
                  </a:extLst>
                </a:gridCol>
                <a:gridCol w="1048962">
                  <a:extLst>
                    <a:ext uri="{9D8B030D-6E8A-4147-A177-3AD203B41FA5}">
                      <a16:colId xmlns:a16="http://schemas.microsoft.com/office/drawing/2014/main" val="20002"/>
                    </a:ext>
                  </a:extLst>
                </a:gridCol>
                <a:gridCol w="1010409">
                  <a:extLst>
                    <a:ext uri="{9D8B030D-6E8A-4147-A177-3AD203B41FA5}">
                      <a16:colId xmlns:a16="http://schemas.microsoft.com/office/drawing/2014/main" val="20003"/>
                    </a:ext>
                  </a:extLst>
                </a:gridCol>
                <a:gridCol w="787123">
                  <a:extLst>
                    <a:ext uri="{9D8B030D-6E8A-4147-A177-3AD203B41FA5}">
                      <a16:colId xmlns:a16="http://schemas.microsoft.com/office/drawing/2014/main" val="20004"/>
                    </a:ext>
                  </a:extLst>
                </a:gridCol>
              </a:tblGrid>
              <a:tr h="509265">
                <a:tc gridSpan="5">
                  <a:txBody>
                    <a:bodyPr/>
                    <a:lstStyle/>
                    <a:p>
                      <a:pPr algn="l" rtl="0" fontAlgn="ctr"/>
                      <a:r>
                        <a:rPr lang="ru-RU" sz="1200" b="1" i="0" u="none" strike="noStrike" dirty="0">
                          <a:solidFill>
                            <a:srgbClr val="10253F"/>
                          </a:solidFill>
                          <a:effectLst/>
                          <a:latin typeface="Arial" panose="020B0604020202020204" pitchFamily="34" charset="0"/>
                        </a:rPr>
                        <a:t>Үйл ажиллагааны зардал /мян төгрөгөөр/</a:t>
                      </a:r>
                    </a:p>
                  </a:txBody>
                  <a:tcPr marL="0" marR="0" marT="0" marB="0" anchor="ctr">
                    <a:lnR w="12700" cap="flat" cmpd="sng" algn="ctr">
                      <a:solidFill>
                        <a:schemeClr val="tx1"/>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tcPr>
                </a:tc>
                <a:tc hMerge="1">
                  <a:txBody>
                    <a:bodyPr/>
                    <a:lstStyle/>
                    <a:p>
                      <a:endParaRPr lang="mn-MN"/>
                    </a:p>
                  </a:txBody>
                  <a:tcP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tcPr>
                </a:tc>
                <a:tc hMerge="1">
                  <a:txBody>
                    <a:bodyPr/>
                    <a:lstStyle/>
                    <a:p>
                      <a:endParaRPr lang="mn-MN"/>
                    </a:p>
                  </a:txBody>
                  <a:tcP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tcPr>
                </a:tc>
                <a:tc hMerge="1">
                  <a:txBody>
                    <a:bodyPr/>
                    <a:lstStyle/>
                    <a:p>
                      <a:endParaRPr lang="mn-MN"/>
                    </a:p>
                  </a:txBody>
                  <a:tcP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tcPr>
                </a:tc>
                <a:tc hMerge="1">
                  <a:txBody>
                    <a:bodyPr/>
                    <a:lstStyle/>
                    <a:p>
                      <a:endParaRPr lang="mn-MN"/>
                    </a:p>
                  </a:txBody>
                  <a:tcP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67179">
                <a:tc>
                  <a:txBody>
                    <a:bodyPr/>
                    <a:lstStyle/>
                    <a:p>
                      <a:pPr algn="ctr" rtl="0" fontAlgn="ctr"/>
                      <a:r>
                        <a:rPr lang="mn-MN" sz="1000" b="1" i="0" u="none" strike="noStrike">
                          <a:solidFill>
                            <a:srgbClr val="000000"/>
                          </a:solidFill>
                          <a:effectLst/>
                          <a:latin typeface="Arial" panose="020B0604020202020204" pitchFamily="34" charset="0"/>
                        </a:rPr>
                        <a:t> Үзүүлэлт </a:t>
                      </a:r>
                    </a:p>
                  </a:txBody>
                  <a:tcPr marL="0" marR="0" marT="0" marB="0" anchor="ctr">
                    <a:lnT w="28575" cap="flat" cmpd="sng" algn="ctr">
                      <a:solidFill>
                        <a:schemeClr val="tx2">
                          <a:lumMod val="50000"/>
                        </a:schemeClr>
                      </a:solidFill>
                      <a:prstDash val="solid"/>
                      <a:round/>
                      <a:headEnd type="none" w="med" len="med"/>
                      <a:tailEnd type="none" w="med" len="med"/>
                    </a:lnT>
                    <a:solidFill>
                      <a:schemeClr val="bg1">
                        <a:lumMod val="85000"/>
                      </a:schemeClr>
                    </a:solidFill>
                  </a:tcPr>
                </a:tc>
                <a:tc>
                  <a:txBody>
                    <a:bodyPr/>
                    <a:lstStyle/>
                    <a:p>
                      <a:pPr algn="ctr" rtl="0" fontAlgn="ctr"/>
                      <a:r>
                        <a:rPr lang="mn-MN" sz="1000" b="1" i="0" u="none" strike="noStrike" dirty="0">
                          <a:solidFill>
                            <a:srgbClr val="000000"/>
                          </a:solidFill>
                          <a:effectLst/>
                          <a:latin typeface="Arial" panose="020B0604020202020204" pitchFamily="34" charset="0"/>
                        </a:rPr>
                        <a:t>2017</a:t>
                      </a:r>
                    </a:p>
                  </a:txBody>
                  <a:tcPr marL="0" marR="0" marT="0" marB="0" anchor="ctr">
                    <a:lnT w="28575" cap="flat" cmpd="sng" algn="ctr">
                      <a:solidFill>
                        <a:schemeClr val="tx2">
                          <a:lumMod val="50000"/>
                        </a:schemeClr>
                      </a:solidFill>
                      <a:prstDash val="solid"/>
                      <a:round/>
                      <a:headEnd type="none" w="med" len="med"/>
                      <a:tailEnd type="none" w="med" len="med"/>
                    </a:lnT>
                    <a:solidFill>
                      <a:schemeClr val="bg1">
                        <a:lumMod val="85000"/>
                      </a:schemeClr>
                    </a:solidFill>
                  </a:tcPr>
                </a:tc>
                <a:tc>
                  <a:txBody>
                    <a:bodyPr/>
                    <a:lstStyle/>
                    <a:p>
                      <a:pPr algn="ctr" rtl="0" fontAlgn="ctr"/>
                      <a:r>
                        <a:rPr lang="mn-MN" sz="1000" b="1" i="0" u="none" strike="noStrike" dirty="0">
                          <a:solidFill>
                            <a:srgbClr val="000000"/>
                          </a:solidFill>
                          <a:effectLst/>
                          <a:latin typeface="Arial" panose="020B0604020202020204" pitchFamily="34" charset="0"/>
                        </a:rPr>
                        <a:t>2018</a:t>
                      </a:r>
                    </a:p>
                  </a:txBody>
                  <a:tcPr marL="0" marR="0" marT="0" marB="0" anchor="ctr">
                    <a:lnT w="28575" cap="flat" cmpd="sng" algn="ctr">
                      <a:solidFill>
                        <a:schemeClr val="tx2">
                          <a:lumMod val="50000"/>
                        </a:schemeClr>
                      </a:solidFill>
                      <a:prstDash val="solid"/>
                      <a:round/>
                      <a:headEnd type="none" w="med" len="med"/>
                      <a:tailEnd type="none" w="med" len="med"/>
                    </a:lnT>
                    <a:solidFill>
                      <a:schemeClr val="bg1">
                        <a:lumMod val="85000"/>
                      </a:schemeClr>
                    </a:solidFill>
                  </a:tcPr>
                </a:tc>
                <a:tc>
                  <a:txBody>
                    <a:bodyPr/>
                    <a:lstStyle/>
                    <a:p>
                      <a:pPr algn="ctr" rtl="0" fontAlgn="ctr"/>
                      <a:r>
                        <a:rPr lang="en-US" sz="1000" b="1" i="0" u="none" strike="noStrike">
                          <a:solidFill>
                            <a:srgbClr val="000000"/>
                          </a:solidFill>
                          <a:effectLst/>
                          <a:latin typeface="Arial" panose="020B0604020202020204" pitchFamily="34" charset="0"/>
                        </a:rPr>
                        <a:t>2019</a:t>
                      </a:r>
                    </a:p>
                  </a:txBody>
                  <a:tcPr marL="0" marR="0" marT="0" marB="0" anchor="ctr">
                    <a:lnT w="28575" cap="flat" cmpd="sng" algn="ctr">
                      <a:solidFill>
                        <a:schemeClr val="tx2">
                          <a:lumMod val="50000"/>
                        </a:schemeClr>
                      </a:solidFill>
                      <a:prstDash val="solid"/>
                      <a:round/>
                      <a:headEnd type="none" w="med" len="med"/>
                      <a:tailEnd type="none" w="med" len="med"/>
                    </a:lnT>
                    <a:solidFill>
                      <a:schemeClr val="bg1">
                        <a:lumMod val="85000"/>
                      </a:schemeClr>
                    </a:solidFill>
                  </a:tcPr>
                </a:tc>
                <a:tc>
                  <a:txBody>
                    <a:bodyPr/>
                    <a:lstStyle/>
                    <a:p>
                      <a:pPr algn="ctr" rtl="0" fontAlgn="ctr"/>
                      <a:r>
                        <a:rPr lang="en-US" sz="1000" b="1" i="0" u="none" strike="noStrike">
                          <a:solidFill>
                            <a:srgbClr val="000000"/>
                          </a:solidFill>
                          <a:effectLst/>
                          <a:latin typeface="Arial" panose="020B0604020202020204" pitchFamily="34" charset="0"/>
                        </a:rPr>
                        <a:t>2019/2018</a:t>
                      </a:r>
                    </a:p>
                  </a:txBody>
                  <a:tcPr marL="0" marR="0" marT="0" marB="0" anchor="ctr">
                    <a:lnR w="12700" cap="flat" cmpd="sng" algn="ctr">
                      <a:solidFill>
                        <a:schemeClr val="tx1"/>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solidFill>
                      <a:schemeClr val="bg1">
                        <a:lumMod val="85000"/>
                      </a:schemeClr>
                    </a:solidFill>
                  </a:tcPr>
                </a:tc>
                <a:extLst>
                  <a:ext uri="{0D108BD9-81ED-4DB2-BD59-A6C34878D82A}">
                    <a16:rowId xmlns:a16="http://schemas.microsoft.com/office/drawing/2014/main" val="10001"/>
                  </a:ext>
                </a:extLst>
              </a:tr>
              <a:tr h="178832">
                <a:tc>
                  <a:txBody>
                    <a:bodyPr/>
                    <a:lstStyle/>
                    <a:p>
                      <a:pPr algn="l" rtl="0" fontAlgn="ctr"/>
                      <a:r>
                        <a:rPr lang="mn-MN" sz="1000" b="1" i="0" u="none" strike="noStrike">
                          <a:solidFill>
                            <a:srgbClr val="000000"/>
                          </a:solidFill>
                          <a:effectLst/>
                          <a:latin typeface="Arial" panose="020B0604020202020204" pitchFamily="34" charset="0"/>
                        </a:rPr>
                        <a:t> Үйл ажиллагааны зардал </a:t>
                      </a:r>
                    </a:p>
                  </a:txBody>
                  <a:tcPr marL="0" marR="0" marT="0" marB="0" anchor="ctr">
                    <a:solidFill>
                      <a:schemeClr val="bg1">
                        <a:lumMod val="85000"/>
                      </a:schemeClr>
                    </a:solidFill>
                  </a:tcPr>
                </a:tc>
                <a:tc>
                  <a:txBody>
                    <a:bodyPr/>
                    <a:lstStyle/>
                    <a:p>
                      <a:pPr algn="r" rtl="0" fontAlgn="ctr"/>
                      <a:r>
                        <a:rPr lang="mn-MN" sz="1000" b="1" i="0" u="none" strike="noStrike" dirty="0">
                          <a:solidFill>
                            <a:srgbClr val="000000"/>
                          </a:solidFill>
                          <a:effectLst/>
                          <a:latin typeface="Arial" panose="020B0604020202020204" pitchFamily="34" charset="0"/>
                        </a:rPr>
                        <a:t>3,847,909</a:t>
                      </a:r>
                    </a:p>
                  </a:txBody>
                  <a:tcPr marL="0" marR="0" marT="0" marB="0" anchor="ctr">
                    <a:solidFill>
                      <a:schemeClr val="bg1">
                        <a:lumMod val="85000"/>
                      </a:schemeClr>
                    </a:solidFill>
                  </a:tcPr>
                </a:tc>
                <a:tc>
                  <a:txBody>
                    <a:bodyPr/>
                    <a:lstStyle/>
                    <a:p>
                      <a:pPr algn="r" rtl="0" fontAlgn="ctr"/>
                      <a:r>
                        <a:rPr lang="mn-MN" sz="1000" b="1" i="0" u="none" strike="noStrike" dirty="0">
                          <a:solidFill>
                            <a:srgbClr val="000000"/>
                          </a:solidFill>
                          <a:effectLst/>
                          <a:latin typeface="Arial" panose="020B0604020202020204" pitchFamily="34" charset="0"/>
                        </a:rPr>
                        <a:t>2,829,830</a:t>
                      </a:r>
                    </a:p>
                  </a:txBody>
                  <a:tcPr marL="0" marR="0" marT="0" marB="0" anchor="ctr">
                    <a:solidFill>
                      <a:schemeClr val="bg1">
                        <a:lumMod val="85000"/>
                      </a:schemeClr>
                    </a:solidFill>
                  </a:tcPr>
                </a:tc>
                <a:tc>
                  <a:txBody>
                    <a:bodyPr/>
                    <a:lstStyle/>
                    <a:p>
                      <a:pPr algn="r" rtl="0" fontAlgn="ctr"/>
                      <a:r>
                        <a:rPr lang="en-US" sz="1000" b="1" i="0" u="none" strike="noStrike">
                          <a:solidFill>
                            <a:srgbClr val="000000"/>
                          </a:solidFill>
                          <a:effectLst/>
                          <a:latin typeface="Arial" panose="020B0604020202020204" pitchFamily="34" charset="0"/>
                        </a:rPr>
                        <a:t>3,121,768</a:t>
                      </a:r>
                    </a:p>
                  </a:txBody>
                  <a:tcPr marL="0" marR="0" marT="0" marB="0" anchor="ctr">
                    <a:solidFill>
                      <a:schemeClr val="bg1">
                        <a:lumMod val="85000"/>
                      </a:schemeClr>
                    </a:solidFill>
                  </a:tcPr>
                </a:tc>
                <a:tc>
                  <a:txBody>
                    <a:bodyPr/>
                    <a:lstStyle/>
                    <a:p>
                      <a:pPr algn="ctr" rtl="0" fontAlgn="ctr"/>
                      <a:r>
                        <a:rPr lang="en-US" sz="1000" b="1" i="0" u="none" strike="noStrike">
                          <a:solidFill>
                            <a:srgbClr val="000000"/>
                          </a:solidFill>
                          <a:effectLst/>
                          <a:latin typeface="Arial" panose="020B0604020202020204" pitchFamily="34" charset="0"/>
                        </a:rPr>
                        <a:t>110%</a:t>
                      </a:r>
                    </a:p>
                  </a:txBody>
                  <a:tcPr marL="0" marR="0" marT="0" marB="0" anchor="ctr">
                    <a:solidFill>
                      <a:schemeClr val="bg1">
                        <a:lumMod val="85000"/>
                      </a:schemeClr>
                    </a:solidFill>
                  </a:tcPr>
                </a:tc>
                <a:extLst>
                  <a:ext uri="{0D108BD9-81ED-4DB2-BD59-A6C34878D82A}">
                    <a16:rowId xmlns:a16="http://schemas.microsoft.com/office/drawing/2014/main" val="10002"/>
                  </a:ext>
                </a:extLst>
              </a:tr>
              <a:tr h="178832">
                <a:tc>
                  <a:txBody>
                    <a:bodyPr/>
                    <a:lstStyle/>
                    <a:p>
                      <a:pPr algn="l" rtl="0" fontAlgn="ctr"/>
                      <a:r>
                        <a:rPr lang="mn-MN" sz="1000" b="0" i="0" u="none" strike="noStrike">
                          <a:solidFill>
                            <a:srgbClr val="000000"/>
                          </a:solidFill>
                          <a:effectLst/>
                          <a:latin typeface="Arial" panose="020B0604020202020204" pitchFamily="34" charset="0"/>
                        </a:rPr>
                        <a:t> Цалин, нэмэгдэл, урамшуулал </a:t>
                      </a:r>
                    </a:p>
                  </a:txBody>
                  <a:tcPr marL="0" marR="0" marT="0" marB="0" anchor="ctr">
                    <a:solidFill>
                      <a:schemeClr val="bg1">
                        <a:lumMod val="85000"/>
                      </a:schemeClr>
                    </a:solidFill>
                  </a:tcPr>
                </a:tc>
                <a:tc>
                  <a:txBody>
                    <a:bodyPr/>
                    <a:lstStyle/>
                    <a:p>
                      <a:pPr algn="r" rtl="0" fontAlgn="ctr"/>
                      <a:r>
                        <a:rPr lang="mn-MN" sz="1000" b="0" i="0" u="none" strike="noStrike">
                          <a:solidFill>
                            <a:srgbClr val="000000"/>
                          </a:solidFill>
                          <a:effectLst/>
                          <a:latin typeface="Arial" panose="020B0604020202020204" pitchFamily="34" charset="0"/>
                        </a:rPr>
                        <a:t>486,185</a:t>
                      </a:r>
                    </a:p>
                  </a:txBody>
                  <a:tcPr marL="0" marR="0" marT="0" marB="0" anchor="ctr">
                    <a:solidFill>
                      <a:schemeClr val="bg1">
                        <a:lumMod val="85000"/>
                      </a:schemeClr>
                    </a:solidFill>
                  </a:tcPr>
                </a:tc>
                <a:tc>
                  <a:txBody>
                    <a:bodyPr/>
                    <a:lstStyle/>
                    <a:p>
                      <a:pPr algn="r" rtl="0" fontAlgn="ctr"/>
                      <a:r>
                        <a:rPr lang="mn-MN" sz="1000" b="0" i="0" u="none" strike="noStrike">
                          <a:solidFill>
                            <a:srgbClr val="000000"/>
                          </a:solidFill>
                          <a:effectLst/>
                          <a:latin typeface="Arial" panose="020B0604020202020204" pitchFamily="34" charset="0"/>
                        </a:rPr>
                        <a:t>549,040</a:t>
                      </a:r>
                    </a:p>
                  </a:txBody>
                  <a:tcPr marL="0" marR="0" marT="0" marB="0" anchor="ctr">
                    <a:solidFill>
                      <a:schemeClr val="bg1">
                        <a:lumMod val="85000"/>
                      </a:schemeClr>
                    </a:solidFill>
                  </a:tcPr>
                </a:tc>
                <a:tc>
                  <a:txBody>
                    <a:bodyPr/>
                    <a:lstStyle/>
                    <a:p>
                      <a:pPr algn="r" rtl="0" fontAlgn="ctr"/>
                      <a:r>
                        <a:rPr lang="en-US" sz="1000" b="0" i="0" u="none" strike="noStrike">
                          <a:solidFill>
                            <a:srgbClr val="000000"/>
                          </a:solidFill>
                          <a:effectLst/>
                          <a:latin typeface="Arial" panose="020B0604020202020204" pitchFamily="34" charset="0"/>
                        </a:rPr>
                        <a:t>787,012</a:t>
                      </a:r>
                    </a:p>
                  </a:txBody>
                  <a:tcPr marL="0" marR="0" marT="0" marB="0" anchor="ctr">
                    <a:solidFill>
                      <a:schemeClr val="bg1">
                        <a:lumMod val="85000"/>
                      </a:schemeClr>
                    </a:solidFill>
                  </a:tcPr>
                </a:tc>
                <a:tc>
                  <a:txBody>
                    <a:bodyPr/>
                    <a:lstStyle/>
                    <a:p>
                      <a:pPr algn="ctr" rtl="0" fontAlgn="ctr"/>
                      <a:r>
                        <a:rPr lang="en-US" sz="1000" b="0" i="0" u="none" strike="noStrike">
                          <a:solidFill>
                            <a:srgbClr val="000000"/>
                          </a:solidFill>
                          <a:effectLst/>
                          <a:latin typeface="Arial" panose="020B0604020202020204" pitchFamily="34" charset="0"/>
                        </a:rPr>
                        <a:t>143%</a:t>
                      </a:r>
                    </a:p>
                  </a:txBody>
                  <a:tcPr marL="0" marR="0" marT="0" marB="0" anchor="ctr">
                    <a:solidFill>
                      <a:schemeClr val="bg1">
                        <a:lumMod val="85000"/>
                      </a:schemeClr>
                    </a:solidFill>
                  </a:tcPr>
                </a:tc>
                <a:extLst>
                  <a:ext uri="{0D108BD9-81ED-4DB2-BD59-A6C34878D82A}">
                    <a16:rowId xmlns:a16="http://schemas.microsoft.com/office/drawing/2014/main" val="10003"/>
                  </a:ext>
                </a:extLst>
              </a:tr>
              <a:tr h="178832">
                <a:tc>
                  <a:txBody>
                    <a:bodyPr/>
                    <a:lstStyle/>
                    <a:p>
                      <a:pPr algn="l" rtl="0" fontAlgn="ctr"/>
                      <a:r>
                        <a:rPr lang="mn-MN" sz="1000" b="0" i="0" u="none" strike="noStrike">
                          <a:solidFill>
                            <a:srgbClr val="000000"/>
                          </a:solidFill>
                          <a:effectLst/>
                          <a:latin typeface="Arial" panose="020B0604020202020204" pitchFamily="34" charset="0"/>
                        </a:rPr>
                        <a:t> НДШ </a:t>
                      </a:r>
                    </a:p>
                  </a:txBody>
                  <a:tcPr marL="0" marR="0" marT="0" marB="0" anchor="ctr">
                    <a:solidFill>
                      <a:schemeClr val="bg1">
                        <a:lumMod val="85000"/>
                      </a:schemeClr>
                    </a:solidFill>
                  </a:tcPr>
                </a:tc>
                <a:tc>
                  <a:txBody>
                    <a:bodyPr/>
                    <a:lstStyle/>
                    <a:p>
                      <a:pPr algn="r" rtl="0" fontAlgn="ctr"/>
                      <a:r>
                        <a:rPr lang="mn-MN" sz="1000" b="0" i="0" u="none" strike="noStrike">
                          <a:solidFill>
                            <a:srgbClr val="000000"/>
                          </a:solidFill>
                          <a:effectLst/>
                          <a:latin typeface="Arial" panose="020B0604020202020204" pitchFamily="34" charset="0"/>
                        </a:rPr>
                        <a:t>57,254</a:t>
                      </a:r>
                    </a:p>
                  </a:txBody>
                  <a:tcPr marL="0" marR="0" marT="0" marB="0" anchor="ctr">
                    <a:solidFill>
                      <a:schemeClr val="bg1">
                        <a:lumMod val="85000"/>
                      </a:schemeClr>
                    </a:solidFill>
                  </a:tcPr>
                </a:tc>
                <a:tc>
                  <a:txBody>
                    <a:bodyPr/>
                    <a:lstStyle/>
                    <a:p>
                      <a:pPr algn="r" rtl="0" fontAlgn="ctr"/>
                      <a:r>
                        <a:rPr lang="mn-MN" sz="1000" b="0" i="0" u="none" strike="noStrike" dirty="0">
                          <a:solidFill>
                            <a:srgbClr val="000000"/>
                          </a:solidFill>
                          <a:effectLst/>
                          <a:latin typeface="Arial" panose="020B0604020202020204" pitchFamily="34" charset="0"/>
                        </a:rPr>
                        <a:t>80,492</a:t>
                      </a:r>
                    </a:p>
                  </a:txBody>
                  <a:tcPr marL="0" marR="0" marT="0" marB="0" anchor="ctr">
                    <a:solidFill>
                      <a:schemeClr val="bg1">
                        <a:lumMod val="85000"/>
                      </a:schemeClr>
                    </a:solidFill>
                  </a:tcPr>
                </a:tc>
                <a:tc>
                  <a:txBody>
                    <a:bodyPr/>
                    <a:lstStyle/>
                    <a:p>
                      <a:pPr algn="r" rtl="0" fontAlgn="ctr"/>
                      <a:r>
                        <a:rPr lang="en-US" sz="1000" b="0" i="0" u="none" strike="noStrike">
                          <a:solidFill>
                            <a:srgbClr val="000000"/>
                          </a:solidFill>
                          <a:effectLst/>
                          <a:latin typeface="Arial" panose="020B0604020202020204" pitchFamily="34" charset="0"/>
                        </a:rPr>
                        <a:t>124,733</a:t>
                      </a:r>
                    </a:p>
                  </a:txBody>
                  <a:tcPr marL="0" marR="0" marT="0" marB="0" anchor="ctr">
                    <a:solidFill>
                      <a:schemeClr val="bg1">
                        <a:lumMod val="85000"/>
                      </a:schemeClr>
                    </a:solidFill>
                  </a:tcPr>
                </a:tc>
                <a:tc>
                  <a:txBody>
                    <a:bodyPr/>
                    <a:lstStyle/>
                    <a:p>
                      <a:pPr algn="ctr" rtl="0" fontAlgn="ctr"/>
                      <a:r>
                        <a:rPr lang="en-US" sz="1000" b="0" i="0" u="none" strike="noStrike">
                          <a:solidFill>
                            <a:srgbClr val="000000"/>
                          </a:solidFill>
                          <a:effectLst/>
                          <a:latin typeface="Arial" panose="020B0604020202020204" pitchFamily="34" charset="0"/>
                        </a:rPr>
                        <a:t>155%</a:t>
                      </a:r>
                    </a:p>
                  </a:txBody>
                  <a:tcPr marL="0" marR="0" marT="0" marB="0" anchor="ctr">
                    <a:solidFill>
                      <a:schemeClr val="bg1">
                        <a:lumMod val="85000"/>
                      </a:schemeClr>
                    </a:solidFill>
                  </a:tcPr>
                </a:tc>
                <a:extLst>
                  <a:ext uri="{0D108BD9-81ED-4DB2-BD59-A6C34878D82A}">
                    <a16:rowId xmlns:a16="http://schemas.microsoft.com/office/drawing/2014/main" val="10004"/>
                  </a:ext>
                </a:extLst>
              </a:tr>
              <a:tr h="214599">
                <a:tc>
                  <a:txBody>
                    <a:bodyPr/>
                    <a:lstStyle/>
                    <a:p>
                      <a:pPr algn="l" rtl="0" fontAlgn="ctr"/>
                      <a:r>
                        <a:rPr lang="mn-MN" sz="1000" b="0" i="0" u="none" strike="noStrike">
                          <a:solidFill>
                            <a:srgbClr val="000000"/>
                          </a:solidFill>
                          <a:effectLst/>
                          <a:latin typeface="Arial" panose="020B0604020202020204" pitchFamily="34" charset="0"/>
                        </a:rPr>
                        <a:t> Түлш, унаа </a:t>
                      </a:r>
                    </a:p>
                  </a:txBody>
                  <a:tcPr marL="0" marR="0" marT="0" marB="0" anchor="ctr">
                    <a:solidFill>
                      <a:schemeClr val="bg1">
                        <a:lumMod val="85000"/>
                      </a:schemeClr>
                    </a:solidFill>
                  </a:tcPr>
                </a:tc>
                <a:tc>
                  <a:txBody>
                    <a:bodyPr/>
                    <a:lstStyle/>
                    <a:p>
                      <a:pPr algn="r" rtl="0" fontAlgn="ctr"/>
                      <a:r>
                        <a:rPr lang="mn-MN" sz="1000" b="0" i="0" u="none" strike="noStrike">
                          <a:solidFill>
                            <a:srgbClr val="000000"/>
                          </a:solidFill>
                          <a:effectLst/>
                          <a:latin typeface="Arial" panose="020B0604020202020204" pitchFamily="34" charset="0"/>
                        </a:rPr>
                        <a:t>322,520</a:t>
                      </a:r>
                    </a:p>
                  </a:txBody>
                  <a:tcPr marL="0" marR="0" marT="0" marB="0" anchor="ctr">
                    <a:solidFill>
                      <a:schemeClr val="bg1">
                        <a:lumMod val="85000"/>
                      </a:schemeClr>
                    </a:solidFill>
                  </a:tcPr>
                </a:tc>
                <a:tc>
                  <a:txBody>
                    <a:bodyPr/>
                    <a:lstStyle/>
                    <a:p>
                      <a:pPr algn="r" rtl="0" fontAlgn="ctr"/>
                      <a:r>
                        <a:rPr lang="mn-MN" sz="1000" b="0" i="0" u="none" strike="noStrike" dirty="0">
                          <a:solidFill>
                            <a:srgbClr val="000000"/>
                          </a:solidFill>
                          <a:effectLst/>
                          <a:latin typeface="Arial" panose="020B0604020202020204" pitchFamily="34" charset="0"/>
                        </a:rPr>
                        <a:t>532,720</a:t>
                      </a:r>
                    </a:p>
                  </a:txBody>
                  <a:tcPr marL="0" marR="0" marT="0" marB="0" anchor="ctr">
                    <a:solidFill>
                      <a:schemeClr val="bg1">
                        <a:lumMod val="85000"/>
                      </a:schemeClr>
                    </a:solidFill>
                  </a:tcPr>
                </a:tc>
                <a:tc>
                  <a:txBody>
                    <a:bodyPr/>
                    <a:lstStyle/>
                    <a:p>
                      <a:pPr algn="r" rtl="0" fontAlgn="ctr"/>
                      <a:r>
                        <a:rPr lang="en-US" sz="1000" b="0" i="0" u="none" strike="noStrike">
                          <a:solidFill>
                            <a:srgbClr val="000000"/>
                          </a:solidFill>
                          <a:effectLst/>
                          <a:latin typeface="Arial" panose="020B0604020202020204" pitchFamily="34" charset="0"/>
                        </a:rPr>
                        <a:t>505,208</a:t>
                      </a:r>
                    </a:p>
                  </a:txBody>
                  <a:tcPr marL="0" marR="0" marT="0" marB="0" anchor="ctr">
                    <a:solidFill>
                      <a:schemeClr val="bg1">
                        <a:lumMod val="85000"/>
                      </a:schemeClr>
                    </a:solidFill>
                  </a:tcPr>
                </a:tc>
                <a:tc>
                  <a:txBody>
                    <a:bodyPr/>
                    <a:lstStyle/>
                    <a:p>
                      <a:pPr algn="ctr" rtl="0" fontAlgn="ctr"/>
                      <a:r>
                        <a:rPr lang="en-US" sz="1000" b="0" i="0" u="none" strike="noStrike">
                          <a:solidFill>
                            <a:srgbClr val="000000"/>
                          </a:solidFill>
                          <a:effectLst/>
                          <a:latin typeface="Arial" panose="020B0604020202020204" pitchFamily="34" charset="0"/>
                        </a:rPr>
                        <a:t>95%</a:t>
                      </a:r>
                    </a:p>
                  </a:txBody>
                  <a:tcPr marL="0" marR="0" marT="0" marB="0" anchor="ctr">
                    <a:solidFill>
                      <a:schemeClr val="bg1">
                        <a:lumMod val="85000"/>
                      </a:schemeClr>
                    </a:solidFill>
                  </a:tcPr>
                </a:tc>
                <a:extLst>
                  <a:ext uri="{0D108BD9-81ED-4DB2-BD59-A6C34878D82A}">
                    <a16:rowId xmlns:a16="http://schemas.microsoft.com/office/drawing/2014/main" val="10005"/>
                  </a:ext>
                </a:extLst>
              </a:tr>
              <a:tr h="178832">
                <a:tc>
                  <a:txBody>
                    <a:bodyPr/>
                    <a:lstStyle/>
                    <a:p>
                      <a:pPr algn="l" rtl="0" fontAlgn="ctr"/>
                      <a:r>
                        <a:rPr lang="mn-MN" sz="1000" b="0" i="0" u="none" strike="noStrike">
                          <a:solidFill>
                            <a:srgbClr val="000000"/>
                          </a:solidFill>
                          <a:effectLst/>
                          <a:latin typeface="Arial" panose="020B0604020202020204" pitchFamily="34" charset="0"/>
                        </a:rPr>
                        <a:t> Гар утас, шуудан холбоо </a:t>
                      </a:r>
                    </a:p>
                  </a:txBody>
                  <a:tcPr marL="0" marR="0" marT="0" marB="0" anchor="ctr">
                    <a:solidFill>
                      <a:schemeClr val="bg1">
                        <a:lumMod val="85000"/>
                      </a:schemeClr>
                    </a:solidFill>
                  </a:tcPr>
                </a:tc>
                <a:tc>
                  <a:txBody>
                    <a:bodyPr/>
                    <a:lstStyle/>
                    <a:p>
                      <a:pPr algn="r" rtl="0" fontAlgn="ctr"/>
                      <a:r>
                        <a:rPr lang="mn-MN" sz="1000" b="0" i="0" u="none" strike="noStrike">
                          <a:solidFill>
                            <a:srgbClr val="000000"/>
                          </a:solidFill>
                          <a:effectLst/>
                          <a:latin typeface="Arial" panose="020B0604020202020204" pitchFamily="34" charset="0"/>
                        </a:rPr>
                        <a:t>19,076</a:t>
                      </a:r>
                    </a:p>
                  </a:txBody>
                  <a:tcPr marL="0" marR="0" marT="0" marB="0" anchor="ctr">
                    <a:solidFill>
                      <a:schemeClr val="bg1">
                        <a:lumMod val="85000"/>
                      </a:schemeClr>
                    </a:solidFill>
                  </a:tcPr>
                </a:tc>
                <a:tc>
                  <a:txBody>
                    <a:bodyPr/>
                    <a:lstStyle/>
                    <a:p>
                      <a:pPr algn="r" rtl="0" fontAlgn="ctr"/>
                      <a:r>
                        <a:rPr lang="mn-MN" sz="1000" b="0" i="0" u="none" strike="noStrike" dirty="0">
                          <a:solidFill>
                            <a:srgbClr val="000000"/>
                          </a:solidFill>
                          <a:effectLst/>
                          <a:latin typeface="Arial" panose="020B0604020202020204" pitchFamily="34" charset="0"/>
                        </a:rPr>
                        <a:t>18,242</a:t>
                      </a:r>
                    </a:p>
                  </a:txBody>
                  <a:tcPr marL="0" marR="0" marT="0" marB="0" anchor="ctr">
                    <a:solidFill>
                      <a:schemeClr val="bg1">
                        <a:lumMod val="85000"/>
                      </a:schemeClr>
                    </a:solidFill>
                  </a:tcPr>
                </a:tc>
                <a:tc>
                  <a:txBody>
                    <a:bodyPr/>
                    <a:lstStyle/>
                    <a:p>
                      <a:pPr algn="r" rtl="0" fontAlgn="ctr"/>
                      <a:r>
                        <a:rPr lang="en-US" sz="1000" b="0" i="0" u="none" strike="noStrike">
                          <a:solidFill>
                            <a:srgbClr val="000000"/>
                          </a:solidFill>
                          <a:effectLst/>
                          <a:latin typeface="Arial" panose="020B0604020202020204" pitchFamily="34" charset="0"/>
                        </a:rPr>
                        <a:t>32,626</a:t>
                      </a:r>
                    </a:p>
                  </a:txBody>
                  <a:tcPr marL="0" marR="0" marT="0" marB="0" anchor="ctr">
                    <a:solidFill>
                      <a:schemeClr val="bg1">
                        <a:lumMod val="85000"/>
                      </a:schemeClr>
                    </a:solidFill>
                  </a:tcPr>
                </a:tc>
                <a:tc>
                  <a:txBody>
                    <a:bodyPr/>
                    <a:lstStyle/>
                    <a:p>
                      <a:pPr algn="ctr" rtl="0" fontAlgn="ctr"/>
                      <a:r>
                        <a:rPr lang="en-US" sz="1000" b="0" i="0" u="none" strike="noStrike">
                          <a:solidFill>
                            <a:srgbClr val="000000"/>
                          </a:solidFill>
                          <a:effectLst/>
                          <a:latin typeface="Arial" panose="020B0604020202020204" pitchFamily="34" charset="0"/>
                        </a:rPr>
                        <a:t>179%</a:t>
                      </a:r>
                    </a:p>
                  </a:txBody>
                  <a:tcPr marL="0" marR="0" marT="0" marB="0" anchor="ctr">
                    <a:solidFill>
                      <a:schemeClr val="bg1">
                        <a:lumMod val="85000"/>
                      </a:schemeClr>
                    </a:solidFill>
                  </a:tcPr>
                </a:tc>
                <a:extLst>
                  <a:ext uri="{0D108BD9-81ED-4DB2-BD59-A6C34878D82A}">
                    <a16:rowId xmlns:a16="http://schemas.microsoft.com/office/drawing/2014/main" val="10006"/>
                  </a:ext>
                </a:extLst>
              </a:tr>
              <a:tr h="178832">
                <a:tc>
                  <a:txBody>
                    <a:bodyPr/>
                    <a:lstStyle/>
                    <a:p>
                      <a:pPr algn="l" rtl="0" fontAlgn="ctr"/>
                      <a:r>
                        <a:rPr lang="mn-MN" sz="1000" b="0" i="0" u="none" strike="noStrike">
                          <a:solidFill>
                            <a:srgbClr val="000000"/>
                          </a:solidFill>
                          <a:effectLst/>
                          <a:latin typeface="Arial" panose="020B0604020202020204" pitchFamily="34" charset="0"/>
                        </a:rPr>
                        <a:t> Томилолтын зардал </a:t>
                      </a:r>
                    </a:p>
                  </a:txBody>
                  <a:tcPr marL="0" marR="0" marT="0" marB="0" anchor="ctr">
                    <a:solidFill>
                      <a:schemeClr val="bg1">
                        <a:lumMod val="85000"/>
                      </a:schemeClr>
                    </a:solidFill>
                  </a:tcPr>
                </a:tc>
                <a:tc>
                  <a:txBody>
                    <a:bodyPr/>
                    <a:lstStyle/>
                    <a:p>
                      <a:pPr algn="r" rtl="0" fontAlgn="ctr"/>
                      <a:r>
                        <a:rPr lang="mn-MN" sz="1000" b="0" i="0" u="none" strike="noStrike">
                          <a:solidFill>
                            <a:srgbClr val="000000"/>
                          </a:solidFill>
                          <a:effectLst/>
                          <a:latin typeface="Arial" panose="020B0604020202020204" pitchFamily="34" charset="0"/>
                        </a:rPr>
                        <a:t>13,400</a:t>
                      </a:r>
                    </a:p>
                  </a:txBody>
                  <a:tcPr marL="0" marR="0" marT="0" marB="0" anchor="ctr">
                    <a:solidFill>
                      <a:schemeClr val="bg1">
                        <a:lumMod val="85000"/>
                      </a:schemeClr>
                    </a:solidFill>
                  </a:tcPr>
                </a:tc>
                <a:tc>
                  <a:txBody>
                    <a:bodyPr/>
                    <a:lstStyle/>
                    <a:p>
                      <a:pPr algn="r" rtl="0" fontAlgn="ctr"/>
                      <a:r>
                        <a:rPr lang="mn-MN" sz="1000" b="0" i="0" u="none" strike="noStrike">
                          <a:solidFill>
                            <a:srgbClr val="000000"/>
                          </a:solidFill>
                          <a:effectLst/>
                          <a:latin typeface="Arial" panose="020B0604020202020204" pitchFamily="34" charset="0"/>
                        </a:rPr>
                        <a:t>15,743</a:t>
                      </a:r>
                    </a:p>
                  </a:txBody>
                  <a:tcPr marL="0" marR="0" marT="0" marB="0" anchor="ctr">
                    <a:solidFill>
                      <a:schemeClr val="bg1">
                        <a:lumMod val="85000"/>
                      </a:schemeClr>
                    </a:solidFill>
                  </a:tcPr>
                </a:tc>
                <a:tc>
                  <a:txBody>
                    <a:bodyPr/>
                    <a:lstStyle/>
                    <a:p>
                      <a:pPr algn="r" rtl="0" fontAlgn="ctr"/>
                      <a:r>
                        <a:rPr lang="en-US" sz="1000" b="0" i="0" u="none" strike="noStrike">
                          <a:solidFill>
                            <a:srgbClr val="000000"/>
                          </a:solidFill>
                          <a:effectLst/>
                          <a:latin typeface="Arial" panose="020B0604020202020204" pitchFamily="34" charset="0"/>
                        </a:rPr>
                        <a:t>15,019</a:t>
                      </a:r>
                    </a:p>
                  </a:txBody>
                  <a:tcPr marL="0" marR="0" marT="0" marB="0" anchor="ctr">
                    <a:solidFill>
                      <a:schemeClr val="bg1">
                        <a:lumMod val="85000"/>
                      </a:schemeClr>
                    </a:solidFill>
                  </a:tcPr>
                </a:tc>
                <a:tc>
                  <a:txBody>
                    <a:bodyPr/>
                    <a:lstStyle/>
                    <a:p>
                      <a:pPr algn="ctr" rtl="0" fontAlgn="ctr"/>
                      <a:r>
                        <a:rPr lang="en-US" sz="1000" b="0" i="0" u="none" strike="noStrike">
                          <a:solidFill>
                            <a:srgbClr val="000000"/>
                          </a:solidFill>
                          <a:effectLst/>
                          <a:latin typeface="Arial" panose="020B0604020202020204" pitchFamily="34" charset="0"/>
                        </a:rPr>
                        <a:t>95%</a:t>
                      </a:r>
                    </a:p>
                  </a:txBody>
                  <a:tcPr marL="0" marR="0" marT="0" marB="0" anchor="ctr">
                    <a:solidFill>
                      <a:schemeClr val="bg1">
                        <a:lumMod val="85000"/>
                      </a:schemeClr>
                    </a:solidFill>
                  </a:tcPr>
                </a:tc>
                <a:extLst>
                  <a:ext uri="{0D108BD9-81ED-4DB2-BD59-A6C34878D82A}">
                    <a16:rowId xmlns:a16="http://schemas.microsoft.com/office/drawing/2014/main" val="10007"/>
                  </a:ext>
                </a:extLst>
              </a:tr>
              <a:tr h="256677">
                <a:tc>
                  <a:txBody>
                    <a:bodyPr/>
                    <a:lstStyle/>
                    <a:p>
                      <a:pPr algn="l" rtl="0" fontAlgn="ctr"/>
                      <a:r>
                        <a:rPr lang="mn-MN" sz="1000" b="0" i="0" u="none" strike="noStrike">
                          <a:solidFill>
                            <a:srgbClr val="000000"/>
                          </a:solidFill>
                          <a:effectLst/>
                          <a:latin typeface="Arial" panose="020B0604020202020204" pitchFamily="34" charset="0"/>
                        </a:rPr>
                        <a:t> Борлуулалтын зардал </a:t>
                      </a:r>
                    </a:p>
                  </a:txBody>
                  <a:tcPr marL="0" marR="0" marT="0" marB="0" anchor="ctr">
                    <a:solidFill>
                      <a:schemeClr val="bg1">
                        <a:lumMod val="85000"/>
                      </a:schemeClr>
                    </a:solidFill>
                  </a:tcPr>
                </a:tc>
                <a:tc>
                  <a:txBody>
                    <a:bodyPr/>
                    <a:lstStyle/>
                    <a:p>
                      <a:pPr algn="r" rtl="0" fontAlgn="ctr"/>
                      <a:r>
                        <a:rPr lang="mn-MN" sz="1000" b="0" i="0" u="none" strike="noStrike">
                          <a:solidFill>
                            <a:srgbClr val="000000"/>
                          </a:solidFill>
                          <a:effectLst/>
                          <a:latin typeface="Arial" panose="020B0604020202020204" pitchFamily="34" charset="0"/>
                        </a:rPr>
                        <a:t>423,324</a:t>
                      </a:r>
                    </a:p>
                  </a:txBody>
                  <a:tcPr marL="0" marR="0" marT="0" marB="0" anchor="ctr">
                    <a:solidFill>
                      <a:schemeClr val="bg1">
                        <a:lumMod val="85000"/>
                      </a:schemeClr>
                    </a:solidFill>
                  </a:tcPr>
                </a:tc>
                <a:tc>
                  <a:txBody>
                    <a:bodyPr/>
                    <a:lstStyle/>
                    <a:p>
                      <a:pPr algn="r" rtl="0" fontAlgn="ctr"/>
                      <a:r>
                        <a:rPr lang="mn-MN" sz="1000" b="0" i="0" u="none" strike="noStrike" dirty="0">
                          <a:solidFill>
                            <a:srgbClr val="000000"/>
                          </a:solidFill>
                          <a:effectLst/>
                          <a:latin typeface="Arial" panose="020B0604020202020204" pitchFamily="34" charset="0"/>
                        </a:rPr>
                        <a:t>125,363</a:t>
                      </a:r>
                    </a:p>
                  </a:txBody>
                  <a:tcPr marL="0" marR="0" marT="0" marB="0" anchor="ctr">
                    <a:solidFill>
                      <a:schemeClr val="bg1">
                        <a:lumMod val="85000"/>
                      </a:schemeClr>
                    </a:solidFill>
                  </a:tcPr>
                </a:tc>
                <a:tc>
                  <a:txBody>
                    <a:bodyPr/>
                    <a:lstStyle/>
                    <a:p>
                      <a:pPr algn="r" rtl="0" fontAlgn="ctr"/>
                      <a:r>
                        <a:rPr lang="en-US" sz="1000" b="0" i="0" u="none" strike="noStrike" dirty="0">
                          <a:solidFill>
                            <a:srgbClr val="000000"/>
                          </a:solidFill>
                          <a:effectLst/>
                          <a:latin typeface="Arial" panose="020B0604020202020204" pitchFamily="34" charset="0"/>
                        </a:rPr>
                        <a:t>162,292</a:t>
                      </a:r>
                    </a:p>
                  </a:txBody>
                  <a:tcPr marL="0" marR="0" marT="0" marB="0" anchor="ctr">
                    <a:solidFill>
                      <a:schemeClr val="bg1">
                        <a:lumMod val="85000"/>
                      </a:schemeClr>
                    </a:solidFill>
                  </a:tcPr>
                </a:tc>
                <a:tc>
                  <a:txBody>
                    <a:bodyPr/>
                    <a:lstStyle/>
                    <a:p>
                      <a:pPr algn="ctr" rtl="0" fontAlgn="ctr"/>
                      <a:r>
                        <a:rPr lang="en-US" sz="1000" b="0" i="0" u="none" strike="noStrike">
                          <a:solidFill>
                            <a:srgbClr val="000000"/>
                          </a:solidFill>
                          <a:effectLst/>
                          <a:latin typeface="Arial" panose="020B0604020202020204" pitchFamily="34" charset="0"/>
                        </a:rPr>
                        <a:t>129%</a:t>
                      </a:r>
                    </a:p>
                  </a:txBody>
                  <a:tcPr marL="0" marR="0" marT="0" marB="0" anchor="ctr">
                    <a:solidFill>
                      <a:schemeClr val="bg1">
                        <a:lumMod val="85000"/>
                      </a:schemeClr>
                    </a:solidFill>
                  </a:tcPr>
                </a:tc>
                <a:extLst>
                  <a:ext uri="{0D108BD9-81ED-4DB2-BD59-A6C34878D82A}">
                    <a16:rowId xmlns:a16="http://schemas.microsoft.com/office/drawing/2014/main" val="10008"/>
                  </a:ext>
                </a:extLst>
              </a:tr>
              <a:tr h="178832">
                <a:tc>
                  <a:txBody>
                    <a:bodyPr/>
                    <a:lstStyle/>
                    <a:p>
                      <a:pPr algn="l" rtl="0" fontAlgn="ctr"/>
                      <a:r>
                        <a:rPr lang="mn-MN" sz="1000" b="0" i="0" u="none" strike="noStrike">
                          <a:solidFill>
                            <a:srgbClr val="000000"/>
                          </a:solidFill>
                          <a:effectLst/>
                          <a:latin typeface="Arial" panose="020B0604020202020204" pitchFamily="34" charset="0"/>
                        </a:rPr>
                        <a:t> Хөдөлмөр хамгаалал </a:t>
                      </a:r>
                    </a:p>
                  </a:txBody>
                  <a:tcPr marL="0" marR="0" marT="0" marB="0" anchor="ctr">
                    <a:solidFill>
                      <a:schemeClr val="bg1">
                        <a:lumMod val="85000"/>
                      </a:schemeClr>
                    </a:solidFill>
                  </a:tcPr>
                </a:tc>
                <a:tc>
                  <a:txBody>
                    <a:bodyPr/>
                    <a:lstStyle/>
                    <a:p>
                      <a:pPr algn="r" rtl="0" fontAlgn="ctr"/>
                      <a:r>
                        <a:rPr lang="mn-MN" sz="1000" b="0" i="0" u="none" strike="noStrike">
                          <a:solidFill>
                            <a:srgbClr val="000000"/>
                          </a:solidFill>
                          <a:effectLst/>
                          <a:latin typeface="Arial" panose="020B0604020202020204" pitchFamily="34" charset="0"/>
                        </a:rPr>
                        <a:t>3,849</a:t>
                      </a:r>
                    </a:p>
                  </a:txBody>
                  <a:tcPr marL="0" marR="0" marT="0" marB="0" anchor="ctr">
                    <a:solidFill>
                      <a:schemeClr val="bg1">
                        <a:lumMod val="85000"/>
                      </a:schemeClr>
                    </a:solidFill>
                  </a:tcPr>
                </a:tc>
                <a:tc>
                  <a:txBody>
                    <a:bodyPr/>
                    <a:lstStyle/>
                    <a:p>
                      <a:pPr algn="r" rtl="0" fontAlgn="ctr"/>
                      <a:r>
                        <a:rPr lang="mn-MN" sz="1000" b="0" i="0" u="none" strike="noStrike" dirty="0">
                          <a:solidFill>
                            <a:srgbClr val="000000"/>
                          </a:solidFill>
                          <a:effectLst/>
                          <a:latin typeface="Arial" panose="020B0604020202020204" pitchFamily="34" charset="0"/>
                        </a:rPr>
                        <a:t>1,638</a:t>
                      </a:r>
                    </a:p>
                  </a:txBody>
                  <a:tcPr marL="0" marR="0" marT="0" marB="0" anchor="ctr">
                    <a:solidFill>
                      <a:schemeClr val="bg1">
                        <a:lumMod val="85000"/>
                      </a:schemeClr>
                    </a:solidFill>
                  </a:tcPr>
                </a:tc>
                <a:tc>
                  <a:txBody>
                    <a:bodyPr/>
                    <a:lstStyle/>
                    <a:p>
                      <a:pPr algn="r" rtl="0" fontAlgn="ctr"/>
                      <a:r>
                        <a:rPr lang="en-US" sz="1000" b="0" i="0" u="none" strike="noStrike">
                          <a:solidFill>
                            <a:srgbClr val="000000"/>
                          </a:solidFill>
                          <a:effectLst/>
                          <a:latin typeface="Arial" panose="020B0604020202020204" pitchFamily="34" charset="0"/>
                        </a:rPr>
                        <a:t>13,294</a:t>
                      </a:r>
                    </a:p>
                  </a:txBody>
                  <a:tcPr marL="0" marR="0" marT="0" marB="0" anchor="ctr">
                    <a:solidFill>
                      <a:schemeClr val="bg1">
                        <a:lumMod val="85000"/>
                      </a:schemeClr>
                    </a:solidFill>
                  </a:tcPr>
                </a:tc>
                <a:tc>
                  <a:txBody>
                    <a:bodyPr/>
                    <a:lstStyle/>
                    <a:p>
                      <a:pPr algn="ctr" rtl="0" fontAlgn="ctr"/>
                      <a:r>
                        <a:rPr lang="en-US" sz="1000" b="0" i="0" u="none" strike="noStrike">
                          <a:solidFill>
                            <a:srgbClr val="000000"/>
                          </a:solidFill>
                          <a:effectLst/>
                          <a:latin typeface="Arial" panose="020B0604020202020204" pitchFamily="34" charset="0"/>
                        </a:rPr>
                        <a:t>812%</a:t>
                      </a:r>
                    </a:p>
                  </a:txBody>
                  <a:tcPr marL="0" marR="0" marT="0" marB="0" anchor="ctr">
                    <a:solidFill>
                      <a:schemeClr val="bg1">
                        <a:lumMod val="85000"/>
                      </a:schemeClr>
                    </a:solidFill>
                  </a:tcPr>
                </a:tc>
                <a:extLst>
                  <a:ext uri="{0D108BD9-81ED-4DB2-BD59-A6C34878D82A}">
                    <a16:rowId xmlns:a16="http://schemas.microsoft.com/office/drawing/2014/main" val="10009"/>
                  </a:ext>
                </a:extLst>
              </a:tr>
              <a:tr h="178832">
                <a:tc>
                  <a:txBody>
                    <a:bodyPr/>
                    <a:lstStyle/>
                    <a:p>
                      <a:pPr algn="l" rtl="0" fontAlgn="ctr"/>
                      <a:r>
                        <a:rPr lang="mn-MN" sz="1000" b="0" i="0" u="none" strike="noStrike">
                          <a:solidFill>
                            <a:srgbClr val="000000"/>
                          </a:solidFill>
                          <a:effectLst/>
                          <a:latin typeface="Arial" panose="020B0604020202020204" pitchFamily="34" charset="0"/>
                        </a:rPr>
                        <a:t> Хангамжийн материалын зардал </a:t>
                      </a:r>
                    </a:p>
                  </a:txBody>
                  <a:tcPr marL="0" marR="0" marT="0" marB="0" anchor="ctr">
                    <a:solidFill>
                      <a:schemeClr val="bg1">
                        <a:lumMod val="85000"/>
                      </a:schemeClr>
                    </a:solidFill>
                  </a:tcPr>
                </a:tc>
                <a:tc>
                  <a:txBody>
                    <a:bodyPr/>
                    <a:lstStyle/>
                    <a:p>
                      <a:pPr algn="r" rtl="0" fontAlgn="ctr"/>
                      <a:r>
                        <a:rPr lang="mn-MN" sz="1000" b="0" i="0" u="none" strike="noStrike">
                          <a:solidFill>
                            <a:srgbClr val="000000"/>
                          </a:solidFill>
                          <a:effectLst/>
                          <a:latin typeface="Arial" panose="020B0604020202020204" pitchFamily="34" charset="0"/>
                        </a:rPr>
                        <a:t>5,303</a:t>
                      </a:r>
                    </a:p>
                  </a:txBody>
                  <a:tcPr marL="0" marR="0" marT="0" marB="0" anchor="ctr">
                    <a:solidFill>
                      <a:schemeClr val="bg1">
                        <a:lumMod val="85000"/>
                      </a:schemeClr>
                    </a:solidFill>
                  </a:tcPr>
                </a:tc>
                <a:tc>
                  <a:txBody>
                    <a:bodyPr/>
                    <a:lstStyle/>
                    <a:p>
                      <a:pPr algn="r" rtl="0" fontAlgn="ctr"/>
                      <a:r>
                        <a:rPr lang="mn-MN" sz="1000" b="0" i="0" u="none" strike="noStrike">
                          <a:solidFill>
                            <a:srgbClr val="000000"/>
                          </a:solidFill>
                          <a:effectLst/>
                          <a:latin typeface="Arial" panose="020B0604020202020204" pitchFamily="34" charset="0"/>
                        </a:rPr>
                        <a:t>4,442</a:t>
                      </a:r>
                    </a:p>
                  </a:txBody>
                  <a:tcPr marL="0" marR="0" marT="0" marB="0" anchor="ctr">
                    <a:solidFill>
                      <a:schemeClr val="bg1">
                        <a:lumMod val="85000"/>
                      </a:schemeClr>
                    </a:solidFill>
                  </a:tcPr>
                </a:tc>
                <a:tc>
                  <a:txBody>
                    <a:bodyPr/>
                    <a:lstStyle/>
                    <a:p>
                      <a:pPr algn="r" rtl="0" fontAlgn="ctr"/>
                      <a:r>
                        <a:rPr lang="en-US" sz="1000" b="0" i="0" u="none" strike="noStrike">
                          <a:solidFill>
                            <a:srgbClr val="000000"/>
                          </a:solidFill>
                          <a:effectLst/>
                          <a:latin typeface="Arial" panose="020B0604020202020204" pitchFamily="34" charset="0"/>
                        </a:rPr>
                        <a:t>13,216</a:t>
                      </a:r>
                    </a:p>
                  </a:txBody>
                  <a:tcPr marL="0" marR="0" marT="0" marB="0" anchor="ctr">
                    <a:solidFill>
                      <a:schemeClr val="bg1">
                        <a:lumMod val="85000"/>
                      </a:schemeClr>
                    </a:solidFill>
                  </a:tcPr>
                </a:tc>
                <a:tc>
                  <a:txBody>
                    <a:bodyPr/>
                    <a:lstStyle/>
                    <a:p>
                      <a:pPr algn="ctr" rtl="0" fontAlgn="ctr"/>
                      <a:r>
                        <a:rPr lang="en-US" sz="1000" b="0" i="0" u="none" strike="noStrike">
                          <a:solidFill>
                            <a:srgbClr val="000000"/>
                          </a:solidFill>
                          <a:effectLst/>
                          <a:latin typeface="Arial" panose="020B0604020202020204" pitchFamily="34" charset="0"/>
                        </a:rPr>
                        <a:t>298%</a:t>
                      </a:r>
                    </a:p>
                  </a:txBody>
                  <a:tcPr marL="0" marR="0" marT="0" marB="0" anchor="ctr">
                    <a:solidFill>
                      <a:schemeClr val="bg1">
                        <a:lumMod val="85000"/>
                      </a:schemeClr>
                    </a:solidFill>
                  </a:tcPr>
                </a:tc>
                <a:extLst>
                  <a:ext uri="{0D108BD9-81ED-4DB2-BD59-A6C34878D82A}">
                    <a16:rowId xmlns:a16="http://schemas.microsoft.com/office/drawing/2014/main" val="10010"/>
                  </a:ext>
                </a:extLst>
              </a:tr>
              <a:tr h="178832">
                <a:tc>
                  <a:txBody>
                    <a:bodyPr/>
                    <a:lstStyle/>
                    <a:p>
                      <a:pPr algn="l" rtl="0" fontAlgn="ctr"/>
                      <a:r>
                        <a:rPr lang="mn-MN" sz="1000" b="0" i="0" u="none" strike="noStrike">
                          <a:solidFill>
                            <a:srgbClr val="000000"/>
                          </a:solidFill>
                          <a:effectLst/>
                          <a:latin typeface="Arial" panose="020B0604020202020204" pitchFamily="34" charset="0"/>
                        </a:rPr>
                        <a:t> Түрээсийн зардал </a:t>
                      </a:r>
                    </a:p>
                  </a:txBody>
                  <a:tcPr marL="0" marR="0" marT="0" marB="0" anchor="ctr">
                    <a:solidFill>
                      <a:schemeClr val="bg1">
                        <a:lumMod val="85000"/>
                      </a:schemeClr>
                    </a:solidFill>
                  </a:tcPr>
                </a:tc>
                <a:tc>
                  <a:txBody>
                    <a:bodyPr/>
                    <a:lstStyle/>
                    <a:p>
                      <a:pPr algn="r" rtl="0" fontAlgn="ctr"/>
                      <a:r>
                        <a:rPr lang="mn-MN" sz="1000" b="0" i="0" u="none" strike="noStrike">
                          <a:solidFill>
                            <a:srgbClr val="000000"/>
                          </a:solidFill>
                          <a:effectLst/>
                          <a:latin typeface="Arial" panose="020B0604020202020204" pitchFamily="34" charset="0"/>
                        </a:rPr>
                        <a:t>9,190</a:t>
                      </a:r>
                    </a:p>
                  </a:txBody>
                  <a:tcPr marL="0" marR="0" marT="0" marB="0" anchor="ctr">
                    <a:solidFill>
                      <a:schemeClr val="bg1">
                        <a:lumMod val="85000"/>
                      </a:schemeClr>
                    </a:solidFill>
                  </a:tcPr>
                </a:tc>
                <a:tc>
                  <a:txBody>
                    <a:bodyPr/>
                    <a:lstStyle/>
                    <a:p>
                      <a:pPr algn="r" rtl="0" fontAlgn="ctr"/>
                      <a:r>
                        <a:rPr lang="mn-MN" sz="1000" b="0" i="0" u="none" strike="noStrike" dirty="0">
                          <a:solidFill>
                            <a:srgbClr val="000000"/>
                          </a:solidFill>
                          <a:effectLst/>
                          <a:latin typeface="Arial" panose="020B0604020202020204" pitchFamily="34" charset="0"/>
                        </a:rPr>
                        <a:t>18,162</a:t>
                      </a:r>
                    </a:p>
                  </a:txBody>
                  <a:tcPr marL="0" marR="0" marT="0" marB="0" anchor="ctr">
                    <a:solidFill>
                      <a:schemeClr val="bg1">
                        <a:lumMod val="85000"/>
                      </a:schemeClr>
                    </a:solidFill>
                  </a:tcPr>
                </a:tc>
                <a:tc>
                  <a:txBody>
                    <a:bodyPr/>
                    <a:lstStyle/>
                    <a:p>
                      <a:pPr algn="r" rtl="0" fontAlgn="ctr"/>
                      <a:r>
                        <a:rPr lang="en-US" sz="1000" b="0" i="0" u="none" strike="noStrike">
                          <a:solidFill>
                            <a:srgbClr val="000000"/>
                          </a:solidFill>
                          <a:effectLst/>
                          <a:latin typeface="Arial" panose="020B0604020202020204" pitchFamily="34" charset="0"/>
                        </a:rPr>
                        <a:t>19,462</a:t>
                      </a:r>
                    </a:p>
                  </a:txBody>
                  <a:tcPr marL="0" marR="0" marT="0" marB="0" anchor="ctr">
                    <a:solidFill>
                      <a:schemeClr val="bg1">
                        <a:lumMod val="85000"/>
                      </a:schemeClr>
                    </a:solidFill>
                  </a:tcPr>
                </a:tc>
                <a:tc>
                  <a:txBody>
                    <a:bodyPr/>
                    <a:lstStyle/>
                    <a:p>
                      <a:pPr algn="ctr" rtl="0" fontAlgn="ctr"/>
                      <a:r>
                        <a:rPr lang="en-US" sz="1000" b="0" i="0" u="none" strike="noStrike">
                          <a:solidFill>
                            <a:srgbClr val="000000"/>
                          </a:solidFill>
                          <a:effectLst/>
                          <a:latin typeface="Arial" panose="020B0604020202020204" pitchFamily="34" charset="0"/>
                        </a:rPr>
                        <a:t>107%</a:t>
                      </a:r>
                    </a:p>
                  </a:txBody>
                  <a:tcPr marL="0" marR="0" marT="0" marB="0" anchor="ctr">
                    <a:solidFill>
                      <a:schemeClr val="bg1">
                        <a:lumMod val="85000"/>
                      </a:schemeClr>
                    </a:solidFill>
                  </a:tcPr>
                </a:tc>
                <a:extLst>
                  <a:ext uri="{0D108BD9-81ED-4DB2-BD59-A6C34878D82A}">
                    <a16:rowId xmlns:a16="http://schemas.microsoft.com/office/drawing/2014/main" val="10011"/>
                  </a:ext>
                </a:extLst>
              </a:tr>
              <a:tr h="178832">
                <a:tc>
                  <a:txBody>
                    <a:bodyPr/>
                    <a:lstStyle/>
                    <a:p>
                      <a:pPr algn="l" rtl="0" fontAlgn="ctr"/>
                      <a:r>
                        <a:rPr lang="mn-MN" sz="1000" b="0" i="0" u="none" strike="noStrike">
                          <a:solidFill>
                            <a:srgbClr val="000000"/>
                          </a:solidFill>
                          <a:effectLst/>
                          <a:latin typeface="Arial" panose="020B0604020202020204" pitchFamily="34" charset="0"/>
                        </a:rPr>
                        <a:t> Сэлбэг, хэрэгслийн зардал </a:t>
                      </a:r>
                    </a:p>
                  </a:txBody>
                  <a:tcPr marL="0" marR="0" marT="0" marB="0" anchor="ctr">
                    <a:solidFill>
                      <a:schemeClr val="bg1">
                        <a:lumMod val="85000"/>
                      </a:schemeClr>
                    </a:solidFill>
                  </a:tcPr>
                </a:tc>
                <a:tc>
                  <a:txBody>
                    <a:bodyPr/>
                    <a:lstStyle/>
                    <a:p>
                      <a:pPr algn="r" rtl="0" fontAlgn="ctr"/>
                      <a:r>
                        <a:rPr lang="mn-MN" sz="1000" b="0" i="0" u="none" strike="noStrike">
                          <a:solidFill>
                            <a:srgbClr val="000000"/>
                          </a:solidFill>
                          <a:effectLst/>
                          <a:latin typeface="Arial" panose="020B0604020202020204" pitchFamily="34" charset="0"/>
                        </a:rPr>
                        <a:t>161,015</a:t>
                      </a:r>
                    </a:p>
                  </a:txBody>
                  <a:tcPr marL="0" marR="0" marT="0" marB="0" anchor="ctr">
                    <a:solidFill>
                      <a:schemeClr val="bg1">
                        <a:lumMod val="85000"/>
                      </a:schemeClr>
                    </a:solidFill>
                  </a:tcPr>
                </a:tc>
                <a:tc>
                  <a:txBody>
                    <a:bodyPr/>
                    <a:lstStyle/>
                    <a:p>
                      <a:pPr algn="r" rtl="0" fontAlgn="ctr"/>
                      <a:r>
                        <a:rPr lang="mn-MN" sz="1000" b="0" i="0" u="none" strike="noStrike" dirty="0">
                          <a:solidFill>
                            <a:srgbClr val="000000"/>
                          </a:solidFill>
                          <a:effectLst/>
                          <a:latin typeface="Arial" panose="020B0604020202020204" pitchFamily="34" charset="0"/>
                        </a:rPr>
                        <a:t>128,119</a:t>
                      </a:r>
                    </a:p>
                  </a:txBody>
                  <a:tcPr marL="0" marR="0" marT="0" marB="0" anchor="ctr">
                    <a:solidFill>
                      <a:schemeClr val="bg1">
                        <a:lumMod val="85000"/>
                      </a:schemeClr>
                    </a:solidFill>
                  </a:tcPr>
                </a:tc>
                <a:tc>
                  <a:txBody>
                    <a:bodyPr/>
                    <a:lstStyle/>
                    <a:p>
                      <a:pPr algn="r" rtl="0" fontAlgn="ctr"/>
                      <a:r>
                        <a:rPr lang="en-US" sz="1000" b="0" i="0" u="none" strike="noStrike">
                          <a:solidFill>
                            <a:srgbClr val="000000"/>
                          </a:solidFill>
                          <a:effectLst/>
                          <a:latin typeface="Arial" panose="020B0604020202020204" pitchFamily="34" charset="0"/>
                        </a:rPr>
                        <a:t>201,486</a:t>
                      </a:r>
                    </a:p>
                  </a:txBody>
                  <a:tcPr marL="0" marR="0" marT="0" marB="0" anchor="ctr">
                    <a:solidFill>
                      <a:schemeClr val="bg1">
                        <a:lumMod val="85000"/>
                      </a:schemeClr>
                    </a:solidFill>
                  </a:tcPr>
                </a:tc>
                <a:tc>
                  <a:txBody>
                    <a:bodyPr/>
                    <a:lstStyle/>
                    <a:p>
                      <a:pPr algn="ctr" rtl="0" fontAlgn="ctr"/>
                      <a:r>
                        <a:rPr lang="en-US" sz="1000" b="0" i="0" u="none" strike="noStrike">
                          <a:solidFill>
                            <a:srgbClr val="000000"/>
                          </a:solidFill>
                          <a:effectLst/>
                          <a:latin typeface="Arial" panose="020B0604020202020204" pitchFamily="34" charset="0"/>
                        </a:rPr>
                        <a:t>157%</a:t>
                      </a:r>
                    </a:p>
                  </a:txBody>
                  <a:tcPr marL="0" marR="0" marT="0" marB="0" anchor="ctr">
                    <a:solidFill>
                      <a:schemeClr val="bg1">
                        <a:lumMod val="85000"/>
                      </a:schemeClr>
                    </a:solidFill>
                  </a:tcPr>
                </a:tc>
                <a:extLst>
                  <a:ext uri="{0D108BD9-81ED-4DB2-BD59-A6C34878D82A}">
                    <a16:rowId xmlns:a16="http://schemas.microsoft.com/office/drawing/2014/main" val="10012"/>
                  </a:ext>
                </a:extLst>
              </a:tr>
              <a:tr h="228625">
                <a:tc>
                  <a:txBody>
                    <a:bodyPr/>
                    <a:lstStyle/>
                    <a:p>
                      <a:pPr algn="l" rtl="0" fontAlgn="ctr"/>
                      <a:r>
                        <a:rPr lang="mn-MN" sz="1000" b="0" i="0" u="none" strike="noStrike">
                          <a:solidFill>
                            <a:srgbClr val="000000"/>
                          </a:solidFill>
                          <a:effectLst/>
                          <a:latin typeface="Arial" panose="020B0604020202020204" pitchFamily="34" charset="0"/>
                        </a:rPr>
                        <a:t> ТХ-ийн даатгалын зардал </a:t>
                      </a:r>
                    </a:p>
                  </a:txBody>
                  <a:tcPr marL="0" marR="0" marT="0" marB="0" anchor="ctr">
                    <a:solidFill>
                      <a:schemeClr val="bg1">
                        <a:lumMod val="85000"/>
                      </a:schemeClr>
                    </a:solidFill>
                  </a:tcPr>
                </a:tc>
                <a:tc>
                  <a:txBody>
                    <a:bodyPr/>
                    <a:lstStyle/>
                    <a:p>
                      <a:pPr algn="r" rtl="0" fontAlgn="ctr"/>
                      <a:r>
                        <a:rPr lang="mn-MN" sz="1000" b="0" i="0" u="none" strike="noStrike">
                          <a:solidFill>
                            <a:srgbClr val="000000"/>
                          </a:solidFill>
                          <a:effectLst/>
                          <a:latin typeface="Arial" panose="020B0604020202020204" pitchFamily="34" charset="0"/>
                        </a:rPr>
                        <a:t>12,434</a:t>
                      </a:r>
                    </a:p>
                  </a:txBody>
                  <a:tcPr marL="0" marR="0" marT="0" marB="0" anchor="ctr">
                    <a:solidFill>
                      <a:schemeClr val="bg1">
                        <a:lumMod val="85000"/>
                      </a:schemeClr>
                    </a:solidFill>
                  </a:tcPr>
                </a:tc>
                <a:tc>
                  <a:txBody>
                    <a:bodyPr/>
                    <a:lstStyle/>
                    <a:p>
                      <a:pPr algn="r" rtl="0" fontAlgn="ctr"/>
                      <a:r>
                        <a:rPr lang="mn-MN" sz="1000" b="0" i="0" u="none" strike="noStrike">
                          <a:solidFill>
                            <a:srgbClr val="000000"/>
                          </a:solidFill>
                          <a:effectLst/>
                          <a:latin typeface="Arial" panose="020B0604020202020204" pitchFamily="34" charset="0"/>
                        </a:rPr>
                        <a:t>6,469</a:t>
                      </a:r>
                    </a:p>
                  </a:txBody>
                  <a:tcPr marL="0" marR="0" marT="0" marB="0" anchor="ctr">
                    <a:solidFill>
                      <a:schemeClr val="bg1">
                        <a:lumMod val="85000"/>
                      </a:schemeClr>
                    </a:solidFill>
                  </a:tcPr>
                </a:tc>
                <a:tc>
                  <a:txBody>
                    <a:bodyPr/>
                    <a:lstStyle/>
                    <a:p>
                      <a:pPr algn="r" rtl="0" fontAlgn="ctr"/>
                      <a:r>
                        <a:rPr lang="en-US" sz="1000" b="0" i="0" u="none" strike="noStrike">
                          <a:solidFill>
                            <a:srgbClr val="000000"/>
                          </a:solidFill>
                          <a:effectLst/>
                          <a:latin typeface="Arial" panose="020B0604020202020204" pitchFamily="34" charset="0"/>
                        </a:rPr>
                        <a:t>8,250</a:t>
                      </a:r>
                    </a:p>
                  </a:txBody>
                  <a:tcPr marL="0" marR="0" marT="0" marB="0" anchor="ctr">
                    <a:solidFill>
                      <a:schemeClr val="bg1">
                        <a:lumMod val="85000"/>
                      </a:schemeClr>
                    </a:solidFill>
                  </a:tcPr>
                </a:tc>
                <a:tc>
                  <a:txBody>
                    <a:bodyPr/>
                    <a:lstStyle/>
                    <a:p>
                      <a:pPr algn="ctr" rtl="0" fontAlgn="ctr"/>
                      <a:r>
                        <a:rPr lang="en-US" sz="1000" b="0" i="0" u="none" strike="noStrike">
                          <a:solidFill>
                            <a:srgbClr val="000000"/>
                          </a:solidFill>
                          <a:effectLst/>
                          <a:latin typeface="Arial" panose="020B0604020202020204" pitchFamily="34" charset="0"/>
                        </a:rPr>
                        <a:t>128%</a:t>
                      </a:r>
                    </a:p>
                  </a:txBody>
                  <a:tcPr marL="0" marR="0" marT="0" marB="0" anchor="ctr">
                    <a:solidFill>
                      <a:schemeClr val="bg1">
                        <a:lumMod val="85000"/>
                      </a:schemeClr>
                    </a:solidFill>
                  </a:tcPr>
                </a:tc>
                <a:extLst>
                  <a:ext uri="{0D108BD9-81ED-4DB2-BD59-A6C34878D82A}">
                    <a16:rowId xmlns:a16="http://schemas.microsoft.com/office/drawing/2014/main" val="10013"/>
                  </a:ext>
                </a:extLst>
              </a:tr>
              <a:tr h="178832">
                <a:tc>
                  <a:txBody>
                    <a:bodyPr/>
                    <a:lstStyle/>
                    <a:p>
                      <a:pPr algn="l" rtl="0" fontAlgn="ctr"/>
                      <a:r>
                        <a:rPr lang="ru-RU" sz="1000" b="0" i="0" u="none" strike="noStrike">
                          <a:solidFill>
                            <a:srgbClr val="000000"/>
                          </a:solidFill>
                          <a:effectLst/>
                          <a:latin typeface="Arial" panose="020B0604020202020204" pitchFamily="34" charset="0"/>
                        </a:rPr>
                        <a:t> ТХ-ийн оношлогоо, түрээс г.м зардал </a:t>
                      </a:r>
                    </a:p>
                  </a:txBody>
                  <a:tcPr marL="0" marR="0" marT="0" marB="0" anchor="ctr">
                    <a:solidFill>
                      <a:schemeClr val="bg1">
                        <a:lumMod val="85000"/>
                      </a:schemeClr>
                    </a:solidFill>
                  </a:tcPr>
                </a:tc>
                <a:tc>
                  <a:txBody>
                    <a:bodyPr/>
                    <a:lstStyle/>
                    <a:p>
                      <a:pPr algn="r" rtl="0" fontAlgn="ctr"/>
                      <a:r>
                        <a:rPr lang="mn-MN" sz="1000" b="0" i="0" u="none" strike="noStrike">
                          <a:solidFill>
                            <a:srgbClr val="000000"/>
                          </a:solidFill>
                          <a:effectLst/>
                          <a:latin typeface="Arial" panose="020B0604020202020204" pitchFamily="34" charset="0"/>
                        </a:rPr>
                        <a:t>1,704</a:t>
                      </a:r>
                    </a:p>
                  </a:txBody>
                  <a:tcPr marL="0" marR="0" marT="0" marB="0" anchor="ctr">
                    <a:solidFill>
                      <a:schemeClr val="bg1">
                        <a:lumMod val="85000"/>
                      </a:schemeClr>
                    </a:solidFill>
                  </a:tcPr>
                </a:tc>
                <a:tc>
                  <a:txBody>
                    <a:bodyPr/>
                    <a:lstStyle/>
                    <a:p>
                      <a:pPr algn="r" rtl="0" fontAlgn="ctr"/>
                      <a:r>
                        <a:rPr lang="mn-MN" sz="1000" b="0" i="0" u="none" strike="noStrike" dirty="0">
                          <a:solidFill>
                            <a:srgbClr val="000000"/>
                          </a:solidFill>
                          <a:effectLst/>
                          <a:latin typeface="Arial" panose="020B0604020202020204" pitchFamily="34" charset="0"/>
                        </a:rPr>
                        <a:t>25,343</a:t>
                      </a:r>
                    </a:p>
                  </a:txBody>
                  <a:tcPr marL="0" marR="0" marT="0" marB="0" anchor="ctr">
                    <a:solidFill>
                      <a:schemeClr val="bg1">
                        <a:lumMod val="85000"/>
                      </a:schemeClr>
                    </a:solidFill>
                  </a:tcPr>
                </a:tc>
                <a:tc>
                  <a:txBody>
                    <a:bodyPr/>
                    <a:lstStyle/>
                    <a:p>
                      <a:pPr algn="r" rtl="0" fontAlgn="ctr"/>
                      <a:r>
                        <a:rPr lang="en-US" sz="1000" b="0" i="0" u="none" strike="noStrike">
                          <a:solidFill>
                            <a:srgbClr val="000000"/>
                          </a:solidFill>
                          <a:effectLst/>
                          <a:latin typeface="Arial" panose="020B0604020202020204" pitchFamily="34" charset="0"/>
                        </a:rPr>
                        <a:t>31,810</a:t>
                      </a:r>
                    </a:p>
                  </a:txBody>
                  <a:tcPr marL="0" marR="0" marT="0" marB="0" anchor="ctr">
                    <a:solidFill>
                      <a:schemeClr val="bg1">
                        <a:lumMod val="85000"/>
                      </a:schemeClr>
                    </a:solidFill>
                  </a:tcPr>
                </a:tc>
                <a:tc>
                  <a:txBody>
                    <a:bodyPr/>
                    <a:lstStyle/>
                    <a:p>
                      <a:pPr algn="ctr" rtl="0" fontAlgn="ctr"/>
                      <a:r>
                        <a:rPr lang="en-US" sz="1000" b="0" i="0" u="none" strike="noStrike">
                          <a:solidFill>
                            <a:srgbClr val="000000"/>
                          </a:solidFill>
                          <a:effectLst/>
                          <a:latin typeface="Arial" panose="020B0604020202020204" pitchFamily="34" charset="0"/>
                        </a:rPr>
                        <a:t>126%</a:t>
                      </a:r>
                    </a:p>
                  </a:txBody>
                  <a:tcPr marL="0" marR="0" marT="0" marB="0" anchor="ctr">
                    <a:solidFill>
                      <a:schemeClr val="bg1">
                        <a:lumMod val="85000"/>
                      </a:schemeClr>
                    </a:solidFill>
                  </a:tcPr>
                </a:tc>
                <a:extLst>
                  <a:ext uri="{0D108BD9-81ED-4DB2-BD59-A6C34878D82A}">
                    <a16:rowId xmlns:a16="http://schemas.microsoft.com/office/drawing/2014/main" val="10014"/>
                  </a:ext>
                </a:extLst>
              </a:tr>
              <a:tr h="178832">
                <a:tc>
                  <a:txBody>
                    <a:bodyPr/>
                    <a:lstStyle/>
                    <a:p>
                      <a:pPr algn="l" rtl="0" fontAlgn="ctr"/>
                      <a:r>
                        <a:rPr lang="mn-MN" sz="1000" b="0" i="0" u="none" strike="noStrike">
                          <a:solidFill>
                            <a:srgbClr val="000000"/>
                          </a:solidFill>
                          <a:effectLst/>
                          <a:latin typeface="Arial" panose="020B0604020202020204" pitchFamily="34" charset="0"/>
                        </a:rPr>
                        <a:t> Элэгдлийн зардал </a:t>
                      </a:r>
                    </a:p>
                  </a:txBody>
                  <a:tcPr marL="0" marR="0" marT="0" marB="0" anchor="ctr">
                    <a:solidFill>
                      <a:schemeClr val="bg1">
                        <a:lumMod val="85000"/>
                      </a:schemeClr>
                    </a:solidFill>
                  </a:tcPr>
                </a:tc>
                <a:tc>
                  <a:txBody>
                    <a:bodyPr/>
                    <a:lstStyle/>
                    <a:p>
                      <a:pPr algn="r" rtl="0" fontAlgn="ctr"/>
                      <a:r>
                        <a:rPr lang="mn-MN" sz="1000" b="0" i="0" u="none" strike="noStrike">
                          <a:solidFill>
                            <a:srgbClr val="000000"/>
                          </a:solidFill>
                          <a:effectLst/>
                          <a:latin typeface="Arial" panose="020B0604020202020204" pitchFamily="34" charset="0"/>
                        </a:rPr>
                        <a:t>773,941</a:t>
                      </a:r>
                    </a:p>
                  </a:txBody>
                  <a:tcPr marL="0" marR="0" marT="0" marB="0" anchor="ctr">
                    <a:solidFill>
                      <a:schemeClr val="bg1">
                        <a:lumMod val="85000"/>
                      </a:schemeClr>
                    </a:solidFill>
                  </a:tcPr>
                </a:tc>
                <a:tc>
                  <a:txBody>
                    <a:bodyPr/>
                    <a:lstStyle/>
                    <a:p>
                      <a:pPr algn="r" rtl="0" fontAlgn="ctr"/>
                      <a:r>
                        <a:rPr lang="mn-MN" sz="1000" b="0" i="0" u="none" strike="noStrike" dirty="0">
                          <a:solidFill>
                            <a:srgbClr val="000000"/>
                          </a:solidFill>
                          <a:effectLst/>
                          <a:latin typeface="Arial" panose="020B0604020202020204" pitchFamily="34" charset="0"/>
                        </a:rPr>
                        <a:t>526,879</a:t>
                      </a:r>
                    </a:p>
                  </a:txBody>
                  <a:tcPr marL="0" marR="0" marT="0" marB="0" anchor="ctr">
                    <a:solidFill>
                      <a:schemeClr val="bg1">
                        <a:lumMod val="85000"/>
                      </a:schemeClr>
                    </a:solidFill>
                  </a:tcPr>
                </a:tc>
                <a:tc>
                  <a:txBody>
                    <a:bodyPr/>
                    <a:lstStyle/>
                    <a:p>
                      <a:pPr algn="r" rtl="0" fontAlgn="ctr"/>
                      <a:r>
                        <a:rPr lang="en-US" sz="1000" b="0" i="0" u="none" strike="noStrike">
                          <a:solidFill>
                            <a:srgbClr val="000000"/>
                          </a:solidFill>
                          <a:effectLst/>
                          <a:latin typeface="Arial" panose="020B0604020202020204" pitchFamily="34" charset="0"/>
                        </a:rPr>
                        <a:t>409,800</a:t>
                      </a:r>
                    </a:p>
                  </a:txBody>
                  <a:tcPr marL="0" marR="0" marT="0" marB="0" anchor="ctr">
                    <a:solidFill>
                      <a:schemeClr val="bg1">
                        <a:lumMod val="85000"/>
                      </a:schemeClr>
                    </a:solidFill>
                  </a:tcPr>
                </a:tc>
                <a:tc>
                  <a:txBody>
                    <a:bodyPr/>
                    <a:lstStyle/>
                    <a:p>
                      <a:pPr algn="ctr" rtl="0" fontAlgn="ctr"/>
                      <a:r>
                        <a:rPr lang="en-US" sz="1000" b="0" i="0" u="none" strike="noStrike">
                          <a:solidFill>
                            <a:srgbClr val="000000"/>
                          </a:solidFill>
                          <a:effectLst/>
                          <a:latin typeface="Arial" panose="020B0604020202020204" pitchFamily="34" charset="0"/>
                        </a:rPr>
                        <a:t>78%</a:t>
                      </a:r>
                    </a:p>
                  </a:txBody>
                  <a:tcPr marL="0" marR="0" marT="0" marB="0" anchor="ctr">
                    <a:solidFill>
                      <a:schemeClr val="bg1">
                        <a:lumMod val="85000"/>
                      </a:schemeClr>
                    </a:solidFill>
                  </a:tcPr>
                </a:tc>
                <a:extLst>
                  <a:ext uri="{0D108BD9-81ED-4DB2-BD59-A6C34878D82A}">
                    <a16:rowId xmlns:a16="http://schemas.microsoft.com/office/drawing/2014/main" val="10015"/>
                  </a:ext>
                </a:extLst>
              </a:tr>
              <a:tr h="178832">
                <a:tc>
                  <a:txBody>
                    <a:bodyPr/>
                    <a:lstStyle/>
                    <a:p>
                      <a:pPr algn="l" rtl="0" fontAlgn="ctr"/>
                      <a:r>
                        <a:rPr lang="mn-MN" sz="1000" b="0" i="0" u="none" strike="noStrike">
                          <a:solidFill>
                            <a:srgbClr val="000000"/>
                          </a:solidFill>
                          <a:effectLst/>
                          <a:latin typeface="Arial" panose="020B0604020202020204" pitchFamily="34" charset="0"/>
                        </a:rPr>
                        <a:t> Гэрээт ажил </a:t>
                      </a:r>
                    </a:p>
                  </a:txBody>
                  <a:tcPr marL="0" marR="0" marT="0" marB="0" anchor="ctr">
                    <a:solidFill>
                      <a:schemeClr val="bg1">
                        <a:lumMod val="85000"/>
                      </a:schemeClr>
                    </a:solidFill>
                  </a:tcPr>
                </a:tc>
                <a:tc>
                  <a:txBody>
                    <a:bodyPr/>
                    <a:lstStyle/>
                    <a:p>
                      <a:pPr algn="r" rtl="0" fontAlgn="ctr"/>
                      <a:r>
                        <a:rPr lang="mn-MN" sz="1000" b="0" i="0" u="none" strike="noStrike">
                          <a:solidFill>
                            <a:srgbClr val="000000"/>
                          </a:solidFill>
                          <a:effectLst/>
                          <a:latin typeface="Arial" panose="020B0604020202020204" pitchFamily="34" charset="0"/>
                        </a:rPr>
                        <a:t>110,081</a:t>
                      </a:r>
                    </a:p>
                  </a:txBody>
                  <a:tcPr marL="0" marR="0" marT="0" marB="0" anchor="ctr">
                    <a:solidFill>
                      <a:schemeClr val="bg1">
                        <a:lumMod val="85000"/>
                      </a:schemeClr>
                    </a:solidFill>
                  </a:tcPr>
                </a:tc>
                <a:tc>
                  <a:txBody>
                    <a:bodyPr/>
                    <a:lstStyle/>
                    <a:p>
                      <a:pPr algn="r" rtl="0" fontAlgn="ctr"/>
                      <a:r>
                        <a:rPr lang="mn-MN" sz="1000" b="0" i="0" u="none" strike="noStrike" dirty="0">
                          <a:solidFill>
                            <a:srgbClr val="000000"/>
                          </a:solidFill>
                          <a:effectLst/>
                          <a:latin typeface="Arial" panose="020B0604020202020204" pitchFamily="34" charset="0"/>
                        </a:rPr>
                        <a:t>54,769</a:t>
                      </a:r>
                    </a:p>
                  </a:txBody>
                  <a:tcPr marL="0" marR="0" marT="0" marB="0" anchor="ctr">
                    <a:solidFill>
                      <a:schemeClr val="bg1">
                        <a:lumMod val="85000"/>
                      </a:schemeClr>
                    </a:solidFill>
                  </a:tcPr>
                </a:tc>
                <a:tc>
                  <a:txBody>
                    <a:bodyPr/>
                    <a:lstStyle/>
                    <a:p>
                      <a:pPr algn="r" rtl="0" fontAlgn="ctr"/>
                      <a:r>
                        <a:rPr lang="en-US" sz="1000" b="0" i="0" u="none" strike="noStrike">
                          <a:solidFill>
                            <a:srgbClr val="000000"/>
                          </a:solidFill>
                          <a:effectLst/>
                          <a:latin typeface="Arial" panose="020B0604020202020204" pitchFamily="34" charset="0"/>
                        </a:rPr>
                        <a:t>90,662</a:t>
                      </a:r>
                    </a:p>
                  </a:txBody>
                  <a:tcPr marL="0" marR="0" marT="0" marB="0" anchor="ctr">
                    <a:solidFill>
                      <a:schemeClr val="bg1">
                        <a:lumMod val="85000"/>
                      </a:schemeClr>
                    </a:solidFill>
                  </a:tcPr>
                </a:tc>
                <a:tc>
                  <a:txBody>
                    <a:bodyPr/>
                    <a:lstStyle/>
                    <a:p>
                      <a:pPr algn="ctr" rtl="0" fontAlgn="ctr"/>
                      <a:r>
                        <a:rPr lang="en-US" sz="1000" b="0" i="0" u="none" strike="noStrike">
                          <a:solidFill>
                            <a:srgbClr val="000000"/>
                          </a:solidFill>
                          <a:effectLst/>
                          <a:latin typeface="Arial" panose="020B0604020202020204" pitchFamily="34" charset="0"/>
                        </a:rPr>
                        <a:t>166%</a:t>
                      </a:r>
                    </a:p>
                  </a:txBody>
                  <a:tcPr marL="0" marR="0" marT="0" marB="0" anchor="ctr">
                    <a:solidFill>
                      <a:schemeClr val="bg1">
                        <a:lumMod val="85000"/>
                      </a:schemeClr>
                    </a:solidFill>
                  </a:tcPr>
                </a:tc>
                <a:extLst>
                  <a:ext uri="{0D108BD9-81ED-4DB2-BD59-A6C34878D82A}">
                    <a16:rowId xmlns:a16="http://schemas.microsoft.com/office/drawing/2014/main" val="10016"/>
                  </a:ext>
                </a:extLst>
              </a:tr>
              <a:tr h="178832">
                <a:tc>
                  <a:txBody>
                    <a:bodyPr/>
                    <a:lstStyle/>
                    <a:p>
                      <a:pPr algn="l" rtl="0" fontAlgn="ctr"/>
                      <a:r>
                        <a:rPr lang="mn-MN" sz="1000" b="0" i="0" u="none" strike="noStrike">
                          <a:solidFill>
                            <a:srgbClr val="000000"/>
                          </a:solidFill>
                          <a:effectLst/>
                          <a:latin typeface="Arial" panose="020B0604020202020204" pitchFamily="34" charset="0"/>
                        </a:rPr>
                        <a:t> Хүнсний зардал </a:t>
                      </a:r>
                    </a:p>
                  </a:txBody>
                  <a:tcPr marL="0" marR="0" marT="0" marB="0" anchor="ctr">
                    <a:solidFill>
                      <a:schemeClr val="bg1">
                        <a:lumMod val="85000"/>
                      </a:schemeClr>
                    </a:solidFill>
                  </a:tcPr>
                </a:tc>
                <a:tc>
                  <a:txBody>
                    <a:bodyPr/>
                    <a:lstStyle/>
                    <a:p>
                      <a:pPr algn="r" rtl="0" fontAlgn="ctr"/>
                      <a:r>
                        <a:rPr lang="mn-MN" sz="1000" b="0" i="0" u="none" strike="noStrike">
                          <a:solidFill>
                            <a:srgbClr val="000000"/>
                          </a:solidFill>
                          <a:effectLst/>
                          <a:latin typeface="Arial" panose="020B0604020202020204" pitchFamily="34" charset="0"/>
                        </a:rPr>
                        <a:t>1,544</a:t>
                      </a:r>
                    </a:p>
                  </a:txBody>
                  <a:tcPr marL="0" marR="0" marT="0" marB="0" anchor="ctr">
                    <a:solidFill>
                      <a:schemeClr val="bg1">
                        <a:lumMod val="85000"/>
                      </a:schemeClr>
                    </a:solidFill>
                  </a:tcPr>
                </a:tc>
                <a:tc>
                  <a:txBody>
                    <a:bodyPr/>
                    <a:lstStyle/>
                    <a:p>
                      <a:pPr algn="r" rtl="0" fontAlgn="ctr"/>
                      <a:r>
                        <a:rPr lang="mn-MN" sz="1000" b="0" i="0" u="none" strike="noStrike" dirty="0">
                          <a:solidFill>
                            <a:srgbClr val="000000"/>
                          </a:solidFill>
                          <a:effectLst/>
                          <a:latin typeface="Arial" panose="020B0604020202020204" pitchFamily="34" charset="0"/>
                        </a:rPr>
                        <a:t>1,628</a:t>
                      </a:r>
                    </a:p>
                  </a:txBody>
                  <a:tcPr marL="0" marR="0" marT="0" marB="0" anchor="ctr">
                    <a:solidFill>
                      <a:schemeClr val="bg1">
                        <a:lumMod val="85000"/>
                      </a:schemeClr>
                    </a:solidFill>
                  </a:tcPr>
                </a:tc>
                <a:tc>
                  <a:txBody>
                    <a:bodyPr/>
                    <a:lstStyle/>
                    <a:p>
                      <a:pPr algn="r" rtl="0" fontAlgn="ctr"/>
                      <a:r>
                        <a:rPr lang="en-US" sz="1000" b="0" i="0" u="none" strike="noStrike">
                          <a:solidFill>
                            <a:srgbClr val="000000"/>
                          </a:solidFill>
                          <a:effectLst/>
                          <a:latin typeface="Arial" panose="020B0604020202020204" pitchFamily="34" charset="0"/>
                        </a:rPr>
                        <a:t>899</a:t>
                      </a:r>
                    </a:p>
                  </a:txBody>
                  <a:tcPr marL="0" marR="0" marT="0" marB="0" anchor="ctr">
                    <a:solidFill>
                      <a:schemeClr val="bg1">
                        <a:lumMod val="85000"/>
                      </a:schemeClr>
                    </a:solidFill>
                  </a:tcPr>
                </a:tc>
                <a:tc>
                  <a:txBody>
                    <a:bodyPr/>
                    <a:lstStyle/>
                    <a:p>
                      <a:pPr algn="ctr" rtl="0" fontAlgn="ctr"/>
                      <a:r>
                        <a:rPr lang="en-US" sz="1000" b="0" i="0" u="none" strike="noStrike">
                          <a:solidFill>
                            <a:srgbClr val="000000"/>
                          </a:solidFill>
                          <a:effectLst/>
                          <a:latin typeface="Arial" panose="020B0604020202020204" pitchFamily="34" charset="0"/>
                        </a:rPr>
                        <a:t>55%</a:t>
                      </a:r>
                    </a:p>
                  </a:txBody>
                  <a:tcPr marL="0" marR="0" marT="0" marB="0" anchor="ctr">
                    <a:solidFill>
                      <a:schemeClr val="bg1">
                        <a:lumMod val="85000"/>
                      </a:schemeClr>
                    </a:solidFill>
                  </a:tcPr>
                </a:tc>
                <a:extLst>
                  <a:ext uri="{0D108BD9-81ED-4DB2-BD59-A6C34878D82A}">
                    <a16:rowId xmlns:a16="http://schemas.microsoft.com/office/drawing/2014/main" val="10017"/>
                  </a:ext>
                </a:extLst>
              </a:tr>
              <a:tr h="204781">
                <a:tc>
                  <a:txBody>
                    <a:bodyPr/>
                    <a:lstStyle/>
                    <a:p>
                      <a:pPr algn="l" rtl="0" fontAlgn="ctr"/>
                      <a:r>
                        <a:rPr lang="mn-MN" sz="1000" b="0" i="0" u="none" strike="noStrike">
                          <a:solidFill>
                            <a:srgbClr val="000000"/>
                          </a:solidFill>
                          <a:effectLst/>
                          <a:latin typeface="Arial" panose="020B0604020202020204" pitchFamily="34" charset="0"/>
                        </a:rPr>
                        <a:t> ҮХХ, АТӨЯХ-н татвар </a:t>
                      </a:r>
                    </a:p>
                  </a:txBody>
                  <a:tcPr marL="0" marR="0" marT="0" marB="0" anchor="ctr">
                    <a:solidFill>
                      <a:schemeClr val="bg1">
                        <a:lumMod val="85000"/>
                      </a:schemeClr>
                    </a:solidFill>
                  </a:tcPr>
                </a:tc>
                <a:tc>
                  <a:txBody>
                    <a:bodyPr/>
                    <a:lstStyle/>
                    <a:p>
                      <a:pPr algn="r" rtl="0" fontAlgn="ctr"/>
                      <a:r>
                        <a:rPr lang="mn-MN" sz="1000" b="0" i="0" u="none" strike="noStrike">
                          <a:solidFill>
                            <a:srgbClr val="000000"/>
                          </a:solidFill>
                          <a:effectLst/>
                          <a:latin typeface="Arial" panose="020B0604020202020204" pitchFamily="34" charset="0"/>
                        </a:rPr>
                        <a:t>58,258</a:t>
                      </a:r>
                    </a:p>
                  </a:txBody>
                  <a:tcPr marL="0" marR="0" marT="0" marB="0" anchor="ctr">
                    <a:solidFill>
                      <a:schemeClr val="bg1">
                        <a:lumMod val="85000"/>
                      </a:schemeClr>
                    </a:solidFill>
                  </a:tcPr>
                </a:tc>
                <a:tc>
                  <a:txBody>
                    <a:bodyPr/>
                    <a:lstStyle/>
                    <a:p>
                      <a:pPr algn="r" rtl="0" fontAlgn="ctr"/>
                      <a:r>
                        <a:rPr lang="mn-MN" sz="1000" b="0" i="0" u="none" strike="noStrike" dirty="0">
                          <a:solidFill>
                            <a:srgbClr val="000000"/>
                          </a:solidFill>
                          <a:effectLst/>
                          <a:latin typeface="Arial" panose="020B0604020202020204" pitchFamily="34" charset="0"/>
                        </a:rPr>
                        <a:t>31,280</a:t>
                      </a:r>
                    </a:p>
                  </a:txBody>
                  <a:tcPr marL="0" marR="0" marT="0" marB="0" anchor="ctr">
                    <a:solidFill>
                      <a:schemeClr val="bg1">
                        <a:lumMod val="85000"/>
                      </a:schemeClr>
                    </a:solidFill>
                  </a:tcPr>
                </a:tc>
                <a:tc>
                  <a:txBody>
                    <a:bodyPr/>
                    <a:lstStyle/>
                    <a:p>
                      <a:pPr algn="r" rtl="0" fontAlgn="ctr"/>
                      <a:r>
                        <a:rPr lang="en-US" sz="1000" b="0" i="0" u="none" strike="noStrike">
                          <a:solidFill>
                            <a:srgbClr val="000000"/>
                          </a:solidFill>
                          <a:effectLst/>
                          <a:latin typeface="Arial" panose="020B0604020202020204" pitchFamily="34" charset="0"/>
                        </a:rPr>
                        <a:t>52,097</a:t>
                      </a:r>
                    </a:p>
                  </a:txBody>
                  <a:tcPr marL="0" marR="0" marT="0" marB="0" anchor="ctr">
                    <a:solidFill>
                      <a:schemeClr val="bg1">
                        <a:lumMod val="85000"/>
                      </a:schemeClr>
                    </a:solidFill>
                  </a:tcPr>
                </a:tc>
                <a:tc>
                  <a:txBody>
                    <a:bodyPr/>
                    <a:lstStyle/>
                    <a:p>
                      <a:pPr algn="ctr" rtl="0" fontAlgn="ctr"/>
                      <a:r>
                        <a:rPr lang="en-US" sz="1000" b="0" i="0" u="none" strike="noStrike">
                          <a:solidFill>
                            <a:srgbClr val="000000"/>
                          </a:solidFill>
                          <a:effectLst/>
                          <a:latin typeface="Arial" panose="020B0604020202020204" pitchFamily="34" charset="0"/>
                        </a:rPr>
                        <a:t>167%</a:t>
                      </a:r>
                    </a:p>
                  </a:txBody>
                  <a:tcPr marL="0" marR="0" marT="0" marB="0" anchor="ctr">
                    <a:solidFill>
                      <a:schemeClr val="bg1">
                        <a:lumMod val="85000"/>
                      </a:schemeClr>
                    </a:solidFill>
                  </a:tcPr>
                </a:tc>
                <a:extLst>
                  <a:ext uri="{0D108BD9-81ED-4DB2-BD59-A6C34878D82A}">
                    <a16:rowId xmlns:a16="http://schemas.microsoft.com/office/drawing/2014/main" val="10018"/>
                  </a:ext>
                </a:extLst>
              </a:tr>
              <a:tr h="178832">
                <a:tc>
                  <a:txBody>
                    <a:bodyPr/>
                    <a:lstStyle/>
                    <a:p>
                      <a:pPr algn="l" rtl="0" fontAlgn="ctr"/>
                      <a:r>
                        <a:rPr lang="mn-MN" sz="1000" b="0" i="0" u="none" strike="noStrike">
                          <a:solidFill>
                            <a:srgbClr val="000000"/>
                          </a:solidFill>
                          <a:effectLst/>
                          <a:latin typeface="Arial" panose="020B0604020202020204" pitchFamily="34" charset="0"/>
                        </a:rPr>
                        <a:t>Зээлийн хүү, санхүүжилтын зардал</a:t>
                      </a:r>
                    </a:p>
                  </a:txBody>
                  <a:tcPr marL="0" marR="0" marT="0" marB="0" anchor="ctr">
                    <a:solidFill>
                      <a:schemeClr val="bg1">
                        <a:lumMod val="85000"/>
                      </a:schemeClr>
                    </a:solidFill>
                  </a:tcPr>
                </a:tc>
                <a:tc>
                  <a:txBody>
                    <a:bodyPr/>
                    <a:lstStyle/>
                    <a:p>
                      <a:pPr algn="r" rtl="0" fontAlgn="ctr"/>
                      <a:r>
                        <a:rPr lang="mn-MN" sz="1000" b="0" i="0" u="none" strike="noStrike">
                          <a:solidFill>
                            <a:srgbClr val="000000"/>
                          </a:solidFill>
                          <a:effectLst/>
                          <a:latin typeface="Arial" panose="020B0604020202020204" pitchFamily="34" charset="0"/>
                        </a:rPr>
                        <a:t>1,367,695</a:t>
                      </a:r>
                    </a:p>
                  </a:txBody>
                  <a:tcPr marL="0" marR="0" marT="0" marB="0" anchor="ctr">
                    <a:solidFill>
                      <a:schemeClr val="bg1">
                        <a:lumMod val="85000"/>
                      </a:schemeClr>
                    </a:solidFill>
                  </a:tcPr>
                </a:tc>
                <a:tc>
                  <a:txBody>
                    <a:bodyPr/>
                    <a:lstStyle/>
                    <a:p>
                      <a:pPr algn="r" rtl="0" fontAlgn="ctr"/>
                      <a:r>
                        <a:rPr lang="mn-MN" sz="1000" b="0" i="0" u="none" strike="noStrike" dirty="0">
                          <a:solidFill>
                            <a:srgbClr val="000000"/>
                          </a:solidFill>
                          <a:effectLst/>
                          <a:latin typeface="Arial" panose="020B0604020202020204" pitchFamily="34" charset="0"/>
                        </a:rPr>
                        <a:t>687,369</a:t>
                      </a:r>
                    </a:p>
                  </a:txBody>
                  <a:tcPr marL="0" marR="0" marT="0" marB="0" anchor="ctr">
                    <a:solidFill>
                      <a:schemeClr val="bg1">
                        <a:lumMod val="85000"/>
                      </a:schemeClr>
                    </a:solidFill>
                  </a:tcPr>
                </a:tc>
                <a:tc>
                  <a:txBody>
                    <a:bodyPr/>
                    <a:lstStyle/>
                    <a:p>
                      <a:pPr algn="r" rtl="0" fontAlgn="ctr"/>
                      <a:r>
                        <a:rPr lang="en-US" sz="1000" b="0" i="0" u="none" strike="noStrike">
                          <a:solidFill>
                            <a:srgbClr val="000000"/>
                          </a:solidFill>
                          <a:effectLst/>
                          <a:latin typeface="Arial" panose="020B0604020202020204" pitchFamily="34" charset="0"/>
                        </a:rPr>
                        <a:t>623,677</a:t>
                      </a:r>
                    </a:p>
                  </a:txBody>
                  <a:tcPr marL="0" marR="0" marT="0" marB="0" anchor="ctr">
                    <a:solidFill>
                      <a:schemeClr val="bg1">
                        <a:lumMod val="85000"/>
                      </a:schemeClr>
                    </a:solidFill>
                  </a:tcPr>
                </a:tc>
                <a:tc>
                  <a:txBody>
                    <a:bodyPr/>
                    <a:lstStyle/>
                    <a:p>
                      <a:pPr algn="ctr" rtl="0" fontAlgn="ctr"/>
                      <a:r>
                        <a:rPr lang="en-US" sz="1000" b="0" i="0" u="none" strike="noStrike">
                          <a:solidFill>
                            <a:srgbClr val="000000"/>
                          </a:solidFill>
                          <a:effectLst/>
                          <a:latin typeface="Arial" panose="020B0604020202020204" pitchFamily="34" charset="0"/>
                        </a:rPr>
                        <a:t>91%</a:t>
                      </a:r>
                    </a:p>
                  </a:txBody>
                  <a:tcPr marL="0" marR="0" marT="0" marB="0" anchor="ctr">
                    <a:solidFill>
                      <a:schemeClr val="bg1">
                        <a:lumMod val="85000"/>
                      </a:schemeClr>
                    </a:solidFill>
                  </a:tcPr>
                </a:tc>
                <a:extLst>
                  <a:ext uri="{0D108BD9-81ED-4DB2-BD59-A6C34878D82A}">
                    <a16:rowId xmlns:a16="http://schemas.microsoft.com/office/drawing/2014/main" val="10019"/>
                  </a:ext>
                </a:extLst>
              </a:tr>
              <a:tr h="196365">
                <a:tc>
                  <a:txBody>
                    <a:bodyPr/>
                    <a:lstStyle/>
                    <a:p>
                      <a:pPr algn="l" rtl="0" fontAlgn="ctr"/>
                      <a:r>
                        <a:rPr lang="mn-MN" sz="1000" b="0" i="0" u="none" strike="noStrike">
                          <a:solidFill>
                            <a:srgbClr val="000000"/>
                          </a:solidFill>
                          <a:effectLst/>
                          <a:latin typeface="Arial" panose="020B0604020202020204" pitchFamily="34" charset="0"/>
                        </a:rPr>
                        <a:t>Байгаль орчин, үнэлгээний зардал</a:t>
                      </a:r>
                    </a:p>
                  </a:txBody>
                  <a:tcPr marL="0" marR="0" marT="0" marB="0" anchor="ctr">
                    <a:solidFill>
                      <a:schemeClr val="bg1">
                        <a:lumMod val="85000"/>
                      </a:schemeClr>
                    </a:solidFill>
                  </a:tcPr>
                </a:tc>
                <a:tc>
                  <a:txBody>
                    <a:bodyPr/>
                    <a:lstStyle/>
                    <a:p>
                      <a:pPr algn="l" rtl="0" fontAlgn="ctr"/>
                      <a:r>
                        <a:rPr lang="mn-MN" sz="1000" b="0" i="0" u="none" strike="noStrike">
                          <a:solidFill>
                            <a:srgbClr val="000000"/>
                          </a:solidFill>
                          <a:effectLst/>
                          <a:latin typeface="Arial" panose="020B0604020202020204" pitchFamily="34" charset="0"/>
                        </a:rPr>
                        <a:t>                -   </a:t>
                      </a:r>
                    </a:p>
                  </a:txBody>
                  <a:tcPr marL="0" marR="0" marT="0" marB="0" anchor="ctr">
                    <a:solidFill>
                      <a:schemeClr val="bg1">
                        <a:lumMod val="85000"/>
                      </a:schemeClr>
                    </a:solidFill>
                  </a:tcPr>
                </a:tc>
                <a:tc>
                  <a:txBody>
                    <a:bodyPr/>
                    <a:lstStyle/>
                    <a:p>
                      <a:pPr algn="r" rtl="0" fontAlgn="ctr"/>
                      <a:r>
                        <a:rPr lang="mn-MN" sz="1000" b="0" i="0" u="none" strike="noStrike" dirty="0">
                          <a:solidFill>
                            <a:srgbClr val="000000"/>
                          </a:solidFill>
                          <a:effectLst/>
                          <a:latin typeface="Arial" panose="020B0604020202020204" pitchFamily="34" charset="0"/>
                        </a:rPr>
                        <a:t>0</a:t>
                      </a:r>
                    </a:p>
                  </a:txBody>
                  <a:tcPr marL="0" marR="0" marT="0" marB="0" anchor="ctr">
                    <a:solidFill>
                      <a:schemeClr val="bg1">
                        <a:lumMod val="85000"/>
                      </a:schemeClr>
                    </a:solidFill>
                  </a:tcPr>
                </a:tc>
                <a:tc>
                  <a:txBody>
                    <a:bodyPr/>
                    <a:lstStyle/>
                    <a:p>
                      <a:pPr algn="r" rtl="0" fontAlgn="ctr"/>
                      <a:r>
                        <a:rPr lang="en-US" sz="1000" b="0" i="0" u="none" strike="noStrike">
                          <a:solidFill>
                            <a:srgbClr val="000000"/>
                          </a:solidFill>
                          <a:effectLst/>
                          <a:latin typeface="Arial" panose="020B0604020202020204" pitchFamily="34" charset="0"/>
                        </a:rPr>
                        <a:t>120</a:t>
                      </a:r>
                    </a:p>
                  </a:txBody>
                  <a:tcPr marL="0" marR="0" marT="0" marB="0" anchor="ctr">
                    <a:solidFill>
                      <a:schemeClr val="bg1">
                        <a:lumMod val="85000"/>
                      </a:schemeClr>
                    </a:solidFill>
                  </a:tcPr>
                </a:tc>
                <a:tc>
                  <a:txBody>
                    <a:bodyPr/>
                    <a:lstStyle/>
                    <a:p>
                      <a:pPr algn="ctr" rtl="0" fontAlgn="ctr"/>
                      <a:r>
                        <a:rPr lang="en-US" sz="1000" b="0" i="0" u="none" strike="noStrike">
                          <a:solidFill>
                            <a:srgbClr val="000000"/>
                          </a:solidFill>
                          <a:effectLst/>
                          <a:latin typeface="Arial" panose="020B0604020202020204" pitchFamily="34" charset="0"/>
                        </a:rPr>
                        <a:t>#DIV/0!</a:t>
                      </a:r>
                    </a:p>
                  </a:txBody>
                  <a:tcPr marL="0" marR="0" marT="0" marB="0" anchor="ctr">
                    <a:solidFill>
                      <a:schemeClr val="bg1">
                        <a:lumMod val="85000"/>
                      </a:schemeClr>
                    </a:solidFill>
                  </a:tcPr>
                </a:tc>
                <a:extLst>
                  <a:ext uri="{0D108BD9-81ED-4DB2-BD59-A6C34878D82A}">
                    <a16:rowId xmlns:a16="http://schemas.microsoft.com/office/drawing/2014/main" val="10020"/>
                  </a:ext>
                </a:extLst>
              </a:tr>
              <a:tr h="178832">
                <a:tc>
                  <a:txBody>
                    <a:bodyPr/>
                    <a:lstStyle/>
                    <a:p>
                      <a:pPr algn="l" rtl="0" fontAlgn="ctr"/>
                      <a:r>
                        <a:rPr lang="mn-MN" sz="1000" b="0" i="0" u="none" strike="noStrike">
                          <a:solidFill>
                            <a:srgbClr val="000000"/>
                          </a:solidFill>
                          <a:effectLst/>
                          <a:latin typeface="Arial" panose="020B0604020202020204" pitchFamily="34" charset="0"/>
                        </a:rPr>
                        <a:t>Зар сурталчилгааны зардал</a:t>
                      </a:r>
                    </a:p>
                  </a:txBody>
                  <a:tcPr marL="0" marR="0" marT="0" marB="0" anchor="ctr">
                    <a:solidFill>
                      <a:schemeClr val="bg1">
                        <a:lumMod val="85000"/>
                      </a:schemeClr>
                    </a:solidFill>
                  </a:tcPr>
                </a:tc>
                <a:tc>
                  <a:txBody>
                    <a:bodyPr/>
                    <a:lstStyle/>
                    <a:p>
                      <a:pPr algn="r" rtl="0" fontAlgn="ctr"/>
                      <a:r>
                        <a:rPr lang="mn-MN" sz="1000" b="0" i="0" u="none" strike="noStrike">
                          <a:solidFill>
                            <a:srgbClr val="000000"/>
                          </a:solidFill>
                          <a:effectLst/>
                          <a:latin typeface="Arial" panose="020B0604020202020204" pitchFamily="34" charset="0"/>
                        </a:rPr>
                        <a:t>10,040</a:t>
                      </a:r>
                    </a:p>
                  </a:txBody>
                  <a:tcPr marL="0" marR="0" marT="0" marB="0" anchor="ctr">
                    <a:solidFill>
                      <a:schemeClr val="bg1">
                        <a:lumMod val="85000"/>
                      </a:schemeClr>
                    </a:solidFill>
                  </a:tcPr>
                </a:tc>
                <a:tc>
                  <a:txBody>
                    <a:bodyPr/>
                    <a:lstStyle/>
                    <a:p>
                      <a:pPr algn="r" rtl="0" fontAlgn="ctr"/>
                      <a:r>
                        <a:rPr lang="mn-MN" sz="1000" b="0" i="0" u="none" strike="noStrike" dirty="0">
                          <a:solidFill>
                            <a:srgbClr val="000000"/>
                          </a:solidFill>
                          <a:effectLst/>
                          <a:latin typeface="Arial" panose="020B0604020202020204" pitchFamily="34" charset="0"/>
                        </a:rPr>
                        <a:t>9,914</a:t>
                      </a:r>
                    </a:p>
                  </a:txBody>
                  <a:tcPr marL="0" marR="0" marT="0" marB="0" anchor="ctr">
                    <a:solidFill>
                      <a:schemeClr val="bg1">
                        <a:lumMod val="85000"/>
                      </a:schemeClr>
                    </a:solidFill>
                  </a:tcPr>
                </a:tc>
                <a:tc>
                  <a:txBody>
                    <a:bodyPr/>
                    <a:lstStyle/>
                    <a:p>
                      <a:pPr algn="r" rtl="0" fontAlgn="ctr"/>
                      <a:r>
                        <a:rPr lang="en-US" sz="1000" b="0" i="0" u="none" strike="noStrike">
                          <a:solidFill>
                            <a:srgbClr val="000000"/>
                          </a:solidFill>
                          <a:effectLst/>
                          <a:latin typeface="Arial" panose="020B0604020202020204" pitchFamily="34" charset="0"/>
                        </a:rPr>
                        <a:t>19,116</a:t>
                      </a:r>
                    </a:p>
                  </a:txBody>
                  <a:tcPr marL="0" marR="0" marT="0" marB="0" anchor="ctr">
                    <a:solidFill>
                      <a:schemeClr val="bg1">
                        <a:lumMod val="85000"/>
                      </a:schemeClr>
                    </a:solidFill>
                  </a:tcPr>
                </a:tc>
                <a:tc>
                  <a:txBody>
                    <a:bodyPr/>
                    <a:lstStyle/>
                    <a:p>
                      <a:pPr algn="ctr" rtl="0" fontAlgn="ctr"/>
                      <a:r>
                        <a:rPr lang="en-US" sz="1000" b="0" i="0" u="none" strike="noStrike">
                          <a:solidFill>
                            <a:srgbClr val="000000"/>
                          </a:solidFill>
                          <a:effectLst/>
                          <a:latin typeface="Arial" panose="020B0604020202020204" pitchFamily="34" charset="0"/>
                        </a:rPr>
                        <a:t>193%</a:t>
                      </a:r>
                    </a:p>
                  </a:txBody>
                  <a:tcPr marL="0" marR="0" marT="0" marB="0" anchor="ctr">
                    <a:solidFill>
                      <a:schemeClr val="bg1">
                        <a:lumMod val="85000"/>
                      </a:schemeClr>
                    </a:solidFill>
                  </a:tcPr>
                </a:tc>
                <a:extLst>
                  <a:ext uri="{0D108BD9-81ED-4DB2-BD59-A6C34878D82A}">
                    <a16:rowId xmlns:a16="http://schemas.microsoft.com/office/drawing/2014/main" val="10021"/>
                  </a:ext>
                </a:extLst>
              </a:tr>
              <a:tr h="178832">
                <a:tc>
                  <a:txBody>
                    <a:bodyPr/>
                    <a:lstStyle/>
                    <a:p>
                      <a:pPr algn="l" rtl="0" fontAlgn="ctr"/>
                      <a:r>
                        <a:rPr lang="mn-MN" sz="1000" b="0" i="0" u="none" strike="noStrike">
                          <a:solidFill>
                            <a:srgbClr val="000000"/>
                          </a:solidFill>
                          <a:effectLst/>
                          <a:latin typeface="Arial" panose="020B0604020202020204" pitchFamily="34" charset="0"/>
                        </a:rPr>
                        <a:t>Үйл ажиллагааны бусад зардал</a:t>
                      </a:r>
                    </a:p>
                  </a:txBody>
                  <a:tcPr marL="0" marR="0" marT="0" marB="0" anchor="ctr">
                    <a:lnB w="28575" cap="flat" cmpd="sng" algn="ctr">
                      <a:solidFill>
                        <a:schemeClr val="tx2">
                          <a:lumMod val="50000"/>
                        </a:schemeClr>
                      </a:solidFill>
                      <a:prstDash val="solid"/>
                      <a:round/>
                      <a:headEnd type="none" w="med" len="med"/>
                      <a:tailEnd type="none" w="med" len="med"/>
                    </a:lnB>
                    <a:solidFill>
                      <a:schemeClr val="bg1">
                        <a:lumMod val="85000"/>
                      </a:schemeClr>
                    </a:solidFill>
                  </a:tcPr>
                </a:tc>
                <a:tc>
                  <a:txBody>
                    <a:bodyPr/>
                    <a:lstStyle/>
                    <a:p>
                      <a:pPr algn="r" rtl="0" fontAlgn="ctr"/>
                      <a:r>
                        <a:rPr lang="mn-MN" sz="1000" b="0" i="0" u="none" strike="noStrike">
                          <a:solidFill>
                            <a:srgbClr val="000000"/>
                          </a:solidFill>
                          <a:effectLst/>
                          <a:latin typeface="Arial" panose="020B0604020202020204" pitchFamily="34" charset="0"/>
                        </a:rPr>
                        <a:t>11,096</a:t>
                      </a:r>
                    </a:p>
                  </a:txBody>
                  <a:tcPr marL="0" marR="0" marT="0" marB="0" anchor="ctr">
                    <a:lnB w="28575" cap="flat" cmpd="sng" algn="ctr">
                      <a:solidFill>
                        <a:schemeClr val="tx2">
                          <a:lumMod val="50000"/>
                        </a:schemeClr>
                      </a:solidFill>
                      <a:prstDash val="solid"/>
                      <a:round/>
                      <a:headEnd type="none" w="med" len="med"/>
                      <a:tailEnd type="none" w="med" len="med"/>
                    </a:lnB>
                    <a:solidFill>
                      <a:schemeClr val="bg1">
                        <a:lumMod val="85000"/>
                      </a:schemeClr>
                    </a:solidFill>
                  </a:tcPr>
                </a:tc>
                <a:tc>
                  <a:txBody>
                    <a:bodyPr/>
                    <a:lstStyle/>
                    <a:p>
                      <a:pPr algn="r" rtl="0" fontAlgn="ctr"/>
                      <a:r>
                        <a:rPr lang="mn-MN" sz="1000" b="0" i="0" u="none" strike="noStrike" dirty="0">
                          <a:solidFill>
                            <a:srgbClr val="000000"/>
                          </a:solidFill>
                          <a:effectLst/>
                          <a:latin typeface="Arial" panose="020B0604020202020204" pitchFamily="34" charset="0"/>
                        </a:rPr>
                        <a:t>12,218</a:t>
                      </a:r>
                    </a:p>
                  </a:txBody>
                  <a:tcPr marL="0" marR="0" marT="0" marB="0" anchor="ctr">
                    <a:lnB w="28575" cap="flat" cmpd="sng" algn="ctr">
                      <a:solidFill>
                        <a:schemeClr val="tx2">
                          <a:lumMod val="50000"/>
                        </a:schemeClr>
                      </a:solidFill>
                      <a:prstDash val="solid"/>
                      <a:round/>
                      <a:headEnd type="none" w="med" len="med"/>
                      <a:tailEnd type="none" w="med" len="med"/>
                    </a:lnB>
                    <a:solidFill>
                      <a:schemeClr val="bg1">
                        <a:lumMod val="85000"/>
                      </a:schemeClr>
                    </a:solidFill>
                  </a:tcPr>
                </a:tc>
                <a:tc>
                  <a:txBody>
                    <a:bodyPr/>
                    <a:lstStyle/>
                    <a:p>
                      <a:pPr algn="r" rtl="0" fontAlgn="ctr"/>
                      <a:r>
                        <a:rPr lang="en-US" sz="1000" b="0" i="0" u="none" strike="noStrike">
                          <a:solidFill>
                            <a:srgbClr val="000000"/>
                          </a:solidFill>
                          <a:effectLst/>
                          <a:latin typeface="Arial" panose="020B0604020202020204" pitchFamily="34" charset="0"/>
                        </a:rPr>
                        <a:t>10,987</a:t>
                      </a:r>
                    </a:p>
                  </a:txBody>
                  <a:tcPr marL="0" marR="0" marT="0" marB="0" anchor="ctr">
                    <a:lnB w="28575" cap="flat" cmpd="sng" algn="ctr">
                      <a:solidFill>
                        <a:schemeClr val="tx2">
                          <a:lumMod val="50000"/>
                        </a:schemeClr>
                      </a:solidFill>
                      <a:prstDash val="solid"/>
                      <a:round/>
                      <a:headEnd type="none" w="med" len="med"/>
                      <a:tailEnd type="none" w="med" len="med"/>
                    </a:lnB>
                    <a:solidFill>
                      <a:schemeClr val="bg1">
                        <a:lumMod val="85000"/>
                      </a:schemeClr>
                    </a:solidFill>
                  </a:tcPr>
                </a:tc>
                <a:tc>
                  <a:txBody>
                    <a:bodyPr/>
                    <a:lstStyle/>
                    <a:p>
                      <a:pPr algn="r" rtl="0" fontAlgn="ctr"/>
                      <a:r>
                        <a:rPr lang="en-US" sz="1000" b="0" i="0" u="none" strike="noStrike" dirty="0">
                          <a:solidFill>
                            <a:srgbClr val="000000"/>
                          </a:solidFill>
                          <a:effectLst/>
                          <a:latin typeface="Arial" panose="020B0604020202020204" pitchFamily="34" charset="0"/>
                        </a:rPr>
                        <a:t>90%</a:t>
                      </a:r>
                    </a:p>
                  </a:txBody>
                  <a:tcPr marL="0" marR="0" marT="0" marB="0" anchor="ctr">
                    <a:lnB w="28575" cap="flat" cmpd="sng" algn="ctr">
                      <a:solidFill>
                        <a:schemeClr val="tx2">
                          <a:lumMod val="50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22"/>
                  </a:ext>
                </a:extLst>
              </a:tr>
            </a:tbl>
          </a:graphicData>
        </a:graphic>
      </p:graphicFrame>
      <p:sp>
        <p:nvSpPr>
          <p:cNvPr id="16" name="Text Placeholder 5"/>
          <p:cNvSpPr txBox="1">
            <a:spLocks/>
          </p:cNvSpPr>
          <p:nvPr/>
        </p:nvSpPr>
        <p:spPr>
          <a:xfrm>
            <a:off x="1003301" y="1564086"/>
            <a:ext cx="4152899" cy="4798614"/>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mn-MN" sz="1600" b="1" dirty="0">
                <a:latin typeface="Arial" pitchFamily="34" charset="0"/>
                <a:cs typeface="Arial" pitchFamily="34" charset="0"/>
              </a:rPr>
              <a:t>Үйл ажиллагааны зардлын задаргаа</a:t>
            </a:r>
          </a:p>
          <a:p>
            <a:pPr marL="0" indent="0" algn="just">
              <a:lnSpc>
                <a:spcPct val="150000"/>
              </a:lnSpc>
              <a:buNone/>
            </a:pPr>
            <a:r>
              <a:rPr lang="mn-MN" sz="1400" dirty="0">
                <a:latin typeface="Arial" pitchFamily="34" charset="0"/>
                <a:cs typeface="Arial" pitchFamily="34" charset="0"/>
              </a:rPr>
              <a:t>Үйл ажиллагааны зардлыг өмнөх онтой харьцуулж харвал 10%-аар өссөн байна. Задаргааг харвал цалингийн зардал 43%-аар, НДШ 55%-аар өссөн. Энэ нь 2019 онд жолооч нарын рейсийн зардал /7,500-12,500/ өссөн ба НДШ-ийн хувь /13%-13,5%/ мөн өссөн. Түлшний зардал 5%-аар буурсан ба 2019 онд түлшний үнэ 1900 төгрөгөөс 2100 болж өссөн. Бид машинууддаа түлшний хяналтын систем суурилуулж зардлыг 15%-20%-д бууруулсан. Борлуулалтын зардал буюу байр хямдралын зардал 29%-аар, ХАБ-ын 712%-аар, Хангамжийн зардал 198%-аар, Даатгаын зардал 28%-аар, сэлбэг хэрэгслийн 57%-аар гэх мэт зардлууд өссөн байна.</a:t>
            </a:r>
          </a:p>
          <a:p>
            <a:pPr marL="0" indent="0" algn="just">
              <a:lnSpc>
                <a:spcPct val="150000"/>
              </a:lnSpc>
              <a:buNone/>
            </a:pPr>
            <a:r>
              <a:rPr lang="mn-MN" sz="1400" dirty="0">
                <a:latin typeface="Arial" pitchFamily="34" charset="0"/>
                <a:cs typeface="Arial" pitchFamily="34" charset="0"/>
              </a:rPr>
              <a:t>Харин элэгдлийн зардал 22%-аар буурсан нь үндсэн хөрөнгүүдийн ашиглах жил дууссантай холбоотой байна. Мөн зээлийн хүүгийн зардал 9%-аар буурсан нь банкны бага дүнтэй зээл дууссантай холбоотой байна.</a:t>
            </a:r>
          </a:p>
        </p:txBody>
      </p:sp>
    </p:spTree>
    <p:extLst>
      <p:ext uri="{BB962C8B-B14F-4D97-AF65-F5344CB8AC3E}">
        <p14:creationId xmlns:p14="http://schemas.microsoft.com/office/powerpoint/2010/main" val="28374086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DE25B11-C522-4DBA-8366-582CBADFD9D1}"/>
              </a:ext>
            </a:extLst>
          </p:cNvPr>
          <p:cNvSpPr/>
          <p:nvPr/>
        </p:nvSpPr>
        <p:spPr>
          <a:xfrm>
            <a:off x="838200" y="1393032"/>
            <a:ext cx="11353800" cy="165446"/>
          </a:xfrm>
          <a:prstGeom prst="rect">
            <a:avLst/>
          </a:prstGeom>
          <a:solidFill>
            <a:srgbClr val="A71C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sp>
        <p:nvSpPr>
          <p:cNvPr id="4" name="Rectangle 3">
            <a:extLst>
              <a:ext uri="{FF2B5EF4-FFF2-40B4-BE49-F238E27FC236}">
                <a16:creationId xmlns:a16="http://schemas.microsoft.com/office/drawing/2014/main" id="{B289FB6A-D3A3-43E4-B041-1A3BB84FE9D7}"/>
              </a:ext>
            </a:extLst>
          </p:cNvPr>
          <p:cNvSpPr/>
          <p:nvPr/>
        </p:nvSpPr>
        <p:spPr>
          <a:xfrm>
            <a:off x="0" y="6692554"/>
            <a:ext cx="12192000" cy="165446"/>
          </a:xfrm>
          <a:prstGeom prst="rect">
            <a:avLst/>
          </a:prstGeom>
          <a:gradFill flip="none" rotWithShape="1">
            <a:gsLst>
              <a:gs pos="0">
                <a:srgbClr val="0753D7"/>
              </a:gs>
              <a:gs pos="47000">
                <a:srgbClr val="A71C20"/>
              </a:gs>
            </a:gsLst>
            <a:lin ang="9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grpSp>
        <p:nvGrpSpPr>
          <p:cNvPr id="8" name="Group 7">
            <a:extLst>
              <a:ext uri="{FF2B5EF4-FFF2-40B4-BE49-F238E27FC236}">
                <a16:creationId xmlns:a16="http://schemas.microsoft.com/office/drawing/2014/main" id="{4E17CCDE-6CDD-44F5-9984-9A242B67DD2A}"/>
              </a:ext>
            </a:extLst>
          </p:cNvPr>
          <p:cNvGrpSpPr/>
          <p:nvPr/>
        </p:nvGrpSpPr>
        <p:grpSpPr>
          <a:xfrm>
            <a:off x="9563122" y="403397"/>
            <a:ext cx="2355828" cy="779463"/>
            <a:chOff x="9563122" y="297656"/>
            <a:chExt cx="2355828" cy="779463"/>
          </a:xfrm>
        </p:grpSpPr>
        <p:pic>
          <p:nvPicPr>
            <p:cNvPr id="9" name="Picture 8">
              <a:extLst>
                <a:ext uri="{FF2B5EF4-FFF2-40B4-BE49-F238E27FC236}">
                  <a16:creationId xmlns:a16="http://schemas.microsoft.com/office/drawing/2014/main" id="{5073E8D6-345B-4A07-992F-87485AB4B4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63122" y="396477"/>
              <a:ext cx="729274" cy="631429"/>
            </a:xfrm>
            <a:prstGeom prst="rect">
              <a:avLst/>
            </a:prstGeom>
          </p:spPr>
        </p:pic>
        <p:cxnSp>
          <p:nvCxnSpPr>
            <p:cNvPr id="10" name="Straight Connector 9">
              <a:extLst>
                <a:ext uri="{FF2B5EF4-FFF2-40B4-BE49-F238E27FC236}">
                  <a16:creationId xmlns:a16="http://schemas.microsoft.com/office/drawing/2014/main" id="{34FBDB28-5129-4B85-93C5-8308D7B0BD4B}"/>
                </a:ext>
              </a:extLst>
            </p:cNvPr>
            <p:cNvCxnSpPr/>
            <p:nvPr/>
          </p:nvCxnSpPr>
          <p:spPr>
            <a:xfrm>
              <a:off x="10398696" y="297656"/>
              <a:ext cx="0" cy="779463"/>
            </a:xfrm>
            <a:prstGeom prst="line">
              <a:avLst/>
            </a:prstGeom>
            <a:ln>
              <a:solidFill>
                <a:srgbClr val="A71C2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28E8ED5-0DA7-4F6C-BA11-054D5A9BE4A8}"/>
                </a:ext>
              </a:extLst>
            </p:cNvPr>
            <p:cNvSpPr txBox="1"/>
            <p:nvPr/>
          </p:nvSpPr>
          <p:spPr>
            <a:xfrm>
              <a:off x="10520810" y="481358"/>
              <a:ext cx="1398140" cy="461665"/>
            </a:xfrm>
            <a:prstGeom prst="rect">
              <a:avLst/>
            </a:prstGeom>
            <a:noFill/>
          </p:spPr>
          <p:txBody>
            <a:bodyPr wrap="none" rtlCol="0">
              <a:spAutoFit/>
            </a:bodyPr>
            <a:lstStyle/>
            <a:p>
              <a:r>
                <a:rPr lang="mn-MN" sz="1200" i="1" dirty="0">
                  <a:latin typeface="Roboto Light" panose="02000000000000000000" pitchFamily="2" charset="0"/>
                  <a:ea typeface="Roboto Light" panose="02000000000000000000" pitchFamily="2" charset="0"/>
                </a:rPr>
                <a:t>Зуун зуунд</a:t>
              </a:r>
            </a:p>
            <a:p>
              <a:r>
                <a:rPr lang="mn-MN" sz="1200" i="1" dirty="0">
                  <a:latin typeface="Roboto" panose="02000000000000000000" pitchFamily="2" charset="0"/>
                  <a:ea typeface="Roboto" panose="02000000000000000000" pitchFamily="2" charset="0"/>
                </a:rPr>
                <a:t>Нугаршгүй чанар</a:t>
              </a:r>
            </a:p>
          </p:txBody>
        </p:sp>
      </p:grpSp>
      <p:sp>
        <p:nvSpPr>
          <p:cNvPr id="14" name="Title 1">
            <a:extLst>
              <a:ext uri="{FF2B5EF4-FFF2-40B4-BE49-F238E27FC236}">
                <a16:creationId xmlns:a16="http://schemas.microsoft.com/office/drawing/2014/main" id="{69EBBB15-6AA1-4C87-A5FB-0340F5B7F083}"/>
              </a:ext>
            </a:extLst>
          </p:cNvPr>
          <p:cNvSpPr>
            <a:spLocks noGrp="1"/>
          </p:cNvSpPr>
          <p:nvPr>
            <p:ph type="title"/>
          </p:nvPr>
        </p:nvSpPr>
        <p:spPr>
          <a:xfrm>
            <a:off x="838200" y="365125"/>
            <a:ext cx="5981700" cy="1027907"/>
          </a:xfrm>
        </p:spPr>
        <p:txBody>
          <a:bodyPr/>
          <a:lstStyle/>
          <a:p>
            <a:r>
              <a:rPr lang="mn-MN" dirty="0">
                <a:latin typeface="Roboto" panose="02000000000000000000" pitchFamily="2" charset="0"/>
                <a:ea typeface="Roboto" panose="02000000000000000000" pitchFamily="2" charset="0"/>
              </a:rPr>
              <a:t>Санхүүгийн тайлан</a:t>
            </a:r>
          </a:p>
        </p:txBody>
      </p:sp>
      <p:sp>
        <p:nvSpPr>
          <p:cNvPr id="16" name="Text Placeholder 5"/>
          <p:cNvSpPr txBox="1">
            <a:spLocks/>
          </p:cNvSpPr>
          <p:nvPr/>
        </p:nvSpPr>
        <p:spPr>
          <a:xfrm>
            <a:off x="1003301" y="1564086"/>
            <a:ext cx="4152899" cy="4620814"/>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mn-MN" sz="1600" b="1" dirty="0">
                <a:latin typeface="Arial" pitchFamily="34" charset="0"/>
                <a:cs typeface="Arial" pitchFamily="34" charset="0"/>
              </a:rPr>
              <a:t>Баланс</a:t>
            </a:r>
          </a:p>
          <a:p>
            <a:pPr marL="0" indent="0" algn="just">
              <a:lnSpc>
                <a:spcPct val="150000"/>
              </a:lnSpc>
              <a:buNone/>
            </a:pPr>
            <a:r>
              <a:rPr lang="mn-MN" sz="1400" dirty="0">
                <a:latin typeface="Arial" pitchFamily="34" charset="0"/>
                <a:cs typeface="Arial" pitchFamily="34" charset="0"/>
              </a:rPr>
              <a:t>Санхүү байдлын тайлангаас харахад 201</a:t>
            </a:r>
            <a:r>
              <a:rPr lang="en-US" sz="1400" dirty="0">
                <a:latin typeface="Arial" pitchFamily="34" charset="0"/>
                <a:cs typeface="Arial" pitchFamily="34" charset="0"/>
              </a:rPr>
              <a:t>9</a:t>
            </a:r>
            <a:r>
              <a:rPr lang="mn-MN" sz="1400" dirty="0">
                <a:latin typeface="Arial" pitchFamily="34" charset="0"/>
                <a:cs typeface="Arial" pitchFamily="34" charset="0"/>
              </a:rPr>
              <a:t> онд эргэлтийн хөрөнгө </a:t>
            </a:r>
            <a:r>
              <a:rPr lang="en-US" sz="1400" dirty="0">
                <a:latin typeface="Arial" pitchFamily="34" charset="0"/>
                <a:cs typeface="Arial" pitchFamily="34" charset="0"/>
              </a:rPr>
              <a:t>8</a:t>
            </a:r>
            <a:r>
              <a:rPr lang="mn-MN" sz="1400" dirty="0">
                <a:latin typeface="Arial" pitchFamily="34" charset="0"/>
                <a:cs typeface="Arial" pitchFamily="34" charset="0"/>
              </a:rPr>
              <a:t>%-аар өссөн ба эргэлтийн бус хөрөнгө </a:t>
            </a:r>
            <a:r>
              <a:rPr lang="en-US" sz="1400" dirty="0">
                <a:latin typeface="Arial" pitchFamily="34" charset="0"/>
                <a:cs typeface="Arial" pitchFamily="34" charset="0"/>
              </a:rPr>
              <a:t>9</a:t>
            </a:r>
            <a:r>
              <a:rPr lang="mn-MN" sz="1400" dirty="0">
                <a:latin typeface="Arial" pitchFamily="34" charset="0"/>
                <a:cs typeface="Arial" pitchFamily="34" charset="0"/>
              </a:rPr>
              <a:t>%-аар буурсан байна. Энэ нь үндсэн хөрөнгийн элэгдлийн дүнтэй холбоотой ба зарим хөрөнгө элэгдлээрээ дууссан байна.</a:t>
            </a:r>
          </a:p>
          <a:p>
            <a:pPr marL="0" indent="0" algn="just">
              <a:lnSpc>
                <a:spcPct val="150000"/>
              </a:lnSpc>
              <a:buNone/>
            </a:pPr>
            <a:r>
              <a:rPr lang="mn-MN" sz="1400" dirty="0">
                <a:latin typeface="Arial" pitchFamily="34" charset="0"/>
                <a:cs typeface="Arial" pitchFamily="34" charset="0"/>
              </a:rPr>
              <a:t>Өр төлбөрийн дүн </a:t>
            </a:r>
            <a:r>
              <a:rPr lang="en-US" sz="1400" dirty="0">
                <a:latin typeface="Arial" pitchFamily="34" charset="0"/>
                <a:cs typeface="Arial" pitchFamily="34" charset="0"/>
              </a:rPr>
              <a:t>3</a:t>
            </a:r>
            <a:r>
              <a:rPr lang="mn-MN" sz="1400" dirty="0">
                <a:latin typeface="Arial" pitchFamily="34" charset="0"/>
                <a:cs typeface="Arial" pitchFamily="34" charset="0"/>
              </a:rPr>
              <a:t>%-аар өссөн нь ХХБ-ны зээл дууссан хэдий ч ажил дуусах үед УБХотын  банк дээр цементийн батлан даалт гаргуулсантай холбоотой өссөн. Мөн урт хугацаат зээлийн хуримтлагдсан хүү өссөнтэй холбоотой байна. Эзний өмч 2%-аар өссөн нь тайлант үеийн хуримтлагдсан алдагдал тухайн жилийн ашигаар буурсантай холбоотой байна.</a:t>
            </a:r>
          </a:p>
          <a:p>
            <a:pPr marL="0" indent="0" algn="just">
              <a:lnSpc>
                <a:spcPct val="150000"/>
              </a:lnSpc>
              <a:buNone/>
            </a:pPr>
            <a:endParaRPr lang="mn-MN" sz="1400" dirty="0">
              <a:latin typeface="Arial" pitchFamily="34" charset="0"/>
              <a:cs typeface="Arial" pitchFamily="34" charset="0"/>
            </a:endParaRPr>
          </a:p>
        </p:txBody>
      </p:sp>
      <p:graphicFrame>
        <p:nvGraphicFramePr>
          <p:cNvPr id="21" name="Content Placeholder 6">
            <a:extLst>
              <a:ext uri="{FF2B5EF4-FFF2-40B4-BE49-F238E27FC236}">
                <a16:creationId xmlns:a16="http://schemas.microsoft.com/office/drawing/2014/main" id="{B4679A38-8A88-4816-A6CD-B96506264C81}"/>
              </a:ext>
            </a:extLst>
          </p:cNvPr>
          <p:cNvGraphicFramePr>
            <a:graphicFrameLocks noGrp="1"/>
          </p:cNvGraphicFramePr>
          <p:nvPr>
            <p:ph idx="1"/>
            <p:extLst>
              <p:ext uri="{D42A27DB-BD31-4B8C-83A1-F6EECF244321}">
                <p14:modId xmlns:p14="http://schemas.microsoft.com/office/powerpoint/2010/main" val="357342911"/>
              </p:ext>
            </p:extLst>
          </p:nvPr>
        </p:nvGraphicFramePr>
        <p:xfrm>
          <a:off x="6096000" y="1625430"/>
          <a:ext cx="5504344" cy="2616158"/>
        </p:xfrm>
        <a:graphic>
          <a:graphicData uri="http://schemas.openxmlformats.org/drawingml/2006/table">
            <a:tbl>
              <a:tblPr firstRow="1" bandRow="1">
                <a:tableStyleId>{5FD0F851-EC5A-4D38-B0AD-8093EC10F338}</a:tableStyleId>
              </a:tblPr>
              <a:tblGrid>
                <a:gridCol w="1520825">
                  <a:extLst>
                    <a:ext uri="{9D8B030D-6E8A-4147-A177-3AD203B41FA5}">
                      <a16:colId xmlns:a16="http://schemas.microsoft.com/office/drawing/2014/main" val="20000"/>
                    </a:ext>
                  </a:extLst>
                </a:gridCol>
                <a:gridCol w="903287">
                  <a:extLst>
                    <a:ext uri="{9D8B030D-6E8A-4147-A177-3AD203B41FA5}">
                      <a16:colId xmlns:a16="http://schemas.microsoft.com/office/drawing/2014/main" val="20001"/>
                    </a:ext>
                  </a:extLst>
                </a:gridCol>
                <a:gridCol w="1282700">
                  <a:extLst>
                    <a:ext uri="{9D8B030D-6E8A-4147-A177-3AD203B41FA5}">
                      <a16:colId xmlns:a16="http://schemas.microsoft.com/office/drawing/2014/main" val="20002"/>
                    </a:ext>
                  </a:extLst>
                </a:gridCol>
                <a:gridCol w="1010409">
                  <a:extLst>
                    <a:ext uri="{9D8B030D-6E8A-4147-A177-3AD203B41FA5}">
                      <a16:colId xmlns:a16="http://schemas.microsoft.com/office/drawing/2014/main" val="20003"/>
                    </a:ext>
                  </a:extLst>
                </a:gridCol>
                <a:gridCol w="787123">
                  <a:extLst>
                    <a:ext uri="{9D8B030D-6E8A-4147-A177-3AD203B41FA5}">
                      <a16:colId xmlns:a16="http://schemas.microsoft.com/office/drawing/2014/main" val="20004"/>
                    </a:ext>
                  </a:extLst>
                </a:gridCol>
              </a:tblGrid>
              <a:tr h="495583">
                <a:tc gridSpan="5">
                  <a:txBody>
                    <a:bodyPr/>
                    <a:lstStyle/>
                    <a:p>
                      <a:pPr algn="l" rtl="0" fontAlgn="ctr"/>
                      <a:r>
                        <a:rPr lang="mn-MN" sz="1200" b="1" i="0" u="none" strike="noStrike" dirty="0">
                          <a:solidFill>
                            <a:srgbClr val="9D1E23"/>
                          </a:solidFill>
                          <a:effectLst/>
                          <a:latin typeface="Arial" panose="020B0604020202020204" pitchFamily="34" charset="0"/>
                        </a:rPr>
                        <a:t>Санхүүгийн байдал /сая төгрөгөөр/</a:t>
                      </a:r>
                    </a:p>
                  </a:txBody>
                  <a:tcPr marL="0" marR="0" marT="0" marB="0" anchor="ctr">
                    <a:lnR w="12700" cap="flat" cmpd="sng" algn="ctr">
                      <a:solidFill>
                        <a:schemeClr val="tx1"/>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tcPr>
                </a:tc>
                <a:tc hMerge="1">
                  <a:txBody>
                    <a:bodyPr/>
                    <a:lstStyle/>
                    <a:p>
                      <a:endParaRPr lang="mn-MN"/>
                    </a:p>
                  </a:txBody>
                  <a:tcP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tcPr>
                </a:tc>
                <a:tc hMerge="1">
                  <a:txBody>
                    <a:bodyPr/>
                    <a:lstStyle/>
                    <a:p>
                      <a:endParaRPr lang="mn-MN"/>
                    </a:p>
                  </a:txBody>
                  <a:tcP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tcPr>
                </a:tc>
                <a:tc hMerge="1">
                  <a:txBody>
                    <a:bodyPr/>
                    <a:lstStyle/>
                    <a:p>
                      <a:endParaRPr lang="mn-MN"/>
                    </a:p>
                  </a:txBody>
                  <a:tcP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tcPr>
                </a:tc>
                <a:tc hMerge="1">
                  <a:txBody>
                    <a:bodyPr/>
                    <a:lstStyle/>
                    <a:p>
                      <a:endParaRPr lang="mn-MN"/>
                    </a:p>
                  </a:txBody>
                  <a:tcP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291775">
                <a:tc>
                  <a:txBody>
                    <a:bodyPr/>
                    <a:lstStyle/>
                    <a:p>
                      <a:pPr algn="l" fontAlgn="t"/>
                      <a:r>
                        <a:rPr lang="mn-MN" sz="1100" b="1" i="0" u="none" strike="noStrike">
                          <a:solidFill>
                            <a:srgbClr val="000000"/>
                          </a:solidFill>
                          <a:effectLst/>
                          <a:latin typeface="Arial" panose="020B0604020202020204" pitchFamily="34" charset="0"/>
                        </a:rPr>
                        <a:t> </a:t>
                      </a:r>
                    </a:p>
                  </a:txBody>
                  <a:tcPr marL="0" marR="0" marT="0" marB="0">
                    <a:lnT w="28575" cap="flat" cmpd="sng" algn="ctr">
                      <a:solidFill>
                        <a:schemeClr val="tx2">
                          <a:lumMod val="50000"/>
                        </a:schemeClr>
                      </a:solidFill>
                      <a:prstDash val="solid"/>
                      <a:round/>
                      <a:headEnd type="none" w="med" len="med"/>
                      <a:tailEnd type="none" w="med" len="med"/>
                    </a:lnT>
                    <a:solidFill>
                      <a:schemeClr val="bg1">
                        <a:lumMod val="85000"/>
                      </a:schemeClr>
                    </a:solidFill>
                  </a:tcPr>
                </a:tc>
                <a:tc>
                  <a:txBody>
                    <a:bodyPr/>
                    <a:lstStyle/>
                    <a:p>
                      <a:pPr algn="ctr" rtl="0" fontAlgn="ctr"/>
                      <a:r>
                        <a:rPr lang="mn-MN" sz="1100" b="1" i="0" u="none" strike="noStrike" dirty="0">
                          <a:solidFill>
                            <a:schemeClr val="tx1"/>
                          </a:solidFill>
                          <a:effectLst/>
                          <a:latin typeface="Arial" panose="020B0604020202020204" pitchFamily="34" charset="0"/>
                        </a:rPr>
                        <a:t>2017</a:t>
                      </a:r>
                    </a:p>
                  </a:txBody>
                  <a:tcPr marL="0" marR="0" marT="0" marB="0" anchor="ctr">
                    <a:lnT w="28575" cap="flat" cmpd="sng" algn="ctr">
                      <a:solidFill>
                        <a:schemeClr val="tx2">
                          <a:lumMod val="50000"/>
                        </a:schemeClr>
                      </a:solidFill>
                      <a:prstDash val="solid"/>
                      <a:round/>
                      <a:headEnd type="none" w="med" len="med"/>
                      <a:tailEnd type="none" w="med" len="med"/>
                    </a:lnT>
                    <a:solidFill>
                      <a:schemeClr val="bg1">
                        <a:lumMod val="85000"/>
                      </a:schemeClr>
                    </a:solidFill>
                  </a:tcPr>
                </a:tc>
                <a:tc>
                  <a:txBody>
                    <a:bodyPr/>
                    <a:lstStyle/>
                    <a:p>
                      <a:pPr algn="ctr" rtl="0" fontAlgn="ctr"/>
                      <a:r>
                        <a:rPr lang="mn-MN" sz="1100" b="1" i="0" u="none" strike="noStrike" dirty="0">
                          <a:solidFill>
                            <a:schemeClr val="tx1"/>
                          </a:solidFill>
                          <a:effectLst/>
                          <a:latin typeface="Arial" panose="020B0604020202020204" pitchFamily="34" charset="0"/>
                        </a:rPr>
                        <a:t>2018</a:t>
                      </a:r>
                    </a:p>
                  </a:txBody>
                  <a:tcPr marL="0" marR="0" marT="0" marB="0" anchor="ctr">
                    <a:lnT w="28575" cap="flat" cmpd="sng" algn="ctr">
                      <a:solidFill>
                        <a:schemeClr val="tx2">
                          <a:lumMod val="50000"/>
                        </a:schemeClr>
                      </a:solidFill>
                      <a:prstDash val="solid"/>
                      <a:round/>
                      <a:headEnd type="none" w="med" len="med"/>
                      <a:tailEnd type="none" w="med" len="med"/>
                    </a:lnT>
                    <a:solidFill>
                      <a:schemeClr val="bg1">
                        <a:lumMod val="85000"/>
                      </a:schemeClr>
                    </a:solidFill>
                  </a:tcPr>
                </a:tc>
                <a:tc>
                  <a:txBody>
                    <a:bodyPr/>
                    <a:lstStyle/>
                    <a:p>
                      <a:pPr algn="ctr" rtl="0" fontAlgn="ctr"/>
                      <a:r>
                        <a:rPr lang="en-US" sz="1100" b="1" i="0" u="none" strike="noStrike">
                          <a:solidFill>
                            <a:srgbClr val="000000"/>
                          </a:solidFill>
                          <a:effectLst/>
                          <a:latin typeface="Arial" panose="020B0604020202020204" pitchFamily="34" charset="0"/>
                        </a:rPr>
                        <a:t>2019</a:t>
                      </a:r>
                    </a:p>
                  </a:txBody>
                  <a:tcPr marL="0" marR="0" marT="0" marB="0" anchor="ctr">
                    <a:lnT w="28575" cap="flat" cmpd="sng" algn="ctr">
                      <a:solidFill>
                        <a:schemeClr val="tx2">
                          <a:lumMod val="50000"/>
                        </a:schemeClr>
                      </a:solidFill>
                      <a:prstDash val="solid"/>
                      <a:round/>
                      <a:headEnd type="none" w="med" len="med"/>
                      <a:tailEnd type="none" w="med" len="med"/>
                    </a:lnT>
                    <a:solidFill>
                      <a:schemeClr val="bg1">
                        <a:lumMod val="85000"/>
                      </a:schemeClr>
                    </a:solidFill>
                  </a:tcPr>
                </a:tc>
                <a:tc>
                  <a:txBody>
                    <a:bodyPr/>
                    <a:lstStyle/>
                    <a:p>
                      <a:pPr algn="ctr" rtl="0" fontAlgn="ctr"/>
                      <a:r>
                        <a:rPr lang="en-US" sz="1100" b="1" i="0" u="none" strike="noStrike">
                          <a:solidFill>
                            <a:srgbClr val="000000"/>
                          </a:solidFill>
                          <a:effectLst/>
                          <a:latin typeface="Arial" panose="020B0604020202020204" pitchFamily="34" charset="0"/>
                        </a:rPr>
                        <a:t>2019/2018</a:t>
                      </a:r>
                    </a:p>
                  </a:txBody>
                  <a:tcPr marL="0" marR="0" marT="0" marB="0" anchor="ctr">
                    <a:lnR w="12700" cap="flat" cmpd="sng" algn="ctr">
                      <a:solidFill>
                        <a:schemeClr val="tx1"/>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solidFill>
                      <a:schemeClr val="bg1">
                        <a:lumMod val="85000"/>
                      </a:schemeClr>
                    </a:solidFill>
                  </a:tcPr>
                </a:tc>
                <a:extLst>
                  <a:ext uri="{0D108BD9-81ED-4DB2-BD59-A6C34878D82A}">
                    <a16:rowId xmlns:a16="http://schemas.microsoft.com/office/drawing/2014/main" val="10001"/>
                  </a:ext>
                </a:extLst>
              </a:tr>
              <a:tr h="241795">
                <a:tc>
                  <a:txBody>
                    <a:bodyPr/>
                    <a:lstStyle/>
                    <a:p>
                      <a:pPr algn="l" rtl="0" fontAlgn="ctr"/>
                      <a:r>
                        <a:rPr lang="mn-MN" sz="1100" b="0" i="0" u="none" strike="noStrike" dirty="0">
                          <a:solidFill>
                            <a:srgbClr val="262626"/>
                          </a:solidFill>
                          <a:effectLst/>
                          <a:latin typeface="Arial" panose="020B0604020202020204" pitchFamily="34" charset="0"/>
                        </a:rPr>
                        <a:t>Эргэлтйн хөрөнгө</a:t>
                      </a:r>
                    </a:p>
                  </a:txBody>
                  <a:tcPr marL="0" marR="0" marT="0" marB="0" anchor="ctr">
                    <a:solidFill>
                      <a:schemeClr val="bg1">
                        <a:lumMod val="85000"/>
                      </a:schemeClr>
                    </a:solidFill>
                  </a:tcPr>
                </a:tc>
                <a:tc>
                  <a:txBody>
                    <a:bodyPr/>
                    <a:lstStyle/>
                    <a:p>
                      <a:pPr algn="r" rtl="0" fontAlgn="ctr"/>
                      <a:r>
                        <a:rPr lang="mn-MN" sz="1000" b="0" i="0" u="none" strike="noStrike" dirty="0">
                          <a:solidFill>
                            <a:srgbClr val="000000"/>
                          </a:solidFill>
                          <a:effectLst/>
                          <a:latin typeface="Arial" panose="020B0604020202020204" pitchFamily="34" charset="0"/>
                        </a:rPr>
                        <a:t>                     12,286 </a:t>
                      </a:r>
                    </a:p>
                  </a:txBody>
                  <a:tcPr marL="0" marR="95250" marT="0" marB="0" anchor="ctr">
                    <a:solidFill>
                      <a:schemeClr val="bg1">
                        <a:lumMod val="85000"/>
                      </a:schemeClr>
                    </a:solidFill>
                  </a:tcPr>
                </a:tc>
                <a:tc>
                  <a:txBody>
                    <a:bodyPr/>
                    <a:lstStyle/>
                    <a:p>
                      <a:pPr algn="r" rtl="0" fontAlgn="ctr"/>
                      <a:r>
                        <a:rPr lang="mn-MN" sz="1100" b="0" i="0" u="none" strike="noStrike" dirty="0">
                          <a:solidFill>
                            <a:srgbClr val="000000"/>
                          </a:solidFill>
                          <a:effectLst/>
                          <a:latin typeface="Arial" panose="020B0604020202020204" pitchFamily="34" charset="0"/>
                        </a:rPr>
                        <a:t>        12,532  </a:t>
                      </a:r>
                    </a:p>
                  </a:txBody>
                  <a:tcPr marL="0" marR="95250" marT="0" marB="0" anchor="ctr">
                    <a:solidFill>
                      <a:schemeClr val="bg1">
                        <a:lumMod val="85000"/>
                      </a:schemeClr>
                    </a:solidFill>
                  </a:tcPr>
                </a:tc>
                <a:tc>
                  <a:txBody>
                    <a:bodyPr/>
                    <a:lstStyle/>
                    <a:p>
                      <a:pPr algn="r" rtl="0" fontAlgn="ctr"/>
                      <a:r>
                        <a:rPr lang="en-US" sz="1100" b="0" i="0" u="none" strike="noStrike">
                          <a:solidFill>
                            <a:srgbClr val="000000"/>
                          </a:solidFill>
                          <a:effectLst/>
                          <a:latin typeface="Arial" panose="020B0604020202020204" pitchFamily="34" charset="0"/>
                        </a:rPr>
                        <a:t>13,573</a:t>
                      </a:r>
                    </a:p>
                  </a:txBody>
                  <a:tcPr marL="0" marR="95250" marT="0" marB="0" anchor="ctr">
                    <a:solidFill>
                      <a:schemeClr val="bg1">
                        <a:lumMod val="85000"/>
                      </a:schemeClr>
                    </a:solidFill>
                  </a:tcPr>
                </a:tc>
                <a:tc>
                  <a:txBody>
                    <a:bodyPr/>
                    <a:lstStyle/>
                    <a:p>
                      <a:pPr algn="r" rtl="0" fontAlgn="ctr"/>
                      <a:r>
                        <a:rPr lang="en-US" sz="1100" b="0" i="0" u="none" strike="noStrike">
                          <a:solidFill>
                            <a:srgbClr val="000000"/>
                          </a:solidFill>
                          <a:effectLst/>
                          <a:latin typeface="Arial" panose="020B0604020202020204" pitchFamily="34" charset="0"/>
                        </a:rPr>
                        <a:t>108%</a:t>
                      </a:r>
                    </a:p>
                  </a:txBody>
                  <a:tcPr marL="0" marR="95250" marT="0" marB="0" anchor="ctr">
                    <a:solidFill>
                      <a:schemeClr val="bg1">
                        <a:lumMod val="85000"/>
                      </a:schemeClr>
                    </a:solidFill>
                  </a:tcPr>
                </a:tc>
                <a:extLst>
                  <a:ext uri="{0D108BD9-81ED-4DB2-BD59-A6C34878D82A}">
                    <a16:rowId xmlns:a16="http://schemas.microsoft.com/office/drawing/2014/main" val="10002"/>
                  </a:ext>
                </a:extLst>
              </a:tr>
              <a:tr h="241795">
                <a:tc>
                  <a:txBody>
                    <a:bodyPr/>
                    <a:lstStyle/>
                    <a:p>
                      <a:pPr algn="l" rtl="0" fontAlgn="ctr"/>
                      <a:r>
                        <a:rPr lang="mn-MN" sz="1100" b="0" i="0" u="none" strike="noStrike">
                          <a:solidFill>
                            <a:srgbClr val="262626"/>
                          </a:solidFill>
                          <a:effectLst/>
                          <a:latin typeface="Arial" panose="020B0604020202020204" pitchFamily="34" charset="0"/>
                        </a:rPr>
                        <a:t>Эргэлтийн бус хөрөнгө</a:t>
                      </a:r>
                    </a:p>
                  </a:txBody>
                  <a:tcPr marL="0" marR="0" marT="0" marB="0" anchor="ctr">
                    <a:solidFill>
                      <a:schemeClr val="bg1">
                        <a:lumMod val="85000"/>
                      </a:schemeClr>
                    </a:solidFill>
                  </a:tcPr>
                </a:tc>
                <a:tc>
                  <a:txBody>
                    <a:bodyPr/>
                    <a:lstStyle/>
                    <a:p>
                      <a:pPr algn="r" rtl="0" fontAlgn="ctr"/>
                      <a:r>
                        <a:rPr lang="mn-MN" sz="1000" b="0" i="0" u="none" strike="noStrike">
                          <a:solidFill>
                            <a:srgbClr val="000000"/>
                          </a:solidFill>
                          <a:effectLst/>
                          <a:latin typeface="Arial" panose="020B0604020202020204" pitchFamily="34" charset="0"/>
                        </a:rPr>
                        <a:t>                       7,528 </a:t>
                      </a:r>
                    </a:p>
                  </a:txBody>
                  <a:tcPr marL="0" marR="95250" marT="0" marB="0" anchor="ctr">
                    <a:solidFill>
                      <a:schemeClr val="bg1">
                        <a:lumMod val="85000"/>
                      </a:schemeClr>
                    </a:solidFill>
                  </a:tcPr>
                </a:tc>
                <a:tc>
                  <a:txBody>
                    <a:bodyPr/>
                    <a:lstStyle/>
                    <a:p>
                      <a:pPr algn="r" rtl="0" fontAlgn="ctr"/>
                      <a:r>
                        <a:rPr lang="mn-MN" sz="1100" b="0" i="0" u="none" strike="noStrike" dirty="0">
                          <a:solidFill>
                            <a:srgbClr val="000000"/>
                          </a:solidFill>
                          <a:effectLst/>
                          <a:latin typeface="Arial" panose="020B0604020202020204" pitchFamily="34" charset="0"/>
                        </a:rPr>
                        <a:t>          6,726  </a:t>
                      </a:r>
                    </a:p>
                  </a:txBody>
                  <a:tcPr marL="0" marR="95250" marT="0" marB="0" anchor="ctr">
                    <a:solidFill>
                      <a:schemeClr val="bg1">
                        <a:lumMod val="85000"/>
                      </a:schemeClr>
                    </a:solidFill>
                  </a:tcPr>
                </a:tc>
                <a:tc>
                  <a:txBody>
                    <a:bodyPr/>
                    <a:lstStyle/>
                    <a:p>
                      <a:pPr algn="r" rtl="0" fontAlgn="ctr"/>
                      <a:r>
                        <a:rPr lang="en-US" sz="1100" b="0" i="0" u="none" strike="noStrike">
                          <a:solidFill>
                            <a:srgbClr val="000000"/>
                          </a:solidFill>
                          <a:effectLst/>
                          <a:latin typeface="Arial" panose="020B0604020202020204" pitchFamily="34" charset="0"/>
                        </a:rPr>
                        <a:t>6,140</a:t>
                      </a:r>
                    </a:p>
                  </a:txBody>
                  <a:tcPr marL="0" marR="95250" marT="0" marB="0" anchor="ctr">
                    <a:solidFill>
                      <a:schemeClr val="bg1">
                        <a:lumMod val="85000"/>
                      </a:schemeClr>
                    </a:solidFill>
                  </a:tcPr>
                </a:tc>
                <a:tc>
                  <a:txBody>
                    <a:bodyPr/>
                    <a:lstStyle/>
                    <a:p>
                      <a:pPr algn="r" rtl="0" fontAlgn="ctr"/>
                      <a:r>
                        <a:rPr lang="en-US" sz="1100" b="0" i="0" u="none" strike="noStrike">
                          <a:solidFill>
                            <a:srgbClr val="000000"/>
                          </a:solidFill>
                          <a:effectLst/>
                          <a:latin typeface="Arial" panose="020B0604020202020204" pitchFamily="34" charset="0"/>
                        </a:rPr>
                        <a:t>91%</a:t>
                      </a:r>
                    </a:p>
                  </a:txBody>
                  <a:tcPr marL="0" marR="95250" marT="0" marB="0" anchor="ctr">
                    <a:solidFill>
                      <a:schemeClr val="bg1">
                        <a:lumMod val="85000"/>
                      </a:schemeClr>
                    </a:solidFill>
                  </a:tcPr>
                </a:tc>
                <a:extLst>
                  <a:ext uri="{0D108BD9-81ED-4DB2-BD59-A6C34878D82A}">
                    <a16:rowId xmlns:a16="http://schemas.microsoft.com/office/drawing/2014/main" val="10003"/>
                  </a:ext>
                </a:extLst>
              </a:tr>
              <a:tr h="241795">
                <a:tc>
                  <a:txBody>
                    <a:bodyPr/>
                    <a:lstStyle/>
                    <a:p>
                      <a:pPr algn="ctr" rtl="0" fontAlgn="ctr"/>
                      <a:r>
                        <a:rPr lang="mn-MN" sz="1100" b="1" i="0" u="none" strike="noStrike" dirty="0">
                          <a:solidFill>
                            <a:schemeClr val="tx1"/>
                          </a:solidFill>
                          <a:effectLst/>
                          <a:latin typeface="Arial" panose="020B0604020202020204" pitchFamily="34" charset="0"/>
                        </a:rPr>
                        <a:t>Нийт актив</a:t>
                      </a:r>
                    </a:p>
                  </a:txBody>
                  <a:tcPr marL="0" marR="0" marT="0" marB="0" anchor="ctr">
                    <a:solidFill>
                      <a:schemeClr val="bg1">
                        <a:lumMod val="85000"/>
                      </a:schemeClr>
                    </a:solidFill>
                  </a:tcPr>
                </a:tc>
                <a:tc>
                  <a:txBody>
                    <a:bodyPr/>
                    <a:lstStyle/>
                    <a:p>
                      <a:pPr algn="r" rtl="0" fontAlgn="ctr"/>
                      <a:r>
                        <a:rPr lang="mn-MN" sz="1000" b="1" i="0" u="none" strike="noStrike" dirty="0">
                          <a:solidFill>
                            <a:schemeClr val="tx1"/>
                          </a:solidFill>
                          <a:effectLst/>
                          <a:latin typeface="Arial" panose="020B0604020202020204" pitchFamily="34" charset="0"/>
                        </a:rPr>
                        <a:t>                     19,814 </a:t>
                      </a:r>
                    </a:p>
                  </a:txBody>
                  <a:tcPr marL="0" marR="95250" marT="0" marB="0" anchor="ctr">
                    <a:solidFill>
                      <a:schemeClr val="bg1">
                        <a:lumMod val="85000"/>
                      </a:schemeClr>
                    </a:solidFill>
                  </a:tcPr>
                </a:tc>
                <a:tc>
                  <a:txBody>
                    <a:bodyPr/>
                    <a:lstStyle/>
                    <a:p>
                      <a:pPr algn="r" rtl="0" fontAlgn="ctr"/>
                      <a:r>
                        <a:rPr lang="mn-MN" sz="1100" b="1" i="0" u="none" strike="noStrike" dirty="0">
                          <a:solidFill>
                            <a:srgbClr val="000000"/>
                          </a:solidFill>
                          <a:effectLst/>
                          <a:latin typeface="Arial" panose="020B0604020202020204" pitchFamily="34" charset="0"/>
                        </a:rPr>
                        <a:t>        19,259</a:t>
                      </a:r>
                      <a:r>
                        <a:rPr lang="mn-MN" sz="1100" b="0" i="0" u="none" strike="noStrike" dirty="0">
                          <a:solidFill>
                            <a:srgbClr val="000000"/>
                          </a:solidFill>
                          <a:effectLst/>
                          <a:latin typeface="Arial" panose="020B0604020202020204" pitchFamily="34" charset="0"/>
                        </a:rPr>
                        <a:t>  </a:t>
                      </a:r>
                    </a:p>
                  </a:txBody>
                  <a:tcPr marL="0" marR="95250" marT="0" marB="0" anchor="ctr">
                    <a:solidFill>
                      <a:schemeClr val="bg1">
                        <a:lumMod val="85000"/>
                      </a:schemeClr>
                    </a:solidFill>
                  </a:tcPr>
                </a:tc>
                <a:tc>
                  <a:txBody>
                    <a:bodyPr/>
                    <a:lstStyle/>
                    <a:p>
                      <a:pPr algn="r" rtl="0" fontAlgn="ctr"/>
                      <a:r>
                        <a:rPr lang="en-US" sz="1000" b="1" i="0" u="none" strike="noStrike">
                          <a:solidFill>
                            <a:srgbClr val="000000"/>
                          </a:solidFill>
                          <a:effectLst/>
                          <a:latin typeface="Arial" panose="020B0604020202020204" pitchFamily="34" charset="0"/>
                        </a:rPr>
                        <a:t>19,713</a:t>
                      </a:r>
                    </a:p>
                  </a:txBody>
                  <a:tcPr marL="0" marR="95250" marT="0" marB="0" anchor="ctr">
                    <a:solidFill>
                      <a:schemeClr val="bg1">
                        <a:lumMod val="85000"/>
                      </a:schemeClr>
                    </a:solidFill>
                  </a:tcPr>
                </a:tc>
                <a:tc>
                  <a:txBody>
                    <a:bodyPr/>
                    <a:lstStyle/>
                    <a:p>
                      <a:pPr algn="r" rtl="0" fontAlgn="ctr"/>
                      <a:r>
                        <a:rPr lang="en-US" sz="1100" b="1" i="0" u="none" strike="noStrike">
                          <a:solidFill>
                            <a:srgbClr val="000000"/>
                          </a:solidFill>
                          <a:effectLst/>
                          <a:latin typeface="Arial" panose="020B0604020202020204" pitchFamily="34" charset="0"/>
                        </a:rPr>
                        <a:t>102%</a:t>
                      </a:r>
                    </a:p>
                  </a:txBody>
                  <a:tcPr marL="0" marR="95250" marT="0" marB="0" anchor="ctr">
                    <a:solidFill>
                      <a:schemeClr val="bg1">
                        <a:lumMod val="85000"/>
                      </a:schemeClr>
                    </a:solidFill>
                  </a:tcPr>
                </a:tc>
                <a:extLst>
                  <a:ext uri="{0D108BD9-81ED-4DB2-BD59-A6C34878D82A}">
                    <a16:rowId xmlns:a16="http://schemas.microsoft.com/office/drawing/2014/main" val="10004"/>
                  </a:ext>
                </a:extLst>
              </a:tr>
              <a:tr h="290155">
                <a:tc>
                  <a:txBody>
                    <a:bodyPr/>
                    <a:lstStyle/>
                    <a:p>
                      <a:pPr algn="l" rtl="0" fontAlgn="ctr"/>
                      <a:r>
                        <a:rPr lang="mn-MN" sz="1100" b="0" i="0" u="none" strike="noStrike">
                          <a:solidFill>
                            <a:srgbClr val="262626"/>
                          </a:solidFill>
                          <a:effectLst/>
                          <a:latin typeface="Arial" panose="020B0604020202020204" pitchFamily="34" charset="0"/>
                        </a:rPr>
                        <a:t>Өр төлбөр</a:t>
                      </a:r>
                    </a:p>
                  </a:txBody>
                  <a:tcPr marL="0" marR="0" marT="0" marB="0" anchor="ctr">
                    <a:solidFill>
                      <a:schemeClr val="bg1">
                        <a:lumMod val="85000"/>
                      </a:schemeClr>
                    </a:solidFill>
                  </a:tcPr>
                </a:tc>
                <a:tc>
                  <a:txBody>
                    <a:bodyPr/>
                    <a:lstStyle/>
                    <a:p>
                      <a:pPr algn="r" rtl="0" fontAlgn="ctr"/>
                      <a:r>
                        <a:rPr lang="mn-MN" sz="1000" b="0" i="0" u="none" strike="noStrike">
                          <a:solidFill>
                            <a:srgbClr val="000000"/>
                          </a:solidFill>
                          <a:effectLst/>
                          <a:latin typeface="Arial" panose="020B0604020202020204" pitchFamily="34" charset="0"/>
                        </a:rPr>
                        <a:t>                     13,712 </a:t>
                      </a:r>
                    </a:p>
                  </a:txBody>
                  <a:tcPr marL="0" marR="95250" marT="0" marB="0" anchor="ctr">
                    <a:solidFill>
                      <a:schemeClr val="bg1">
                        <a:lumMod val="85000"/>
                      </a:schemeClr>
                    </a:solidFill>
                  </a:tcPr>
                </a:tc>
                <a:tc>
                  <a:txBody>
                    <a:bodyPr/>
                    <a:lstStyle/>
                    <a:p>
                      <a:pPr algn="r" rtl="0" fontAlgn="ctr"/>
                      <a:r>
                        <a:rPr lang="mn-MN" sz="1100" b="0" i="0" u="none" strike="noStrike" dirty="0">
                          <a:solidFill>
                            <a:srgbClr val="000000"/>
                          </a:solidFill>
                          <a:effectLst/>
                          <a:latin typeface="Arial" panose="020B0604020202020204" pitchFamily="34" charset="0"/>
                        </a:rPr>
                        <a:t>        11,285  </a:t>
                      </a:r>
                    </a:p>
                  </a:txBody>
                  <a:tcPr marL="0" marR="95250" marT="0" marB="0" anchor="ctr">
                    <a:solidFill>
                      <a:schemeClr val="bg1">
                        <a:lumMod val="85000"/>
                      </a:schemeClr>
                    </a:solidFill>
                  </a:tcPr>
                </a:tc>
                <a:tc>
                  <a:txBody>
                    <a:bodyPr/>
                    <a:lstStyle/>
                    <a:p>
                      <a:pPr algn="r" rtl="0" fontAlgn="ctr"/>
                      <a:r>
                        <a:rPr lang="en-US" sz="1100" b="0" i="0" u="none" strike="noStrike">
                          <a:solidFill>
                            <a:srgbClr val="000000"/>
                          </a:solidFill>
                          <a:effectLst/>
                          <a:latin typeface="Arial" panose="020B0604020202020204" pitchFamily="34" charset="0"/>
                        </a:rPr>
                        <a:t>11,619</a:t>
                      </a:r>
                    </a:p>
                  </a:txBody>
                  <a:tcPr marL="0" marR="95250" marT="0" marB="0" anchor="ctr">
                    <a:solidFill>
                      <a:schemeClr val="bg1">
                        <a:lumMod val="85000"/>
                      </a:schemeClr>
                    </a:solidFill>
                  </a:tcPr>
                </a:tc>
                <a:tc>
                  <a:txBody>
                    <a:bodyPr/>
                    <a:lstStyle/>
                    <a:p>
                      <a:pPr algn="r" rtl="0" fontAlgn="ctr"/>
                      <a:r>
                        <a:rPr lang="en-US" sz="1100" b="0" i="0" u="none" strike="noStrike">
                          <a:solidFill>
                            <a:srgbClr val="000000"/>
                          </a:solidFill>
                          <a:effectLst/>
                          <a:latin typeface="Arial" panose="020B0604020202020204" pitchFamily="34" charset="0"/>
                        </a:rPr>
                        <a:t>103%</a:t>
                      </a:r>
                    </a:p>
                  </a:txBody>
                  <a:tcPr marL="0" marR="95250" marT="0" marB="0" anchor="ctr">
                    <a:solidFill>
                      <a:schemeClr val="bg1">
                        <a:lumMod val="85000"/>
                      </a:schemeClr>
                    </a:solidFill>
                  </a:tcPr>
                </a:tc>
                <a:extLst>
                  <a:ext uri="{0D108BD9-81ED-4DB2-BD59-A6C34878D82A}">
                    <a16:rowId xmlns:a16="http://schemas.microsoft.com/office/drawing/2014/main" val="10005"/>
                  </a:ext>
                </a:extLst>
              </a:tr>
              <a:tr h="241795">
                <a:tc>
                  <a:txBody>
                    <a:bodyPr/>
                    <a:lstStyle/>
                    <a:p>
                      <a:pPr algn="l" rtl="0" fontAlgn="ctr"/>
                      <a:r>
                        <a:rPr lang="mn-MN" sz="1100" b="0" i="0" u="none" strike="noStrike">
                          <a:solidFill>
                            <a:srgbClr val="262626"/>
                          </a:solidFill>
                          <a:effectLst/>
                          <a:latin typeface="Arial" panose="020B0604020202020204" pitchFamily="34" charset="0"/>
                        </a:rPr>
                        <a:t>Эздийн өмч</a:t>
                      </a:r>
                    </a:p>
                  </a:txBody>
                  <a:tcPr marL="0" marR="0" marT="0" marB="0" anchor="ctr">
                    <a:solidFill>
                      <a:schemeClr val="bg1">
                        <a:lumMod val="85000"/>
                      </a:schemeClr>
                    </a:solidFill>
                  </a:tcPr>
                </a:tc>
                <a:tc>
                  <a:txBody>
                    <a:bodyPr/>
                    <a:lstStyle/>
                    <a:p>
                      <a:pPr algn="r" rtl="0" fontAlgn="ctr"/>
                      <a:r>
                        <a:rPr lang="mn-MN" sz="1000" b="0" i="0" u="none" strike="noStrike">
                          <a:solidFill>
                            <a:srgbClr val="000000"/>
                          </a:solidFill>
                          <a:effectLst/>
                          <a:latin typeface="Arial" panose="020B0604020202020204" pitchFamily="34" charset="0"/>
                        </a:rPr>
                        <a:t>                       6,102 </a:t>
                      </a:r>
                    </a:p>
                  </a:txBody>
                  <a:tcPr marL="0" marR="95250" marT="0" marB="0" anchor="ctr">
                    <a:solidFill>
                      <a:schemeClr val="bg1">
                        <a:lumMod val="85000"/>
                      </a:schemeClr>
                    </a:solidFill>
                  </a:tcPr>
                </a:tc>
                <a:tc>
                  <a:txBody>
                    <a:bodyPr/>
                    <a:lstStyle/>
                    <a:p>
                      <a:pPr algn="r" rtl="0" fontAlgn="ctr"/>
                      <a:r>
                        <a:rPr lang="mn-MN" sz="1100" b="0" i="0" u="none" strike="noStrike" dirty="0">
                          <a:solidFill>
                            <a:srgbClr val="000000"/>
                          </a:solidFill>
                          <a:effectLst/>
                          <a:latin typeface="Arial" panose="020B0604020202020204" pitchFamily="34" charset="0"/>
                        </a:rPr>
                        <a:t>          7,974  </a:t>
                      </a:r>
                    </a:p>
                  </a:txBody>
                  <a:tcPr marL="0" marR="95250" marT="0" marB="0" anchor="ctr">
                    <a:solidFill>
                      <a:schemeClr val="bg1">
                        <a:lumMod val="85000"/>
                      </a:schemeClr>
                    </a:solidFill>
                  </a:tcPr>
                </a:tc>
                <a:tc>
                  <a:txBody>
                    <a:bodyPr/>
                    <a:lstStyle/>
                    <a:p>
                      <a:pPr algn="r" rtl="0" fontAlgn="ctr"/>
                      <a:r>
                        <a:rPr lang="en-US" sz="1100" b="0" i="0" u="none" strike="noStrike">
                          <a:solidFill>
                            <a:srgbClr val="000000"/>
                          </a:solidFill>
                          <a:effectLst/>
                          <a:latin typeface="Arial" panose="020B0604020202020204" pitchFamily="34" charset="0"/>
                        </a:rPr>
                        <a:t>8,094</a:t>
                      </a:r>
                    </a:p>
                  </a:txBody>
                  <a:tcPr marL="0" marR="95250" marT="0" marB="0" anchor="ctr">
                    <a:solidFill>
                      <a:schemeClr val="bg1">
                        <a:lumMod val="85000"/>
                      </a:schemeClr>
                    </a:solidFill>
                  </a:tcPr>
                </a:tc>
                <a:tc>
                  <a:txBody>
                    <a:bodyPr/>
                    <a:lstStyle/>
                    <a:p>
                      <a:pPr algn="r" rtl="0" fontAlgn="ctr"/>
                      <a:r>
                        <a:rPr lang="en-US" sz="1100" b="0" i="0" u="none" strike="noStrike">
                          <a:solidFill>
                            <a:srgbClr val="000000"/>
                          </a:solidFill>
                          <a:effectLst/>
                          <a:latin typeface="Arial" panose="020B0604020202020204" pitchFamily="34" charset="0"/>
                        </a:rPr>
                        <a:t>102%</a:t>
                      </a:r>
                    </a:p>
                  </a:txBody>
                  <a:tcPr marL="0" marR="95250" marT="0" marB="0" anchor="ctr">
                    <a:solidFill>
                      <a:schemeClr val="bg1">
                        <a:lumMod val="85000"/>
                      </a:schemeClr>
                    </a:solidFill>
                  </a:tcPr>
                </a:tc>
                <a:extLst>
                  <a:ext uri="{0D108BD9-81ED-4DB2-BD59-A6C34878D82A}">
                    <a16:rowId xmlns:a16="http://schemas.microsoft.com/office/drawing/2014/main" val="10006"/>
                  </a:ext>
                </a:extLst>
              </a:tr>
              <a:tr h="241795">
                <a:tc>
                  <a:txBody>
                    <a:bodyPr/>
                    <a:lstStyle/>
                    <a:p>
                      <a:pPr algn="ctr" rtl="0" fontAlgn="ctr"/>
                      <a:r>
                        <a:rPr lang="mn-MN" sz="1100" b="1" i="0" u="none" strike="noStrike" dirty="0">
                          <a:solidFill>
                            <a:schemeClr val="tx1"/>
                          </a:solidFill>
                          <a:effectLst/>
                          <a:latin typeface="Arial" panose="020B0604020202020204" pitchFamily="34" charset="0"/>
                        </a:rPr>
                        <a:t>Нийт пассив</a:t>
                      </a:r>
                    </a:p>
                  </a:txBody>
                  <a:tcPr marL="0" marR="0" marT="0" marB="0" anchor="ctr">
                    <a:lnB w="28575" cap="flat" cmpd="sng" algn="ctr">
                      <a:solidFill>
                        <a:schemeClr val="tx2">
                          <a:lumMod val="50000"/>
                        </a:schemeClr>
                      </a:solidFill>
                      <a:prstDash val="solid"/>
                      <a:round/>
                      <a:headEnd type="none" w="med" len="med"/>
                      <a:tailEnd type="none" w="med" len="med"/>
                    </a:lnB>
                    <a:solidFill>
                      <a:schemeClr val="bg1">
                        <a:lumMod val="85000"/>
                      </a:schemeClr>
                    </a:solidFill>
                  </a:tcPr>
                </a:tc>
                <a:tc>
                  <a:txBody>
                    <a:bodyPr/>
                    <a:lstStyle/>
                    <a:p>
                      <a:pPr algn="r" rtl="0" fontAlgn="ctr"/>
                      <a:r>
                        <a:rPr lang="mn-MN" sz="1000" b="1" i="0" u="none" strike="noStrike" dirty="0">
                          <a:solidFill>
                            <a:schemeClr val="tx1"/>
                          </a:solidFill>
                          <a:effectLst/>
                          <a:latin typeface="Arial" panose="020B0604020202020204" pitchFamily="34" charset="0"/>
                        </a:rPr>
                        <a:t>                     19,814 </a:t>
                      </a:r>
                    </a:p>
                  </a:txBody>
                  <a:tcPr marL="0" marR="95250" marT="0" marB="0" anchor="ctr">
                    <a:lnB w="28575" cap="flat" cmpd="sng" algn="ctr">
                      <a:solidFill>
                        <a:schemeClr val="tx2">
                          <a:lumMod val="50000"/>
                        </a:schemeClr>
                      </a:solidFill>
                      <a:prstDash val="solid"/>
                      <a:round/>
                      <a:headEnd type="none" w="med" len="med"/>
                      <a:tailEnd type="none" w="med" len="med"/>
                    </a:lnB>
                    <a:solidFill>
                      <a:schemeClr val="bg1">
                        <a:lumMod val="85000"/>
                      </a:schemeClr>
                    </a:solidFill>
                  </a:tcPr>
                </a:tc>
                <a:tc>
                  <a:txBody>
                    <a:bodyPr/>
                    <a:lstStyle/>
                    <a:p>
                      <a:pPr algn="r" rtl="0" fontAlgn="ctr"/>
                      <a:r>
                        <a:rPr lang="mn-MN" sz="1100" b="0" i="0" u="none" strike="noStrike" dirty="0">
                          <a:solidFill>
                            <a:srgbClr val="000000"/>
                          </a:solidFill>
                          <a:effectLst/>
                          <a:latin typeface="Arial" panose="020B0604020202020204" pitchFamily="34" charset="0"/>
                        </a:rPr>
                        <a:t>        </a:t>
                      </a:r>
                      <a:r>
                        <a:rPr lang="mn-MN" sz="1100" b="1" i="0" u="none" strike="noStrike" dirty="0">
                          <a:solidFill>
                            <a:srgbClr val="000000"/>
                          </a:solidFill>
                          <a:effectLst/>
                          <a:latin typeface="Arial" panose="020B0604020202020204" pitchFamily="34" charset="0"/>
                        </a:rPr>
                        <a:t>19,259</a:t>
                      </a:r>
                      <a:r>
                        <a:rPr lang="mn-MN" sz="1100" b="0" i="0" u="none" strike="noStrike" dirty="0">
                          <a:solidFill>
                            <a:srgbClr val="000000"/>
                          </a:solidFill>
                          <a:effectLst/>
                          <a:latin typeface="Arial" panose="020B0604020202020204" pitchFamily="34" charset="0"/>
                        </a:rPr>
                        <a:t>  </a:t>
                      </a:r>
                    </a:p>
                  </a:txBody>
                  <a:tcPr marL="0" marR="95250" marT="0" marB="0" anchor="ctr">
                    <a:lnB w="28575" cap="flat" cmpd="sng" algn="ctr">
                      <a:solidFill>
                        <a:schemeClr val="tx2">
                          <a:lumMod val="50000"/>
                        </a:schemeClr>
                      </a:solidFill>
                      <a:prstDash val="solid"/>
                      <a:round/>
                      <a:headEnd type="none" w="med" len="med"/>
                      <a:tailEnd type="none" w="med" len="med"/>
                    </a:lnB>
                    <a:solidFill>
                      <a:schemeClr val="bg1">
                        <a:lumMod val="85000"/>
                      </a:schemeClr>
                    </a:solidFill>
                  </a:tcPr>
                </a:tc>
                <a:tc>
                  <a:txBody>
                    <a:bodyPr/>
                    <a:lstStyle/>
                    <a:p>
                      <a:pPr algn="r" rtl="0" fontAlgn="ctr"/>
                      <a:r>
                        <a:rPr lang="en-US" sz="1000" b="1" i="0" u="none" strike="noStrike">
                          <a:solidFill>
                            <a:srgbClr val="000000"/>
                          </a:solidFill>
                          <a:effectLst/>
                          <a:latin typeface="Arial" panose="020B0604020202020204" pitchFamily="34" charset="0"/>
                        </a:rPr>
                        <a:t>19,713</a:t>
                      </a:r>
                    </a:p>
                  </a:txBody>
                  <a:tcPr marL="0" marR="95250" marT="0" marB="0" anchor="ctr">
                    <a:lnB w="28575" cap="flat" cmpd="sng" algn="ctr">
                      <a:solidFill>
                        <a:schemeClr val="tx2">
                          <a:lumMod val="50000"/>
                        </a:schemeClr>
                      </a:solidFill>
                      <a:prstDash val="solid"/>
                      <a:round/>
                      <a:headEnd type="none" w="med" len="med"/>
                      <a:tailEnd type="none" w="med" len="med"/>
                    </a:lnB>
                    <a:solidFill>
                      <a:schemeClr val="bg1">
                        <a:lumMod val="85000"/>
                      </a:schemeClr>
                    </a:solidFill>
                  </a:tcPr>
                </a:tc>
                <a:tc>
                  <a:txBody>
                    <a:bodyPr/>
                    <a:lstStyle/>
                    <a:p>
                      <a:pPr algn="r" rtl="0" fontAlgn="ctr"/>
                      <a:r>
                        <a:rPr lang="en-US" sz="1100" b="1" i="0" u="none" strike="noStrike" dirty="0">
                          <a:solidFill>
                            <a:srgbClr val="000000"/>
                          </a:solidFill>
                          <a:effectLst/>
                          <a:latin typeface="Arial" panose="020B0604020202020204" pitchFamily="34" charset="0"/>
                        </a:rPr>
                        <a:t>102%</a:t>
                      </a:r>
                    </a:p>
                  </a:txBody>
                  <a:tcPr marL="0" marR="95250" marT="0" marB="0" anchor="ctr">
                    <a:lnB w="28575" cap="flat" cmpd="sng" algn="ctr">
                      <a:solidFill>
                        <a:schemeClr val="tx2">
                          <a:lumMod val="50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22"/>
                  </a:ext>
                </a:extLst>
              </a:tr>
            </a:tbl>
          </a:graphicData>
        </a:graphic>
      </p:graphicFrame>
      <p:graphicFrame>
        <p:nvGraphicFramePr>
          <p:cNvPr id="13" name="Chart 12">
            <a:extLst>
              <a:ext uri="{FF2B5EF4-FFF2-40B4-BE49-F238E27FC236}">
                <a16:creationId xmlns:a16="http://schemas.microsoft.com/office/drawing/2014/main" id="{1118C8AB-5154-4992-9F23-0FB6BA83FACA}"/>
              </a:ext>
            </a:extLst>
          </p:cNvPr>
          <p:cNvGraphicFramePr>
            <a:graphicFrameLocks/>
          </p:cNvGraphicFramePr>
          <p:nvPr>
            <p:extLst>
              <p:ext uri="{D42A27DB-BD31-4B8C-83A1-F6EECF244321}">
                <p14:modId xmlns:p14="http://schemas.microsoft.com/office/powerpoint/2010/main" val="282401526"/>
              </p:ext>
            </p:extLst>
          </p:nvPr>
        </p:nvGraphicFramePr>
        <p:xfrm>
          <a:off x="6096000" y="4251217"/>
          <a:ext cx="5504344" cy="25082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069028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DE25B11-C522-4DBA-8366-582CBADFD9D1}"/>
              </a:ext>
            </a:extLst>
          </p:cNvPr>
          <p:cNvSpPr/>
          <p:nvPr/>
        </p:nvSpPr>
        <p:spPr>
          <a:xfrm>
            <a:off x="838200" y="1393032"/>
            <a:ext cx="11353800" cy="165446"/>
          </a:xfrm>
          <a:prstGeom prst="rect">
            <a:avLst/>
          </a:prstGeom>
          <a:solidFill>
            <a:srgbClr val="A71C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sp>
        <p:nvSpPr>
          <p:cNvPr id="4" name="Rectangle 3">
            <a:extLst>
              <a:ext uri="{FF2B5EF4-FFF2-40B4-BE49-F238E27FC236}">
                <a16:creationId xmlns:a16="http://schemas.microsoft.com/office/drawing/2014/main" id="{B289FB6A-D3A3-43E4-B041-1A3BB84FE9D7}"/>
              </a:ext>
            </a:extLst>
          </p:cNvPr>
          <p:cNvSpPr/>
          <p:nvPr/>
        </p:nvSpPr>
        <p:spPr>
          <a:xfrm>
            <a:off x="0" y="6692554"/>
            <a:ext cx="12192000" cy="165446"/>
          </a:xfrm>
          <a:prstGeom prst="rect">
            <a:avLst/>
          </a:prstGeom>
          <a:gradFill flip="none" rotWithShape="1">
            <a:gsLst>
              <a:gs pos="0">
                <a:srgbClr val="0753D7"/>
              </a:gs>
              <a:gs pos="47000">
                <a:srgbClr val="A71C20"/>
              </a:gs>
            </a:gsLst>
            <a:lin ang="9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grpSp>
        <p:nvGrpSpPr>
          <p:cNvPr id="8" name="Group 7">
            <a:extLst>
              <a:ext uri="{FF2B5EF4-FFF2-40B4-BE49-F238E27FC236}">
                <a16:creationId xmlns:a16="http://schemas.microsoft.com/office/drawing/2014/main" id="{4E17CCDE-6CDD-44F5-9984-9A242B67DD2A}"/>
              </a:ext>
            </a:extLst>
          </p:cNvPr>
          <p:cNvGrpSpPr/>
          <p:nvPr/>
        </p:nvGrpSpPr>
        <p:grpSpPr>
          <a:xfrm>
            <a:off x="9563122" y="403397"/>
            <a:ext cx="2355828" cy="779463"/>
            <a:chOff x="9563122" y="297656"/>
            <a:chExt cx="2355828" cy="779463"/>
          </a:xfrm>
        </p:grpSpPr>
        <p:pic>
          <p:nvPicPr>
            <p:cNvPr id="9" name="Picture 8">
              <a:extLst>
                <a:ext uri="{FF2B5EF4-FFF2-40B4-BE49-F238E27FC236}">
                  <a16:creationId xmlns:a16="http://schemas.microsoft.com/office/drawing/2014/main" id="{5073E8D6-345B-4A07-992F-87485AB4B4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63122" y="396477"/>
              <a:ext cx="729274" cy="631429"/>
            </a:xfrm>
            <a:prstGeom prst="rect">
              <a:avLst/>
            </a:prstGeom>
          </p:spPr>
        </p:pic>
        <p:cxnSp>
          <p:nvCxnSpPr>
            <p:cNvPr id="10" name="Straight Connector 9">
              <a:extLst>
                <a:ext uri="{FF2B5EF4-FFF2-40B4-BE49-F238E27FC236}">
                  <a16:creationId xmlns:a16="http://schemas.microsoft.com/office/drawing/2014/main" id="{34FBDB28-5129-4B85-93C5-8308D7B0BD4B}"/>
                </a:ext>
              </a:extLst>
            </p:cNvPr>
            <p:cNvCxnSpPr/>
            <p:nvPr/>
          </p:nvCxnSpPr>
          <p:spPr>
            <a:xfrm>
              <a:off x="10398696" y="297656"/>
              <a:ext cx="0" cy="779463"/>
            </a:xfrm>
            <a:prstGeom prst="line">
              <a:avLst/>
            </a:prstGeom>
            <a:ln>
              <a:solidFill>
                <a:srgbClr val="A71C2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28E8ED5-0DA7-4F6C-BA11-054D5A9BE4A8}"/>
                </a:ext>
              </a:extLst>
            </p:cNvPr>
            <p:cNvSpPr txBox="1"/>
            <p:nvPr/>
          </p:nvSpPr>
          <p:spPr>
            <a:xfrm>
              <a:off x="10520810" y="481358"/>
              <a:ext cx="1398140" cy="461665"/>
            </a:xfrm>
            <a:prstGeom prst="rect">
              <a:avLst/>
            </a:prstGeom>
            <a:noFill/>
          </p:spPr>
          <p:txBody>
            <a:bodyPr wrap="none" rtlCol="0">
              <a:spAutoFit/>
            </a:bodyPr>
            <a:lstStyle/>
            <a:p>
              <a:r>
                <a:rPr lang="mn-MN" sz="1200" i="1" dirty="0">
                  <a:latin typeface="Roboto Light" panose="02000000000000000000" pitchFamily="2" charset="0"/>
                  <a:ea typeface="Roboto Light" panose="02000000000000000000" pitchFamily="2" charset="0"/>
                </a:rPr>
                <a:t>Зуун зуунд</a:t>
              </a:r>
            </a:p>
            <a:p>
              <a:r>
                <a:rPr lang="mn-MN" sz="1200" i="1" dirty="0">
                  <a:latin typeface="Roboto" panose="02000000000000000000" pitchFamily="2" charset="0"/>
                  <a:ea typeface="Roboto" panose="02000000000000000000" pitchFamily="2" charset="0"/>
                </a:rPr>
                <a:t>Нугаршгүй чанар</a:t>
              </a:r>
            </a:p>
          </p:txBody>
        </p:sp>
      </p:grpSp>
      <p:sp>
        <p:nvSpPr>
          <p:cNvPr id="14" name="Title 1">
            <a:extLst>
              <a:ext uri="{FF2B5EF4-FFF2-40B4-BE49-F238E27FC236}">
                <a16:creationId xmlns:a16="http://schemas.microsoft.com/office/drawing/2014/main" id="{69EBBB15-6AA1-4C87-A5FB-0340F5B7F083}"/>
              </a:ext>
            </a:extLst>
          </p:cNvPr>
          <p:cNvSpPr>
            <a:spLocks noGrp="1"/>
          </p:cNvSpPr>
          <p:nvPr>
            <p:ph type="title"/>
          </p:nvPr>
        </p:nvSpPr>
        <p:spPr>
          <a:xfrm>
            <a:off x="838200" y="365125"/>
            <a:ext cx="5981700" cy="1027907"/>
          </a:xfrm>
        </p:spPr>
        <p:txBody>
          <a:bodyPr/>
          <a:lstStyle/>
          <a:p>
            <a:r>
              <a:rPr lang="mn-MN" dirty="0">
                <a:latin typeface="Roboto" panose="02000000000000000000" pitchFamily="2" charset="0"/>
                <a:ea typeface="Roboto" panose="02000000000000000000" pitchFamily="2" charset="0"/>
              </a:rPr>
              <a:t>Санхүүгийн тайлан</a:t>
            </a:r>
          </a:p>
        </p:txBody>
      </p:sp>
      <p:sp>
        <p:nvSpPr>
          <p:cNvPr id="16" name="Text Placeholder 5"/>
          <p:cNvSpPr txBox="1">
            <a:spLocks/>
          </p:cNvSpPr>
          <p:nvPr/>
        </p:nvSpPr>
        <p:spPr>
          <a:xfrm>
            <a:off x="1003301" y="1564086"/>
            <a:ext cx="4583767" cy="462081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mn-MN" sz="1600" b="1" dirty="0">
                <a:latin typeface="Arial" pitchFamily="34" charset="0"/>
                <a:cs typeface="Arial" pitchFamily="34" charset="0"/>
              </a:rPr>
              <a:t>Мөнгөн урсгал</a:t>
            </a:r>
          </a:p>
          <a:p>
            <a:pPr marL="0" indent="0" algn="just">
              <a:lnSpc>
                <a:spcPct val="150000"/>
              </a:lnSpc>
              <a:buNone/>
            </a:pPr>
            <a:r>
              <a:rPr lang="mn-MN" sz="1400" dirty="0">
                <a:latin typeface="Arial" pitchFamily="34" charset="0"/>
                <a:cs typeface="Arial" pitchFamily="34" charset="0"/>
              </a:rPr>
              <a:t>Мөнгөн урсгалын тайлангаас харвал 2019 онд мөнгөн орлого 19%-аар өссөн ба үүнийг дагаад мөнгөн зарлага 41%-аар өссөн байна. </a:t>
            </a:r>
          </a:p>
          <a:p>
            <a:pPr marL="0" indent="0" algn="just">
              <a:lnSpc>
                <a:spcPct val="150000"/>
              </a:lnSpc>
              <a:buNone/>
            </a:pPr>
            <a:r>
              <a:rPr lang="mn-MN" sz="1400" dirty="0">
                <a:latin typeface="Arial" pitchFamily="34" charset="0"/>
                <a:cs typeface="Arial" pitchFamily="34" charset="0"/>
              </a:rPr>
              <a:t>Мөн бид 2019 оны эхэнд мөнгөний үлдэгдэл 10 сая төгрөг байсан ба 2019 онд зээлийн төлбөрт 533 сая төгрөг төлж оны эцсээр мөнгөн хөрөнгийн үлдэгдэл 252 сая болж өссөн байна.</a:t>
            </a:r>
          </a:p>
        </p:txBody>
      </p:sp>
      <p:graphicFrame>
        <p:nvGraphicFramePr>
          <p:cNvPr id="15" name="Content Placeholder 6">
            <a:extLst>
              <a:ext uri="{FF2B5EF4-FFF2-40B4-BE49-F238E27FC236}">
                <a16:creationId xmlns:a16="http://schemas.microsoft.com/office/drawing/2014/main" id="{6DFDA8EC-FF61-4DCD-947C-64CF9FB70AD6}"/>
              </a:ext>
            </a:extLst>
          </p:cNvPr>
          <p:cNvGraphicFramePr>
            <a:graphicFrameLocks noGrp="1"/>
          </p:cNvGraphicFramePr>
          <p:nvPr>
            <p:ph idx="1"/>
            <p:extLst>
              <p:ext uri="{D42A27DB-BD31-4B8C-83A1-F6EECF244321}">
                <p14:modId xmlns:p14="http://schemas.microsoft.com/office/powerpoint/2010/main" val="4152830511"/>
              </p:ext>
            </p:extLst>
          </p:nvPr>
        </p:nvGraphicFramePr>
        <p:xfrm>
          <a:off x="6015314" y="1587333"/>
          <a:ext cx="5903636" cy="4934906"/>
        </p:xfrm>
        <a:graphic>
          <a:graphicData uri="http://schemas.openxmlformats.org/drawingml/2006/table">
            <a:tbl>
              <a:tblPr firstRow="1" bandRow="1">
                <a:tableStyleId>{5FD0F851-EC5A-4D38-B0AD-8093EC10F338}</a:tableStyleId>
              </a:tblPr>
              <a:tblGrid>
                <a:gridCol w="2354263">
                  <a:extLst>
                    <a:ext uri="{9D8B030D-6E8A-4147-A177-3AD203B41FA5}">
                      <a16:colId xmlns:a16="http://schemas.microsoft.com/office/drawing/2014/main" val="20000"/>
                    </a:ext>
                  </a:extLst>
                </a:gridCol>
                <a:gridCol w="901700">
                  <a:extLst>
                    <a:ext uri="{9D8B030D-6E8A-4147-A177-3AD203B41FA5}">
                      <a16:colId xmlns:a16="http://schemas.microsoft.com/office/drawing/2014/main" val="20001"/>
                    </a:ext>
                  </a:extLst>
                </a:gridCol>
                <a:gridCol w="958850">
                  <a:extLst>
                    <a:ext uri="{9D8B030D-6E8A-4147-A177-3AD203B41FA5}">
                      <a16:colId xmlns:a16="http://schemas.microsoft.com/office/drawing/2014/main" val="20002"/>
                    </a:ext>
                  </a:extLst>
                </a:gridCol>
                <a:gridCol w="901700">
                  <a:extLst>
                    <a:ext uri="{9D8B030D-6E8A-4147-A177-3AD203B41FA5}">
                      <a16:colId xmlns:a16="http://schemas.microsoft.com/office/drawing/2014/main" val="20003"/>
                    </a:ext>
                  </a:extLst>
                </a:gridCol>
                <a:gridCol w="787123">
                  <a:extLst>
                    <a:ext uri="{9D8B030D-6E8A-4147-A177-3AD203B41FA5}">
                      <a16:colId xmlns:a16="http://schemas.microsoft.com/office/drawing/2014/main" val="20004"/>
                    </a:ext>
                  </a:extLst>
                </a:gridCol>
              </a:tblGrid>
              <a:tr h="369092">
                <a:tc gridSpan="5">
                  <a:txBody>
                    <a:bodyPr/>
                    <a:lstStyle/>
                    <a:p>
                      <a:pPr algn="l" rtl="0" fontAlgn="ctr"/>
                      <a:r>
                        <a:rPr lang="ru-RU" sz="1000" b="1" i="0" u="none" strike="noStrike" dirty="0">
                          <a:solidFill>
                            <a:srgbClr val="10253F"/>
                          </a:solidFill>
                          <a:effectLst/>
                          <a:latin typeface="Arial" panose="020B0604020202020204" pitchFamily="34" charset="0"/>
                          <a:cs typeface="Arial" panose="020B0604020202020204" pitchFamily="34" charset="0"/>
                        </a:rPr>
                        <a:t>Үйл ажиллагааны зардал /мян төгрөгөөр/</a:t>
                      </a:r>
                    </a:p>
                  </a:txBody>
                  <a:tcPr marL="0" marR="0" marT="0" marB="0" anchor="ctr">
                    <a:lnR w="12700" cap="flat" cmpd="sng" algn="ctr">
                      <a:solidFill>
                        <a:schemeClr val="tx1"/>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tcPr>
                </a:tc>
                <a:tc hMerge="1">
                  <a:txBody>
                    <a:bodyPr/>
                    <a:lstStyle/>
                    <a:p>
                      <a:endParaRPr lang="mn-MN"/>
                    </a:p>
                  </a:txBody>
                  <a:tcP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tcPr>
                </a:tc>
                <a:tc hMerge="1">
                  <a:txBody>
                    <a:bodyPr/>
                    <a:lstStyle/>
                    <a:p>
                      <a:endParaRPr lang="mn-MN"/>
                    </a:p>
                  </a:txBody>
                  <a:tcP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tcPr>
                </a:tc>
                <a:tc hMerge="1">
                  <a:txBody>
                    <a:bodyPr/>
                    <a:lstStyle/>
                    <a:p>
                      <a:endParaRPr lang="mn-MN"/>
                    </a:p>
                  </a:txBody>
                  <a:tcP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tcPr>
                </a:tc>
                <a:tc hMerge="1">
                  <a:txBody>
                    <a:bodyPr/>
                    <a:lstStyle/>
                    <a:p>
                      <a:endParaRPr lang="mn-MN"/>
                    </a:p>
                  </a:txBody>
                  <a:tcP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231210">
                <a:tc>
                  <a:txBody>
                    <a:bodyPr/>
                    <a:lstStyle/>
                    <a:p>
                      <a:pPr algn="ctr" rtl="0" fontAlgn="ctr"/>
                      <a:r>
                        <a:rPr lang="mn-MN" sz="900" b="1" i="0" u="none" strike="noStrike" dirty="0">
                          <a:solidFill>
                            <a:srgbClr val="000000"/>
                          </a:solidFill>
                          <a:effectLst/>
                          <a:latin typeface="Arial" panose="020B0604020202020204" pitchFamily="34" charset="0"/>
                          <a:cs typeface="Arial" panose="020B0604020202020204" pitchFamily="34" charset="0"/>
                        </a:rPr>
                        <a:t> Үзүүлэлт </a:t>
                      </a:r>
                    </a:p>
                  </a:txBody>
                  <a:tcPr marL="0" marR="0" marT="0" marB="0" anchor="ctr">
                    <a:lnT w="28575" cap="flat" cmpd="sng" algn="ctr">
                      <a:solidFill>
                        <a:schemeClr val="tx2">
                          <a:lumMod val="50000"/>
                        </a:schemeClr>
                      </a:solidFill>
                      <a:prstDash val="solid"/>
                      <a:round/>
                      <a:headEnd type="none" w="med" len="med"/>
                      <a:tailEnd type="none" w="med" len="med"/>
                    </a:lnT>
                    <a:solidFill>
                      <a:schemeClr val="bg1">
                        <a:lumMod val="85000"/>
                      </a:schemeClr>
                    </a:solidFill>
                  </a:tcPr>
                </a:tc>
                <a:tc>
                  <a:txBody>
                    <a:bodyPr/>
                    <a:lstStyle/>
                    <a:p>
                      <a:pPr algn="ctr" rtl="0" fontAlgn="ctr"/>
                      <a:r>
                        <a:rPr lang="mn-MN" sz="900" b="1" i="0" u="none" strike="noStrike" dirty="0">
                          <a:solidFill>
                            <a:srgbClr val="000000"/>
                          </a:solidFill>
                          <a:effectLst/>
                          <a:latin typeface="Arial" panose="020B0604020202020204" pitchFamily="34" charset="0"/>
                          <a:cs typeface="Arial" panose="020B0604020202020204" pitchFamily="34" charset="0"/>
                        </a:rPr>
                        <a:t>2017</a:t>
                      </a:r>
                    </a:p>
                  </a:txBody>
                  <a:tcPr marL="0" marR="0" marT="0" marB="0" anchor="ctr">
                    <a:lnT w="28575" cap="flat" cmpd="sng" algn="ctr">
                      <a:solidFill>
                        <a:schemeClr val="tx2">
                          <a:lumMod val="50000"/>
                        </a:schemeClr>
                      </a:solidFill>
                      <a:prstDash val="solid"/>
                      <a:round/>
                      <a:headEnd type="none" w="med" len="med"/>
                      <a:tailEnd type="none" w="med" len="med"/>
                    </a:lnT>
                    <a:solidFill>
                      <a:schemeClr val="bg1">
                        <a:lumMod val="85000"/>
                      </a:schemeClr>
                    </a:solidFill>
                  </a:tcPr>
                </a:tc>
                <a:tc>
                  <a:txBody>
                    <a:bodyPr/>
                    <a:lstStyle/>
                    <a:p>
                      <a:pPr algn="ctr" rtl="0" fontAlgn="ctr"/>
                      <a:r>
                        <a:rPr lang="mn-MN" sz="900" b="1" i="0" u="none" strike="noStrike">
                          <a:solidFill>
                            <a:srgbClr val="000000"/>
                          </a:solidFill>
                          <a:effectLst/>
                          <a:latin typeface="Arial" panose="020B0604020202020204" pitchFamily="34" charset="0"/>
                          <a:cs typeface="Arial" panose="020B0604020202020204" pitchFamily="34" charset="0"/>
                        </a:rPr>
                        <a:t>2018</a:t>
                      </a:r>
                    </a:p>
                  </a:txBody>
                  <a:tcPr marL="0" marR="0" marT="0" marB="0" anchor="ctr">
                    <a:lnT w="28575" cap="flat" cmpd="sng" algn="ctr">
                      <a:solidFill>
                        <a:schemeClr val="tx2">
                          <a:lumMod val="50000"/>
                        </a:schemeClr>
                      </a:solidFill>
                      <a:prstDash val="solid"/>
                      <a:round/>
                      <a:headEnd type="none" w="med" len="med"/>
                      <a:tailEnd type="none" w="med" len="med"/>
                    </a:lnT>
                    <a:solidFill>
                      <a:schemeClr val="bg1">
                        <a:lumMod val="85000"/>
                      </a:schemeClr>
                    </a:solidFill>
                  </a:tcPr>
                </a:tc>
                <a:tc>
                  <a:txBody>
                    <a:bodyPr/>
                    <a:lstStyle/>
                    <a:p>
                      <a:pPr algn="ctr" rtl="0" fontAlgn="ctr"/>
                      <a:r>
                        <a:rPr lang="mn-MN" sz="900" b="1" i="0" u="none" strike="noStrike" dirty="0">
                          <a:solidFill>
                            <a:srgbClr val="000000"/>
                          </a:solidFill>
                          <a:effectLst/>
                          <a:latin typeface="Arial" panose="020B0604020202020204" pitchFamily="34" charset="0"/>
                          <a:cs typeface="Arial" panose="020B0604020202020204" pitchFamily="34" charset="0"/>
                        </a:rPr>
                        <a:t>2019</a:t>
                      </a:r>
                    </a:p>
                  </a:txBody>
                  <a:tcPr marL="0" marR="0" marT="0" marB="0" anchor="ctr">
                    <a:lnT w="28575" cap="flat" cmpd="sng" algn="ctr">
                      <a:solidFill>
                        <a:schemeClr val="tx2">
                          <a:lumMod val="50000"/>
                        </a:schemeClr>
                      </a:solidFill>
                      <a:prstDash val="solid"/>
                      <a:round/>
                      <a:headEnd type="none" w="med" len="med"/>
                      <a:tailEnd type="none" w="med" len="med"/>
                    </a:lnT>
                    <a:solidFill>
                      <a:schemeClr val="bg1">
                        <a:lumMod val="85000"/>
                      </a:schemeClr>
                    </a:solidFill>
                  </a:tcPr>
                </a:tc>
                <a:tc>
                  <a:txBody>
                    <a:bodyPr/>
                    <a:lstStyle/>
                    <a:p>
                      <a:pPr algn="ctr" rtl="0" fontAlgn="ctr"/>
                      <a:r>
                        <a:rPr lang="mn-MN" sz="900" b="1" i="0" u="none" strike="noStrike" dirty="0">
                          <a:solidFill>
                            <a:srgbClr val="000000"/>
                          </a:solidFill>
                          <a:effectLst/>
                          <a:latin typeface="Arial" panose="020B0604020202020204" pitchFamily="34" charset="0"/>
                          <a:cs typeface="Arial" panose="020B0604020202020204" pitchFamily="34" charset="0"/>
                        </a:rPr>
                        <a:t>2019/2018</a:t>
                      </a:r>
                    </a:p>
                  </a:txBody>
                  <a:tcPr marL="0" marR="0" marT="0" marB="0" anchor="ctr">
                    <a:lnR w="12700" cap="flat" cmpd="sng" algn="ctr">
                      <a:solidFill>
                        <a:schemeClr val="tx1"/>
                      </a:solidFill>
                      <a:prstDash val="solid"/>
                      <a:round/>
                      <a:headEnd type="none" w="med" len="med"/>
                      <a:tailEnd type="none" w="med" len="med"/>
                    </a:lnR>
                    <a:lnT w="28575" cap="flat" cmpd="sng" algn="ctr">
                      <a:solidFill>
                        <a:schemeClr val="tx2">
                          <a:lumMod val="50000"/>
                        </a:schemeClr>
                      </a:solidFill>
                      <a:prstDash val="solid"/>
                      <a:round/>
                      <a:headEnd type="none" w="med" len="med"/>
                      <a:tailEnd type="none" w="med" len="med"/>
                    </a:lnT>
                    <a:solidFill>
                      <a:schemeClr val="bg1">
                        <a:lumMod val="85000"/>
                      </a:schemeClr>
                    </a:solidFill>
                  </a:tcPr>
                </a:tc>
                <a:extLst>
                  <a:ext uri="{0D108BD9-81ED-4DB2-BD59-A6C34878D82A}">
                    <a16:rowId xmlns:a16="http://schemas.microsoft.com/office/drawing/2014/main" val="10001"/>
                  </a:ext>
                </a:extLst>
              </a:tr>
              <a:tr h="172905">
                <a:tc>
                  <a:txBody>
                    <a:bodyPr/>
                    <a:lstStyle/>
                    <a:p>
                      <a:pPr algn="l" fontAlgn="ctr"/>
                      <a:r>
                        <a:rPr lang="mn-MN" sz="900" b="1" i="0" u="none" strike="noStrike" dirty="0">
                          <a:solidFill>
                            <a:srgbClr val="000000"/>
                          </a:solidFill>
                          <a:effectLst/>
                          <a:latin typeface="Arial" panose="020B0604020202020204" pitchFamily="34" charset="0"/>
                          <a:cs typeface="Arial" panose="020B0604020202020204" pitchFamily="34" charset="0"/>
                        </a:rPr>
                        <a:t>Үйл ажиллагааны мөнгөн гүйлгээ</a:t>
                      </a:r>
                    </a:p>
                  </a:txBody>
                  <a:tcPr marL="0" marR="0" marT="0" marB="0" anchor="ctr">
                    <a:solidFill>
                      <a:schemeClr val="bg1">
                        <a:lumMod val="85000"/>
                      </a:schemeClr>
                    </a:solidFill>
                  </a:tcPr>
                </a:tc>
                <a:tc>
                  <a:txBody>
                    <a:bodyPr/>
                    <a:lstStyle/>
                    <a:p>
                      <a:pPr algn="l" fontAlgn="ctr"/>
                      <a:r>
                        <a:rPr lang="mn-MN" sz="900" b="1" i="0" u="none" strike="noStrike">
                          <a:solidFill>
                            <a:srgbClr val="000000"/>
                          </a:solidFill>
                          <a:effectLst/>
                          <a:latin typeface="Arial" panose="020B0604020202020204" pitchFamily="34" charset="0"/>
                          <a:cs typeface="Arial" panose="020B0604020202020204" pitchFamily="34" charset="0"/>
                        </a:rPr>
                        <a:t> </a:t>
                      </a:r>
                    </a:p>
                  </a:txBody>
                  <a:tcPr marL="0" marR="0" marT="0" marB="0" anchor="ctr">
                    <a:solidFill>
                      <a:schemeClr val="bg1">
                        <a:lumMod val="85000"/>
                      </a:schemeClr>
                    </a:solidFill>
                  </a:tcPr>
                </a:tc>
                <a:tc>
                  <a:txBody>
                    <a:bodyPr/>
                    <a:lstStyle/>
                    <a:p>
                      <a:pPr algn="l" fontAlgn="ctr"/>
                      <a:r>
                        <a:rPr lang="mn-MN" sz="900" b="1"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ctr">
                    <a:solidFill>
                      <a:schemeClr val="bg1">
                        <a:lumMod val="85000"/>
                      </a:schemeClr>
                    </a:solidFill>
                  </a:tcPr>
                </a:tc>
                <a:tc>
                  <a:txBody>
                    <a:bodyPr/>
                    <a:lstStyle/>
                    <a:p>
                      <a:pPr algn="l" fontAlgn="ctr"/>
                      <a:r>
                        <a:rPr lang="mn-MN" sz="900" b="1"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ctr">
                    <a:solidFill>
                      <a:schemeClr val="bg1">
                        <a:lumMod val="85000"/>
                      </a:schemeClr>
                    </a:solidFill>
                  </a:tcPr>
                </a:tc>
                <a:tc>
                  <a:txBody>
                    <a:bodyPr/>
                    <a:lstStyle/>
                    <a:p>
                      <a:pPr algn="l" fontAlgn="ctr"/>
                      <a:endParaRPr lang="mn-MN" sz="9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chemeClr val="bg1">
                        <a:lumMod val="85000"/>
                      </a:schemeClr>
                    </a:solidFill>
                  </a:tcPr>
                </a:tc>
                <a:extLst>
                  <a:ext uri="{0D108BD9-81ED-4DB2-BD59-A6C34878D82A}">
                    <a16:rowId xmlns:a16="http://schemas.microsoft.com/office/drawing/2014/main" val="10002"/>
                  </a:ext>
                </a:extLst>
              </a:tr>
              <a:tr h="165321">
                <a:tc>
                  <a:txBody>
                    <a:bodyPr/>
                    <a:lstStyle/>
                    <a:p>
                      <a:pPr algn="l" fontAlgn="ctr"/>
                      <a:r>
                        <a:rPr lang="mn-MN" sz="900" b="1" i="1" u="sng" strike="noStrike">
                          <a:solidFill>
                            <a:srgbClr val="000000"/>
                          </a:solidFill>
                          <a:effectLst/>
                          <a:latin typeface="Arial" panose="020B0604020202020204" pitchFamily="34" charset="0"/>
                          <a:cs typeface="Arial" panose="020B0604020202020204" pitchFamily="34" charset="0"/>
                        </a:rPr>
                        <a:t>Мөнгөн орлого</a:t>
                      </a:r>
                    </a:p>
                  </a:txBody>
                  <a:tcPr marL="0" marR="0" marT="0" marB="0" anchor="ctr">
                    <a:solidFill>
                      <a:schemeClr val="bg1">
                        <a:lumMod val="85000"/>
                      </a:schemeClr>
                    </a:solidFill>
                  </a:tcPr>
                </a:tc>
                <a:tc>
                  <a:txBody>
                    <a:bodyPr/>
                    <a:lstStyle/>
                    <a:p>
                      <a:pPr algn="l" fontAlgn="ctr"/>
                      <a:r>
                        <a:rPr lang="mn-MN" sz="900" b="1" i="0" u="none" strike="noStrike">
                          <a:solidFill>
                            <a:srgbClr val="000000"/>
                          </a:solidFill>
                          <a:effectLst/>
                          <a:latin typeface="Arial" panose="020B0604020202020204" pitchFamily="34" charset="0"/>
                          <a:cs typeface="Arial" panose="020B0604020202020204" pitchFamily="34" charset="0"/>
                        </a:rPr>
                        <a:t>          7,070,628 </a:t>
                      </a:r>
                    </a:p>
                  </a:txBody>
                  <a:tcPr marL="0" marR="0" marT="0" marB="0" anchor="ctr">
                    <a:solidFill>
                      <a:schemeClr val="bg1">
                        <a:lumMod val="85000"/>
                      </a:schemeClr>
                    </a:solidFill>
                  </a:tcPr>
                </a:tc>
                <a:tc>
                  <a:txBody>
                    <a:bodyPr/>
                    <a:lstStyle/>
                    <a:p>
                      <a:pPr algn="l" fontAlgn="ctr"/>
                      <a:r>
                        <a:rPr lang="mn-MN" sz="900" b="1" i="0" u="none" strike="noStrike" dirty="0">
                          <a:solidFill>
                            <a:srgbClr val="000000"/>
                          </a:solidFill>
                          <a:effectLst/>
                          <a:latin typeface="Arial" panose="020B0604020202020204" pitchFamily="34" charset="0"/>
                          <a:cs typeface="Arial" panose="020B0604020202020204" pitchFamily="34" charset="0"/>
                        </a:rPr>
                        <a:t>          5,986,313 </a:t>
                      </a:r>
                    </a:p>
                  </a:txBody>
                  <a:tcPr marL="0" marR="0" marT="0" marB="0" anchor="ctr">
                    <a:solidFill>
                      <a:schemeClr val="bg1">
                        <a:lumMod val="85000"/>
                      </a:schemeClr>
                    </a:solidFill>
                  </a:tcPr>
                </a:tc>
                <a:tc>
                  <a:txBody>
                    <a:bodyPr/>
                    <a:lstStyle/>
                    <a:p>
                      <a:pPr algn="r" fontAlgn="ctr"/>
                      <a:r>
                        <a:rPr lang="en-US" sz="1000" b="1" i="0" u="none" strike="noStrike">
                          <a:solidFill>
                            <a:srgbClr val="000000"/>
                          </a:solidFill>
                          <a:effectLst/>
                          <a:latin typeface="Arial" panose="020B0604020202020204" pitchFamily="34" charset="0"/>
                        </a:rPr>
                        <a:t>       7,139,864 </a:t>
                      </a:r>
                    </a:p>
                  </a:txBody>
                  <a:tcPr marL="0" marR="0" marT="0" marB="0" anchor="ctr">
                    <a:solidFill>
                      <a:schemeClr val="bg1">
                        <a:lumMod val="85000"/>
                      </a:schemeClr>
                    </a:solidFill>
                  </a:tcPr>
                </a:tc>
                <a:tc>
                  <a:txBody>
                    <a:bodyPr/>
                    <a:lstStyle/>
                    <a:p>
                      <a:pPr algn="ctr" fontAlgn="b"/>
                      <a:r>
                        <a:rPr lang="en-US" sz="1000" b="1" i="0" u="none" strike="noStrike" dirty="0">
                          <a:solidFill>
                            <a:srgbClr val="000000"/>
                          </a:solidFill>
                          <a:effectLst/>
                          <a:latin typeface="Arial" panose="020B0604020202020204" pitchFamily="34" charset="0"/>
                        </a:rPr>
                        <a:t>119%</a:t>
                      </a:r>
                    </a:p>
                  </a:txBody>
                  <a:tcPr marL="0" marR="0" marT="0" marB="0" anchor="b">
                    <a:solidFill>
                      <a:schemeClr val="bg1">
                        <a:lumMod val="85000"/>
                      </a:schemeClr>
                    </a:solidFill>
                  </a:tcPr>
                </a:tc>
                <a:extLst>
                  <a:ext uri="{0D108BD9-81ED-4DB2-BD59-A6C34878D82A}">
                    <a16:rowId xmlns:a16="http://schemas.microsoft.com/office/drawing/2014/main" val="10003"/>
                  </a:ext>
                </a:extLst>
              </a:tr>
              <a:tr h="165321">
                <a:tc>
                  <a:txBody>
                    <a:bodyPr/>
                    <a:lstStyle/>
                    <a:p>
                      <a:pPr algn="l" fontAlgn="ctr"/>
                      <a:r>
                        <a:rPr lang="mn-MN" sz="900" b="0" i="0" u="none" strike="noStrike">
                          <a:solidFill>
                            <a:srgbClr val="000000"/>
                          </a:solidFill>
                          <a:effectLst/>
                          <a:latin typeface="Arial" panose="020B0604020202020204" pitchFamily="34" charset="0"/>
                          <a:cs typeface="Arial" panose="020B0604020202020204" pitchFamily="34" charset="0"/>
                        </a:rPr>
                        <a:t>Бараа борлуулсны орлого</a:t>
                      </a:r>
                    </a:p>
                  </a:txBody>
                  <a:tcPr marL="0" marR="0" marT="0" marB="0" anchor="ctr">
                    <a:solidFill>
                      <a:schemeClr val="bg1">
                        <a:lumMod val="85000"/>
                      </a:schemeClr>
                    </a:solidFill>
                  </a:tcPr>
                </a:tc>
                <a:tc>
                  <a:txBody>
                    <a:bodyPr/>
                    <a:lstStyle/>
                    <a:p>
                      <a:pPr algn="l" fontAlgn="ctr"/>
                      <a:r>
                        <a:rPr lang="mn-MN" sz="900" b="0" i="0" u="none" strike="noStrike" dirty="0">
                          <a:solidFill>
                            <a:srgbClr val="000000"/>
                          </a:solidFill>
                          <a:effectLst/>
                          <a:latin typeface="Arial" panose="020B0604020202020204" pitchFamily="34" charset="0"/>
                          <a:cs typeface="Arial" panose="020B0604020202020204" pitchFamily="34" charset="0"/>
                        </a:rPr>
                        <a:t>          6,494,255 </a:t>
                      </a:r>
                    </a:p>
                  </a:txBody>
                  <a:tcPr marL="0" marR="0" marT="0" marB="0" anchor="ctr">
                    <a:solidFill>
                      <a:schemeClr val="bg1">
                        <a:lumMod val="85000"/>
                      </a:schemeClr>
                    </a:solidFill>
                  </a:tcPr>
                </a:tc>
                <a:tc>
                  <a:txBody>
                    <a:bodyPr/>
                    <a:lstStyle/>
                    <a:p>
                      <a:pPr algn="l" fontAlgn="ctr"/>
                      <a:r>
                        <a:rPr lang="mn-MN" sz="900" b="0" i="0" u="none" strike="noStrike" dirty="0">
                          <a:solidFill>
                            <a:srgbClr val="000000"/>
                          </a:solidFill>
                          <a:effectLst/>
                          <a:latin typeface="Arial" panose="020B0604020202020204" pitchFamily="34" charset="0"/>
                          <a:cs typeface="Arial" panose="020B0604020202020204" pitchFamily="34" charset="0"/>
                        </a:rPr>
                        <a:t>          5,713,111 </a:t>
                      </a:r>
                    </a:p>
                  </a:txBody>
                  <a:tcPr marL="0" marR="0" marT="0" marB="0" anchor="ctr">
                    <a:solidFill>
                      <a:schemeClr val="bg1">
                        <a:lumMod val="85000"/>
                      </a:schemeClr>
                    </a:solidFill>
                  </a:tcPr>
                </a:tc>
                <a:tc>
                  <a:txBody>
                    <a:bodyPr/>
                    <a:lstStyle/>
                    <a:p>
                      <a:pPr algn="r" rtl="0" fontAlgn="ctr"/>
                      <a:r>
                        <a:rPr lang="en-US" sz="900" b="0" i="0" u="none" strike="noStrike">
                          <a:solidFill>
                            <a:srgbClr val="000000"/>
                          </a:solidFill>
                          <a:effectLst/>
                          <a:latin typeface="Arial" panose="020B0604020202020204" pitchFamily="34" charset="0"/>
                        </a:rPr>
                        <a:t>7,098,264</a:t>
                      </a:r>
                    </a:p>
                  </a:txBody>
                  <a:tcPr marL="0" marR="0" marT="0" marB="0" anchor="ctr">
                    <a:solidFill>
                      <a:schemeClr val="bg1">
                        <a:lumMod val="85000"/>
                      </a:schemeClr>
                    </a:solidFill>
                  </a:tcPr>
                </a:tc>
                <a:tc>
                  <a:txBody>
                    <a:bodyPr/>
                    <a:lstStyle/>
                    <a:p>
                      <a:pPr algn="ctr" fontAlgn="b"/>
                      <a:r>
                        <a:rPr lang="en-US" sz="1000" b="0" i="0" u="none" strike="noStrike" dirty="0">
                          <a:solidFill>
                            <a:srgbClr val="000000"/>
                          </a:solidFill>
                          <a:effectLst/>
                          <a:latin typeface="Arial" panose="020B0604020202020204" pitchFamily="34" charset="0"/>
                        </a:rPr>
                        <a:t>124%</a:t>
                      </a:r>
                    </a:p>
                  </a:txBody>
                  <a:tcPr marL="0" marR="0" marT="0" marB="0" anchor="b">
                    <a:solidFill>
                      <a:schemeClr val="bg1">
                        <a:lumMod val="85000"/>
                      </a:schemeClr>
                    </a:solidFill>
                  </a:tcPr>
                </a:tc>
                <a:extLst>
                  <a:ext uri="{0D108BD9-81ED-4DB2-BD59-A6C34878D82A}">
                    <a16:rowId xmlns:a16="http://schemas.microsoft.com/office/drawing/2014/main" val="10004"/>
                  </a:ext>
                </a:extLst>
              </a:tr>
              <a:tr h="165321">
                <a:tc>
                  <a:txBody>
                    <a:bodyPr/>
                    <a:lstStyle/>
                    <a:p>
                      <a:pPr algn="l" fontAlgn="ctr"/>
                      <a:r>
                        <a:rPr lang="mn-MN" sz="900" b="0" i="0" u="none" strike="noStrike">
                          <a:solidFill>
                            <a:srgbClr val="000000"/>
                          </a:solidFill>
                          <a:effectLst/>
                          <a:latin typeface="Arial" panose="020B0604020202020204" pitchFamily="34" charset="0"/>
                          <a:cs typeface="Arial" panose="020B0604020202020204" pitchFamily="34" charset="0"/>
                        </a:rPr>
                        <a:t>Бусад мөнгөн орлого</a:t>
                      </a:r>
                    </a:p>
                  </a:txBody>
                  <a:tcPr marL="0" marR="0" marT="0" marB="0" anchor="ctr">
                    <a:solidFill>
                      <a:schemeClr val="bg1">
                        <a:lumMod val="85000"/>
                      </a:schemeClr>
                    </a:solidFill>
                  </a:tcPr>
                </a:tc>
                <a:tc>
                  <a:txBody>
                    <a:bodyPr/>
                    <a:lstStyle/>
                    <a:p>
                      <a:pPr algn="l" fontAlgn="ctr"/>
                      <a:r>
                        <a:rPr lang="mn-MN" sz="900" b="0" i="0" u="none" strike="noStrike">
                          <a:solidFill>
                            <a:srgbClr val="000000"/>
                          </a:solidFill>
                          <a:effectLst/>
                          <a:latin typeface="Arial" panose="020B0604020202020204" pitchFamily="34" charset="0"/>
                          <a:cs typeface="Arial" panose="020B0604020202020204" pitchFamily="34" charset="0"/>
                        </a:rPr>
                        <a:t>             576,373 </a:t>
                      </a:r>
                    </a:p>
                  </a:txBody>
                  <a:tcPr marL="0" marR="0" marT="0" marB="0" anchor="ctr">
                    <a:solidFill>
                      <a:schemeClr val="bg1">
                        <a:lumMod val="85000"/>
                      </a:schemeClr>
                    </a:solidFill>
                  </a:tcPr>
                </a:tc>
                <a:tc>
                  <a:txBody>
                    <a:bodyPr/>
                    <a:lstStyle/>
                    <a:p>
                      <a:pPr algn="l" fontAlgn="ctr"/>
                      <a:r>
                        <a:rPr lang="mn-MN" sz="900" b="0" i="0" u="none" strike="noStrike" dirty="0">
                          <a:solidFill>
                            <a:srgbClr val="000000"/>
                          </a:solidFill>
                          <a:effectLst/>
                          <a:latin typeface="Arial" panose="020B0604020202020204" pitchFamily="34" charset="0"/>
                          <a:cs typeface="Arial" panose="020B0604020202020204" pitchFamily="34" charset="0"/>
                        </a:rPr>
                        <a:t>             273,203 </a:t>
                      </a:r>
                    </a:p>
                  </a:txBody>
                  <a:tcPr marL="0" marR="0" marT="0" marB="0" anchor="ctr">
                    <a:solidFill>
                      <a:schemeClr val="bg1">
                        <a:lumMod val="85000"/>
                      </a:schemeClr>
                    </a:solidFill>
                  </a:tcPr>
                </a:tc>
                <a:tc>
                  <a:txBody>
                    <a:bodyPr/>
                    <a:lstStyle/>
                    <a:p>
                      <a:pPr algn="r" rtl="0" fontAlgn="ctr"/>
                      <a:r>
                        <a:rPr lang="en-US" sz="900" b="0" i="0" u="none" strike="noStrike">
                          <a:solidFill>
                            <a:srgbClr val="000000"/>
                          </a:solidFill>
                          <a:effectLst/>
                          <a:latin typeface="Arial" panose="020B0604020202020204" pitchFamily="34" charset="0"/>
                        </a:rPr>
                        <a:t>41,600</a:t>
                      </a:r>
                    </a:p>
                  </a:txBody>
                  <a:tcPr marL="0" marR="0" marT="0" marB="0" anchor="ctr">
                    <a:solidFill>
                      <a:schemeClr val="bg1">
                        <a:lumMod val="85000"/>
                      </a:schemeClr>
                    </a:solidFill>
                  </a:tcPr>
                </a:tc>
                <a:tc>
                  <a:txBody>
                    <a:bodyPr/>
                    <a:lstStyle/>
                    <a:p>
                      <a:pPr algn="ctr" fontAlgn="b"/>
                      <a:r>
                        <a:rPr lang="en-US" sz="1000" b="0" i="0" u="none" strike="noStrike" dirty="0">
                          <a:solidFill>
                            <a:srgbClr val="000000"/>
                          </a:solidFill>
                          <a:effectLst/>
                          <a:latin typeface="Arial" panose="020B0604020202020204" pitchFamily="34" charset="0"/>
                        </a:rPr>
                        <a:t>15%</a:t>
                      </a:r>
                    </a:p>
                  </a:txBody>
                  <a:tcPr marL="0" marR="0" marT="0" marB="0" anchor="b">
                    <a:solidFill>
                      <a:schemeClr val="bg1">
                        <a:lumMod val="85000"/>
                      </a:schemeClr>
                    </a:solidFill>
                  </a:tcPr>
                </a:tc>
                <a:extLst>
                  <a:ext uri="{0D108BD9-81ED-4DB2-BD59-A6C34878D82A}">
                    <a16:rowId xmlns:a16="http://schemas.microsoft.com/office/drawing/2014/main" val="10005"/>
                  </a:ext>
                </a:extLst>
              </a:tr>
              <a:tr h="165321">
                <a:tc>
                  <a:txBody>
                    <a:bodyPr/>
                    <a:lstStyle/>
                    <a:p>
                      <a:pPr algn="l" fontAlgn="ctr"/>
                      <a:r>
                        <a:rPr lang="mn-MN" sz="900" b="1" i="1" u="sng" strike="noStrike">
                          <a:solidFill>
                            <a:srgbClr val="000000"/>
                          </a:solidFill>
                          <a:effectLst/>
                          <a:latin typeface="Arial" panose="020B0604020202020204" pitchFamily="34" charset="0"/>
                          <a:cs typeface="Arial" panose="020B0604020202020204" pitchFamily="34" charset="0"/>
                        </a:rPr>
                        <a:t>Мөнгөн зарлага</a:t>
                      </a:r>
                    </a:p>
                  </a:txBody>
                  <a:tcPr marL="0" marR="0" marT="0" marB="0" anchor="ctr">
                    <a:solidFill>
                      <a:schemeClr val="bg1">
                        <a:lumMod val="85000"/>
                      </a:schemeClr>
                    </a:solidFill>
                  </a:tcPr>
                </a:tc>
                <a:tc>
                  <a:txBody>
                    <a:bodyPr/>
                    <a:lstStyle/>
                    <a:p>
                      <a:pPr algn="l" fontAlgn="ctr"/>
                      <a:r>
                        <a:rPr lang="mn-MN" sz="900" b="1" i="0" u="none" strike="noStrike">
                          <a:solidFill>
                            <a:srgbClr val="000000"/>
                          </a:solidFill>
                          <a:effectLst/>
                          <a:latin typeface="Arial" panose="020B0604020202020204" pitchFamily="34" charset="0"/>
                          <a:cs typeface="Arial" panose="020B0604020202020204" pitchFamily="34" charset="0"/>
                        </a:rPr>
                        <a:t>          5,519,476 </a:t>
                      </a:r>
                    </a:p>
                  </a:txBody>
                  <a:tcPr marL="0" marR="0" marT="0" marB="0" anchor="ctr">
                    <a:solidFill>
                      <a:schemeClr val="bg1">
                        <a:lumMod val="85000"/>
                      </a:schemeClr>
                    </a:solidFill>
                  </a:tcPr>
                </a:tc>
                <a:tc>
                  <a:txBody>
                    <a:bodyPr/>
                    <a:lstStyle/>
                    <a:p>
                      <a:pPr algn="l" fontAlgn="ctr"/>
                      <a:r>
                        <a:rPr lang="mn-MN" sz="900" b="1" i="0" u="none" strike="noStrike" dirty="0">
                          <a:solidFill>
                            <a:srgbClr val="000000"/>
                          </a:solidFill>
                          <a:effectLst/>
                          <a:latin typeface="Arial" panose="020B0604020202020204" pitchFamily="34" charset="0"/>
                          <a:cs typeface="Arial" panose="020B0604020202020204" pitchFamily="34" charset="0"/>
                        </a:rPr>
                        <a:t>          4,505,703 </a:t>
                      </a:r>
                    </a:p>
                  </a:txBody>
                  <a:tcPr marL="0" marR="0" marT="0" marB="0" anchor="ctr">
                    <a:solidFill>
                      <a:schemeClr val="bg1">
                        <a:lumMod val="85000"/>
                      </a:schemeClr>
                    </a:solidFill>
                  </a:tcPr>
                </a:tc>
                <a:tc>
                  <a:txBody>
                    <a:bodyPr/>
                    <a:lstStyle/>
                    <a:p>
                      <a:pPr algn="r" fontAlgn="ctr"/>
                      <a:r>
                        <a:rPr lang="en-US" sz="1000" b="1" i="0" u="none" strike="noStrike">
                          <a:solidFill>
                            <a:srgbClr val="000000"/>
                          </a:solidFill>
                          <a:effectLst/>
                          <a:latin typeface="Arial" panose="020B0604020202020204" pitchFamily="34" charset="0"/>
                        </a:rPr>
                        <a:t>       6,368,552 </a:t>
                      </a:r>
                    </a:p>
                  </a:txBody>
                  <a:tcPr marL="0" marR="0" marT="0" marB="0" anchor="ctr">
                    <a:solidFill>
                      <a:schemeClr val="bg1">
                        <a:lumMod val="85000"/>
                      </a:schemeClr>
                    </a:solidFill>
                  </a:tcPr>
                </a:tc>
                <a:tc>
                  <a:txBody>
                    <a:bodyPr/>
                    <a:lstStyle/>
                    <a:p>
                      <a:pPr algn="ctr" fontAlgn="b"/>
                      <a:r>
                        <a:rPr lang="en-US" sz="1000" b="1" i="0" u="none" strike="noStrike" dirty="0">
                          <a:solidFill>
                            <a:srgbClr val="000000"/>
                          </a:solidFill>
                          <a:effectLst/>
                          <a:latin typeface="Arial" panose="020B0604020202020204" pitchFamily="34" charset="0"/>
                        </a:rPr>
                        <a:t>141%</a:t>
                      </a:r>
                    </a:p>
                  </a:txBody>
                  <a:tcPr marL="0" marR="0" marT="0" marB="0" anchor="b">
                    <a:solidFill>
                      <a:schemeClr val="bg1">
                        <a:lumMod val="85000"/>
                      </a:schemeClr>
                    </a:solidFill>
                  </a:tcPr>
                </a:tc>
                <a:extLst>
                  <a:ext uri="{0D108BD9-81ED-4DB2-BD59-A6C34878D82A}">
                    <a16:rowId xmlns:a16="http://schemas.microsoft.com/office/drawing/2014/main" val="10006"/>
                  </a:ext>
                </a:extLst>
              </a:tr>
              <a:tr h="165321">
                <a:tc>
                  <a:txBody>
                    <a:bodyPr/>
                    <a:lstStyle/>
                    <a:p>
                      <a:pPr algn="l" fontAlgn="ctr"/>
                      <a:r>
                        <a:rPr lang="mn-MN" sz="900" b="0" i="0" u="none" strike="noStrike" dirty="0">
                          <a:solidFill>
                            <a:srgbClr val="000000"/>
                          </a:solidFill>
                          <a:effectLst/>
                          <a:latin typeface="Arial" panose="020B0604020202020204" pitchFamily="34" charset="0"/>
                          <a:cs typeface="Arial" panose="020B0604020202020204" pitchFamily="34" charset="0"/>
                        </a:rPr>
                        <a:t>Ажилчдад төлсөн</a:t>
                      </a:r>
                    </a:p>
                  </a:txBody>
                  <a:tcPr marL="0" marR="0" marT="0" marB="0" anchor="ctr">
                    <a:solidFill>
                      <a:schemeClr val="bg1">
                        <a:lumMod val="85000"/>
                      </a:schemeClr>
                    </a:solidFill>
                  </a:tcPr>
                </a:tc>
                <a:tc>
                  <a:txBody>
                    <a:bodyPr/>
                    <a:lstStyle/>
                    <a:p>
                      <a:pPr algn="l" fontAlgn="ctr"/>
                      <a:r>
                        <a:rPr lang="mn-MN" sz="900" b="0" i="0" u="none" strike="noStrike">
                          <a:solidFill>
                            <a:srgbClr val="000000"/>
                          </a:solidFill>
                          <a:effectLst/>
                          <a:latin typeface="Arial" panose="020B0604020202020204" pitchFamily="34" charset="0"/>
                          <a:cs typeface="Arial" panose="020B0604020202020204" pitchFamily="34" charset="0"/>
                        </a:rPr>
                        <a:t>             448,495 </a:t>
                      </a:r>
                    </a:p>
                  </a:txBody>
                  <a:tcPr marL="0" marR="0" marT="0" marB="0" anchor="ctr">
                    <a:solidFill>
                      <a:schemeClr val="bg1">
                        <a:lumMod val="85000"/>
                      </a:schemeClr>
                    </a:solidFill>
                  </a:tcPr>
                </a:tc>
                <a:tc>
                  <a:txBody>
                    <a:bodyPr/>
                    <a:lstStyle/>
                    <a:p>
                      <a:pPr algn="l" fontAlgn="ctr"/>
                      <a:r>
                        <a:rPr lang="mn-MN" sz="900" b="0" i="0" u="none" strike="noStrike" dirty="0">
                          <a:solidFill>
                            <a:srgbClr val="000000"/>
                          </a:solidFill>
                          <a:effectLst/>
                          <a:latin typeface="Arial" panose="020B0604020202020204" pitchFamily="34" charset="0"/>
                          <a:cs typeface="Arial" panose="020B0604020202020204" pitchFamily="34" charset="0"/>
                        </a:rPr>
                        <a:t>             515,937 </a:t>
                      </a:r>
                    </a:p>
                  </a:txBody>
                  <a:tcPr marL="0" marR="0" marT="0" marB="0" anchor="ctr">
                    <a:solidFill>
                      <a:schemeClr val="bg1">
                        <a:lumMod val="85000"/>
                      </a:schemeClr>
                    </a:solidFill>
                  </a:tcPr>
                </a:tc>
                <a:tc>
                  <a:txBody>
                    <a:bodyPr/>
                    <a:lstStyle/>
                    <a:p>
                      <a:pPr algn="r" rtl="0" fontAlgn="ctr"/>
                      <a:r>
                        <a:rPr lang="en-US" sz="900" b="0" i="0" u="none" strike="noStrike">
                          <a:solidFill>
                            <a:srgbClr val="000000"/>
                          </a:solidFill>
                          <a:effectLst/>
                          <a:latin typeface="Arial" panose="020B0604020202020204" pitchFamily="34" charset="0"/>
                        </a:rPr>
                        <a:t>734,070</a:t>
                      </a:r>
                    </a:p>
                  </a:txBody>
                  <a:tcPr marL="0" marR="0" marT="0" marB="0" anchor="ctr">
                    <a:solidFill>
                      <a:schemeClr val="bg1">
                        <a:lumMod val="85000"/>
                      </a:schemeClr>
                    </a:solidFill>
                  </a:tcPr>
                </a:tc>
                <a:tc>
                  <a:txBody>
                    <a:bodyPr/>
                    <a:lstStyle/>
                    <a:p>
                      <a:pPr algn="ctr" fontAlgn="b"/>
                      <a:r>
                        <a:rPr lang="en-US" sz="1000" b="0" i="0" u="none" strike="noStrike" dirty="0">
                          <a:solidFill>
                            <a:srgbClr val="000000"/>
                          </a:solidFill>
                          <a:effectLst/>
                          <a:latin typeface="Arial" panose="020B0604020202020204" pitchFamily="34" charset="0"/>
                        </a:rPr>
                        <a:t>142%</a:t>
                      </a:r>
                    </a:p>
                  </a:txBody>
                  <a:tcPr marL="0" marR="0" marT="0" marB="0" anchor="b">
                    <a:solidFill>
                      <a:schemeClr val="bg1">
                        <a:lumMod val="85000"/>
                      </a:schemeClr>
                    </a:solidFill>
                  </a:tcPr>
                </a:tc>
                <a:extLst>
                  <a:ext uri="{0D108BD9-81ED-4DB2-BD59-A6C34878D82A}">
                    <a16:rowId xmlns:a16="http://schemas.microsoft.com/office/drawing/2014/main" val="10007"/>
                  </a:ext>
                </a:extLst>
              </a:tr>
              <a:tr h="165321">
                <a:tc>
                  <a:txBody>
                    <a:bodyPr/>
                    <a:lstStyle/>
                    <a:p>
                      <a:pPr algn="l" fontAlgn="ctr"/>
                      <a:r>
                        <a:rPr lang="mn-MN" sz="900" b="0" i="0" u="none" strike="noStrike">
                          <a:solidFill>
                            <a:srgbClr val="000000"/>
                          </a:solidFill>
                          <a:effectLst/>
                          <a:latin typeface="Arial" panose="020B0604020202020204" pitchFamily="34" charset="0"/>
                          <a:cs typeface="Arial" panose="020B0604020202020204" pitchFamily="34" charset="0"/>
                        </a:rPr>
                        <a:t>НД-ын байгууллагад төлсөн</a:t>
                      </a:r>
                    </a:p>
                  </a:txBody>
                  <a:tcPr marL="0" marR="0" marT="0" marB="0" anchor="ctr">
                    <a:solidFill>
                      <a:schemeClr val="bg1">
                        <a:lumMod val="85000"/>
                      </a:schemeClr>
                    </a:solidFill>
                  </a:tcPr>
                </a:tc>
                <a:tc>
                  <a:txBody>
                    <a:bodyPr/>
                    <a:lstStyle/>
                    <a:p>
                      <a:pPr algn="l" fontAlgn="ctr"/>
                      <a:r>
                        <a:rPr lang="mn-MN" sz="900" b="0" i="0" u="none" strike="noStrike">
                          <a:solidFill>
                            <a:srgbClr val="000000"/>
                          </a:solidFill>
                          <a:effectLst/>
                          <a:latin typeface="Arial" panose="020B0604020202020204" pitchFamily="34" charset="0"/>
                          <a:cs typeface="Arial" panose="020B0604020202020204" pitchFamily="34" charset="0"/>
                        </a:rPr>
                        <a:t>             210,700 </a:t>
                      </a:r>
                    </a:p>
                  </a:txBody>
                  <a:tcPr marL="0" marR="0" marT="0" marB="0" anchor="ctr">
                    <a:solidFill>
                      <a:schemeClr val="bg1">
                        <a:lumMod val="85000"/>
                      </a:schemeClr>
                    </a:solidFill>
                  </a:tcPr>
                </a:tc>
                <a:tc>
                  <a:txBody>
                    <a:bodyPr/>
                    <a:lstStyle/>
                    <a:p>
                      <a:pPr algn="l" fontAlgn="ctr"/>
                      <a:r>
                        <a:rPr lang="mn-MN" sz="900" b="0" i="0" u="none" strike="noStrike" dirty="0">
                          <a:solidFill>
                            <a:srgbClr val="000000"/>
                          </a:solidFill>
                          <a:effectLst/>
                          <a:latin typeface="Arial" panose="020B0604020202020204" pitchFamily="34" charset="0"/>
                          <a:cs typeface="Arial" panose="020B0604020202020204" pitchFamily="34" charset="0"/>
                        </a:rPr>
                        <a:t>             191,070 </a:t>
                      </a:r>
                    </a:p>
                  </a:txBody>
                  <a:tcPr marL="0" marR="0" marT="0" marB="0" anchor="ctr">
                    <a:solidFill>
                      <a:schemeClr val="bg1">
                        <a:lumMod val="85000"/>
                      </a:schemeClr>
                    </a:solidFill>
                  </a:tcPr>
                </a:tc>
                <a:tc>
                  <a:txBody>
                    <a:bodyPr/>
                    <a:lstStyle/>
                    <a:p>
                      <a:pPr algn="r" rtl="0" fontAlgn="ctr"/>
                      <a:r>
                        <a:rPr lang="en-US" sz="900" b="0" i="0" u="none" strike="noStrike">
                          <a:solidFill>
                            <a:srgbClr val="000000"/>
                          </a:solidFill>
                          <a:effectLst/>
                          <a:latin typeface="Arial" panose="020B0604020202020204" pitchFamily="34" charset="0"/>
                        </a:rPr>
                        <a:t>222,064</a:t>
                      </a:r>
                    </a:p>
                  </a:txBody>
                  <a:tcPr marL="0" marR="0" marT="0" marB="0" anchor="ctr">
                    <a:solidFill>
                      <a:schemeClr val="bg1">
                        <a:lumMod val="85000"/>
                      </a:schemeClr>
                    </a:solidFill>
                  </a:tcPr>
                </a:tc>
                <a:tc>
                  <a:txBody>
                    <a:bodyPr/>
                    <a:lstStyle/>
                    <a:p>
                      <a:pPr algn="ctr" fontAlgn="b"/>
                      <a:r>
                        <a:rPr lang="en-US" sz="1000" b="0" i="0" u="none" strike="noStrike" dirty="0">
                          <a:solidFill>
                            <a:srgbClr val="000000"/>
                          </a:solidFill>
                          <a:effectLst/>
                          <a:latin typeface="Arial" panose="020B0604020202020204" pitchFamily="34" charset="0"/>
                        </a:rPr>
                        <a:t>116%</a:t>
                      </a:r>
                    </a:p>
                  </a:txBody>
                  <a:tcPr marL="0" marR="0" marT="0" marB="0" anchor="b">
                    <a:solidFill>
                      <a:schemeClr val="bg1">
                        <a:lumMod val="85000"/>
                      </a:schemeClr>
                    </a:solidFill>
                  </a:tcPr>
                </a:tc>
                <a:extLst>
                  <a:ext uri="{0D108BD9-81ED-4DB2-BD59-A6C34878D82A}">
                    <a16:rowId xmlns:a16="http://schemas.microsoft.com/office/drawing/2014/main" val="10008"/>
                  </a:ext>
                </a:extLst>
              </a:tr>
              <a:tr h="165321">
                <a:tc>
                  <a:txBody>
                    <a:bodyPr/>
                    <a:lstStyle/>
                    <a:p>
                      <a:pPr algn="l" fontAlgn="ctr"/>
                      <a:r>
                        <a:rPr lang="mn-MN" sz="900" b="0" i="0" u="none" strike="noStrike">
                          <a:solidFill>
                            <a:srgbClr val="000000"/>
                          </a:solidFill>
                          <a:effectLst/>
                          <a:latin typeface="Arial" panose="020B0604020202020204" pitchFamily="34" charset="0"/>
                          <a:cs typeface="Arial" panose="020B0604020202020204" pitchFamily="34" charset="0"/>
                        </a:rPr>
                        <a:t>ТЭМ худалан авахад төлсөн</a:t>
                      </a:r>
                    </a:p>
                  </a:txBody>
                  <a:tcPr marL="0" marR="0" marT="0" marB="0" anchor="ctr">
                    <a:solidFill>
                      <a:schemeClr val="bg1">
                        <a:lumMod val="85000"/>
                      </a:schemeClr>
                    </a:solidFill>
                  </a:tcPr>
                </a:tc>
                <a:tc>
                  <a:txBody>
                    <a:bodyPr/>
                    <a:lstStyle/>
                    <a:p>
                      <a:pPr algn="l" fontAlgn="ctr"/>
                      <a:r>
                        <a:rPr lang="mn-MN" sz="900" b="0" i="0" u="none" strike="noStrike">
                          <a:solidFill>
                            <a:srgbClr val="000000"/>
                          </a:solidFill>
                          <a:effectLst/>
                          <a:latin typeface="Arial" panose="020B0604020202020204" pitchFamily="34" charset="0"/>
                          <a:cs typeface="Arial" panose="020B0604020202020204" pitchFamily="34" charset="0"/>
                        </a:rPr>
                        <a:t>          3,057,726 </a:t>
                      </a:r>
                    </a:p>
                  </a:txBody>
                  <a:tcPr marL="0" marR="0" marT="0" marB="0" anchor="ctr">
                    <a:solidFill>
                      <a:schemeClr val="bg1">
                        <a:lumMod val="85000"/>
                      </a:schemeClr>
                    </a:solidFill>
                  </a:tcPr>
                </a:tc>
                <a:tc>
                  <a:txBody>
                    <a:bodyPr/>
                    <a:lstStyle/>
                    <a:p>
                      <a:pPr algn="l" fontAlgn="ctr"/>
                      <a:r>
                        <a:rPr lang="mn-MN" sz="900" b="0" i="0" u="none" strike="noStrike" dirty="0">
                          <a:solidFill>
                            <a:srgbClr val="000000"/>
                          </a:solidFill>
                          <a:effectLst/>
                          <a:latin typeface="Arial" panose="020B0604020202020204" pitchFamily="34" charset="0"/>
                          <a:cs typeface="Arial" panose="020B0604020202020204" pitchFamily="34" charset="0"/>
                        </a:rPr>
                        <a:t>          2,650,975 </a:t>
                      </a:r>
                    </a:p>
                  </a:txBody>
                  <a:tcPr marL="0" marR="0" marT="0" marB="0" anchor="ctr">
                    <a:solidFill>
                      <a:schemeClr val="bg1">
                        <a:lumMod val="85000"/>
                      </a:schemeClr>
                    </a:solidFill>
                  </a:tcPr>
                </a:tc>
                <a:tc>
                  <a:txBody>
                    <a:bodyPr/>
                    <a:lstStyle/>
                    <a:p>
                      <a:pPr algn="r" rtl="0" fontAlgn="ctr"/>
                      <a:r>
                        <a:rPr lang="en-US" sz="900" b="0" i="0" u="none" strike="noStrike">
                          <a:solidFill>
                            <a:srgbClr val="000000"/>
                          </a:solidFill>
                          <a:effectLst/>
                          <a:latin typeface="Arial" panose="020B0604020202020204" pitchFamily="34" charset="0"/>
                        </a:rPr>
                        <a:t>3,753,479</a:t>
                      </a:r>
                    </a:p>
                  </a:txBody>
                  <a:tcPr marL="0" marR="0" marT="0" marB="0" anchor="ctr">
                    <a:solidFill>
                      <a:schemeClr val="bg1">
                        <a:lumMod val="85000"/>
                      </a:schemeClr>
                    </a:solidFill>
                  </a:tcPr>
                </a:tc>
                <a:tc>
                  <a:txBody>
                    <a:bodyPr/>
                    <a:lstStyle/>
                    <a:p>
                      <a:pPr algn="ctr" fontAlgn="b"/>
                      <a:r>
                        <a:rPr lang="en-US" sz="1000" b="0" i="0" u="none" strike="noStrike" dirty="0">
                          <a:solidFill>
                            <a:srgbClr val="000000"/>
                          </a:solidFill>
                          <a:effectLst/>
                          <a:latin typeface="Arial" panose="020B0604020202020204" pitchFamily="34" charset="0"/>
                        </a:rPr>
                        <a:t>142%</a:t>
                      </a:r>
                    </a:p>
                  </a:txBody>
                  <a:tcPr marL="0" marR="0" marT="0" marB="0" anchor="b">
                    <a:solidFill>
                      <a:schemeClr val="bg1">
                        <a:lumMod val="85000"/>
                      </a:schemeClr>
                    </a:solidFill>
                  </a:tcPr>
                </a:tc>
                <a:extLst>
                  <a:ext uri="{0D108BD9-81ED-4DB2-BD59-A6C34878D82A}">
                    <a16:rowId xmlns:a16="http://schemas.microsoft.com/office/drawing/2014/main" val="10009"/>
                  </a:ext>
                </a:extLst>
              </a:tr>
              <a:tr h="165321">
                <a:tc>
                  <a:txBody>
                    <a:bodyPr/>
                    <a:lstStyle/>
                    <a:p>
                      <a:pPr algn="l" fontAlgn="ctr"/>
                      <a:r>
                        <a:rPr lang="mn-MN" sz="900" b="0" i="0" u="none" strike="noStrike">
                          <a:solidFill>
                            <a:srgbClr val="000000"/>
                          </a:solidFill>
                          <a:effectLst/>
                          <a:latin typeface="Arial" panose="020B0604020202020204" pitchFamily="34" charset="0"/>
                          <a:cs typeface="Arial" panose="020B0604020202020204" pitchFamily="34" charset="0"/>
                        </a:rPr>
                        <a:t>Ашиглалтын зардалд</a:t>
                      </a:r>
                    </a:p>
                  </a:txBody>
                  <a:tcPr marL="0" marR="0" marT="0" marB="0" anchor="ctr">
                    <a:solidFill>
                      <a:schemeClr val="bg1">
                        <a:lumMod val="85000"/>
                      </a:schemeClr>
                    </a:solidFill>
                  </a:tcPr>
                </a:tc>
                <a:tc>
                  <a:txBody>
                    <a:bodyPr/>
                    <a:lstStyle/>
                    <a:p>
                      <a:pPr algn="l" fontAlgn="ctr"/>
                      <a:r>
                        <a:rPr lang="mn-MN" sz="900" b="0" i="0" u="none" strike="noStrike">
                          <a:solidFill>
                            <a:srgbClr val="000000"/>
                          </a:solidFill>
                          <a:effectLst/>
                          <a:latin typeface="Arial" panose="020B0604020202020204" pitchFamily="34" charset="0"/>
                          <a:cs typeface="Arial" panose="020B0604020202020204" pitchFamily="34" charset="0"/>
                        </a:rPr>
                        <a:t>                    176 </a:t>
                      </a:r>
                    </a:p>
                  </a:txBody>
                  <a:tcPr marL="0" marR="0" marT="0" marB="0" anchor="ctr">
                    <a:solidFill>
                      <a:schemeClr val="bg1">
                        <a:lumMod val="85000"/>
                      </a:schemeClr>
                    </a:solidFill>
                  </a:tcPr>
                </a:tc>
                <a:tc>
                  <a:txBody>
                    <a:bodyPr/>
                    <a:lstStyle/>
                    <a:p>
                      <a:pPr algn="l" fontAlgn="ctr"/>
                      <a:r>
                        <a:rPr lang="mn-MN" sz="900" b="0" i="0" u="none" strike="noStrike" dirty="0">
                          <a:solidFill>
                            <a:srgbClr val="000000"/>
                          </a:solidFill>
                          <a:effectLst/>
                          <a:latin typeface="Arial" panose="020B0604020202020204" pitchFamily="34" charset="0"/>
                          <a:cs typeface="Arial" panose="020B0604020202020204" pitchFamily="34" charset="0"/>
                        </a:rPr>
                        <a:t>                       -   </a:t>
                      </a:r>
                    </a:p>
                  </a:txBody>
                  <a:tcPr marL="0" marR="0" marT="0" marB="0" anchor="ctr">
                    <a:solidFill>
                      <a:schemeClr val="bg1">
                        <a:lumMod val="85000"/>
                      </a:schemeClr>
                    </a:solidFill>
                  </a:tcPr>
                </a:tc>
                <a:tc>
                  <a:txBody>
                    <a:bodyPr/>
                    <a:lstStyle/>
                    <a:p>
                      <a:pPr algn="r" rtl="0" fontAlgn="ctr"/>
                      <a:r>
                        <a:rPr lang="en-US" sz="900" b="0" i="0" u="none" strike="noStrike">
                          <a:solidFill>
                            <a:srgbClr val="000000"/>
                          </a:solidFill>
                          <a:effectLst/>
                          <a:latin typeface="Arial" panose="020B0604020202020204" pitchFamily="34" charset="0"/>
                        </a:rPr>
                        <a:t>                       -   </a:t>
                      </a:r>
                    </a:p>
                  </a:txBody>
                  <a:tcPr marL="0" marR="0" marT="0" marB="0" anchor="ctr">
                    <a:solidFill>
                      <a:schemeClr val="bg1">
                        <a:lumMod val="85000"/>
                      </a:schemeClr>
                    </a:solidFill>
                  </a:tcPr>
                </a:tc>
                <a:tc>
                  <a:txBody>
                    <a:bodyPr/>
                    <a:lstStyle/>
                    <a:p>
                      <a:pPr algn="ctr" fontAlgn="b"/>
                      <a:endParaRPr lang="en-US" sz="1000" b="0" i="0" u="none" strike="noStrike" dirty="0">
                        <a:solidFill>
                          <a:srgbClr val="000000"/>
                        </a:solidFill>
                        <a:effectLst/>
                        <a:latin typeface="Arial" panose="020B0604020202020204" pitchFamily="34" charset="0"/>
                      </a:endParaRPr>
                    </a:p>
                  </a:txBody>
                  <a:tcPr marL="0" marR="0" marT="0" marB="0" anchor="b">
                    <a:solidFill>
                      <a:schemeClr val="bg1">
                        <a:lumMod val="85000"/>
                      </a:schemeClr>
                    </a:solidFill>
                  </a:tcPr>
                </a:tc>
                <a:extLst>
                  <a:ext uri="{0D108BD9-81ED-4DB2-BD59-A6C34878D82A}">
                    <a16:rowId xmlns:a16="http://schemas.microsoft.com/office/drawing/2014/main" val="10010"/>
                  </a:ext>
                </a:extLst>
              </a:tr>
              <a:tr h="165321">
                <a:tc>
                  <a:txBody>
                    <a:bodyPr/>
                    <a:lstStyle/>
                    <a:p>
                      <a:pPr algn="l" fontAlgn="ctr"/>
                      <a:r>
                        <a:rPr lang="mn-MN" sz="900" b="0" i="0" u="none" strike="noStrike">
                          <a:solidFill>
                            <a:srgbClr val="000000"/>
                          </a:solidFill>
                          <a:effectLst/>
                          <a:latin typeface="Arial" panose="020B0604020202020204" pitchFamily="34" charset="0"/>
                          <a:cs typeface="Arial" panose="020B0604020202020204" pitchFamily="34" charset="0"/>
                        </a:rPr>
                        <a:t>Түлш болон сэлбэг хэрэгсэлд төлсөн</a:t>
                      </a:r>
                    </a:p>
                  </a:txBody>
                  <a:tcPr marL="0" marR="0" marT="0" marB="0" anchor="ctr">
                    <a:solidFill>
                      <a:schemeClr val="bg1">
                        <a:lumMod val="85000"/>
                      </a:schemeClr>
                    </a:solidFill>
                  </a:tcPr>
                </a:tc>
                <a:tc>
                  <a:txBody>
                    <a:bodyPr/>
                    <a:lstStyle/>
                    <a:p>
                      <a:pPr algn="l" fontAlgn="ctr"/>
                      <a:r>
                        <a:rPr lang="mn-MN" sz="900" b="0" i="0" u="none" strike="noStrike">
                          <a:solidFill>
                            <a:srgbClr val="000000"/>
                          </a:solidFill>
                          <a:effectLst/>
                          <a:latin typeface="Arial" panose="020B0604020202020204" pitchFamily="34" charset="0"/>
                          <a:cs typeface="Arial" panose="020B0604020202020204" pitchFamily="34" charset="0"/>
                        </a:rPr>
                        <a:t>                    835 </a:t>
                      </a:r>
                    </a:p>
                  </a:txBody>
                  <a:tcPr marL="0" marR="0" marT="0" marB="0" anchor="ctr">
                    <a:solidFill>
                      <a:schemeClr val="bg1">
                        <a:lumMod val="85000"/>
                      </a:schemeClr>
                    </a:solidFill>
                  </a:tcPr>
                </a:tc>
                <a:tc>
                  <a:txBody>
                    <a:bodyPr/>
                    <a:lstStyle/>
                    <a:p>
                      <a:pPr algn="l" fontAlgn="ctr"/>
                      <a:r>
                        <a:rPr lang="mn-MN" sz="900" b="0" i="0" u="none" strike="noStrike">
                          <a:solidFill>
                            <a:srgbClr val="000000"/>
                          </a:solidFill>
                          <a:effectLst/>
                          <a:latin typeface="Arial" panose="020B0604020202020204" pitchFamily="34" charset="0"/>
                          <a:cs typeface="Arial" panose="020B0604020202020204" pitchFamily="34" charset="0"/>
                        </a:rPr>
                        <a:t>                    140 </a:t>
                      </a:r>
                    </a:p>
                  </a:txBody>
                  <a:tcPr marL="0" marR="0" marT="0" marB="0" anchor="ctr">
                    <a:solidFill>
                      <a:schemeClr val="bg1">
                        <a:lumMod val="85000"/>
                      </a:schemeClr>
                    </a:solidFill>
                  </a:tcPr>
                </a:tc>
                <a:tc>
                  <a:txBody>
                    <a:bodyPr/>
                    <a:lstStyle/>
                    <a:p>
                      <a:pPr algn="r" rtl="0" fontAlgn="ctr"/>
                      <a:r>
                        <a:rPr lang="en-US" sz="900" b="0" i="0" u="none" strike="noStrike">
                          <a:solidFill>
                            <a:srgbClr val="000000"/>
                          </a:solidFill>
                          <a:effectLst/>
                          <a:latin typeface="Arial" panose="020B0604020202020204" pitchFamily="34" charset="0"/>
                        </a:rPr>
                        <a:t>11330.891</a:t>
                      </a:r>
                    </a:p>
                  </a:txBody>
                  <a:tcPr marL="0" marR="0" marT="0" marB="0" anchor="ctr">
                    <a:solidFill>
                      <a:schemeClr val="bg1">
                        <a:lumMod val="85000"/>
                      </a:schemeClr>
                    </a:solidFill>
                  </a:tcPr>
                </a:tc>
                <a:tc>
                  <a:txBody>
                    <a:bodyPr/>
                    <a:lstStyle/>
                    <a:p>
                      <a:pPr algn="ctr" fontAlgn="b"/>
                      <a:r>
                        <a:rPr lang="en-US" sz="1000" b="0" i="0" u="none" strike="noStrike" dirty="0">
                          <a:solidFill>
                            <a:srgbClr val="000000"/>
                          </a:solidFill>
                          <a:effectLst/>
                          <a:latin typeface="Arial" panose="020B0604020202020204" pitchFamily="34" charset="0"/>
                        </a:rPr>
                        <a:t>8093%</a:t>
                      </a:r>
                    </a:p>
                  </a:txBody>
                  <a:tcPr marL="0" marR="0" marT="0" marB="0" anchor="b">
                    <a:solidFill>
                      <a:schemeClr val="bg1">
                        <a:lumMod val="85000"/>
                      </a:schemeClr>
                    </a:solidFill>
                  </a:tcPr>
                </a:tc>
                <a:extLst>
                  <a:ext uri="{0D108BD9-81ED-4DB2-BD59-A6C34878D82A}">
                    <a16:rowId xmlns:a16="http://schemas.microsoft.com/office/drawing/2014/main" val="10011"/>
                  </a:ext>
                </a:extLst>
              </a:tr>
              <a:tr h="165321">
                <a:tc>
                  <a:txBody>
                    <a:bodyPr/>
                    <a:lstStyle/>
                    <a:p>
                      <a:pPr algn="l" fontAlgn="ctr"/>
                      <a:r>
                        <a:rPr lang="mn-MN" sz="900" b="0" i="0" u="none" strike="noStrike">
                          <a:solidFill>
                            <a:srgbClr val="000000"/>
                          </a:solidFill>
                          <a:effectLst/>
                          <a:latin typeface="Arial" panose="020B0604020202020204" pitchFamily="34" charset="0"/>
                          <a:cs typeface="Arial" panose="020B0604020202020204" pitchFamily="34" charset="0"/>
                        </a:rPr>
                        <a:t>Хүүний төлбөрт төлсөн</a:t>
                      </a:r>
                    </a:p>
                  </a:txBody>
                  <a:tcPr marL="0" marR="0" marT="0" marB="0" anchor="ctr">
                    <a:solidFill>
                      <a:schemeClr val="bg1">
                        <a:lumMod val="85000"/>
                      </a:schemeClr>
                    </a:solidFill>
                  </a:tcPr>
                </a:tc>
                <a:tc>
                  <a:txBody>
                    <a:bodyPr/>
                    <a:lstStyle/>
                    <a:p>
                      <a:pPr algn="l" fontAlgn="ctr"/>
                      <a:r>
                        <a:rPr lang="mn-MN" sz="900" b="0" i="0" u="none" strike="noStrike">
                          <a:solidFill>
                            <a:srgbClr val="000000"/>
                          </a:solidFill>
                          <a:effectLst/>
                          <a:latin typeface="Arial" panose="020B0604020202020204" pitchFamily="34" charset="0"/>
                          <a:cs typeface="Arial" panose="020B0604020202020204" pitchFamily="34" charset="0"/>
                        </a:rPr>
                        <a:t>             156,374 </a:t>
                      </a:r>
                    </a:p>
                  </a:txBody>
                  <a:tcPr marL="0" marR="0" marT="0" marB="0" anchor="ctr">
                    <a:solidFill>
                      <a:schemeClr val="bg1">
                        <a:lumMod val="85000"/>
                      </a:schemeClr>
                    </a:solidFill>
                  </a:tcPr>
                </a:tc>
                <a:tc>
                  <a:txBody>
                    <a:bodyPr/>
                    <a:lstStyle/>
                    <a:p>
                      <a:pPr algn="l" fontAlgn="ctr"/>
                      <a:r>
                        <a:rPr lang="mn-MN" sz="900" b="0" i="0" u="none" strike="noStrike" dirty="0">
                          <a:solidFill>
                            <a:srgbClr val="000000"/>
                          </a:solidFill>
                          <a:effectLst/>
                          <a:latin typeface="Arial" panose="020B0604020202020204" pitchFamily="34" charset="0"/>
                          <a:cs typeface="Arial" panose="020B0604020202020204" pitchFamily="34" charset="0"/>
                        </a:rPr>
                        <a:t>               66,827 </a:t>
                      </a:r>
                    </a:p>
                  </a:txBody>
                  <a:tcPr marL="0" marR="0" marT="0" marB="0" anchor="ctr">
                    <a:solidFill>
                      <a:schemeClr val="bg1">
                        <a:lumMod val="85000"/>
                      </a:schemeClr>
                    </a:solidFill>
                  </a:tcPr>
                </a:tc>
                <a:tc>
                  <a:txBody>
                    <a:bodyPr/>
                    <a:lstStyle/>
                    <a:p>
                      <a:pPr algn="r" rtl="0" fontAlgn="ctr"/>
                      <a:r>
                        <a:rPr lang="en-US" sz="900" b="0" i="0" u="none" strike="noStrike">
                          <a:solidFill>
                            <a:srgbClr val="000000"/>
                          </a:solidFill>
                          <a:effectLst/>
                          <a:latin typeface="Arial" panose="020B0604020202020204" pitchFamily="34" charset="0"/>
                        </a:rPr>
                        <a:t>10,771</a:t>
                      </a:r>
                    </a:p>
                  </a:txBody>
                  <a:tcPr marL="0" marR="0" marT="0" marB="0" anchor="ctr">
                    <a:solidFill>
                      <a:schemeClr val="bg1">
                        <a:lumMod val="85000"/>
                      </a:schemeClr>
                    </a:solidFill>
                  </a:tcPr>
                </a:tc>
                <a:tc>
                  <a:txBody>
                    <a:bodyPr/>
                    <a:lstStyle/>
                    <a:p>
                      <a:pPr algn="ctr" fontAlgn="b"/>
                      <a:r>
                        <a:rPr lang="en-US" sz="1000" b="0" i="0" u="none" strike="noStrike" dirty="0">
                          <a:solidFill>
                            <a:srgbClr val="000000"/>
                          </a:solidFill>
                          <a:effectLst/>
                          <a:latin typeface="Arial" panose="020B0604020202020204" pitchFamily="34" charset="0"/>
                        </a:rPr>
                        <a:t>16%</a:t>
                      </a:r>
                    </a:p>
                  </a:txBody>
                  <a:tcPr marL="0" marR="0" marT="0" marB="0" anchor="b">
                    <a:solidFill>
                      <a:schemeClr val="bg1">
                        <a:lumMod val="85000"/>
                      </a:schemeClr>
                    </a:solidFill>
                  </a:tcPr>
                </a:tc>
                <a:extLst>
                  <a:ext uri="{0D108BD9-81ED-4DB2-BD59-A6C34878D82A}">
                    <a16:rowId xmlns:a16="http://schemas.microsoft.com/office/drawing/2014/main" val="10012"/>
                  </a:ext>
                </a:extLst>
              </a:tr>
              <a:tr h="165321">
                <a:tc>
                  <a:txBody>
                    <a:bodyPr/>
                    <a:lstStyle/>
                    <a:p>
                      <a:pPr algn="l" fontAlgn="ctr"/>
                      <a:r>
                        <a:rPr lang="mn-MN" sz="900" b="0" i="0" u="none" strike="noStrike">
                          <a:solidFill>
                            <a:srgbClr val="000000"/>
                          </a:solidFill>
                          <a:effectLst/>
                          <a:latin typeface="Arial" panose="020B0604020202020204" pitchFamily="34" charset="0"/>
                          <a:cs typeface="Arial" panose="020B0604020202020204" pitchFamily="34" charset="0"/>
                        </a:rPr>
                        <a:t>Татварын байгууллагад төлсөн</a:t>
                      </a:r>
                    </a:p>
                  </a:txBody>
                  <a:tcPr marL="0" marR="0" marT="0" marB="0" anchor="ctr">
                    <a:solidFill>
                      <a:schemeClr val="bg1">
                        <a:lumMod val="85000"/>
                      </a:schemeClr>
                    </a:solidFill>
                  </a:tcPr>
                </a:tc>
                <a:tc>
                  <a:txBody>
                    <a:bodyPr/>
                    <a:lstStyle/>
                    <a:p>
                      <a:pPr algn="l" fontAlgn="ctr"/>
                      <a:r>
                        <a:rPr lang="mn-MN" sz="900" b="0" i="0" u="none" strike="noStrike">
                          <a:solidFill>
                            <a:srgbClr val="000000"/>
                          </a:solidFill>
                          <a:effectLst/>
                          <a:latin typeface="Arial" panose="020B0604020202020204" pitchFamily="34" charset="0"/>
                          <a:cs typeface="Arial" panose="020B0604020202020204" pitchFamily="34" charset="0"/>
                        </a:rPr>
                        <a:t>             343,329 </a:t>
                      </a:r>
                    </a:p>
                  </a:txBody>
                  <a:tcPr marL="0" marR="0" marT="0" marB="0" anchor="ctr">
                    <a:solidFill>
                      <a:schemeClr val="bg1">
                        <a:lumMod val="85000"/>
                      </a:schemeClr>
                    </a:solidFill>
                  </a:tcPr>
                </a:tc>
                <a:tc>
                  <a:txBody>
                    <a:bodyPr/>
                    <a:lstStyle/>
                    <a:p>
                      <a:pPr algn="l" fontAlgn="ctr"/>
                      <a:r>
                        <a:rPr lang="mn-MN" sz="900" b="0" i="0" u="none" strike="noStrike">
                          <a:solidFill>
                            <a:srgbClr val="000000"/>
                          </a:solidFill>
                          <a:effectLst/>
                          <a:latin typeface="Arial" panose="020B0604020202020204" pitchFamily="34" charset="0"/>
                          <a:cs typeface="Arial" panose="020B0604020202020204" pitchFamily="34" charset="0"/>
                        </a:rPr>
                        <a:t>             326,258 </a:t>
                      </a:r>
                    </a:p>
                  </a:txBody>
                  <a:tcPr marL="0" marR="0" marT="0" marB="0" anchor="ctr">
                    <a:solidFill>
                      <a:schemeClr val="bg1">
                        <a:lumMod val="85000"/>
                      </a:schemeClr>
                    </a:solidFill>
                  </a:tcPr>
                </a:tc>
                <a:tc>
                  <a:txBody>
                    <a:bodyPr/>
                    <a:lstStyle/>
                    <a:p>
                      <a:pPr algn="r" rtl="0" fontAlgn="ctr"/>
                      <a:r>
                        <a:rPr lang="en-US" sz="900" b="0" i="0" u="none" strike="noStrike">
                          <a:solidFill>
                            <a:srgbClr val="000000"/>
                          </a:solidFill>
                          <a:effectLst/>
                          <a:latin typeface="Arial" panose="020B0604020202020204" pitchFamily="34" charset="0"/>
                        </a:rPr>
                        <a:t>146,017</a:t>
                      </a:r>
                    </a:p>
                  </a:txBody>
                  <a:tcPr marL="0" marR="0" marT="0" marB="0" anchor="ctr">
                    <a:solidFill>
                      <a:schemeClr val="bg1">
                        <a:lumMod val="85000"/>
                      </a:schemeClr>
                    </a:solidFill>
                  </a:tcPr>
                </a:tc>
                <a:tc>
                  <a:txBody>
                    <a:bodyPr/>
                    <a:lstStyle/>
                    <a:p>
                      <a:pPr algn="ctr" fontAlgn="b"/>
                      <a:r>
                        <a:rPr lang="en-US" sz="1000" b="0" i="0" u="none" strike="noStrike" dirty="0">
                          <a:solidFill>
                            <a:srgbClr val="000000"/>
                          </a:solidFill>
                          <a:effectLst/>
                          <a:latin typeface="Arial" panose="020B0604020202020204" pitchFamily="34" charset="0"/>
                        </a:rPr>
                        <a:t>45%</a:t>
                      </a:r>
                    </a:p>
                  </a:txBody>
                  <a:tcPr marL="0" marR="0" marT="0" marB="0" anchor="b">
                    <a:solidFill>
                      <a:schemeClr val="bg1">
                        <a:lumMod val="85000"/>
                      </a:schemeClr>
                    </a:solidFill>
                  </a:tcPr>
                </a:tc>
                <a:extLst>
                  <a:ext uri="{0D108BD9-81ED-4DB2-BD59-A6C34878D82A}">
                    <a16:rowId xmlns:a16="http://schemas.microsoft.com/office/drawing/2014/main" val="10013"/>
                  </a:ext>
                </a:extLst>
              </a:tr>
              <a:tr h="165321">
                <a:tc>
                  <a:txBody>
                    <a:bodyPr/>
                    <a:lstStyle/>
                    <a:p>
                      <a:pPr algn="l" fontAlgn="ctr"/>
                      <a:r>
                        <a:rPr lang="mn-MN" sz="900" b="0" i="0" u="none" strike="noStrike">
                          <a:solidFill>
                            <a:srgbClr val="000000"/>
                          </a:solidFill>
                          <a:effectLst/>
                          <a:latin typeface="Arial" panose="020B0604020202020204" pitchFamily="34" charset="0"/>
                          <a:cs typeface="Arial" panose="020B0604020202020204" pitchFamily="34" charset="0"/>
                        </a:rPr>
                        <a:t>Даатгалд төлсөн</a:t>
                      </a:r>
                    </a:p>
                  </a:txBody>
                  <a:tcPr marL="0" marR="0" marT="0" marB="0" anchor="ctr">
                    <a:solidFill>
                      <a:schemeClr val="bg1">
                        <a:lumMod val="85000"/>
                      </a:schemeClr>
                    </a:solidFill>
                  </a:tcPr>
                </a:tc>
                <a:tc>
                  <a:txBody>
                    <a:bodyPr/>
                    <a:lstStyle/>
                    <a:p>
                      <a:pPr algn="l" fontAlgn="ctr"/>
                      <a:r>
                        <a:rPr lang="mn-MN" sz="900" b="0" i="0" u="none" strike="noStrike">
                          <a:solidFill>
                            <a:srgbClr val="000000"/>
                          </a:solidFill>
                          <a:effectLst/>
                          <a:latin typeface="Arial" panose="020B0604020202020204" pitchFamily="34" charset="0"/>
                          <a:cs typeface="Arial" panose="020B0604020202020204" pitchFamily="34" charset="0"/>
                        </a:rPr>
                        <a:t>                       -   </a:t>
                      </a:r>
                    </a:p>
                  </a:txBody>
                  <a:tcPr marL="0" marR="0" marT="0" marB="0" anchor="ctr">
                    <a:solidFill>
                      <a:schemeClr val="bg1">
                        <a:lumMod val="85000"/>
                      </a:schemeClr>
                    </a:solidFill>
                  </a:tcPr>
                </a:tc>
                <a:tc>
                  <a:txBody>
                    <a:bodyPr/>
                    <a:lstStyle/>
                    <a:p>
                      <a:pPr algn="l" fontAlgn="ctr"/>
                      <a:r>
                        <a:rPr lang="mn-MN" sz="900" b="0" i="0" u="none" strike="noStrike" dirty="0">
                          <a:solidFill>
                            <a:srgbClr val="000000"/>
                          </a:solidFill>
                          <a:effectLst/>
                          <a:latin typeface="Arial" panose="020B0604020202020204" pitchFamily="34" charset="0"/>
                          <a:cs typeface="Arial" panose="020B0604020202020204" pitchFamily="34" charset="0"/>
                        </a:rPr>
                        <a:t>                 6,469 </a:t>
                      </a:r>
                    </a:p>
                  </a:txBody>
                  <a:tcPr marL="0" marR="0" marT="0" marB="0" anchor="ctr">
                    <a:solidFill>
                      <a:schemeClr val="bg1">
                        <a:lumMod val="85000"/>
                      </a:schemeClr>
                    </a:solidFill>
                  </a:tcPr>
                </a:tc>
                <a:tc>
                  <a:txBody>
                    <a:bodyPr/>
                    <a:lstStyle/>
                    <a:p>
                      <a:pPr algn="r" rtl="0" fontAlgn="ctr"/>
                      <a:r>
                        <a:rPr lang="en-US" sz="900" b="0" i="0" u="none" strike="noStrike">
                          <a:solidFill>
                            <a:srgbClr val="000000"/>
                          </a:solidFill>
                          <a:effectLst/>
                          <a:latin typeface="Arial" panose="020B0604020202020204" pitchFamily="34" charset="0"/>
                        </a:rPr>
                        <a:t>8,250</a:t>
                      </a:r>
                    </a:p>
                  </a:txBody>
                  <a:tcPr marL="0" marR="0" marT="0" marB="0" anchor="ctr">
                    <a:solidFill>
                      <a:schemeClr val="bg1">
                        <a:lumMod val="85000"/>
                      </a:schemeClr>
                    </a:solidFill>
                  </a:tcPr>
                </a:tc>
                <a:tc>
                  <a:txBody>
                    <a:bodyPr/>
                    <a:lstStyle/>
                    <a:p>
                      <a:pPr algn="ctr" fontAlgn="b"/>
                      <a:r>
                        <a:rPr lang="en-US" sz="1000" b="0" i="0" u="none" strike="noStrike" dirty="0">
                          <a:solidFill>
                            <a:srgbClr val="000000"/>
                          </a:solidFill>
                          <a:effectLst/>
                          <a:latin typeface="Arial" panose="020B0604020202020204" pitchFamily="34" charset="0"/>
                        </a:rPr>
                        <a:t>100%</a:t>
                      </a:r>
                    </a:p>
                  </a:txBody>
                  <a:tcPr marL="0" marR="0" marT="0" marB="0" anchor="b">
                    <a:solidFill>
                      <a:schemeClr val="bg1">
                        <a:lumMod val="85000"/>
                      </a:schemeClr>
                    </a:solidFill>
                  </a:tcPr>
                </a:tc>
                <a:extLst>
                  <a:ext uri="{0D108BD9-81ED-4DB2-BD59-A6C34878D82A}">
                    <a16:rowId xmlns:a16="http://schemas.microsoft.com/office/drawing/2014/main" val="10014"/>
                  </a:ext>
                </a:extLst>
              </a:tr>
              <a:tr h="165321">
                <a:tc>
                  <a:txBody>
                    <a:bodyPr/>
                    <a:lstStyle/>
                    <a:p>
                      <a:pPr algn="l" fontAlgn="ctr"/>
                      <a:r>
                        <a:rPr lang="mn-MN" sz="900" b="0" i="0" u="none" strike="noStrike">
                          <a:solidFill>
                            <a:srgbClr val="000000"/>
                          </a:solidFill>
                          <a:effectLst/>
                          <a:latin typeface="Arial" panose="020B0604020202020204" pitchFamily="34" charset="0"/>
                          <a:cs typeface="Arial" panose="020B0604020202020204" pitchFamily="34" charset="0"/>
                        </a:rPr>
                        <a:t>Бусад мөнгөн зарлага</a:t>
                      </a:r>
                    </a:p>
                  </a:txBody>
                  <a:tcPr marL="0" marR="0" marT="0" marB="0" anchor="ctr">
                    <a:solidFill>
                      <a:schemeClr val="bg1">
                        <a:lumMod val="85000"/>
                      </a:schemeClr>
                    </a:solidFill>
                  </a:tcPr>
                </a:tc>
                <a:tc>
                  <a:txBody>
                    <a:bodyPr/>
                    <a:lstStyle/>
                    <a:p>
                      <a:pPr algn="l" fontAlgn="ctr"/>
                      <a:r>
                        <a:rPr lang="mn-MN" sz="900" b="0" i="0" u="none" strike="noStrike">
                          <a:solidFill>
                            <a:srgbClr val="000000"/>
                          </a:solidFill>
                          <a:effectLst/>
                          <a:latin typeface="Arial" panose="020B0604020202020204" pitchFamily="34" charset="0"/>
                          <a:cs typeface="Arial" panose="020B0604020202020204" pitchFamily="34" charset="0"/>
                        </a:rPr>
                        <a:t>          1,301,839 </a:t>
                      </a:r>
                    </a:p>
                  </a:txBody>
                  <a:tcPr marL="0" marR="0" marT="0" marB="0" anchor="ctr">
                    <a:solidFill>
                      <a:schemeClr val="bg1">
                        <a:lumMod val="85000"/>
                      </a:schemeClr>
                    </a:solidFill>
                  </a:tcPr>
                </a:tc>
                <a:tc>
                  <a:txBody>
                    <a:bodyPr/>
                    <a:lstStyle/>
                    <a:p>
                      <a:pPr algn="l" fontAlgn="ctr"/>
                      <a:r>
                        <a:rPr lang="mn-MN" sz="900" b="0" i="0" u="none" strike="noStrike" dirty="0">
                          <a:solidFill>
                            <a:srgbClr val="000000"/>
                          </a:solidFill>
                          <a:effectLst/>
                          <a:latin typeface="Arial" panose="020B0604020202020204" pitchFamily="34" charset="0"/>
                          <a:cs typeface="Arial" panose="020B0604020202020204" pitchFamily="34" charset="0"/>
                        </a:rPr>
                        <a:t>             748,027 </a:t>
                      </a:r>
                    </a:p>
                  </a:txBody>
                  <a:tcPr marL="0" marR="0" marT="0" marB="0" anchor="ctr">
                    <a:solidFill>
                      <a:schemeClr val="bg1">
                        <a:lumMod val="85000"/>
                      </a:schemeClr>
                    </a:solidFill>
                  </a:tcPr>
                </a:tc>
                <a:tc>
                  <a:txBody>
                    <a:bodyPr/>
                    <a:lstStyle/>
                    <a:p>
                      <a:pPr algn="r" rtl="0" fontAlgn="ctr"/>
                      <a:r>
                        <a:rPr lang="en-US" sz="900" b="0" i="0" u="none" strike="noStrike">
                          <a:solidFill>
                            <a:srgbClr val="000000"/>
                          </a:solidFill>
                          <a:effectLst/>
                          <a:latin typeface="Arial" panose="020B0604020202020204" pitchFamily="34" charset="0"/>
                        </a:rPr>
                        <a:t>1,482,570</a:t>
                      </a:r>
                    </a:p>
                  </a:txBody>
                  <a:tcPr marL="0" marR="0" marT="0" marB="0" anchor="ctr">
                    <a:solidFill>
                      <a:schemeClr val="bg1">
                        <a:lumMod val="85000"/>
                      </a:schemeClr>
                    </a:solidFill>
                  </a:tcPr>
                </a:tc>
                <a:tc>
                  <a:txBody>
                    <a:bodyPr/>
                    <a:lstStyle/>
                    <a:p>
                      <a:pPr algn="ctr" fontAlgn="b"/>
                      <a:r>
                        <a:rPr lang="en-US" sz="1000" b="0" i="0" u="none" strike="noStrike" dirty="0">
                          <a:solidFill>
                            <a:srgbClr val="000000"/>
                          </a:solidFill>
                          <a:effectLst/>
                          <a:latin typeface="Arial" panose="020B0604020202020204" pitchFamily="34" charset="0"/>
                        </a:rPr>
                        <a:t>198%</a:t>
                      </a:r>
                    </a:p>
                  </a:txBody>
                  <a:tcPr marL="0" marR="0" marT="0" marB="0" anchor="b">
                    <a:solidFill>
                      <a:schemeClr val="bg1">
                        <a:lumMod val="85000"/>
                      </a:schemeClr>
                    </a:solidFill>
                  </a:tcPr>
                </a:tc>
                <a:extLst>
                  <a:ext uri="{0D108BD9-81ED-4DB2-BD59-A6C34878D82A}">
                    <a16:rowId xmlns:a16="http://schemas.microsoft.com/office/drawing/2014/main" val="10015"/>
                  </a:ext>
                </a:extLst>
              </a:tr>
              <a:tr h="165321">
                <a:tc>
                  <a:txBody>
                    <a:bodyPr/>
                    <a:lstStyle/>
                    <a:p>
                      <a:pPr algn="l" fontAlgn="ctr"/>
                      <a:r>
                        <a:rPr lang="mn-MN" sz="900" b="1" i="0" u="none" strike="noStrike">
                          <a:solidFill>
                            <a:srgbClr val="000000"/>
                          </a:solidFill>
                          <a:effectLst/>
                          <a:latin typeface="Arial" panose="020B0604020202020204" pitchFamily="34" charset="0"/>
                          <a:cs typeface="Arial" panose="020B0604020202020204" pitchFamily="34" charset="0"/>
                        </a:rPr>
                        <a:t>Ү/а-ны цэвэр мөнгөн гүйлгээ</a:t>
                      </a:r>
                    </a:p>
                  </a:txBody>
                  <a:tcPr marL="0" marR="0" marT="0" marB="0" anchor="ctr">
                    <a:solidFill>
                      <a:schemeClr val="bg1">
                        <a:lumMod val="85000"/>
                      </a:schemeClr>
                    </a:solidFill>
                  </a:tcPr>
                </a:tc>
                <a:tc>
                  <a:txBody>
                    <a:bodyPr/>
                    <a:lstStyle/>
                    <a:p>
                      <a:pPr algn="l" fontAlgn="ctr"/>
                      <a:r>
                        <a:rPr lang="mn-MN" sz="900" b="1" i="0" u="none" strike="noStrike">
                          <a:solidFill>
                            <a:srgbClr val="000000"/>
                          </a:solidFill>
                          <a:effectLst/>
                          <a:latin typeface="Arial" panose="020B0604020202020204" pitchFamily="34" charset="0"/>
                          <a:cs typeface="Arial" panose="020B0604020202020204" pitchFamily="34" charset="0"/>
                        </a:rPr>
                        <a:t>          1,551,153 </a:t>
                      </a:r>
                    </a:p>
                  </a:txBody>
                  <a:tcPr marL="0" marR="0" marT="0" marB="0" anchor="ctr">
                    <a:solidFill>
                      <a:schemeClr val="bg1">
                        <a:lumMod val="85000"/>
                      </a:schemeClr>
                    </a:solidFill>
                  </a:tcPr>
                </a:tc>
                <a:tc>
                  <a:txBody>
                    <a:bodyPr/>
                    <a:lstStyle/>
                    <a:p>
                      <a:pPr algn="l" fontAlgn="ctr"/>
                      <a:r>
                        <a:rPr lang="mn-MN" sz="900" b="1" i="0" u="none" strike="noStrike" dirty="0">
                          <a:solidFill>
                            <a:srgbClr val="000000"/>
                          </a:solidFill>
                          <a:effectLst/>
                          <a:latin typeface="Arial" panose="020B0604020202020204" pitchFamily="34" charset="0"/>
                          <a:cs typeface="Arial" panose="020B0604020202020204" pitchFamily="34" charset="0"/>
                        </a:rPr>
                        <a:t>          1,480,611 </a:t>
                      </a:r>
                    </a:p>
                  </a:txBody>
                  <a:tcPr marL="0" marR="0" marT="0" marB="0" anchor="ctr">
                    <a:solidFill>
                      <a:schemeClr val="bg1">
                        <a:lumMod val="85000"/>
                      </a:schemeClr>
                    </a:solidFill>
                  </a:tcPr>
                </a:tc>
                <a:tc>
                  <a:txBody>
                    <a:bodyPr/>
                    <a:lstStyle/>
                    <a:p>
                      <a:pPr algn="r" fontAlgn="ctr"/>
                      <a:r>
                        <a:rPr lang="en-US" sz="1000" b="1" i="0" u="none" strike="noStrike">
                          <a:solidFill>
                            <a:srgbClr val="000000"/>
                          </a:solidFill>
                          <a:effectLst/>
                          <a:latin typeface="Arial" panose="020B0604020202020204" pitchFamily="34" charset="0"/>
                        </a:rPr>
                        <a:t>          771,312 </a:t>
                      </a:r>
                    </a:p>
                  </a:txBody>
                  <a:tcPr marL="0" marR="0" marT="0" marB="0" anchor="ctr">
                    <a:solidFill>
                      <a:schemeClr val="bg1">
                        <a:lumMod val="85000"/>
                      </a:schemeClr>
                    </a:solidFill>
                  </a:tcPr>
                </a:tc>
                <a:tc>
                  <a:txBody>
                    <a:bodyPr/>
                    <a:lstStyle/>
                    <a:p>
                      <a:pPr algn="ctr" fontAlgn="b"/>
                      <a:r>
                        <a:rPr lang="en-US" sz="1000" b="1" i="0" u="none" strike="noStrike" dirty="0">
                          <a:solidFill>
                            <a:srgbClr val="000000"/>
                          </a:solidFill>
                          <a:effectLst/>
                          <a:latin typeface="Arial" panose="020B0604020202020204" pitchFamily="34" charset="0"/>
                        </a:rPr>
                        <a:t>52%</a:t>
                      </a:r>
                    </a:p>
                  </a:txBody>
                  <a:tcPr marL="0" marR="0" marT="0" marB="0" anchor="b">
                    <a:solidFill>
                      <a:schemeClr val="bg1">
                        <a:lumMod val="85000"/>
                      </a:schemeClr>
                    </a:solidFill>
                  </a:tcPr>
                </a:tc>
                <a:extLst>
                  <a:ext uri="{0D108BD9-81ED-4DB2-BD59-A6C34878D82A}">
                    <a16:rowId xmlns:a16="http://schemas.microsoft.com/office/drawing/2014/main" val="10016"/>
                  </a:ext>
                </a:extLst>
              </a:tr>
              <a:tr h="165321">
                <a:tc>
                  <a:txBody>
                    <a:bodyPr/>
                    <a:lstStyle/>
                    <a:p>
                      <a:pPr algn="l" fontAlgn="ctr"/>
                      <a:r>
                        <a:rPr lang="mn-MN" sz="900" b="1" i="0" u="none" strike="noStrike">
                          <a:solidFill>
                            <a:srgbClr val="000000"/>
                          </a:solidFill>
                          <a:effectLst/>
                          <a:latin typeface="Arial" panose="020B0604020202020204" pitchFamily="34" charset="0"/>
                          <a:cs typeface="Arial" panose="020B0604020202020204" pitchFamily="34" charset="0"/>
                        </a:rPr>
                        <a:t>Хөрөнгө оруулалтын мөнгөн гүйлгээ</a:t>
                      </a:r>
                    </a:p>
                  </a:txBody>
                  <a:tcPr marL="0" marR="0" marT="0" marB="0" anchor="ctr">
                    <a:solidFill>
                      <a:schemeClr val="bg1">
                        <a:lumMod val="85000"/>
                      </a:schemeClr>
                    </a:solidFill>
                  </a:tcPr>
                </a:tc>
                <a:tc>
                  <a:txBody>
                    <a:bodyPr/>
                    <a:lstStyle/>
                    <a:p>
                      <a:pPr algn="l" fontAlgn="ctr"/>
                      <a:r>
                        <a:rPr lang="mn-MN" sz="900" b="0" i="0" u="none" strike="noStrike">
                          <a:solidFill>
                            <a:srgbClr val="000000"/>
                          </a:solidFill>
                          <a:effectLst/>
                          <a:latin typeface="Arial" panose="020B0604020202020204" pitchFamily="34" charset="0"/>
                          <a:cs typeface="Arial" panose="020B0604020202020204" pitchFamily="34" charset="0"/>
                        </a:rPr>
                        <a:t> </a:t>
                      </a:r>
                    </a:p>
                  </a:txBody>
                  <a:tcPr marL="0" marR="0" marT="0" marB="0" anchor="ctr">
                    <a:solidFill>
                      <a:schemeClr val="bg1">
                        <a:lumMod val="85000"/>
                      </a:schemeClr>
                    </a:solidFill>
                  </a:tcPr>
                </a:tc>
                <a:tc>
                  <a:txBody>
                    <a:bodyPr/>
                    <a:lstStyle/>
                    <a:p>
                      <a:pPr algn="l" fontAlgn="ctr"/>
                      <a:r>
                        <a:rPr lang="mn-MN" sz="900" b="0"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ctr">
                    <a:solidFill>
                      <a:schemeClr val="bg1">
                        <a:lumMod val="85000"/>
                      </a:schemeClr>
                    </a:solidFill>
                  </a:tcPr>
                </a:tc>
                <a:tc>
                  <a:txBody>
                    <a:bodyPr/>
                    <a:lstStyle/>
                    <a:p>
                      <a:pPr algn="r" rtl="0" fontAlgn="ctr"/>
                      <a:r>
                        <a:rPr lang="en-US" sz="900" b="0" i="0" u="none" strike="noStrike">
                          <a:solidFill>
                            <a:srgbClr val="000000"/>
                          </a:solidFill>
                          <a:effectLst/>
                          <a:latin typeface="Arial" panose="020B0604020202020204" pitchFamily="34" charset="0"/>
                        </a:rPr>
                        <a:t> </a:t>
                      </a:r>
                    </a:p>
                  </a:txBody>
                  <a:tcPr marL="0" marR="0" marT="0" marB="0" anchor="ctr">
                    <a:solidFill>
                      <a:schemeClr val="bg1">
                        <a:lumMod val="85000"/>
                      </a:schemeClr>
                    </a:solidFill>
                  </a:tcPr>
                </a:tc>
                <a:tc>
                  <a:txBody>
                    <a:bodyPr/>
                    <a:lstStyle/>
                    <a:p>
                      <a:pPr algn="ctr" fontAlgn="b"/>
                      <a:endParaRPr lang="en-US" sz="1000" b="0" i="0" u="none" strike="noStrike" dirty="0">
                        <a:solidFill>
                          <a:srgbClr val="000000"/>
                        </a:solidFill>
                        <a:effectLst/>
                        <a:latin typeface="Arial" panose="020B0604020202020204" pitchFamily="34" charset="0"/>
                      </a:endParaRPr>
                    </a:p>
                  </a:txBody>
                  <a:tcPr marL="0" marR="0" marT="0" marB="0" anchor="b">
                    <a:solidFill>
                      <a:schemeClr val="bg1">
                        <a:lumMod val="85000"/>
                      </a:schemeClr>
                    </a:solidFill>
                  </a:tcPr>
                </a:tc>
                <a:extLst>
                  <a:ext uri="{0D108BD9-81ED-4DB2-BD59-A6C34878D82A}">
                    <a16:rowId xmlns:a16="http://schemas.microsoft.com/office/drawing/2014/main" val="10017"/>
                  </a:ext>
                </a:extLst>
              </a:tr>
              <a:tr h="165321">
                <a:tc>
                  <a:txBody>
                    <a:bodyPr/>
                    <a:lstStyle/>
                    <a:p>
                      <a:pPr algn="l" fontAlgn="ctr"/>
                      <a:r>
                        <a:rPr lang="mn-MN" sz="900" b="0" i="0" u="none" strike="noStrike">
                          <a:solidFill>
                            <a:srgbClr val="000000"/>
                          </a:solidFill>
                          <a:effectLst/>
                          <a:latin typeface="Arial" panose="020B0604020202020204" pitchFamily="34" charset="0"/>
                          <a:cs typeface="Arial" panose="020B0604020202020204" pitchFamily="34" charset="0"/>
                        </a:rPr>
                        <a:t>Хүлээн авсан хүүгийн орлого</a:t>
                      </a:r>
                    </a:p>
                  </a:txBody>
                  <a:tcPr marL="0" marR="0" marT="0" marB="0" anchor="ctr">
                    <a:solidFill>
                      <a:schemeClr val="bg1">
                        <a:lumMod val="85000"/>
                      </a:schemeClr>
                    </a:solidFill>
                  </a:tcPr>
                </a:tc>
                <a:tc>
                  <a:txBody>
                    <a:bodyPr/>
                    <a:lstStyle/>
                    <a:p>
                      <a:pPr algn="r" fontAlgn="ctr"/>
                      <a:r>
                        <a:rPr lang="mn-MN" sz="900" b="0" i="0" u="none" strike="noStrike">
                          <a:solidFill>
                            <a:srgbClr val="000000"/>
                          </a:solidFill>
                          <a:effectLst/>
                          <a:latin typeface="Arial" panose="020B0604020202020204" pitchFamily="34" charset="0"/>
                          <a:cs typeface="Arial" panose="020B0604020202020204" pitchFamily="34" charset="0"/>
                        </a:rPr>
                        <a:t>523.89</a:t>
                      </a:r>
                    </a:p>
                  </a:txBody>
                  <a:tcPr marL="0" marR="0" marT="0" marB="0" anchor="ctr">
                    <a:solidFill>
                      <a:schemeClr val="bg1">
                        <a:lumMod val="85000"/>
                      </a:schemeClr>
                    </a:solidFill>
                  </a:tcPr>
                </a:tc>
                <a:tc>
                  <a:txBody>
                    <a:bodyPr/>
                    <a:lstStyle/>
                    <a:p>
                      <a:pPr algn="r" fontAlgn="ctr"/>
                      <a:r>
                        <a:rPr lang="mn-MN" sz="900" b="0" i="0" u="none" strike="noStrike" dirty="0">
                          <a:solidFill>
                            <a:srgbClr val="000000"/>
                          </a:solidFill>
                          <a:effectLst/>
                          <a:latin typeface="Arial" panose="020B0604020202020204" pitchFamily="34" charset="0"/>
                          <a:cs typeface="Arial" panose="020B0604020202020204" pitchFamily="34" charset="0"/>
                        </a:rPr>
                        <a:t>425.98</a:t>
                      </a:r>
                    </a:p>
                  </a:txBody>
                  <a:tcPr marL="0" marR="0" marT="0" marB="0" anchor="ctr">
                    <a:solidFill>
                      <a:schemeClr val="bg1">
                        <a:lumMod val="85000"/>
                      </a:schemeClr>
                    </a:solidFill>
                  </a:tcPr>
                </a:tc>
                <a:tc>
                  <a:txBody>
                    <a:bodyPr/>
                    <a:lstStyle/>
                    <a:p>
                      <a:pPr algn="r" rtl="0" fontAlgn="ctr"/>
                      <a:r>
                        <a:rPr lang="en-US" sz="900" b="0" i="0" u="none" strike="noStrike">
                          <a:solidFill>
                            <a:srgbClr val="000000"/>
                          </a:solidFill>
                          <a:effectLst/>
                          <a:latin typeface="Arial" panose="020B0604020202020204" pitchFamily="34" charset="0"/>
                        </a:rPr>
                        <a:t>784.01204</a:t>
                      </a:r>
                    </a:p>
                  </a:txBody>
                  <a:tcPr marL="0" marR="0" marT="0" marB="0" anchor="ctr">
                    <a:solidFill>
                      <a:schemeClr val="bg1">
                        <a:lumMod val="85000"/>
                      </a:schemeClr>
                    </a:solidFill>
                  </a:tcPr>
                </a:tc>
                <a:tc>
                  <a:txBody>
                    <a:bodyPr/>
                    <a:lstStyle/>
                    <a:p>
                      <a:pPr algn="ctr" fontAlgn="b"/>
                      <a:r>
                        <a:rPr lang="en-US" sz="1000" b="0" i="0" u="none" strike="noStrike">
                          <a:solidFill>
                            <a:srgbClr val="000000"/>
                          </a:solidFill>
                          <a:effectLst/>
                          <a:latin typeface="Arial" panose="020B0604020202020204" pitchFamily="34" charset="0"/>
                        </a:rPr>
                        <a:t>184%</a:t>
                      </a:r>
                    </a:p>
                  </a:txBody>
                  <a:tcPr marL="0" marR="0" marT="0" marB="0" anchor="b">
                    <a:solidFill>
                      <a:schemeClr val="bg1">
                        <a:lumMod val="85000"/>
                      </a:schemeClr>
                    </a:solidFill>
                  </a:tcPr>
                </a:tc>
                <a:extLst>
                  <a:ext uri="{0D108BD9-81ED-4DB2-BD59-A6C34878D82A}">
                    <a16:rowId xmlns:a16="http://schemas.microsoft.com/office/drawing/2014/main" val="10018"/>
                  </a:ext>
                </a:extLst>
              </a:tr>
              <a:tr h="165321">
                <a:tc>
                  <a:txBody>
                    <a:bodyPr/>
                    <a:lstStyle/>
                    <a:p>
                      <a:pPr algn="l" fontAlgn="ctr"/>
                      <a:r>
                        <a:rPr lang="mn-MN" sz="900" b="1" i="0" u="none" strike="noStrike" dirty="0">
                          <a:solidFill>
                            <a:srgbClr val="000000"/>
                          </a:solidFill>
                          <a:effectLst/>
                          <a:latin typeface="Arial" panose="020B0604020202020204" pitchFamily="34" charset="0"/>
                          <a:cs typeface="Arial" panose="020B0604020202020204" pitchFamily="34" charset="0"/>
                        </a:rPr>
                        <a:t>ХО-ын ү/а-ны цэвэр мөнгөн гүйлгээ</a:t>
                      </a:r>
                    </a:p>
                  </a:txBody>
                  <a:tcPr marL="0" marR="0" marT="0" marB="0" anchor="ctr">
                    <a:solidFill>
                      <a:schemeClr val="bg1">
                        <a:lumMod val="85000"/>
                      </a:schemeClr>
                    </a:solidFill>
                  </a:tcPr>
                </a:tc>
                <a:tc>
                  <a:txBody>
                    <a:bodyPr/>
                    <a:lstStyle/>
                    <a:p>
                      <a:pPr algn="l" fontAlgn="ctr"/>
                      <a:r>
                        <a:rPr lang="mn-MN" sz="900" b="1" i="0" u="none" strike="noStrike">
                          <a:solidFill>
                            <a:srgbClr val="000000"/>
                          </a:solidFill>
                          <a:effectLst/>
                          <a:latin typeface="Arial" panose="020B0604020202020204" pitchFamily="34" charset="0"/>
                          <a:cs typeface="Arial" panose="020B0604020202020204" pitchFamily="34" charset="0"/>
                        </a:rPr>
                        <a:t>                    524 </a:t>
                      </a:r>
                    </a:p>
                  </a:txBody>
                  <a:tcPr marL="0" marR="0" marT="0" marB="0" anchor="ctr">
                    <a:solidFill>
                      <a:schemeClr val="bg1">
                        <a:lumMod val="85000"/>
                      </a:schemeClr>
                    </a:solidFill>
                  </a:tcPr>
                </a:tc>
                <a:tc>
                  <a:txBody>
                    <a:bodyPr/>
                    <a:lstStyle/>
                    <a:p>
                      <a:pPr algn="l" fontAlgn="ctr"/>
                      <a:r>
                        <a:rPr lang="mn-MN" sz="900" b="1" i="0" u="none" strike="noStrike" dirty="0">
                          <a:solidFill>
                            <a:srgbClr val="000000"/>
                          </a:solidFill>
                          <a:effectLst/>
                          <a:latin typeface="Arial" panose="020B0604020202020204" pitchFamily="34" charset="0"/>
                          <a:cs typeface="Arial" panose="020B0604020202020204" pitchFamily="34" charset="0"/>
                        </a:rPr>
                        <a:t>                    426 </a:t>
                      </a:r>
                    </a:p>
                  </a:txBody>
                  <a:tcPr marL="0" marR="0" marT="0" marB="0" anchor="ctr">
                    <a:solidFill>
                      <a:schemeClr val="bg1">
                        <a:lumMod val="85000"/>
                      </a:schemeClr>
                    </a:solidFill>
                  </a:tcPr>
                </a:tc>
                <a:tc>
                  <a:txBody>
                    <a:bodyPr/>
                    <a:lstStyle/>
                    <a:p>
                      <a:pPr algn="r" fontAlgn="ctr"/>
                      <a:r>
                        <a:rPr lang="en-US" sz="1000" b="1" i="0" u="none" strike="noStrike">
                          <a:solidFill>
                            <a:srgbClr val="000000"/>
                          </a:solidFill>
                          <a:effectLst/>
                          <a:latin typeface="Arial" panose="020B0604020202020204" pitchFamily="34" charset="0"/>
                        </a:rPr>
                        <a:t>                784 </a:t>
                      </a:r>
                    </a:p>
                  </a:txBody>
                  <a:tcPr marL="0" marR="0" marT="0" marB="0" anchor="ctr">
                    <a:solidFill>
                      <a:schemeClr val="bg1">
                        <a:lumMod val="85000"/>
                      </a:schemeClr>
                    </a:solidFill>
                  </a:tcPr>
                </a:tc>
                <a:tc>
                  <a:txBody>
                    <a:bodyPr/>
                    <a:lstStyle/>
                    <a:p>
                      <a:pPr algn="ctr" fontAlgn="b"/>
                      <a:r>
                        <a:rPr lang="en-US" sz="1000" b="0" i="0" u="none" strike="noStrike">
                          <a:solidFill>
                            <a:srgbClr val="000000"/>
                          </a:solidFill>
                          <a:effectLst/>
                          <a:latin typeface="Arial" panose="020B0604020202020204" pitchFamily="34" charset="0"/>
                        </a:rPr>
                        <a:t>184%</a:t>
                      </a:r>
                    </a:p>
                  </a:txBody>
                  <a:tcPr marL="0" marR="0" marT="0" marB="0" anchor="b">
                    <a:solidFill>
                      <a:schemeClr val="bg1">
                        <a:lumMod val="85000"/>
                      </a:schemeClr>
                    </a:solidFill>
                  </a:tcPr>
                </a:tc>
                <a:extLst>
                  <a:ext uri="{0D108BD9-81ED-4DB2-BD59-A6C34878D82A}">
                    <a16:rowId xmlns:a16="http://schemas.microsoft.com/office/drawing/2014/main" val="10019"/>
                  </a:ext>
                </a:extLst>
              </a:tr>
              <a:tr h="165321">
                <a:tc>
                  <a:txBody>
                    <a:bodyPr/>
                    <a:lstStyle/>
                    <a:p>
                      <a:pPr algn="l" fontAlgn="ctr"/>
                      <a:r>
                        <a:rPr lang="mn-MN" sz="900" b="1" i="0" u="none" strike="noStrike">
                          <a:solidFill>
                            <a:srgbClr val="000000"/>
                          </a:solidFill>
                          <a:effectLst/>
                          <a:latin typeface="Arial" panose="020B0604020202020204" pitchFamily="34" charset="0"/>
                          <a:cs typeface="Arial" panose="020B0604020202020204" pitchFamily="34" charset="0"/>
                        </a:rPr>
                        <a:t>Санхүүгийн ү/а-ны мөнгөн гүйлгээ</a:t>
                      </a:r>
                    </a:p>
                  </a:txBody>
                  <a:tcPr marL="0" marR="0" marT="0" marB="0" anchor="ctr">
                    <a:solidFill>
                      <a:schemeClr val="bg1">
                        <a:lumMod val="85000"/>
                      </a:schemeClr>
                    </a:solidFill>
                  </a:tcPr>
                </a:tc>
                <a:tc>
                  <a:txBody>
                    <a:bodyPr/>
                    <a:lstStyle/>
                    <a:p>
                      <a:pPr algn="l" fontAlgn="ctr"/>
                      <a:r>
                        <a:rPr lang="mn-MN" sz="900" b="0" i="0" u="none" strike="noStrike">
                          <a:solidFill>
                            <a:srgbClr val="000000"/>
                          </a:solidFill>
                          <a:effectLst/>
                          <a:latin typeface="Arial" panose="020B0604020202020204" pitchFamily="34" charset="0"/>
                          <a:cs typeface="Arial" panose="020B0604020202020204" pitchFamily="34" charset="0"/>
                        </a:rPr>
                        <a:t> </a:t>
                      </a:r>
                    </a:p>
                  </a:txBody>
                  <a:tcPr marL="0" marR="0" marT="0" marB="0" anchor="ctr">
                    <a:solidFill>
                      <a:schemeClr val="bg1">
                        <a:lumMod val="85000"/>
                      </a:schemeClr>
                    </a:solidFill>
                  </a:tcPr>
                </a:tc>
                <a:tc>
                  <a:txBody>
                    <a:bodyPr/>
                    <a:lstStyle/>
                    <a:p>
                      <a:pPr algn="l" fontAlgn="ctr"/>
                      <a:r>
                        <a:rPr lang="mn-MN" sz="900" b="0"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ctr">
                    <a:solidFill>
                      <a:schemeClr val="bg1">
                        <a:lumMod val="85000"/>
                      </a:schemeClr>
                    </a:solidFill>
                  </a:tcPr>
                </a:tc>
                <a:tc>
                  <a:txBody>
                    <a:bodyPr/>
                    <a:lstStyle/>
                    <a:p>
                      <a:pPr algn="r" rtl="0" fontAlgn="ctr"/>
                      <a:r>
                        <a:rPr lang="en-US" sz="900" b="0" i="0" u="none" strike="noStrike">
                          <a:solidFill>
                            <a:srgbClr val="000000"/>
                          </a:solidFill>
                          <a:effectLst/>
                          <a:latin typeface="Arial" panose="020B0604020202020204" pitchFamily="34" charset="0"/>
                        </a:rPr>
                        <a:t> </a:t>
                      </a:r>
                    </a:p>
                  </a:txBody>
                  <a:tcPr marL="0" marR="0" marT="0" marB="0" anchor="ctr">
                    <a:solidFill>
                      <a:schemeClr val="bg1">
                        <a:lumMod val="85000"/>
                      </a:schemeClr>
                    </a:solidFill>
                  </a:tcPr>
                </a:tc>
                <a:tc>
                  <a:txBody>
                    <a:bodyPr/>
                    <a:lstStyle/>
                    <a:p>
                      <a:pPr algn="ctr" fontAlgn="b"/>
                      <a:endParaRPr lang="en-US" sz="1000" b="0" i="0" u="none" strike="noStrike" dirty="0">
                        <a:solidFill>
                          <a:srgbClr val="000000"/>
                        </a:solidFill>
                        <a:effectLst/>
                        <a:latin typeface="Arial" panose="020B0604020202020204" pitchFamily="34" charset="0"/>
                      </a:endParaRPr>
                    </a:p>
                  </a:txBody>
                  <a:tcPr marL="0" marR="0" marT="0" marB="0" anchor="b">
                    <a:solidFill>
                      <a:schemeClr val="bg1">
                        <a:lumMod val="85000"/>
                      </a:schemeClr>
                    </a:solidFill>
                  </a:tcPr>
                </a:tc>
                <a:extLst>
                  <a:ext uri="{0D108BD9-81ED-4DB2-BD59-A6C34878D82A}">
                    <a16:rowId xmlns:a16="http://schemas.microsoft.com/office/drawing/2014/main" val="10020"/>
                  </a:ext>
                </a:extLst>
              </a:tr>
              <a:tr h="165321">
                <a:tc>
                  <a:txBody>
                    <a:bodyPr/>
                    <a:lstStyle/>
                    <a:p>
                      <a:pPr algn="l" fontAlgn="ctr"/>
                      <a:r>
                        <a:rPr lang="mn-MN" sz="900" b="0" i="0" u="none" strike="noStrike">
                          <a:solidFill>
                            <a:srgbClr val="000000"/>
                          </a:solidFill>
                          <a:effectLst/>
                          <a:latin typeface="Arial" panose="020B0604020202020204" pitchFamily="34" charset="0"/>
                          <a:cs typeface="Arial" panose="020B0604020202020204" pitchFamily="34" charset="0"/>
                        </a:rPr>
                        <a:t>Банкны зээл</a:t>
                      </a:r>
                    </a:p>
                  </a:txBody>
                  <a:tcPr marL="0" marR="0" marT="0" marB="0" anchor="ctr">
                    <a:solidFill>
                      <a:schemeClr val="bg1">
                        <a:lumMod val="85000"/>
                      </a:schemeClr>
                    </a:solidFill>
                  </a:tcPr>
                </a:tc>
                <a:tc>
                  <a:txBody>
                    <a:bodyPr/>
                    <a:lstStyle/>
                    <a:p>
                      <a:pPr algn="r" fontAlgn="ctr"/>
                      <a:r>
                        <a:rPr lang="mn-MN" sz="900" b="0" i="0" u="none" strike="noStrike">
                          <a:solidFill>
                            <a:srgbClr val="000000"/>
                          </a:solidFill>
                          <a:effectLst/>
                          <a:latin typeface="Arial" panose="020B0604020202020204" pitchFamily="34" charset="0"/>
                          <a:cs typeface="Arial" panose="020B0604020202020204" pitchFamily="34" charset="0"/>
                        </a:rPr>
                        <a:t>-        212,800.00  </a:t>
                      </a:r>
                    </a:p>
                  </a:txBody>
                  <a:tcPr marL="0" marR="0" marT="0" marB="0" anchor="ctr">
                    <a:solidFill>
                      <a:schemeClr val="bg1">
                        <a:lumMod val="85000"/>
                      </a:schemeClr>
                    </a:solidFill>
                  </a:tcPr>
                </a:tc>
                <a:tc>
                  <a:txBody>
                    <a:bodyPr/>
                    <a:lstStyle/>
                    <a:p>
                      <a:pPr algn="r" fontAlgn="ctr"/>
                      <a:r>
                        <a:rPr lang="mn-MN" sz="900" b="0" i="0" u="none" strike="noStrike" dirty="0">
                          <a:solidFill>
                            <a:srgbClr val="000000"/>
                          </a:solidFill>
                          <a:effectLst/>
                          <a:latin typeface="Arial" panose="020B0604020202020204" pitchFamily="34" charset="0"/>
                          <a:cs typeface="Arial" panose="020B0604020202020204" pitchFamily="34" charset="0"/>
                        </a:rPr>
                        <a:t>                      -    </a:t>
                      </a:r>
                    </a:p>
                  </a:txBody>
                  <a:tcPr marL="0" marR="0" marT="0" marB="0" anchor="ctr">
                    <a:solidFill>
                      <a:schemeClr val="bg1">
                        <a:lumMod val="85000"/>
                      </a:schemeClr>
                    </a:solidFill>
                  </a:tcPr>
                </a:tc>
                <a:tc>
                  <a:txBody>
                    <a:bodyPr/>
                    <a:lstStyle/>
                    <a:p>
                      <a:pPr algn="r" rtl="0" fontAlgn="ctr"/>
                      <a:r>
                        <a:rPr lang="en-US" sz="900" b="0" i="0" u="none" strike="noStrike">
                          <a:solidFill>
                            <a:srgbClr val="000000"/>
                          </a:solidFill>
                          <a:effectLst/>
                          <a:latin typeface="Arial" panose="020B0604020202020204" pitchFamily="34" charset="0"/>
                        </a:rPr>
                        <a:t>                      -    </a:t>
                      </a:r>
                    </a:p>
                  </a:txBody>
                  <a:tcPr marL="0" marR="0" marT="0" marB="0" anchor="ctr">
                    <a:solidFill>
                      <a:schemeClr val="bg1">
                        <a:lumMod val="85000"/>
                      </a:schemeClr>
                    </a:solidFill>
                  </a:tcPr>
                </a:tc>
                <a:tc>
                  <a:txBody>
                    <a:bodyPr/>
                    <a:lstStyle/>
                    <a:p>
                      <a:pPr algn="ctr" fontAlgn="b"/>
                      <a:endParaRPr lang="en-US" sz="1000" b="0" i="0" u="none" strike="noStrike" dirty="0">
                        <a:solidFill>
                          <a:srgbClr val="000000"/>
                        </a:solidFill>
                        <a:effectLst/>
                        <a:latin typeface="Arial" panose="020B0604020202020204" pitchFamily="34" charset="0"/>
                      </a:endParaRPr>
                    </a:p>
                  </a:txBody>
                  <a:tcPr marL="0" marR="0" marT="0" marB="0" anchor="b">
                    <a:solidFill>
                      <a:schemeClr val="bg1">
                        <a:lumMod val="85000"/>
                      </a:schemeClr>
                    </a:solidFill>
                  </a:tcPr>
                </a:tc>
                <a:extLst>
                  <a:ext uri="{0D108BD9-81ED-4DB2-BD59-A6C34878D82A}">
                    <a16:rowId xmlns:a16="http://schemas.microsoft.com/office/drawing/2014/main" val="3772312226"/>
                  </a:ext>
                </a:extLst>
              </a:tr>
              <a:tr h="165321">
                <a:tc>
                  <a:txBody>
                    <a:bodyPr/>
                    <a:lstStyle/>
                    <a:p>
                      <a:pPr algn="l" fontAlgn="ctr"/>
                      <a:r>
                        <a:rPr lang="mn-MN" sz="900" b="0" i="0" u="none" strike="noStrike">
                          <a:solidFill>
                            <a:srgbClr val="000000"/>
                          </a:solidFill>
                          <a:effectLst/>
                          <a:latin typeface="Arial" panose="020B0604020202020204" pitchFamily="34" charset="0"/>
                          <a:cs typeface="Arial" panose="020B0604020202020204" pitchFamily="34" charset="0"/>
                        </a:rPr>
                        <a:t>Зээлд төлсөн</a:t>
                      </a:r>
                    </a:p>
                  </a:txBody>
                  <a:tcPr marL="0" marR="0" marT="0" marB="0" anchor="ctr">
                    <a:solidFill>
                      <a:schemeClr val="bg1">
                        <a:lumMod val="85000"/>
                      </a:schemeClr>
                    </a:solidFill>
                  </a:tcPr>
                </a:tc>
                <a:tc>
                  <a:txBody>
                    <a:bodyPr/>
                    <a:lstStyle/>
                    <a:p>
                      <a:pPr algn="l" fontAlgn="ctr"/>
                      <a:r>
                        <a:rPr lang="mn-MN" sz="900" b="0" i="0" u="none" strike="noStrike">
                          <a:solidFill>
                            <a:srgbClr val="000000"/>
                          </a:solidFill>
                          <a:effectLst/>
                          <a:latin typeface="Arial" panose="020B0604020202020204" pitchFamily="34" charset="0"/>
                          <a:cs typeface="Arial" panose="020B0604020202020204" pitchFamily="34" charset="0"/>
                        </a:rPr>
                        <a:t>                       -   </a:t>
                      </a:r>
                    </a:p>
                  </a:txBody>
                  <a:tcPr marL="0" marR="0" marT="0" marB="0" anchor="ctr">
                    <a:solidFill>
                      <a:schemeClr val="bg1">
                        <a:lumMod val="85000"/>
                      </a:schemeClr>
                    </a:solidFill>
                  </a:tcPr>
                </a:tc>
                <a:tc>
                  <a:txBody>
                    <a:bodyPr/>
                    <a:lstStyle/>
                    <a:p>
                      <a:pPr algn="l" fontAlgn="ctr"/>
                      <a:r>
                        <a:rPr lang="mn-MN" sz="900" b="0" i="0" u="none" strike="noStrike" dirty="0">
                          <a:solidFill>
                            <a:srgbClr val="000000"/>
                          </a:solidFill>
                          <a:effectLst/>
                          <a:latin typeface="Arial" panose="020B0604020202020204" pitchFamily="34" charset="0"/>
                          <a:cs typeface="Arial" panose="020B0604020202020204" pitchFamily="34" charset="0"/>
                        </a:rPr>
                        <a:t>         (2,820,427)</a:t>
                      </a:r>
                    </a:p>
                  </a:txBody>
                  <a:tcPr marL="0" marR="0" marT="0" marB="0" anchor="ctr">
                    <a:solidFill>
                      <a:schemeClr val="bg1">
                        <a:lumMod val="85000"/>
                      </a:schemeClr>
                    </a:solidFill>
                  </a:tcPr>
                </a:tc>
                <a:tc>
                  <a:txBody>
                    <a:bodyPr/>
                    <a:lstStyle/>
                    <a:p>
                      <a:pPr algn="r" rtl="0" fontAlgn="ctr"/>
                      <a:r>
                        <a:rPr lang="en-US" sz="900" b="0" i="0" u="none" strike="noStrike">
                          <a:solidFill>
                            <a:srgbClr val="000000"/>
                          </a:solidFill>
                          <a:effectLst/>
                          <a:latin typeface="Arial" panose="020B0604020202020204" pitchFamily="34" charset="0"/>
                        </a:rPr>
                        <a:t>-533,347</a:t>
                      </a:r>
                    </a:p>
                  </a:txBody>
                  <a:tcPr marL="0" marR="0" marT="0" marB="0" anchor="ctr">
                    <a:solidFill>
                      <a:schemeClr val="bg1">
                        <a:lumMod val="85000"/>
                      </a:schemeClr>
                    </a:solidFill>
                  </a:tcPr>
                </a:tc>
                <a:tc>
                  <a:txBody>
                    <a:bodyPr/>
                    <a:lstStyle/>
                    <a:p>
                      <a:pPr algn="ctr" fontAlgn="b"/>
                      <a:endParaRPr lang="en-US" sz="1000" b="0" i="0" u="none" strike="noStrike" dirty="0">
                        <a:solidFill>
                          <a:srgbClr val="000000"/>
                        </a:solidFill>
                        <a:effectLst/>
                        <a:latin typeface="Arial" panose="020B0604020202020204" pitchFamily="34" charset="0"/>
                      </a:endParaRPr>
                    </a:p>
                  </a:txBody>
                  <a:tcPr marL="0" marR="0" marT="0" marB="0" anchor="b">
                    <a:solidFill>
                      <a:schemeClr val="bg1">
                        <a:lumMod val="85000"/>
                      </a:schemeClr>
                    </a:solidFill>
                  </a:tcPr>
                </a:tc>
                <a:extLst>
                  <a:ext uri="{0D108BD9-81ED-4DB2-BD59-A6C34878D82A}">
                    <a16:rowId xmlns:a16="http://schemas.microsoft.com/office/drawing/2014/main" val="550360687"/>
                  </a:ext>
                </a:extLst>
              </a:tr>
              <a:tr h="165321">
                <a:tc>
                  <a:txBody>
                    <a:bodyPr/>
                    <a:lstStyle/>
                    <a:p>
                      <a:pPr algn="l" fontAlgn="ctr"/>
                      <a:r>
                        <a:rPr lang="mn-MN" sz="900" b="0" i="0" u="none" strike="noStrike" dirty="0">
                          <a:solidFill>
                            <a:srgbClr val="000000"/>
                          </a:solidFill>
                          <a:effectLst/>
                          <a:latin typeface="Arial" panose="020B0604020202020204" pitchFamily="34" charset="0"/>
                          <a:cs typeface="Arial" panose="020B0604020202020204" pitchFamily="34" charset="0"/>
                        </a:rPr>
                        <a:t>Ханшийн тэгшитгэл</a:t>
                      </a:r>
                    </a:p>
                  </a:txBody>
                  <a:tcPr marL="0" marR="0" marT="0" marB="0" anchor="ctr">
                    <a:solidFill>
                      <a:schemeClr val="bg1">
                        <a:lumMod val="85000"/>
                      </a:schemeClr>
                    </a:solidFill>
                  </a:tcPr>
                </a:tc>
                <a:tc>
                  <a:txBody>
                    <a:bodyPr/>
                    <a:lstStyle/>
                    <a:p>
                      <a:pPr algn="r" fontAlgn="ctr"/>
                      <a:r>
                        <a:rPr lang="mn-MN" sz="900" b="0" i="0" u="none" strike="noStrike">
                          <a:solidFill>
                            <a:srgbClr val="000000"/>
                          </a:solidFill>
                          <a:effectLst/>
                          <a:latin typeface="Arial" panose="020B0604020202020204" pitchFamily="34" charset="0"/>
                          <a:cs typeface="Arial" panose="020B0604020202020204" pitchFamily="34" charset="0"/>
                        </a:rPr>
                        <a:t>-5,226.24</a:t>
                      </a:r>
                    </a:p>
                  </a:txBody>
                  <a:tcPr marL="0" marR="0" marT="0" marB="0" anchor="ctr">
                    <a:solidFill>
                      <a:schemeClr val="bg1">
                        <a:lumMod val="85000"/>
                      </a:schemeClr>
                    </a:solidFill>
                  </a:tcPr>
                </a:tc>
                <a:tc>
                  <a:txBody>
                    <a:bodyPr/>
                    <a:lstStyle/>
                    <a:p>
                      <a:pPr algn="r" fontAlgn="ctr"/>
                      <a:r>
                        <a:rPr lang="mn-MN" sz="900" b="0" i="0" u="none" strike="noStrike" dirty="0">
                          <a:solidFill>
                            <a:srgbClr val="000000"/>
                          </a:solidFill>
                          <a:effectLst/>
                          <a:latin typeface="Arial" panose="020B0604020202020204" pitchFamily="34" charset="0"/>
                          <a:cs typeface="Arial" panose="020B0604020202020204" pitchFamily="34" charset="0"/>
                        </a:rPr>
                        <a:t>-10,750.40</a:t>
                      </a:r>
                    </a:p>
                  </a:txBody>
                  <a:tcPr marL="0" marR="0" marT="0" marB="0" anchor="ctr">
                    <a:solidFill>
                      <a:schemeClr val="bg1">
                        <a:lumMod val="85000"/>
                      </a:schemeClr>
                    </a:solidFill>
                  </a:tcPr>
                </a:tc>
                <a:tc>
                  <a:txBody>
                    <a:bodyPr/>
                    <a:lstStyle/>
                    <a:p>
                      <a:pPr algn="r" rtl="0" fontAlgn="ctr"/>
                      <a:r>
                        <a:rPr lang="en-US" sz="900" b="0" i="0" u="none" strike="noStrike">
                          <a:solidFill>
                            <a:srgbClr val="000000"/>
                          </a:solidFill>
                          <a:effectLst/>
                          <a:latin typeface="Arial" panose="020B0604020202020204" pitchFamily="34" charset="0"/>
                        </a:rPr>
                        <a:t>3,930.00</a:t>
                      </a:r>
                    </a:p>
                  </a:txBody>
                  <a:tcPr marL="0" marR="0" marT="0" marB="0" anchor="ctr">
                    <a:solidFill>
                      <a:schemeClr val="bg1">
                        <a:lumMod val="85000"/>
                      </a:schemeClr>
                    </a:solidFill>
                  </a:tcPr>
                </a:tc>
                <a:tc>
                  <a:txBody>
                    <a:bodyPr/>
                    <a:lstStyle/>
                    <a:p>
                      <a:pPr algn="ctr" fontAlgn="b"/>
                      <a:r>
                        <a:rPr lang="en-US" sz="1000" b="0" i="0" u="none" strike="noStrike" dirty="0">
                          <a:solidFill>
                            <a:srgbClr val="000000"/>
                          </a:solidFill>
                          <a:effectLst/>
                          <a:latin typeface="Arial" panose="020B0604020202020204" pitchFamily="34" charset="0"/>
                        </a:rPr>
                        <a:t>-37%</a:t>
                      </a:r>
                    </a:p>
                  </a:txBody>
                  <a:tcPr marL="0" marR="0" marT="0" marB="0" anchor="b">
                    <a:solidFill>
                      <a:schemeClr val="bg1">
                        <a:lumMod val="85000"/>
                      </a:schemeClr>
                    </a:solidFill>
                  </a:tcPr>
                </a:tc>
                <a:extLst>
                  <a:ext uri="{0D108BD9-81ED-4DB2-BD59-A6C34878D82A}">
                    <a16:rowId xmlns:a16="http://schemas.microsoft.com/office/drawing/2014/main" val="1853716430"/>
                  </a:ext>
                </a:extLst>
              </a:tr>
              <a:tr h="165321">
                <a:tc>
                  <a:txBody>
                    <a:bodyPr/>
                    <a:lstStyle/>
                    <a:p>
                      <a:pPr algn="l" fontAlgn="ctr"/>
                      <a:r>
                        <a:rPr lang="mn-MN" sz="900" b="1" i="0" u="none" strike="noStrike">
                          <a:solidFill>
                            <a:srgbClr val="000000"/>
                          </a:solidFill>
                          <a:effectLst/>
                          <a:latin typeface="Arial" panose="020B0604020202020204" pitchFamily="34" charset="0"/>
                          <a:cs typeface="Arial" panose="020B0604020202020204" pitchFamily="34" charset="0"/>
                        </a:rPr>
                        <a:t>Санхүүгийн ү/а-ны цэвэр мөнгөн гүйлгээ</a:t>
                      </a:r>
                    </a:p>
                  </a:txBody>
                  <a:tcPr marL="0" marR="0" marT="0" marB="0" anchor="ctr">
                    <a:solidFill>
                      <a:schemeClr val="bg1">
                        <a:lumMod val="85000"/>
                      </a:schemeClr>
                    </a:solidFill>
                  </a:tcPr>
                </a:tc>
                <a:tc>
                  <a:txBody>
                    <a:bodyPr/>
                    <a:lstStyle/>
                    <a:p>
                      <a:pPr algn="l" fontAlgn="ctr"/>
                      <a:r>
                        <a:rPr lang="mn-MN" sz="900" b="1" i="0" u="none" strike="noStrike">
                          <a:solidFill>
                            <a:srgbClr val="000000"/>
                          </a:solidFill>
                          <a:effectLst/>
                          <a:latin typeface="Arial" panose="020B0604020202020204" pitchFamily="34" charset="0"/>
                          <a:cs typeface="Arial" panose="020B0604020202020204" pitchFamily="34" charset="0"/>
                        </a:rPr>
                        <a:t>            (218,026)</a:t>
                      </a:r>
                    </a:p>
                  </a:txBody>
                  <a:tcPr marL="0" marR="0" marT="0" marB="0" anchor="ctr">
                    <a:solidFill>
                      <a:schemeClr val="bg1">
                        <a:lumMod val="85000"/>
                      </a:schemeClr>
                    </a:solidFill>
                  </a:tcPr>
                </a:tc>
                <a:tc>
                  <a:txBody>
                    <a:bodyPr/>
                    <a:lstStyle/>
                    <a:p>
                      <a:pPr algn="l" fontAlgn="ctr"/>
                      <a:r>
                        <a:rPr lang="mn-MN" sz="900" b="1" i="0" u="none" strike="noStrike" dirty="0">
                          <a:solidFill>
                            <a:srgbClr val="000000"/>
                          </a:solidFill>
                          <a:effectLst/>
                          <a:latin typeface="Arial" panose="020B0604020202020204" pitchFamily="34" charset="0"/>
                          <a:cs typeface="Arial" panose="020B0604020202020204" pitchFamily="34" charset="0"/>
                        </a:rPr>
                        <a:t>         (2,831,177)</a:t>
                      </a:r>
                    </a:p>
                  </a:txBody>
                  <a:tcPr marL="0" marR="0" marT="0" marB="0" anchor="ctr">
                    <a:solidFill>
                      <a:schemeClr val="bg1">
                        <a:lumMod val="85000"/>
                      </a:schemeClr>
                    </a:solidFill>
                  </a:tcPr>
                </a:tc>
                <a:tc>
                  <a:txBody>
                    <a:bodyPr/>
                    <a:lstStyle/>
                    <a:p>
                      <a:pPr algn="r" fontAlgn="ctr"/>
                      <a:r>
                        <a:rPr lang="en-US" sz="1000" b="1" i="0" u="none" strike="noStrike">
                          <a:solidFill>
                            <a:srgbClr val="000000"/>
                          </a:solidFill>
                          <a:effectLst/>
                          <a:latin typeface="Arial" panose="020B0604020202020204" pitchFamily="34" charset="0"/>
                        </a:rPr>
                        <a:t>        (529,417)</a:t>
                      </a:r>
                    </a:p>
                  </a:txBody>
                  <a:tcPr marL="0" marR="0" marT="0" marB="0" anchor="ctr">
                    <a:solidFill>
                      <a:schemeClr val="bg1">
                        <a:lumMod val="85000"/>
                      </a:schemeClr>
                    </a:solidFill>
                  </a:tcPr>
                </a:tc>
                <a:tc>
                  <a:txBody>
                    <a:bodyPr/>
                    <a:lstStyle/>
                    <a:p>
                      <a:pPr algn="ctr" fontAlgn="b"/>
                      <a:r>
                        <a:rPr lang="en-US" sz="1000" b="1" i="0" u="none" strike="noStrike" dirty="0">
                          <a:solidFill>
                            <a:srgbClr val="000000"/>
                          </a:solidFill>
                          <a:effectLst/>
                          <a:latin typeface="Arial" panose="020B0604020202020204" pitchFamily="34" charset="0"/>
                        </a:rPr>
                        <a:t>19%</a:t>
                      </a:r>
                    </a:p>
                  </a:txBody>
                  <a:tcPr marL="0" marR="0" marT="0" marB="0" anchor="b">
                    <a:solidFill>
                      <a:schemeClr val="bg1">
                        <a:lumMod val="85000"/>
                      </a:schemeClr>
                    </a:solidFill>
                  </a:tcPr>
                </a:tc>
                <a:extLst>
                  <a:ext uri="{0D108BD9-81ED-4DB2-BD59-A6C34878D82A}">
                    <a16:rowId xmlns:a16="http://schemas.microsoft.com/office/drawing/2014/main" val="1327399783"/>
                  </a:ext>
                </a:extLst>
              </a:tr>
              <a:tr h="165321">
                <a:tc>
                  <a:txBody>
                    <a:bodyPr/>
                    <a:lstStyle/>
                    <a:p>
                      <a:pPr algn="l" fontAlgn="ctr"/>
                      <a:r>
                        <a:rPr lang="mn-MN" sz="900" b="1" i="0" u="none" strike="noStrike">
                          <a:solidFill>
                            <a:srgbClr val="000000"/>
                          </a:solidFill>
                          <a:effectLst/>
                          <a:latin typeface="Arial" panose="020B0604020202020204" pitchFamily="34" charset="0"/>
                          <a:cs typeface="Arial" panose="020B0604020202020204" pitchFamily="34" charset="0"/>
                        </a:rPr>
                        <a:t>Бүх цэвэр мөнгөн гүйлгээ</a:t>
                      </a:r>
                    </a:p>
                  </a:txBody>
                  <a:tcPr marL="0" marR="0" marT="0" marB="0" anchor="ctr">
                    <a:solidFill>
                      <a:schemeClr val="bg1">
                        <a:lumMod val="85000"/>
                      </a:schemeClr>
                    </a:solidFill>
                  </a:tcPr>
                </a:tc>
                <a:tc>
                  <a:txBody>
                    <a:bodyPr/>
                    <a:lstStyle/>
                    <a:p>
                      <a:pPr algn="l" fontAlgn="ctr"/>
                      <a:r>
                        <a:rPr lang="mn-MN" sz="900" b="0" i="0" u="none" strike="noStrike">
                          <a:solidFill>
                            <a:srgbClr val="000000"/>
                          </a:solidFill>
                          <a:effectLst/>
                          <a:latin typeface="Arial" panose="020B0604020202020204" pitchFamily="34" charset="0"/>
                          <a:cs typeface="Arial" panose="020B0604020202020204" pitchFamily="34" charset="0"/>
                        </a:rPr>
                        <a:t>          1,333,650 </a:t>
                      </a:r>
                    </a:p>
                  </a:txBody>
                  <a:tcPr marL="0" marR="0" marT="0" marB="0" anchor="ctr">
                    <a:solidFill>
                      <a:schemeClr val="bg1">
                        <a:lumMod val="85000"/>
                      </a:schemeClr>
                    </a:solidFill>
                  </a:tcPr>
                </a:tc>
                <a:tc>
                  <a:txBody>
                    <a:bodyPr/>
                    <a:lstStyle/>
                    <a:p>
                      <a:pPr algn="l" fontAlgn="ctr"/>
                      <a:r>
                        <a:rPr lang="mn-MN" sz="900" b="0" i="0" u="none" strike="noStrike" dirty="0">
                          <a:solidFill>
                            <a:srgbClr val="000000"/>
                          </a:solidFill>
                          <a:effectLst/>
                          <a:latin typeface="Arial" panose="020B0604020202020204" pitchFamily="34" charset="0"/>
                          <a:cs typeface="Arial" panose="020B0604020202020204" pitchFamily="34" charset="0"/>
                        </a:rPr>
                        <a:t>         (1,350,140)</a:t>
                      </a:r>
                    </a:p>
                  </a:txBody>
                  <a:tcPr marL="0" marR="0" marT="0" marB="0" anchor="ctr">
                    <a:solidFill>
                      <a:schemeClr val="bg1">
                        <a:lumMod val="85000"/>
                      </a:schemeClr>
                    </a:solidFill>
                  </a:tcPr>
                </a:tc>
                <a:tc>
                  <a:txBody>
                    <a:bodyPr/>
                    <a:lstStyle/>
                    <a:p>
                      <a:pPr algn="r" fontAlgn="ctr"/>
                      <a:r>
                        <a:rPr lang="en-US" sz="1000" b="0" i="0" u="none" strike="noStrike" dirty="0">
                          <a:solidFill>
                            <a:srgbClr val="000000"/>
                          </a:solidFill>
                          <a:effectLst/>
                          <a:latin typeface="Arial" panose="020B0604020202020204" pitchFamily="34" charset="0"/>
                        </a:rPr>
                        <a:t>          242,679 </a:t>
                      </a:r>
                    </a:p>
                  </a:txBody>
                  <a:tcPr marL="0" marR="0" marT="0" marB="0" anchor="ctr">
                    <a:solidFill>
                      <a:schemeClr val="bg1">
                        <a:lumMod val="85000"/>
                      </a:schemeClr>
                    </a:solidFill>
                  </a:tcPr>
                </a:tc>
                <a:tc>
                  <a:txBody>
                    <a:bodyPr/>
                    <a:lstStyle/>
                    <a:p>
                      <a:pPr algn="ctr" fontAlgn="b"/>
                      <a:r>
                        <a:rPr lang="en-US" sz="1000" b="0" i="0" u="none" strike="noStrike" dirty="0">
                          <a:solidFill>
                            <a:srgbClr val="000000"/>
                          </a:solidFill>
                          <a:effectLst/>
                          <a:latin typeface="Arial" panose="020B0604020202020204" pitchFamily="34" charset="0"/>
                        </a:rPr>
                        <a:t>-18%</a:t>
                      </a:r>
                    </a:p>
                  </a:txBody>
                  <a:tcPr marL="0" marR="0" marT="0" marB="0" anchor="b">
                    <a:solidFill>
                      <a:schemeClr val="bg1">
                        <a:lumMod val="85000"/>
                      </a:schemeClr>
                    </a:solidFill>
                  </a:tcPr>
                </a:tc>
                <a:extLst>
                  <a:ext uri="{0D108BD9-81ED-4DB2-BD59-A6C34878D82A}">
                    <a16:rowId xmlns:a16="http://schemas.microsoft.com/office/drawing/2014/main" val="3875173893"/>
                  </a:ext>
                </a:extLst>
              </a:tr>
              <a:tr h="165321">
                <a:tc>
                  <a:txBody>
                    <a:bodyPr/>
                    <a:lstStyle/>
                    <a:p>
                      <a:pPr algn="l" fontAlgn="ctr"/>
                      <a:r>
                        <a:rPr lang="mn-MN" sz="900" b="1" i="0" u="none" strike="noStrike" dirty="0">
                          <a:solidFill>
                            <a:srgbClr val="000000"/>
                          </a:solidFill>
                          <a:effectLst/>
                          <a:latin typeface="Arial" panose="020B0604020202020204" pitchFamily="34" charset="0"/>
                          <a:cs typeface="Arial" panose="020B0604020202020204" pitchFamily="34" charset="0"/>
                        </a:rPr>
                        <a:t>Мөнгөн хөрөнгийн эхний үлдэгдэл</a:t>
                      </a:r>
                    </a:p>
                  </a:txBody>
                  <a:tcPr marL="0" marR="0" marT="0" marB="0" anchor="ctr">
                    <a:solidFill>
                      <a:schemeClr val="bg1">
                        <a:lumMod val="85000"/>
                      </a:schemeClr>
                    </a:solidFill>
                  </a:tcPr>
                </a:tc>
                <a:tc>
                  <a:txBody>
                    <a:bodyPr/>
                    <a:lstStyle/>
                    <a:p>
                      <a:pPr algn="l" fontAlgn="ctr"/>
                      <a:r>
                        <a:rPr lang="mn-MN" sz="900" b="0" i="0" u="none" strike="noStrike">
                          <a:solidFill>
                            <a:srgbClr val="000000"/>
                          </a:solidFill>
                          <a:effectLst/>
                          <a:latin typeface="Arial" panose="020B0604020202020204" pitchFamily="34" charset="0"/>
                          <a:cs typeface="Arial" panose="020B0604020202020204" pitchFamily="34" charset="0"/>
                        </a:rPr>
                        <a:t>               26,566 </a:t>
                      </a:r>
                    </a:p>
                  </a:txBody>
                  <a:tcPr marL="0" marR="0" marT="0" marB="0" anchor="ctr">
                    <a:solidFill>
                      <a:schemeClr val="bg1">
                        <a:lumMod val="85000"/>
                      </a:schemeClr>
                    </a:solidFill>
                  </a:tcPr>
                </a:tc>
                <a:tc>
                  <a:txBody>
                    <a:bodyPr/>
                    <a:lstStyle/>
                    <a:p>
                      <a:pPr algn="l" fontAlgn="ctr"/>
                      <a:r>
                        <a:rPr lang="mn-MN" sz="900" b="0" i="0" u="none" strike="noStrike" dirty="0">
                          <a:solidFill>
                            <a:srgbClr val="000000"/>
                          </a:solidFill>
                          <a:effectLst/>
                          <a:latin typeface="Arial" panose="020B0604020202020204" pitchFamily="34" charset="0"/>
                          <a:cs typeface="Arial" panose="020B0604020202020204" pitchFamily="34" charset="0"/>
                        </a:rPr>
                        <a:t>          1,360,217 </a:t>
                      </a:r>
                    </a:p>
                  </a:txBody>
                  <a:tcPr marL="0" marR="0" marT="0" marB="0" anchor="ctr">
                    <a:solidFill>
                      <a:schemeClr val="bg1">
                        <a:lumMod val="85000"/>
                      </a:schemeClr>
                    </a:solidFill>
                  </a:tcPr>
                </a:tc>
                <a:tc>
                  <a:txBody>
                    <a:bodyPr/>
                    <a:lstStyle/>
                    <a:p>
                      <a:pPr algn="r" rtl="0" fontAlgn="ctr"/>
                      <a:r>
                        <a:rPr lang="en-US" sz="900" b="0" i="0" u="none" strike="noStrike" dirty="0">
                          <a:solidFill>
                            <a:srgbClr val="000000"/>
                          </a:solidFill>
                          <a:effectLst/>
                          <a:latin typeface="Arial" panose="020B0604020202020204" pitchFamily="34" charset="0"/>
                        </a:rPr>
                        <a:t>10,076</a:t>
                      </a:r>
                    </a:p>
                  </a:txBody>
                  <a:tcPr marL="0" marR="0" marT="0" marB="0" anchor="ctr">
                    <a:solidFill>
                      <a:schemeClr val="bg1">
                        <a:lumMod val="85000"/>
                      </a:schemeClr>
                    </a:solidFill>
                  </a:tcPr>
                </a:tc>
                <a:tc>
                  <a:txBody>
                    <a:bodyPr/>
                    <a:lstStyle/>
                    <a:p>
                      <a:pPr algn="ctr" fontAlgn="b"/>
                      <a:r>
                        <a:rPr lang="en-US" sz="1000" b="0" i="0" u="none" strike="noStrike" dirty="0">
                          <a:solidFill>
                            <a:srgbClr val="000000"/>
                          </a:solidFill>
                          <a:effectLst/>
                          <a:latin typeface="Arial" panose="020B0604020202020204" pitchFamily="34" charset="0"/>
                        </a:rPr>
                        <a:t>1%</a:t>
                      </a:r>
                    </a:p>
                  </a:txBody>
                  <a:tcPr marL="0" marR="0" marT="0" marB="0" anchor="b">
                    <a:solidFill>
                      <a:schemeClr val="bg1">
                        <a:lumMod val="85000"/>
                      </a:schemeClr>
                    </a:solidFill>
                  </a:tcPr>
                </a:tc>
                <a:extLst>
                  <a:ext uri="{0D108BD9-81ED-4DB2-BD59-A6C34878D82A}">
                    <a16:rowId xmlns:a16="http://schemas.microsoft.com/office/drawing/2014/main" val="3117438786"/>
                  </a:ext>
                </a:extLst>
              </a:tr>
              <a:tr h="193995">
                <a:tc>
                  <a:txBody>
                    <a:bodyPr/>
                    <a:lstStyle/>
                    <a:p>
                      <a:pPr algn="l" fontAlgn="ctr"/>
                      <a:r>
                        <a:rPr lang="mn-MN" sz="900" b="1" i="0" u="none" strike="noStrike" dirty="0">
                          <a:solidFill>
                            <a:srgbClr val="000000"/>
                          </a:solidFill>
                          <a:effectLst/>
                          <a:latin typeface="Arial" panose="020B0604020202020204" pitchFamily="34" charset="0"/>
                          <a:cs typeface="Arial" panose="020B0604020202020204" pitchFamily="34" charset="0"/>
                        </a:rPr>
                        <a:t>Мөнгөн хөрөнгийн эцсийн үлдэгдэл</a:t>
                      </a:r>
                    </a:p>
                  </a:txBody>
                  <a:tcPr marL="0" marR="0" marT="0" marB="0" anchor="ctr">
                    <a:lnB w="28575" cap="flat" cmpd="sng" algn="ctr">
                      <a:solidFill>
                        <a:schemeClr val="tx2">
                          <a:lumMod val="50000"/>
                        </a:schemeClr>
                      </a:solidFill>
                      <a:prstDash val="solid"/>
                      <a:round/>
                      <a:headEnd type="none" w="med" len="med"/>
                      <a:tailEnd type="none" w="med" len="med"/>
                    </a:lnB>
                    <a:solidFill>
                      <a:schemeClr val="bg1">
                        <a:lumMod val="85000"/>
                      </a:schemeClr>
                    </a:solidFill>
                  </a:tcPr>
                </a:tc>
                <a:tc>
                  <a:txBody>
                    <a:bodyPr/>
                    <a:lstStyle/>
                    <a:p>
                      <a:pPr algn="l" fontAlgn="ctr"/>
                      <a:r>
                        <a:rPr lang="mn-MN" sz="900" b="1" i="0" u="none" strike="noStrike">
                          <a:solidFill>
                            <a:srgbClr val="000000"/>
                          </a:solidFill>
                          <a:effectLst/>
                          <a:latin typeface="Arial" panose="020B0604020202020204" pitchFamily="34" charset="0"/>
                          <a:cs typeface="Arial" panose="020B0604020202020204" pitchFamily="34" charset="0"/>
                        </a:rPr>
                        <a:t>          1,360,217 </a:t>
                      </a:r>
                    </a:p>
                  </a:txBody>
                  <a:tcPr marL="0" marR="0" marT="0" marB="0" anchor="ctr">
                    <a:lnB w="28575" cap="flat" cmpd="sng" algn="ctr">
                      <a:solidFill>
                        <a:schemeClr val="tx2">
                          <a:lumMod val="50000"/>
                        </a:schemeClr>
                      </a:solidFill>
                      <a:prstDash val="solid"/>
                      <a:round/>
                      <a:headEnd type="none" w="med" len="med"/>
                      <a:tailEnd type="none" w="med" len="med"/>
                    </a:lnB>
                    <a:solidFill>
                      <a:schemeClr val="bg1">
                        <a:lumMod val="85000"/>
                      </a:schemeClr>
                    </a:solidFill>
                  </a:tcPr>
                </a:tc>
                <a:tc>
                  <a:txBody>
                    <a:bodyPr/>
                    <a:lstStyle/>
                    <a:p>
                      <a:pPr algn="l" fontAlgn="ctr"/>
                      <a:r>
                        <a:rPr lang="mn-MN" sz="900" b="1" i="0" u="none" strike="noStrike" dirty="0">
                          <a:solidFill>
                            <a:srgbClr val="000000"/>
                          </a:solidFill>
                          <a:effectLst/>
                          <a:latin typeface="Arial" panose="020B0604020202020204" pitchFamily="34" charset="0"/>
                          <a:cs typeface="Arial" panose="020B0604020202020204" pitchFamily="34" charset="0"/>
                        </a:rPr>
                        <a:t>               10,076 </a:t>
                      </a:r>
                    </a:p>
                  </a:txBody>
                  <a:tcPr marL="0" marR="0" marT="0" marB="0" anchor="ctr">
                    <a:lnB w="28575" cap="flat" cmpd="sng" algn="ctr">
                      <a:solidFill>
                        <a:schemeClr val="tx2">
                          <a:lumMod val="50000"/>
                        </a:schemeClr>
                      </a:solidFill>
                      <a:prstDash val="solid"/>
                      <a:round/>
                      <a:headEnd type="none" w="med" len="med"/>
                      <a:tailEnd type="none" w="med" len="med"/>
                    </a:lnB>
                    <a:solidFill>
                      <a:schemeClr val="bg1">
                        <a:lumMod val="85000"/>
                      </a:schemeClr>
                    </a:solidFill>
                  </a:tcPr>
                </a:tc>
                <a:tc>
                  <a:txBody>
                    <a:bodyPr/>
                    <a:lstStyle/>
                    <a:p>
                      <a:pPr algn="l" fontAlgn="ctr"/>
                      <a:r>
                        <a:rPr lang="en-US" sz="1000" b="1" i="0" u="none" strike="noStrike" dirty="0">
                          <a:solidFill>
                            <a:srgbClr val="000000"/>
                          </a:solidFill>
                          <a:effectLst/>
                          <a:latin typeface="Arial" panose="020B0604020202020204" pitchFamily="34" charset="0"/>
                        </a:rPr>
                        <a:t>          252,755 </a:t>
                      </a:r>
                    </a:p>
                  </a:txBody>
                  <a:tcPr marL="0" marR="0" marT="0" marB="0" anchor="ctr">
                    <a:lnB w="28575" cap="flat" cmpd="sng" algn="ctr">
                      <a:solidFill>
                        <a:schemeClr val="tx2">
                          <a:lumMod val="50000"/>
                        </a:schemeClr>
                      </a:solidFill>
                      <a:prstDash val="solid"/>
                      <a:round/>
                      <a:headEnd type="none" w="med" len="med"/>
                      <a:tailEnd type="none" w="med" len="med"/>
                    </a:lnB>
                    <a:solidFill>
                      <a:schemeClr val="bg1">
                        <a:lumMod val="85000"/>
                      </a:schemeClr>
                    </a:solidFill>
                  </a:tcPr>
                </a:tc>
                <a:tc>
                  <a:txBody>
                    <a:bodyPr/>
                    <a:lstStyle/>
                    <a:p>
                      <a:pPr algn="ctr" fontAlgn="b"/>
                      <a:r>
                        <a:rPr lang="mn-MN" sz="900" b="1" i="0" u="none" strike="noStrike" dirty="0">
                          <a:solidFill>
                            <a:srgbClr val="000000"/>
                          </a:solidFill>
                          <a:effectLst/>
                          <a:latin typeface="Arial" panose="020B0604020202020204" pitchFamily="34" charset="0"/>
                          <a:cs typeface="Arial" panose="020B0604020202020204" pitchFamily="34" charset="0"/>
                        </a:rPr>
                        <a:t>2508%</a:t>
                      </a:r>
                    </a:p>
                  </a:txBody>
                  <a:tcPr marL="0" marR="0" marT="0" marB="0" anchor="b">
                    <a:lnB w="28575" cap="flat" cmpd="sng" algn="ctr">
                      <a:solidFill>
                        <a:schemeClr val="tx2">
                          <a:lumMod val="50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22"/>
                  </a:ext>
                </a:extLst>
              </a:tr>
            </a:tbl>
          </a:graphicData>
        </a:graphic>
      </p:graphicFrame>
    </p:spTree>
    <p:extLst>
      <p:ext uri="{BB962C8B-B14F-4D97-AF65-F5344CB8AC3E}">
        <p14:creationId xmlns:p14="http://schemas.microsoft.com/office/powerpoint/2010/main" val="13140364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69EBBB15-6AA1-4C87-A5FB-0340F5B7F083}"/>
              </a:ext>
            </a:extLst>
          </p:cNvPr>
          <p:cNvSpPr>
            <a:spLocks noGrp="1"/>
          </p:cNvSpPr>
          <p:nvPr>
            <p:ph type="title"/>
          </p:nvPr>
        </p:nvSpPr>
        <p:spPr>
          <a:xfrm>
            <a:off x="838200" y="365125"/>
            <a:ext cx="10515600" cy="1027907"/>
          </a:xfrm>
        </p:spPr>
        <p:txBody>
          <a:bodyPr>
            <a:normAutofit/>
          </a:bodyPr>
          <a:lstStyle/>
          <a:p>
            <a:r>
              <a:rPr lang="mn-MN" sz="3600" dirty="0">
                <a:latin typeface="Arial" panose="020B0604020202020204" pitchFamily="34" charset="0"/>
                <a:ea typeface="Roboto" panose="02000000000000000000" pitchFamily="2" charset="0"/>
                <a:cs typeface="Arial" panose="020B0604020202020204" pitchFamily="34" charset="0"/>
              </a:rPr>
              <a:t>Үйл ажиллагааны тайлан</a:t>
            </a:r>
            <a:br>
              <a:rPr lang="mn-MN" sz="3600" dirty="0">
                <a:latin typeface="Arial" panose="020B0604020202020204" pitchFamily="34" charset="0"/>
                <a:ea typeface="Roboto" panose="02000000000000000000" pitchFamily="2" charset="0"/>
                <a:cs typeface="Arial" panose="020B0604020202020204" pitchFamily="34" charset="0"/>
              </a:rPr>
            </a:br>
            <a:r>
              <a:rPr lang="mn-MN" sz="2400" dirty="0">
                <a:latin typeface="Arial" panose="020B0604020202020204" pitchFamily="34" charset="0"/>
                <a:ea typeface="Roboto" panose="02000000000000000000" pitchFamily="2" charset="0"/>
                <a:cs typeface="Arial" panose="020B0604020202020204" pitchFamily="34" charset="0"/>
              </a:rPr>
              <a:t>Агуулга</a:t>
            </a:r>
            <a:endParaRPr lang="mn-MN" sz="3600" dirty="0">
              <a:latin typeface="Arial" panose="020B0604020202020204" pitchFamily="34" charset="0"/>
              <a:ea typeface="Roboto" panose="02000000000000000000" pitchFamily="2" charset="0"/>
              <a:cs typeface="Arial" panose="020B0604020202020204" pitchFamily="34" charset="0"/>
            </a:endParaRPr>
          </a:p>
        </p:txBody>
      </p:sp>
      <p:sp>
        <p:nvSpPr>
          <p:cNvPr id="27" name="Rectangle 26">
            <a:extLst>
              <a:ext uri="{FF2B5EF4-FFF2-40B4-BE49-F238E27FC236}">
                <a16:creationId xmlns:a16="http://schemas.microsoft.com/office/drawing/2014/main" id="{B289FB6A-D3A3-43E4-B041-1A3BB84FE9D7}"/>
              </a:ext>
            </a:extLst>
          </p:cNvPr>
          <p:cNvSpPr/>
          <p:nvPr/>
        </p:nvSpPr>
        <p:spPr>
          <a:xfrm>
            <a:off x="0" y="6692554"/>
            <a:ext cx="12192000" cy="165446"/>
          </a:xfrm>
          <a:prstGeom prst="rect">
            <a:avLst/>
          </a:prstGeom>
          <a:gradFill flip="none" rotWithShape="1">
            <a:gsLst>
              <a:gs pos="0">
                <a:srgbClr val="0753D7"/>
              </a:gs>
              <a:gs pos="47000">
                <a:srgbClr val="A71C20"/>
              </a:gs>
            </a:gsLst>
            <a:lin ang="9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sp>
        <p:nvSpPr>
          <p:cNvPr id="28" name="Rectangle 27">
            <a:extLst>
              <a:ext uri="{FF2B5EF4-FFF2-40B4-BE49-F238E27FC236}">
                <a16:creationId xmlns:a16="http://schemas.microsoft.com/office/drawing/2014/main" id="{881A23CA-A5C0-49B0-8816-9082F198FAC9}"/>
              </a:ext>
            </a:extLst>
          </p:cNvPr>
          <p:cNvSpPr/>
          <p:nvPr/>
        </p:nvSpPr>
        <p:spPr>
          <a:xfrm>
            <a:off x="11645900" y="6692554"/>
            <a:ext cx="546100" cy="165446"/>
          </a:xfrm>
          <a:prstGeom prst="rect">
            <a:avLst/>
          </a:prstGeom>
          <a:gradFill flip="none" rotWithShape="1">
            <a:gsLst>
              <a:gs pos="0">
                <a:srgbClr val="A71C20"/>
              </a:gs>
              <a:gs pos="47000">
                <a:srgbClr val="A71C20"/>
              </a:gs>
            </a:gsLst>
            <a:lin ang="9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grpSp>
        <p:nvGrpSpPr>
          <p:cNvPr id="32" name="Group 31">
            <a:extLst>
              <a:ext uri="{FF2B5EF4-FFF2-40B4-BE49-F238E27FC236}">
                <a16:creationId xmlns:a16="http://schemas.microsoft.com/office/drawing/2014/main" id="{4E17CCDE-6CDD-44F5-9984-9A242B67DD2A}"/>
              </a:ext>
            </a:extLst>
          </p:cNvPr>
          <p:cNvGrpSpPr/>
          <p:nvPr/>
        </p:nvGrpSpPr>
        <p:grpSpPr>
          <a:xfrm>
            <a:off x="9563122" y="403397"/>
            <a:ext cx="2282090" cy="779463"/>
            <a:chOff x="9563122" y="297656"/>
            <a:chExt cx="2282090" cy="779463"/>
          </a:xfrm>
        </p:grpSpPr>
        <p:pic>
          <p:nvPicPr>
            <p:cNvPr id="26" name="Picture 25">
              <a:extLst>
                <a:ext uri="{FF2B5EF4-FFF2-40B4-BE49-F238E27FC236}">
                  <a16:creationId xmlns:a16="http://schemas.microsoft.com/office/drawing/2014/main" id="{5073E8D6-345B-4A07-992F-87485AB4B4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63122" y="396477"/>
              <a:ext cx="729274" cy="631429"/>
            </a:xfrm>
            <a:prstGeom prst="rect">
              <a:avLst/>
            </a:prstGeom>
          </p:spPr>
        </p:pic>
        <p:cxnSp>
          <p:nvCxnSpPr>
            <p:cNvPr id="30" name="Straight Connector 29">
              <a:extLst>
                <a:ext uri="{FF2B5EF4-FFF2-40B4-BE49-F238E27FC236}">
                  <a16:creationId xmlns:a16="http://schemas.microsoft.com/office/drawing/2014/main" id="{34FBDB28-5129-4B85-93C5-8308D7B0BD4B}"/>
                </a:ext>
              </a:extLst>
            </p:cNvPr>
            <p:cNvCxnSpPr/>
            <p:nvPr/>
          </p:nvCxnSpPr>
          <p:spPr>
            <a:xfrm>
              <a:off x="10398696" y="297656"/>
              <a:ext cx="0" cy="779463"/>
            </a:xfrm>
            <a:prstGeom prst="line">
              <a:avLst/>
            </a:prstGeom>
            <a:ln>
              <a:solidFill>
                <a:srgbClr val="A71C20"/>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C28E8ED5-0DA7-4F6C-BA11-054D5A9BE4A8}"/>
                </a:ext>
              </a:extLst>
            </p:cNvPr>
            <p:cNvSpPr txBox="1"/>
            <p:nvPr/>
          </p:nvSpPr>
          <p:spPr>
            <a:xfrm>
              <a:off x="10520810" y="481358"/>
              <a:ext cx="1324402" cy="461665"/>
            </a:xfrm>
            <a:prstGeom prst="rect">
              <a:avLst/>
            </a:prstGeom>
            <a:noFill/>
          </p:spPr>
          <p:txBody>
            <a:bodyPr wrap="none" rtlCol="0">
              <a:spAutoFit/>
            </a:bodyPr>
            <a:lstStyle/>
            <a:p>
              <a:r>
                <a:rPr lang="mn-MN" sz="1200" i="1" dirty="0">
                  <a:latin typeface="Roboto Light" panose="02000000000000000000" pitchFamily="2" charset="0"/>
                  <a:ea typeface="Roboto Light" panose="02000000000000000000" pitchFamily="2" charset="0"/>
                </a:rPr>
                <a:t>Зуун зуунд</a:t>
              </a:r>
            </a:p>
            <a:p>
              <a:r>
                <a:rPr lang="mn-MN" sz="1200" i="1" dirty="0">
                  <a:latin typeface="Roboto" panose="02000000000000000000" pitchFamily="2" charset="0"/>
                  <a:ea typeface="Roboto" panose="02000000000000000000" pitchFamily="2" charset="0"/>
                </a:rPr>
                <a:t>Нугаршгүй чанар</a:t>
              </a:r>
            </a:p>
          </p:txBody>
        </p:sp>
      </p:grpSp>
      <p:sp>
        <p:nvSpPr>
          <p:cNvPr id="12" name="Rectangle 11">
            <a:extLst>
              <a:ext uri="{FF2B5EF4-FFF2-40B4-BE49-F238E27FC236}">
                <a16:creationId xmlns:a16="http://schemas.microsoft.com/office/drawing/2014/main" id="{2DE25B11-C522-4DBA-8366-582CBADFD9D1}"/>
              </a:ext>
            </a:extLst>
          </p:cNvPr>
          <p:cNvSpPr/>
          <p:nvPr/>
        </p:nvSpPr>
        <p:spPr>
          <a:xfrm>
            <a:off x="838200" y="1393032"/>
            <a:ext cx="11353800" cy="165446"/>
          </a:xfrm>
          <a:prstGeom prst="rect">
            <a:avLst/>
          </a:prstGeom>
          <a:solidFill>
            <a:srgbClr val="A71C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sp>
        <p:nvSpPr>
          <p:cNvPr id="18" name="Content Placeholder 2">
            <a:extLst>
              <a:ext uri="{FF2B5EF4-FFF2-40B4-BE49-F238E27FC236}">
                <a16:creationId xmlns:a16="http://schemas.microsoft.com/office/drawing/2014/main" id="{F2E8CC5D-CA00-433A-B23C-7C530B832966}"/>
              </a:ext>
            </a:extLst>
          </p:cNvPr>
          <p:cNvSpPr>
            <a:spLocks noGrp="1"/>
          </p:cNvSpPr>
          <p:nvPr>
            <p:ph idx="1"/>
          </p:nvPr>
        </p:nvSpPr>
        <p:spPr>
          <a:xfrm>
            <a:off x="1735137" y="1458455"/>
            <a:ext cx="9559925" cy="5334123"/>
          </a:xfrm>
        </p:spPr>
        <p:txBody>
          <a:bodyPr>
            <a:noAutofit/>
          </a:bodyPr>
          <a:lstStyle/>
          <a:p>
            <a:pPr marL="342900" indent="-342900">
              <a:lnSpc>
                <a:spcPct val="150000"/>
              </a:lnSpc>
              <a:buFont typeface="Wingdings" pitchFamily="2" charset="2"/>
              <a:buChar char="Ø"/>
            </a:pPr>
            <a:r>
              <a:rPr lang="mn-MN" sz="1400" dirty="0">
                <a:latin typeface="Arial" pitchFamily="34" charset="0"/>
                <a:cs typeface="Arial" pitchFamily="34" charset="0"/>
              </a:rPr>
              <a:t>Үйл ажиллагааны тайлан</a:t>
            </a:r>
          </a:p>
          <a:p>
            <a:pPr marL="800100" lvl="1" indent="-342900">
              <a:lnSpc>
                <a:spcPct val="150000"/>
              </a:lnSpc>
              <a:buFont typeface="Wingdings" pitchFamily="2" charset="2"/>
              <a:buChar char="Ø"/>
            </a:pPr>
            <a:r>
              <a:rPr lang="mn-MN" sz="1400" dirty="0">
                <a:latin typeface="Arial" pitchFamily="34" charset="0"/>
                <a:cs typeface="Arial" pitchFamily="34" charset="0"/>
              </a:rPr>
              <a:t>Үйл ажиллагааны төлөвлөгөөний биелэлт, тайлан</a:t>
            </a:r>
          </a:p>
          <a:p>
            <a:pPr marL="800100" lvl="1" indent="-342900">
              <a:lnSpc>
                <a:spcPct val="150000"/>
              </a:lnSpc>
              <a:buFont typeface="Wingdings" pitchFamily="2" charset="2"/>
              <a:buChar char="Ø"/>
            </a:pPr>
            <a:r>
              <a:rPr lang="mn-MN" sz="1400" dirty="0">
                <a:latin typeface="Arial" pitchFamily="34" charset="0"/>
                <a:cs typeface="Arial" pitchFamily="34" charset="0"/>
              </a:rPr>
              <a:t>Бүтэц орон тооны төлөвлөгөөний биелэлт, тайлан</a:t>
            </a:r>
          </a:p>
          <a:p>
            <a:pPr marL="342900" indent="-342900">
              <a:lnSpc>
                <a:spcPct val="150000"/>
              </a:lnSpc>
              <a:buFont typeface="Wingdings" pitchFamily="2" charset="2"/>
              <a:buChar char="Ø"/>
            </a:pPr>
            <a:r>
              <a:rPr lang="mn-MN" sz="1400" dirty="0">
                <a:latin typeface="Arial" pitchFamily="34" charset="0"/>
                <a:cs typeface="Arial" pitchFamily="34" charset="0"/>
              </a:rPr>
              <a:t>Борлуулалт, хангамжийн тайлан</a:t>
            </a:r>
          </a:p>
          <a:p>
            <a:pPr marL="800100" lvl="1" indent="-342900">
              <a:lnSpc>
                <a:spcPct val="150000"/>
              </a:lnSpc>
              <a:buFont typeface="Wingdings" pitchFamily="2" charset="2"/>
              <a:buChar char="Ø"/>
            </a:pPr>
            <a:r>
              <a:rPr lang="mn-MN" sz="1400" dirty="0">
                <a:latin typeface="Arial" pitchFamily="34" charset="0"/>
                <a:cs typeface="Arial" pitchFamily="34" charset="0"/>
              </a:rPr>
              <a:t>Борлуулалтын төлөвлөгөөний биелэлт, тайлан</a:t>
            </a:r>
          </a:p>
          <a:p>
            <a:pPr marL="800100" lvl="1" indent="-342900">
              <a:lnSpc>
                <a:spcPct val="150000"/>
              </a:lnSpc>
              <a:buFont typeface="Wingdings" pitchFamily="2" charset="2"/>
              <a:buChar char="Ø"/>
            </a:pPr>
            <a:r>
              <a:rPr lang="mn-MN" sz="1400" dirty="0">
                <a:latin typeface="Arial" pitchFamily="34" charset="0"/>
                <a:cs typeface="Arial" pitchFamily="34" charset="0"/>
              </a:rPr>
              <a:t>ТЭМ-ын худалдан авалт зарцуулалтын тайлан</a:t>
            </a:r>
          </a:p>
          <a:p>
            <a:pPr marL="342900" indent="-342900">
              <a:lnSpc>
                <a:spcPct val="150000"/>
              </a:lnSpc>
              <a:buFont typeface="Wingdings" pitchFamily="2" charset="2"/>
              <a:buChar char="Ø"/>
            </a:pPr>
            <a:r>
              <a:rPr lang="mn-MN" sz="1400" dirty="0">
                <a:latin typeface="Arial" pitchFamily="34" charset="0"/>
                <a:cs typeface="Arial" pitchFamily="34" charset="0"/>
              </a:rPr>
              <a:t>Санхүүгийн тайлан</a:t>
            </a:r>
          </a:p>
          <a:p>
            <a:pPr marL="800100" lvl="1" indent="-342900">
              <a:lnSpc>
                <a:spcPct val="150000"/>
              </a:lnSpc>
              <a:buFont typeface="Wingdings" pitchFamily="2" charset="2"/>
              <a:buChar char="Ø"/>
            </a:pPr>
            <a:r>
              <a:rPr lang="mn-MN" sz="1400" dirty="0">
                <a:latin typeface="Arial" pitchFamily="34" charset="0"/>
                <a:cs typeface="Arial" pitchFamily="34" charset="0"/>
              </a:rPr>
              <a:t>Орлого үр дүнгийн тайлан</a:t>
            </a:r>
          </a:p>
          <a:p>
            <a:pPr marL="800100" lvl="1" indent="-342900">
              <a:lnSpc>
                <a:spcPct val="150000"/>
              </a:lnSpc>
              <a:buFont typeface="Wingdings" pitchFamily="2" charset="2"/>
              <a:buChar char="Ø"/>
            </a:pPr>
            <a:r>
              <a:rPr lang="mn-MN" sz="1400" dirty="0">
                <a:latin typeface="Arial" pitchFamily="34" charset="0"/>
                <a:cs typeface="Arial" pitchFamily="34" charset="0"/>
              </a:rPr>
              <a:t>Зардлын тайлан</a:t>
            </a:r>
          </a:p>
          <a:p>
            <a:pPr marL="800100" lvl="1" indent="-342900">
              <a:lnSpc>
                <a:spcPct val="150000"/>
              </a:lnSpc>
              <a:buFont typeface="Wingdings" pitchFamily="2" charset="2"/>
              <a:buChar char="Ø"/>
            </a:pPr>
            <a:r>
              <a:rPr lang="mn-MN" sz="1400" dirty="0">
                <a:latin typeface="Arial" pitchFamily="34" charset="0"/>
                <a:cs typeface="Arial" pitchFamily="34" charset="0"/>
              </a:rPr>
              <a:t>Зээл санхүүжилтийн тайлан</a:t>
            </a:r>
          </a:p>
          <a:p>
            <a:pPr marL="800100" lvl="1" indent="-342900">
              <a:lnSpc>
                <a:spcPct val="150000"/>
              </a:lnSpc>
              <a:buFont typeface="Wingdings" pitchFamily="2" charset="2"/>
              <a:buChar char="Ø"/>
            </a:pPr>
            <a:r>
              <a:rPr lang="mn-MN" sz="1400" dirty="0">
                <a:latin typeface="Arial" pitchFamily="34" charset="0"/>
                <a:cs typeface="Arial" pitchFamily="34" charset="0"/>
              </a:rPr>
              <a:t>Бусад санхүүгийн тайлан</a:t>
            </a:r>
          </a:p>
          <a:p>
            <a:pPr marL="342900" indent="-342900">
              <a:lnSpc>
                <a:spcPct val="150000"/>
              </a:lnSpc>
              <a:buFont typeface="Wingdings" pitchFamily="2" charset="2"/>
              <a:buChar char="Ø"/>
            </a:pPr>
            <a:r>
              <a:rPr lang="mn-MN" sz="1400" dirty="0">
                <a:latin typeface="Arial" pitchFamily="34" charset="0"/>
                <a:cs typeface="Arial" pitchFamily="34" charset="0"/>
              </a:rPr>
              <a:t>Хувьцааны арилжааны тайлан</a:t>
            </a:r>
          </a:p>
          <a:p>
            <a:pPr marL="342900" indent="-342900">
              <a:lnSpc>
                <a:spcPct val="150000"/>
              </a:lnSpc>
              <a:buFont typeface="Wingdings" pitchFamily="2" charset="2"/>
              <a:buChar char="Ø"/>
            </a:pPr>
            <a:r>
              <a:rPr lang="mn-MN" sz="1400" dirty="0">
                <a:latin typeface="Arial" pitchFamily="34" charset="0"/>
                <a:cs typeface="Arial" pitchFamily="34" charset="0"/>
              </a:rPr>
              <a:t>Бартертын борлуулалтын тайлан</a:t>
            </a:r>
          </a:p>
        </p:txBody>
      </p:sp>
    </p:spTree>
    <p:extLst>
      <p:ext uri="{BB962C8B-B14F-4D97-AF65-F5344CB8AC3E}">
        <p14:creationId xmlns:p14="http://schemas.microsoft.com/office/powerpoint/2010/main" val="5195537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DE25B11-C522-4DBA-8366-582CBADFD9D1}"/>
              </a:ext>
            </a:extLst>
          </p:cNvPr>
          <p:cNvSpPr/>
          <p:nvPr/>
        </p:nvSpPr>
        <p:spPr>
          <a:xfrm>
            <a:off x="838200" y="1393032"/>
            <a:ext cx="11353800" cy="165446"/>
          </a:xfrm>
          <a:prstGeom prst="rect">
            <a:avLst/>
          </a:prstGeom>
          <a:solidFill>
            <a:srgbClr val="A71C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sp>
        <p:nvSpPr>
          <p:cNvPr id="5" name="Rectangle 4">
            <a:extLst>
              <a:ext uri="{FF2B5EF4-FFF2-40B4-BE49-F238E27FC236}">
                <a16:creationId xmlns:a16="http://schemas.microsoft.com/office/drawing/2014/main" id="{B289FB6A-D3A3-43E4-B041-1A3BB84FE9D7}"/>
              </a:ext>
            </a:extLst>
          </p:cNvPr>
          <p:cNvSpPr/>
          <p:nvPr/>
        </p:nvSpPr>
        <p:spPr>
          <a:xfrm>
            <a:off x="0" y="6692554"/>
            <a:ext cx="12192000" cy="165446"/>
          </a:xfrm>
          <a:prstGeom prst="rect">
            <a:avLst/>
          </a:prstGeom>
          <a:gradFill flip="none" rotWithShape="1">
            <a:gsLst>
              <a:gs pos="0">
                <a:srgbClr val="0753D7"/>
              </a:gs>
              <a:gs pos="47000">
                <a:srgbClr val="A71C20"/>
              </a:gs>
            </a:gsLst>
            <a:lin ang="9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grpSp>
        <p:nvGrpSpPr>
          <p:cNvPr id="6" name="Group 5">
            <a:extLst>
              <a:ext uri="{FF2B5EF4-FFF2-40B4-BE49-F238E27FC236}">
                <a16:creationId xmlns:a16="http://schemas.microsoft.com/office/drawing/2014/main" id="{4E17CCDE-6CDD-44F5-9984-9A242B67DD2A}"/>
              </a:ext>
            </a:extLst>
          </p:cNvPr>
          <p:cNvGrpSpPr/>
          <p:nvPr/>
        </p:nvGrpSpPr>
        <p:grpSpPr>
          <a:xfrm>
            <a:off x="9563122" y="403397"/>
            <a:ext cx="2355828" cy="779463"/>
            <a:chOff x="9563122" y="297656"/>
            <a:chExt cx="2355828" cy="779463"/>
          </a:xfrm>
        </p:grpSpPr>
        <p:pic>
          <p:nvPicPr>
            <p:cNvPr id="7" name="Picture 6">
              <a:extLst>
                <a:ext uri="{FF2B5EF4-FFF2-40B4-BE49-F238E27FC236}">
                  <a16:creationId xmlns:a16="http://schemas.microsoft.com/office/drawing/2014/main" id="{5073E8D6-345B-4A07-992F-87485AB4B4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63122" y="396477"/>
              <a:ext cx="729274" cy="631429"/>
            </a:xfrm>
            <a:prstGeom prst="rect">
              <a:avLst/>
            </a:prstGeom>
          </p:spPr>
        </p:pic>
        <p:cxnSp>
          <p:nvCxnSpPr>
            <p:cNvPr id="8" name="Straight Connector 7">
              <a:extLst>
                <a:ext uri="{FF2B5EF4-FFF2-40B4-BE49-F238E27FC236}">
                  <a16:creationId xmlns:a16="http://schemas.microsoft.com/office/drawing/2014/main" id="{34FBDB28-5129-4B85-93C5-8308D7B0BD4B}"/>
                </a:ext>
              </a:extLst>
            </p:cNvPr>
            <p:cNvCxnSpPr/>
            <p:nvPr/>
          </p:nvCxnSpPr>
          <p:spPr>
            <a:xfrm>
              <a:off x="10398696" y="297656"/>
              <a:ext cx="0" cy="779463"/>
            </a:xfrm>
            <a:prstGeom prst="line">
              <a:avLst/>
            </a:prstGeom>
            <a:ln>
              <a:solidFill>
                <a:srgbClr val="A71C2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C28E8ED5-0DA7-4F6C-BA11-054D5A9BE4A8}"/>
                </a:ext>
              </a:extLst>
            </p:cNvPr>
            <p:cNvSpPr txBox="1"/>
            <p:nvPr/>
          </p:nvSpPr>
          <p:spPr>
            <a:xfrm>
              <a:off x="10520810" y="481358"/>
              <a:ext cx="1398140" cy="461665"/>
            </a:xfrm>
            <a:prstGeom prst="rect">
              <a:avLst/>
            </a:prstGeom>
            <a:noFill/>
          </p:spPr>
          <p:txBody>
            <a:bodyPr wrap="none" rtlCol="0">
              <a:spAutoFit/>
            </a:bodyPr>
            <a:lstStyle/>
            <a:p>
              <a:r>
                <a:rPr lang="mn-MN" sz="1200" i="1" dirty="0">
                  <a:latin typeface="Roboto Light" panose="02000000000000000000" pitchFamily="2" charset="0"/>
                  <a:ea typeface="Roboto Light" panose="02000000000000000000" pitchFamily="2" charset="0"/>
                </a:rPr>
                <a:t>Зуун зуунд</a:t>
              </a:r>
            </a:p>
            <a:p>
              <a:r>
                <a:rPr lang="mn-MN" sz="1200" i="1" dirty="0">
                  <a:latin typeface="Roboto" panose="02000000000000000000" pitchFamily="2" charset="0"/>
                  <a:ea typeface="Roboto" panose="02000000000000000000" pitchFamily="2" charset="0"/>
                </a:rPr>
                <a:t>Нугаршгүй чанар</a:t>
              </a:r>
            </a:p>
          </p:txBody>
        </p:sp>
      </p:grpSp>
      <p:sp>
        <p:nvSpPr>
          <p:cNvPr id="10" name="Text Placeholder 5">
            <a:extLst>
              <a:ext uri="{FF2B5EF4-FFF2-40B4-BE49-F238E27FC236}">
                <a16:creationId xmlns:a16="http://schemas.microsoft.com/office/drawing/2014/main" id="{CAEC6B13-F342-4EDF-9B8B-A9D578163031}"/>
              </a:ext>
            </a:extLst>
          </p:cNvPr>
          <p:cNvSpPr txBox="1">
            <a:spLocks/>
          </p:cNvSpPr>
          <p:nvPr/>
        </p:nvSpPr>
        <p:spPr>
          <a:xfrm>
            <a:off x="457200" y="1844824"/>
            <a:ext cx="4533900" cy="468228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mn-MN" sz="1400" b="1" dirty="0">
                <a:solidFill>
                  <a:schemeClr val="tx2">
                    <a:lumMod val="50000"/>
                  </a:schemeClr>
                </a:solidFill>
                <a:latin typeface="Arial" pitchFamily="34" charset="0"/>
                <a:cs typeface="Arial" pitchFamily="34" charset="0"/>
              </a:rPr>
              <a:t>ЗЭЭЛИЙН МЭДЭЭЛЭЛ</a:t>
            </a:r>
            <a:endParaRPr lang="en-US" sz="1400" b="1" dirty="0">
              <a:solidFill>
                <a:schemeClr val="tx2">
                  <a:lumMod val="50000"/>
                </a:schemeClr>
              </a:solidFill>
              <a:latin typeface="Arial" pitchFamily="34" charset="0"/>
              <a:cs typeface="Arial" pitchFamily="34" charset="0"/>
            </a:endParaRPr>
          </a:p>
          <a:p>
            <a:pPr algn="just">
              <a:lnSpc>
                <a:spcPct val="150000"/>
              </a:lnSpc>
            </a:pPr>
            <a:r>
              <a:rPr lang="en-US" sz="1400" dirty="0">
                <a:latin typeface="Arial" pitchFamily="34" charset="0"/>
                <a:cs typeface="Arial" pitchFamily="34" charset="0"/>
              </a:rPr>
              <a:t>201</a:t>
            </a:r>
            <a:r>
              <a:rPr lang="mn-MN" sz="1400" dirty="0">
                <a:latin typeface="Arial" pitchFamily="34" charset="0"/>
                <a:cs typeface="Arial" pitchFamily="34" charset="0"/>
              </a:rPr>
              <a:t>9</a:t>
            </a:r>
            <a:r>
              <a:rPr lang="en-US" sz="1400" dirty="0">
                <a:latin typeface="Arial" pitchFamily="34" charset="0"/>
                <a:cs typeface="Arial" pitchFamily="34" charset="0"/>
              </a:rPr>
              <a:t> </a:t>
            </a:r>
            <a:r>
              <a:rPr lang="mn-MN" sz="1400" dirty="0">
                <a:latin typeface="Arial" pitchFamily="34" charset="0"/>
                <a:cs typeface="Arial" pitchFamily="34" charset="0"/>
              </a:rPr>
              <a:t>оны жилийн эцсийн байдлаар нийт зээлийн үлдэгдэл 8.6 тэрбум төгрөгийн үлдэгдэлтэй байна. Тайлант жилд бид ХХБ-ны зээлээс 567 сая төгрөг барагдуулсан бөгөөд тус зээлийг ХХБ-ны 8%-ийг ашиглан орон сууц борлуулж барагдуулсан. </a:t>
            </a:r>
          </a:p>
          <a:p>
            <a:pPr algn="just">
              <a:lnSpc>
                <a:spcPct val="150000"/>
              </a:lnSpc>
            </a:pPr>
            <a:r>
              <a:rPr lang="mn-MN" sz="1400" dirty="0">
                <a:latin typeface="Arial" pitchFamily="34" charset="0"/>
                <a:cs typeface="Arial" pitchFamily="34" charset="0"/>
              </a:rPr>
              <a:t>Харин МСМ-ийн зээлийг 2019 онд зээлийн хүүг 8% болгож үндсэн зээлийг 3 жилийн хугацаанд бэлэн мөнгөөр төлөхөөр тохиролцоонд хүрсэн боловч санхүүгийн хүндрэлтэй нөхцөл байдлаас шалтгаалж төлөлт хийж чадаагүй байна.</a:t>
            </a:r>
            <a:endParaRPr lang="en-US" sz="1400" dirty="0">
              <a:latin typeface="Arial" pitchFamily="34" charset="0"/>
              <a:cs typeface="Arial" pitchFamily="34" charset="0"/>
            </a:endParaRPr>
          </a:p>
        </p:txBody>
      </p:sp>
      <p:graphicFrame>
        <p:nvGraphicFramePr>
          <p:cNvPr id="11" name="Content Placeholder 6">
            <a:extLst>
              <a:ext uri="{FF2B5EF4-FFF2-40B4-BE49-F238E27FC236}">
                <a16:creationId xmlns:a16="http://schemas.microsoft.com/office/drawing/2014/main" id="{DB2E4098-D370-4E77-A840-46A5F1643733}"/>
              </a:ext>
            </a:extLst>
          </p:cNvPr>
          <p:cNvGraphicFramePr>
            <a:graphicFrameLocks noGrp="1"/>
          </p:cNvGraphicFramePr>
          <p:nvPr>
            <p:ph idx="1"/>
            <p:extLst>
              <p:ext uri="{D42A27DB-BD31-4B8C-83A1-F6EECF244321}">
                <p14:modId xmlns:p14="http://schemas.microsoft.com/office/powerpoint/2010/main" val="4177432866"/>
              </p:ext>
            </p:extLst>
          </p:nvPr>
        </p:nvGraphicFramePr>
        <p:xfrm>
          <a:off x="5087612" y="1902746"/>
          <a:ext cx="6768241" cy="2743200"/>
        </p:xfrm>
        <a:graphic>
          <a:graphicData uri="http://schemas.openxmlformats.org/drawingml/2006/table">
            <a:tbl>
              <a:tblPr firstRow="1" bandRow="1">
                <a:tableStyleId>{5FD0F851-EC5A-4D38-B0AD-8093EC10F338}</a:tableStyleId>
              </a:tblPr>
              <a:tblGrid>
                <a:gridCol w="2278761">
                  <a:extLst>
                    <a:ext uri="{9D8B030D-6E8A-4147-A177-3AD203B41FA5}">
                      <a16:colId xmlns:a16="http://schemas.microsoft.com/office/drawing/2014/main" val="20000"/>
                    </a:ext>
                  </a:extLst>
                </a:gridCol>
                <a:gridCol w="765493">
                  <a:extLst>
                    <a:ext uri="{9D8B030D-6E8A-4147-A177-3AD203B41FA5}">
                      <a16:colId xmlns:a16="http://schemas.microsoft.com/office/drawing/2014/main" val="20001"/>
                    </a:ext>
                  </a:extLst>
                </a:gridCol>
                <a:gridCol w="1536954">
                  <a:extLst>
                    <a:ext uri="{9D8B030D-6E8A-4147-A177-3AD203B41FA5}">
                      <a16:colId xmlns:a16="http://schemas.microsoft.com/office/drawing/2014/main" val="20002"/>
                    </a:ext>
                  </a:extLst>
                </a:gridCol>
                <a:gridCol w="824230">
                  <a:extLst>
                    <a:ext uri="{9D8B030D-6E8A-4147-A177-3AD203B41FA5}">
                      <a16:colId xmlns:a16="http://schemas.microsoft.com/office/drawing/2014/main" val="20003"/>
                    </a:ext>
                  </a:extLst>
                </a:gridCol>
                <a:gridCol w="1362803">
                  <a:extLst>
                    <a:ext uri="{9D8B030D-6E8A-4147-A177-3AD203B41FA5}">
                      <a16:colId xmlns:a16="http://schemas.microsoft.com/office/drawing/2014/main" val="20004"/>
                    </a:ext>
                  </a:extLst>
                </a:gridCol>
              </a:tblGrid>
              <a:tr h="370840">
                <a:tc gridSpan="5">
                  <a:txBody>
                    <a:bodyPr/>
                    <a:lstStyle/>
                    <a:p>
                      <a:r>
                        <a:rPr lang="mn-MN" sz="1400" dirty="0">
                          <a:solidFill>
                            <a:schemeClr val="tx2">
                              <a:lumMod val="50000"/>
                            </a:schemeClr>
                          </a:solidFill>
                          <a:latin typeface="Arial" pitchFamily="34" charset="0"/>
                          <a:cs typeface="Arial" pitchFamily="34" charset="0"/>
                        </a:rPr>
                        <a:t>Зээлийн мэдээлэл /сая.төгрөг/</a:t>
                      </a:r>
                      <a:endParaRPr lang="en-US" sz="1400" dirty="0">
                        <a:solidFill>
                          <a:schemeClr val="tx2">
                            <a:lumMod val="50000"/>
                          </a:schemeClr>
                        </a:solidFill>
                        <a:latin typeface="Arial" pitchFamily="34" charset="0"/>
                        <a:cs typeface="Arial" pitchFamily="34" charset="0"/>
                      </a:endParaRPr>
                    </a:p>
                  </a:txBody>
                  <a:tcP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tcPr>
                </a:tc>
                <a:tc hMerge="1">
                  <a:txBody>
                    <a:bodyPr/>
                    <a:lstStyle/>
                    <a:p>
                      <a:endParaRPr lang="en-US" dirty="0"/>
                    </a:p>
                  </a:txBody>
                  <a:tcP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tcPr>
                </a:tc>
                <a:tc hMerge="1">
                  <a:txBody>
                    <a:bodyPr/>
                    <a:lstStyle/>
                    <a:p>
                      <a:endParaRPr lang="en-US" dirty="0"/>
                    </a:p>
                  </a:txBody>
                  <a:tcP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tcPr>
                </a:tc>
                <a:tc hMerge="1">
                  <a:txBody>
                    <a:bodyPr/>
                    <a:lstStyle/>
                    <a:p>
                      <a:endParaRPr lang="en-US" dirty="0"/>
                    </a:p>
                  </a:txBody>
                  <a:tcP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tcPr>
                </a:tc>
                <a:tc hMerge="1">
                  <a:txBody>
                    <a:bodyPr/>
                    <a:lstStyle/>
                    <a:p>
                      <a:endParaRPr lang="en-US" dirty="0"/>
                    </a:p>
                  </a:txBody>
                  <a:tcPr>
                    <a:lnT w="28575" cap="flat" cmpd="sng" algn="ctr">
                      <a:solidFill>
                        <a:schemeClr val="tx2">
                          <a:lumMod val="50000"/>
                        </a:schemeClr>
                      </a:solidFill>
                      <a:prstDash val="solid"/>
                      <a:round/>
                      <a:headEnd type="none" w="med" len="med"/>
                      <a:tailEnd type="none" w="med" len="med"/>
                    </a:lnT>
                    <a:lnB w="28575" cap="flat" cmpd="sng" algn="ctr">
                      <a:solidFill>
                        <a:schemeClr val="tx2">
                          <a:lumMod val="50000"/>
                        </a:schemeClr>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endParaRPr lang="en-US" sz="1400" dirty="0">
                        <a:latin typeface="Arial" pitchFamily="34" charset="0"/>
                        <a:cs typeface="Arial" pitchFamily="34" charset="0"/>
                      </a:endParaRPr>
                    </a:p>
                  </a:txBody>
                  <a:tcPr>
                    <a:lnT w="28575" cap="flat" cmpd="sng" algn="ctr">
                      <a:solidFill>
                        <a:schemeClr val="tx2">
                          <a:lumMod val="50000"/>
                        </a:schemeClr>
                      </a:solidFill>
                      <a:prstDash val="solid"/>
                      <a:round/>
                      <a:headEnd type="none" w="med" len="med"/>
                      <a:tailEnd type="none" w="med" len="med"/>
                    </a:lnT>
                    <a:solidFill>
                      <a:schemeClr val="bg1">
                        <a:lumMod val="85000"/>
                      </a:schemeClr>
                    </a:solidFill>
                  </a:tcPr>
                </a:tc>
                <a:tc>
                  <a:txBody>
                    <a:bodyPr/>
                    <a:lstStyle/>
                    <a:p>
                      <a:pPr algn="ctr"/>
                      <a:r>
                        <a:rPr lang="mn-MN" sz="1400" dirty="0">
                          <a:solidFill>
                            <a:schemeClr val="tx2">
                              <a:lumMod val="50000"/>
                            </a:schemeClr>
                          </a:solidFill>
                          <a:latin typeface="Arial" pitchFamily="34" charset="0"/>
                          <a:cs typeface="Arial" pitchFamily="34" charset="0"/>
                        </a:rPr>
                        <a:t>Валют</a:t>
                      </a:r>
                      <a:endParaRPr lang="en-US" sz="1400" dirty="0">
                        <a:solidFill>
                          <a:schemeClr val="tx2">
                            <a:lumMod val="50000"/>
                          </a:schemeClr>
                        </a:solidFill>
                        <a:latin typeface="Arial" pitchFamily="34" charset="0"/>
                        <a:cs typeface="Arial" pitchFamily="34" charset="0"/>
                      </a:endParaRPr>
                    </a:p>
                  </a:txBody>
                  <a:tcPr>
                    <a:lnT w="28575" cap="flat" cmpd="sng" algn="ctr">
                      <a:solidFill>
                        <a:schemeClr val="tx2">
                          <a:lumMod val="50000"/>
                        </a:schemeClr>
                      </a:solidFill>
                      <a:prstDash val="solid"/>
                      <a:round/>
                      <a:headEnd type="none" w="med" len="med"/>
                      <a:tailEnd type="none" w="med" len="med"/>
                    </a:lnT>
                    <a:solidFill>
                      <a:schemeClr val="bg1">
                        <a:lumMod val="85000"/>
                      </a:schemeClr>
                    </a:solidFill>
                  </a:tcPr>
                </a:tc>
                <a:tc>
                  <a:txBody>
                    <a:bodyPr/>
                    <a:lstStyle/>
                    <a:p>
                      <a:pPr algn="ctr"/>
                      <a:r>
                        <a:rPr lang="mn-MN" sz="1400" dirty="0">
                          <a:solidFill>
                            <a:schemeClr val="tx2">
                              <a:lumMod val="50000"/>
                            </a:schemeClr>
                          </a:solidFill>
                          <a:latin typeface="Arial" pitchFamily="34" charset="0"/>
                          <a:cs typeface="Arial" pitchFamily="34" charset="0"/>
                        </a:rPr>
                        <a:t>Эхний үлдэгдэл</a:t>
                      </a:r>
                      <a:endParaRPr lang="en-US" sz="1400" dirty="0">
                        <a:solidFill>
                          <a:schemeClr val="tx2">
                            <a:lumMod val="50000"/>
                          </a:schemeClr>
                        </a:solidFill>
                        <a:latin typeface="Arial" pitchFamily="34" charset="0"/>
                        <a:cs typeface="Arial" pitchFamily="34" charset="0"/>
                      </a:endParaRPr>
                    </a:p>
                  </a:txBody>
                  <a:tcPr>
                    <a:lnT w="28575" cap="flat" cmpd="sng" algn="ctr">
                      <a:solidFill>
                        <a:schemeClr val="tx2">
                          <a:lumMod val="50000"/>
                        </a:schemeClr>
                      </a:solidFill>
                      <a:prstDash val="solid"/>
                      <a:round/>
                      <a:headEnd type="none" w="med" len="med"/>
                      <a:tailEnd type="none" w="med" len="med"/>
                    </a:lnT>
                    <a:solidFill>
                      <a:schemeClr val="bg1">
                        <a:lumMod val="85000"/>
                      </a:schemeClr>
                    </a:solidFill>
                  </a:tcPr>
                </a:tc>
                <a:tc>
                  <a:txBody>
                    <a:bodyPr/>
                    <a:lstStyle/>
                    <a:p>
                      <a:pPr algn="ctr"/>
                      <a:r>
                        <a:rPr lang="mn-MN" sz="1400" dirty="0">
                          <a:solidFill>
                            <a:schemeClr val="tx2">
                              <a:lumMod val="50000"/>
                            </a:schemeClr>
                          </a:solidFill>
                          <a:latin typeface="Arial" pitchFamily="34" charset="0"/>
                          <a:cs typeface="Arial" pitchFamily="34" charset="0"/>
                        </a:rPr>
                        <a:t>Төлөлт</a:t>
                      </a:r>
                      <a:endParaRPr lang="en-US" sz="1400" dirty="0">
                        <a:solidFill>
                          <a:schemeClr val="tx2">
                            <a:lumMod val="50000"/>
                          </a:schemeClr>
                        </a:solidFill>
                        <a:latin typeface="Arial" pitchFamily="34" charset="0"/>
                        <a:cs typeface="Arial" pitchFamily="34" charset="0"/>
                      </a:endParaRPr>
                    </a:p>
                  </a:txBody>
                  <a:tcPr>
                    <a:lnT w="28575" cap="flat" cmpd="sng" algn="ctr">
                      <a:solidFill>
                        <a:schemeClr val="tx2">
                          <a:lumMod val="50000"/>
                        </a:schemeClr>
                      </a:solidFill>
                      <a:prstDash val="solid"/>
                      <a:round/>
                      <a:headEnd type="none" w="med" len="med"/>
                      <a:tailEnd type="none" w="med" len="med"/>
                    </a:lnT>
                    <a:solidFill>
                      <a:schemeClr val="bg1">
                        <a:lumMod val="85000"/>
                      </a:schemeClr>
                    </a:solidFill>
                  </a:tcPr>
                </a:tc>
                <a:tc>
                  <a:txBody>
                    <a:bodyPr/>
                    <a:lstStyle/>
                    <a:p>
                      <a:pPr algn="ctr"/>
                      <a:r>
                        <a:rPr lang="mn-MN" sz="1400" dirty="0">
                          <a:solidFill>
                            <a:schemeClr val="tx2">
                              <a:lumMod val="50000"/>
                            </a:schemeClr>
                          </a:solidFill>
                          <a:latin typeface="Arial" pitchFamily="34" charset="0"/>
                          <a:cs typeface="Arial" pitchFamily="34" charset="0"/>
                        </a:rPr>
                        <a:t>Эцсийн</a:t>
                      </a:r>
                      <a:r>
                        <a:rPr lang="mn-MN" sz="1400" baseline="0" dirty="0">
                          <a:solidFill>
                            <a:schemeClr val="tx2">
                              <a:lumMod val="50000"/>
                            </a:schemeClr>
                          </a:solidFill>
                          <a:latin typeface="Arial" pitchFamily="34" charset="0"/>
                          <a:cs typeface="Arial" pitchFamily="34" charset="0"/>
                        </a:rPr>
                        <a:t> үлдэгдэл</a:t>
                      </a:r>
                      <a:endParaRPr lang="en-US" sz="1400" dirty="0">
                        <a:solidFill>
                          <a:schemeClr val="tx2">
                            <a:lumMod val="50000"/>
                          </a:schemeClr>
                        </a:solidFill>
                        <a:latin typeface="Arial" pitchFamily="34" charset="0"/>
                        <a:cs typeface="Arial" pitchFamily="34" charset="0"/>
                      </a:endParaRPr>
                    </a:p>
                  </a:txBody>
                  <a:tcPr>
                    <a:lnT w="28575" cap="flat" cmpd="sng" algn="ctr">
                      <a:solidFill>
                        <a:schemeClr val="tx2">
                          <a:lumMod val="50000"/>
                        </a:schemeClr>
                      </a:solidFill>
                      <a:prstDash val="solid"/>
                      <a:round/>
                      <a:headEnd type="none" w="med" len="med"/>
                      <a:tailEnd type="none" w="med" len="med"/>
                    </a:lnT>
                    <a:solidFill>
                      <a:schemeClr val="bg1">
                        <a:lumMod val="85000"/>
                      </a:schemeClr>
                    </a:solidFill>
                  </a:tcP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latin typeface="Arial" pitchFamily="34" charset="0"/>
                          <a:cs typeface="Arial" pitchFamily="34" charset="0"/>
                        </a:rPr>
                        <a:t>MCM PTE Ltd</a:t>
                      </a:r>
                    </a:p>
                  </a:txBody>
                  <a:tcPr>
                    <a:solidFill>
                      <a:schemeClr val="bg1">
                        <a:lumMod val="85000"/>
                      </a:schemeClr>
                    </a:solidFill>
                  </a:tcPr>
                </a:tc>
                <a:tc>
                  <a:txBody>
                    <a:bodyPr/>
                    <a:lstStyle/>
                    <a:p>
                      <a:pPr algn="ctr"/>
                      <a:r>
                        <a:rPr lang="mn-MN" sz="1400" baseline="0" dirty="0">
                          <a:latin typeface="Arial" pitchFamily="34" charset="0"/>
                          <a:cs typeface="Arial" pitchFamily="34" charset="0"/>
                        </a:rPr>
                        <a:t>Т</a:t>
                      </a:r>
                      <a:r>
                        <a:rPr lang="mn-MN" sz="1400" dirty="0">
                          <a:latin typeface="Arial" pitchFamily="34" charset="0"/>
                          <a:cs typeface="Arial" pitchFamily="34" charset="0"/>
                        </a:rPr>
                        <a:t>өгрөг</a:t>
                      </a:r>
                      <a:endParaRPr lang="en-US" sz="1400" dirty="0">
                        <a:latin typeface="Arial" pitchFamily="34" charset="0"/>
                        <a:cs typeface="Arial" pitchFamily="34" charset="0"/>
                      </a:endParaRPr>
                    </a:p>
                  </a:txBody>
                  <a:tcPr>
                    <a:solidFill>
                      <a:schemeClr val="bg1">
                        <a:lumMod val="85000"/>
                      </a:schemeClr>
                    </a:solidFill>
                  </a:tcPr>
                </a:tc>
                <a:tc>
                  <a:txBody>
                    <a:bodyPr/>
                    <a:lstStyle/>
                    <a:p>
                      <a:pPr algn="ctr"/>
                      <a:r>
                        <a:rPr lang="mn-MN" sz="1400" dirty="0">
                          <a:latin typeface="Arial" pitchFamily="34" charset="0"/>
                          <a:cs typeface="Arial" pitchFamily="34" charset="0"/>
                        </a:rPr>
                        <a:t>7 497</a:t>
                      </a:r>
                      <a:r>
                        <a:rPr lang="en-US" sz="1400" dirty="0">
                          <a:latin typeface="Arial" pitchFamily="34" charset="0"/>
                          <a:cs typeface="Arial" pitchFamily="34" charset="0"/>
                        </a:rPr>
                        <a:t>.4</a:t>
                      </a:r>
                    </a:p>
                  </a:txBody>
                  <a:tcPr>
                    <a:solidFill>
                      <a:schemeClr val="bg1">
                        <a:lumMod val="85000"/>
                      </a:schemeClr>
                    </a:solidFill>
                  </a:tcPr>
                </a:tc>
                <a:tc>
                  <a:txBody>
                    <a:bodyPr/>
                    <a:lstStyle/>
                    <a:p>
                      <a:pPr algn="ctr"/>
                      <a:r>
                        <a:rPr lang="mn-MN" sz="1400" dirty="0">
                          <a:latin typeface="Arial" pitchFamily="34" charset="0"/>
                          <a:cs typeface="Arial" pitchFamily="34" charset="0"/>
                        </a:rPr>
                        <a:t>-</a:t>
                      </a:r>
                      <a:endParaRPr lang="en-US" sz="1400" dirty="0">
                        <a:latin typeface="Arial" pitchFamily="34" charset="0"/>
                        <a:cs typeface="Arial" pitchFamily="34" charset="0"/>
                      </a:endParaRPr>
                    </a:p>
                  </a:txBody>
                  <a:tcPr>
                    <a:solidFill>
                      <a:schemeClr val="bg1">
                        <a:lumMod val="85000"/>
                      </a:schemeClr>
                    </a:solidFill>
                  </a:tcPr>
                </a:tc>
                <a:tc>
                  <a:txBody>
                    <a:bodyPr/>
                    <a:lstStyle/>
                    <a:p>
                      <a:pPr algn="ctr"/>
                      <a:r>
                        <a:rPr lang="mn-MN" sz="1400" dirty="0">
                          <a:latin typeface="Arial" pitchFamily="34" charset="0"/>
                          <a:cs typeface="Arial" pitchFamily="34" charset="0"/>
                        </a:rPr>
                        <a:t>7 497.</a:t>
                      </a:r>
                      <a:r>
                        <a:rPr lang="en-US" sz="1400" dirty="0">
                          <a:latin typeface="Arial" pitchFamily="34" charset="0"/>
                          <a:cs typeface="Arial" pitchFamily="34" charset="0"/>
                        </a:rPr>
                        <a:t>4</a:t>
                      </a:r>
                    </a:p>
                  </a:txBody>
                  <a:tcPr>
                    <a:solidFill>
                      <a:schemeClr val="bg1">
                        <a:lumMod val="85000"/>
                      </a:schemeClr>
                    </a:solidFill>
                  </a:tcPr>
                </a:tc>
                <a:extLst>
                  <a:ext uri="{0D108BD9-81ED-4DB2-BD59-A6C34878D82A}">
                    <a16:rowId xmlns:a16="http://schemas.microsoft.com/office/drawing/2014/main" val="10002"/>
                  </a:ext>
                </a:extLst>
              </a:tr>
              <a:tr h="370840">
                <a:tc>
                  <a:txBody>
                    <a:bodyPr/>
                    <a:lstStyle/>
                    <a:p>
                      <a:r>
                        <a:rPr lang="mn-MN" sz="1400" dirty="0">
                          <a:latin typeface="Arial" pitchFamily="34" charset="0"/>
                          <a:cs typeface="Arial" pitchFamily="34" charset="0"/>
                        </a:rPr>
                        <a:t>Хуримтлагдсан</a:t>
                      </a:r>
                      <a:r>
                        <a:rPr lang="mn-MN" sz="1400" baseline="0" dirty="0">
                          <a:latin typeface="Arial" pitchFamily="34" charset="0"/>
                          <a:cs typeface="Arial" pitchFamily="34" charset="0"/>
                        </a:rPr>
                        <a:t> хүү</a:t>
                      </a:r>
                      <a:endParaRPr lang="en-US" sz="1400" dirty="0">
                        <a:latin typeface="Arial" pitchFamily="34" charset="0"/>
                        <a:cs typeface="Arial" pitchFamily="34" charset="0"/>
                      </a:endParaRPr>
                    </a:p>
                  </a:txBody>
                  <a:tcPr>
                    <a:solidFill>
                      <a:schemeClr val="bg1">
                        <a:lumMod val="85000"/>
                      </a:schemeClr>
                    </a:solidFill>
                  </a:tcPr>
                </a:tc>
                <a:tc>
                  <a:txBody>
                    <a:bodyPr/>
                    <a:lstStyle/>
                    <a:p>
                      <a:pPr algn="ctr"/>
                      <a:r>
                        <a:rPr lang="mn-MN" sz="1400" dirty="0">
                          <a:latin typeface="Arial" pitchFamily="34" charset="0"/>
                          <a:cs typeface="Arial" pitchFamily="34" charset="0"/>
                        </a:rPr>
                        <a:t>Төгрөг</a:t>
                      </a:r>
                      <a:endParaRPr lang="en-US" sz="1400" dirty="0">
                        <a:latin typeface="Arial" pitchFamily="34" charset="0"/>
                        <a:cs typeface="Arial" pitchFamily="34" charset="0"/>
                      </a:endParaRPr>
                    </a:p>
                  </a:txBody>
                  <a:tcPr>
                    <a:solidFill>
                      <a:schemeClr val="bg1">
                        <a:lumMod val="85000"/>
                      </a:schemeClr>
                    </a:solidFill>
                  </a:tcPr>
                </a:tc>
                <a:tc>
                  <a:txBody>
                    <a:bodyPr/>
                    <a:lstStyle/>
                    <a:p>
                      <a:pPr algn="ctr"/>
                      <a:r>
                        <a:rPr lang="mn-MN" sz="1400" dirty="0">
                          <a:latin typeface="Arial" pitchFamily="34" charset="0"/>
                          <a:cs typeface="Arial" pitchFamily="34" charset="0"/>
                        </a:rPr>
                        <a:t>3 099.8</a:t>
                      </a:r>
                      <a:endParaRPr lang="en-US" sz="1400" dirty="0">
                        <a:latin typeface="Arial" pitchFamily="34" charset="0"/>
                        <a:cs typeface="Arial" pitchFamily="34" charset="0"/>
                      </a:endParaRPr>
                    </a:p>
                  </a:txBody>
                  <a:tcPr>
                    <a:solidFill>
                      <a:schemeClr val="bg1">
                        <a:lumMod val="85000"/>
                      </a:schemeClr>
                    </a:solidFill>
                  </a:tcPr>
                </a:tc>
                <a:tc>
                  <a:txBody>
                    <a:bodyPr/>
                    <a:lstStyle/>
                    <a:p>
                      <a:pPr algn="ctr"/>
                      <a:r>
                        <a:rPr lang="mn-MN" sz="1400" dirty="0">
                          <a:latin typeface="Arial" pitchFamily="34" charset="0"/>
                          <a:cs typeface="Arial" pitchFamily="34" charset="0"/>
                        </a:rPr>
                        <a:t>-</a:t>
                      </a:r>
                      <a:endParaRPr lang="en-US" sz="1400" dirty="0">
                        <a:latin typeface="Arial" pitchFamily="34" charset="0"/>
                        <a:cs typeface="Arial" pitchFamily="34" charset="0"/>
                      </a:endParaRPr>
                    </a:p>
                  </a:txBody>
                  <a:tcPr>
                    <a:solidFill>
                      <a:schemeClr val="bg1">
                        <a:lumMod val="85000"/>
                      </a:schemeClr>
                    </a:solidFill>
                  </a:tcPr>
                </a:tc>
                <a:tc>
                  <a:txBody>
                    <a:bodyPr/>
                    <a:lstStyle/>
                    <a:p>
                      <a:pPr algn="ctr"/>
                      <a:r>
                        <a:rPr lang="mn-MN" sz="1400" dirty="0">
                          <a:latin typeface="Arial" pitchFamily="34" charset="0"/>
                          <a:cs typeface="Arial" pitchFamily="34" charset="0"/>
                        </a:rPr>
                        <a:t>599.8</a:t>
                      </a:r>
                      <a:endParaRPr lang="en-US" sz="1400" dirty="0">
                        <a:latin typeface="Arial" pitchFamily="34" charset="0"/>
                        <a:cs typeface="Arial" pitchFamily="34" charset="0"/>
                      </a:endParaRPr>
                    </a:p>
                  </a:txBody>
                  <a:tcPr>
                    <a:solidFill>
                      <a:schemeClr val="bg1">
                        <a:lumMod val="85000"/>
                      </a:schemeClr>
                    </a:solidFill>
                  </a:tcPr>
                </a:tc>
                <a:extLst>
                  <a:ext uri="{0D108BD9-81ED-4DB2-BD59-A6C34878D82A}">
                    <a16:rowId xmlns:a16="http://schemas.microsoft.com/office/drawing/2014/main" val="10003"/>
                  </a:ext>
                </a:extLst>
              </a:tr>
              <a:tr h="370840">
                <a:tc>
                  <a:txBody>
                    <a:bodyPr/>
                    <a:lstStyle/>
                    <a:p>
                      <a:r>
                        <a:rPr lang="mn-MN" sz="1400" dirty="0">
                          <a:latin typeface="Arial" pitchFamily="34" charset="0"/>
                          <a:cs typeface="Arial" pitchFamily="34" charset="0"/>
                        </a:rPr>
                        <a:t>Худалдаа</a:t>
                      </a:r>
                      <a:r>
                        <a:rPr lang="mn-MN" sz="1400" baseline="0" dirty="0">
                          <a:latin typeface="Arial" pitchFamily="34" charset="0"/>
                          <a:cs typeface="Arial" pitchFamily="34" charset="0"/>
                        </a:rPr>
                        <a:t> хөгжлийн банк</a:t>
                      </a:r>
                      <a:endParaRPr lang="en-US" sz="1400" dirty="0">
                        <a:latin typeface="Arial" pitchFamily="34" charset="0"/>
                        <a:cs typeface="Arial" pitchFamily="34" charset="0"/>
                      </a:endParaRPr>
                    </a:p>
                  </a:txBody>
                  <a:tcPr>
                    <a:solidFill>
                      <a:schemeClr val="bg1">
                        <a:lumMod val="85000"/>
                      </a:schemeClr>
                    </a:solidFill>
                  </a:tcPr>
                </a:tc>
                <a:tc>
                  <a:txBody>
                    <a:bodyPr/>
                    <a:lstStyle/>
                    <a:p>
                      <a:pPr algn="ctr"/>
                      <a:r>
                        <a:rPr lang="mn-MN" sz="1400" dirty="0">
                          <a:latin typeface="Arial" pitchFamily="34" charset="0"/>
                          <a:cs typeface="Arial" pitchFamily="34" charset="0"/>
                        </a:rPr>
                        <a:t>Төгрөг</a:t>
                      </a:r>
                      <a:endParaRPr lang="en-US" sz="1400" dirty="0">
                        <a:latin typeface="Arial" pitchFamily="34" charset="0"/>
                        <a:cs typeface="Arial" pitchFamily="34" charset="0"/>
                      </a:endParaRPr>
                    </a:p>
                  </a:txBody>
                  <a:tcPr>
                    <a:solidFill>
                      <a:schemeClr val="bg1">
                        <a:lumMod val="85000"/>
                      </a:schemeClr>
                    </a:solidFill>
                  </a:tcPr>
                </a:tc>
                <a:tc>
                  <a:txBody>
                    <a:bodyPr/>
                    <a:lstStyle/>
                    <a:p>
                      <a:pPr algn="ctr"/>
                      <a:r>
                        <a:rPr lang="mn-MN" sz="1400" dirty="0">
                          <a:latin typeface="Arial" pitchFamily="34" charset="0"/>
                          <a:cs typeface="Arial" pitchFamily="34" charset="0"/>
                        </a:rPr>
                        <a:t> 567.3</a:t>
                      </a:r>
                      <a:endParaRPr lang="en-US" sz="1400" dirty="0">
                        <a:latin typeface="Arial" pitchFamily="34" charset="0"/>
                        <a:cs typeface="Arial" pitchFamily="34" charset="0"/>
                      </a:endParaRPr>
                    </a:p>
                  </a:txBody>
                  <a:tcPr>
                    <a:solidFill>
                      <a:schemeClr val="bg1">
                        <a:lumMod val="85000"/>
                      </a:schemeClr>
                    </a:solidFill>
                  </a:tcPr>
                </a:tc>
                <a:tc>
                  <a:txBody>
                    <a:bodyPr/>
                    <a:lstStyle/>
                    <a:p>
                      <a:pPr algn="ctr"/>
                      <a:r>
                        <a:rPr lang="mn-MN" sz="1400" dirty="0">
                          <a:latin typeface="Arial" pitchFamily="34" charset="0"/>
                          <a:cs typeface="Arial" pitchFamily="34" charset="0"/>
                        </a:rPr>
                        <a:t>567.3</a:t>
                      </a:r>
                      <a:endParaRPr lang="en-US" sz="1400" dirty="0">
                        <a:latin typeface="Arial" pitchFamily="34" charset="0"/>
                        <a:cs typeface="Arial" pitchFamily="34" charset="0"/>
                      </a:endParaRPr>
                    </a:p>
                  </a:txBody>
                  <a:tcPr>
                    <a:solidFill>
                      <a:schemeClr val="bg1">
                        <a:lumMod val="85000"/>
                      </a:schemeClr>
                    </a:solidFill>
                  </a:tcPr>
                </a:tc>
                <a:tc>
                  <a:txBody>
                    <a:bodyPr/>
                    <a:lstStyle/>
                    <a:p>
                      <a:pPr algn="ctr"/>
                      <a:r>
                        <a:rPr lang="mn-MN" sz="1400" dirty="0">
                          <a:latin typeface="Arial" pitchFamily="34" charset="0"/>
                          <a:cs typeface="Arial" pitchFamily="34" charset="0"/>
                        </a:rPr>
                        <a:t>0</a:t>
                      </a:r>
                      <a:endParaRPr lang="en-US" sz="1400" dirty="0">
                        <a:latin typeface="Arial" pitchFamily="34" charset="0"/>
                        <a:cs typeface="Arial" pitchFamily="34" charset="0"/>
                      </a:endParaRPr>
                    </a:p>
                  </a:txBody>
                  <a:tcPr>
                    <a:solidFill>
                      <a:schemeClr val="bg1">
                        <a:lumMod val="85000"/>
                      </a:schemeClr>
                    </a:solidFill>
                  </a:tcPr>
                </a:tc>
                <a:extLst>
                  <a:ext uri="{0D108BD9-81ED-4DB2-BD59-A6C34878D82A}">
                    <a16:rowId xmlns:a16="http://schemas.microsoft.com/office/drawing/2014/main" val="10004"/>
                  </a:ext>
                </a:extLst>
              </a:tr>
              <a:tr h="370840">
                <a:tc>
                  <a:txBody>
                    <a:bodyPr/>
                    <a:lstStyle/>
                    <a:p>
                      <a:r>
                        <a:rPr lang="mn-MN" sz="1400" dirty="0">
                          <a:latin typeface="Arial" pitchFamily="34" charset="0"/>
                          <a:cs typeface="Arial" pitchFamily="34" charset="0"/>
                        </a:rPr>
                        <a:t>УБХотын банк</a:t>
                      </a:r>
                      <a:endParaRPr lang="en-US" sz="1400" dirty="0">
                        <a:latin typeface="Arial" pitchFamily="34" charset="0"/>
                        <a:cs typeface="Arial" pitchFamily="34" charset="0"/>
                      </a:endParaRPr>
                    </a:p>
                  </a:txBody>
                  <a:tcPr>
                    <a:solidFill>
                      <a:schemeClr val="bg1">
                        <a:lumMod val="85000"/>
                      </a:schemeClr>
                    </a:solidFill>
                  </a:tcPr>
                </a:tc>
                <a:tc>
                  <a:txBody>
                    <a:bodyPr/>
                    <a:lstStyle/>
                    <a:p>
                      <a:pPr algn="ctr"/>
                      <a:r>
                        <a:rPr lang="mn-MN" sz="1400" dirty="0">
                          <a:latin typeface="Arial" pitchFamily="34" charset="0"/>
                          <a:cs typeface="Arial" pitchFamily="34" charset="0"/>
                        </a:rPr>
                        <a:t>Төгрөг</a:t>
                      </a:r>
                      <a:endParaRPr lang="en-US" sz="1400" dirty="0">
                        <a:latin typeface="Arial" pitchFamily="34" charset="0"/>
                        <a:cs typeface="Arial" pitchFamily="34" charset="0"/>
                      </a:endParaRPr>
                    </a:p>
                  </a:txBody>
                  <a:tcPr>
                    <a:solidFill>
                      <a:schemeClr val="bg1">
                        <a:lumMod val="85000"/>
                      </a:schemeClr>
                    </a:solidFill>
                  </a:tcPr>
                </a:tc>
                <a:tc>
                  <a:txBody>
                    <a:bodyPr/>
                    <a:lstStyle/>
                    <a:p>
                      <a:pPr algn="ctr"/>
                      <a:endParaRPr lang="en-US" sz="1400" dirty="0">
                        <a:latin typeface="Arial" pitchFamily="34" charset="0"/>
                        <a:cs typeface="Arial" pitchFamily="34" charset="0"/>
                      </a:endParaRPr>
                    </a:p>
                  </a:txBody>
                  <a:tcPr>
                    <a:solidFill>
                      <a:schemeClr val="bg1">
                        <a:lumMod val="85000"/>
                      </a:schemeClr>
                    </a:solidFill>
                  </a:tcPr>
                </a:tc>
                <a:tc>
                  <a:txBody>
                    <a:bodyPr/>
                    <a:lstStyle/>
                    <a:p>
                      <a:pPr algn="ctr"/>
                      <a:r>
                        <a:rPr lang="mn-MN" sz="1400" dirty="0">
                          <a:latin typeface="Arial" pitchFamily="34" charset="0"/>
                          <a:cs typeface="Arial" pitchFamily="34" charset="0"/>
                        </a:rPr>
                        <a:t>-</a:t>
                      </a:r>
                      <a:endParaRPr lang="en-US" sz="1400" dirty="0">
                        <a:latin typeface="Arial" pitchFamily="34" charset="0"/>
                        <a:cs typeface="Arial" pitchFamily="34" charset="0"/>
                      </a:endParaRPr>
                    </a:p>
                  </a:txBody>
                  <a:tcPr>
                    <a:solidFill>
                      <a:schemeClr val="bg1">
                        <a:lumMod val="85000"/>
                      </a:schemeClr>
                    </a:solidFill>
                  </a:tcPr>
                </a:tc>
                <a:tc>
                  <a:txBody>
                    <a:bodyPr/>
                    <a:lstStyle/>
                    <a:p>
                      <a:pPr algn="ctr"/>
                      <a:r>
                        <a:rPr lang="mn-MN" sz="1400" dirty="0">
                          <a:latin typeface="Arial" pitchFamily="34" charset="0"/>
                          <a:cs typeface="Arial" pitchFamily="34" charset="0"/>
                        </a:rPr>
                        <a:t>500</a:t>
                      </a:r>
                      <a:endParaRPr lang="en-US" sz="1400" dirty="0">
                        <a:latin typeface="Arial" pitchFamily="34" charset="0"/>
                        <a:cs typeface="Arial" pitchFamily="34" charset="0"/>
                      </a:endParaRPr>
                    </a:p>
                  </a:txBody>
                  <a:tcPr>
                    <a:solidFill>
                      <a:schemeClr val="bg1">
                        <a:lumMod val="85000"/>
                      </a:schemeClr>
                    </a:solidFill>
                  </a:tcPr>
                </a:tc>
                <a:extLst>
                  <a:ext uri="{0D108BD9-81ED-4DB2-BD59-A6C34878D82A}">
                    <a16:rowId xmlns:a16="http://schemas.microsoft.com/office/drawing/2014/main" val="1399722408"/>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mn-MN" sz="1400" dirty="0">
                          <a:solidFill>
                            <a:schemeClr val="tx2">
                              <a:lumMod val="50000"/>
                            </a:schemeClr>
                          </a:solidFill>
                          <a:latin typeface="Arial" pitchFamily="34" charset="0"/>
                          <a:cs typeface="Arial" pitchFamily="34" charset="0"/>
                        </a:rPr>
                        <a:t>Нийт зээлийн дүн</a:t>
                      </a:r>
                      <a:endParaRPr lang="en-US" sz="1400" dirty="0">
                        <a:solidFill>
                          <a:schemeClr val="tx2">
                            <a:lumMod val="50000"/>
                          </a:schemeClr>
                        </a:solidFill>
                        <a:latin typeface="Arial" pitchFamily="34" charset="0"/>
                        <a:cs typeface="Arial" pitchFamily="34" charset="0"/>
                      </a:endParaRPr>
                    </a:p>
                  </a:txBody>
                  <a:tcPr>
                    <a:lnB w="28575" cap="flat" cmpd="sng" algn="ctr">
                      <a:solidFill>
                        <a:schemeClr val="tx2">
                          <a:lumMod val="50000"/>
                        </a:schemeClr>
                      </a:solidFill>
                      <a:prstDash val="solid"/>
                      <a:round/>
                      <a:headEnd type="none" w="med" len="med"/>
                      <a:tailEnd type="none" w="med" len="med"/>
                    </a:lnB>
                    <a:solidFill>
                      <a:schemeClr val="bg1">
                        <a:lumMod val="85000"/>
                      </a:schemeClr>
                    </a:solidFill>
                  </a:tcPr>
                </a:tc>
                <a:tc>
                  <a:txBody>
                    <a:bodyPr/>
                    <a:lstStyle/>
                    <a:p>
                      <a:endParaRPr lang="en-US" sz="1400" dirty="0">
                        <a:solidFill>
                          <a:schemeClr val="tx2">
                            <a:lumMod val="50000"/>
                          </a:schemeClr>
                        </a:solidFill>
                      </a:endParaRPr>
                    </a:p>
                  </a:txBody>
                  <a:tcPr>
                    <a:lnB w="28575" cap="flat" cmpd="sng" algn="ctr">
                      <a:solidFill>
                        <a:schemeClr val="tx2">
                          <a:lumMod val="50000"/>
                        </a:schemeClr>
                      </a:solidFill>
                      <a:prstDash val="solid"/>
                      <a:round/>
                      <a:headEnd type="none" w="med" len="med"/>
                      <a:tailEnd type="none" w="med" len="med"/>
                    </a:lnB>
                    <a:solidFill>
                      <a:schemeClr val="bg1">
                        <a:lumMod val="85000"/>
                      </a:schemeClr>
                    </a:solidFill>
                  </a:tcPr>
                </a:tc>
                <a:tc>
                  <a:txBody>
                    <a:bodyPr/>
                    <a:lstStyle/>
                    <a:p>
                      <a:pPr algn="ctr"/>
                      <a:r>
                        <a:rPr lang="mn-MN" sz="1400" dirty="0">
                          <a:solidFill>
                            <a:schemeClr val="tx2">
                              <a:lumMod val="50000"/>
                            </a:schemeClr>
                          </a:solidFill>
                          <a:latin typeface="Arial" pitchFamily="34" charset="0"/>
                          <a:cs typeface="Arial" pitchFamily="34" charset="0"/>
                        </a:rPr>
                        <a:t>10</a:t>
                      </a:r>
                      <a:r>
                        <a:rPr lang="mn-MN" sz="1400" baseline="0" dirty="0">
                          <a:solidFill>
                            <a:schemeClr val="tx2">
                              <a:lumMod val="50000"/>
                            </a:schemeClr>
                          </a:solidFill>
                          <a:latin typeface="Arial" pitchFamily="34" charset="0"/>
                          <a:cs typeface="Arial" pitchFamily="34" charset="0"/>
                        </a:rPr>
                        <a:t> 564</a:t>
                      </a:r>
                      <a:r>
                        <a:rPr lang="en-US" sz="1400" baseline="0" dirty="0">
                          <a:solidFill>
                            <a:schemeClr val="tx2">
                              <a:lumMod val="50000"/>
                            </a:schemeClr>
                          </a:solidFill>
                          <a:latin typeface="Arial" pitchFamily="34" charset="0"/>
                          <a:cs typeface="Arial" pitchFamily="34" charset="0"/>
                        </a:rPr>
                        <a:t>.</a:t>
                      </a:r>
                      <a:r>
                        <a:rPr lang="mn-MN" sz="1400" baseline="0" dirty="0">
                          <a:solidFill>
                            <a:schemeClr val="tx2">
                              <a:lumMod val="50000"/>
                            </a:schemeClr>
                          </a:solidFill>
                          <a:latin typeface="Arial" pitchFamily="34" charset="0"/>
                          <a:cs typeface="Arial" pitchFamily="34" charset="0"/>
                        </a:rPr>
                        <a:t>7</a:t>
                      </a:r>
                      <a:endParaRPr lang="en-US" sz="1400" dirty="0">
                        <a:solidFill>
                          <a:schemeClr val="tx2">
                            <a:lumMod val="50000"/>
                          </a:schemeClr>
                        </a:solidFill>
                        <a:latin typeface="Arial" pitchFamily="34" charset="0"/>
                        <a:cs typeface="Arial" pitchFamily="34" charset="0"/>
                      </a:endParaRPr>
                    </a:p>
                  </a:txBody>
                  <a:tcPr>
                    <a:lnB w="28575" cap="flat" cmpd="sng" algn="ctr">
                      <a:solidFill>
                        <a:schemeClr val="tx2">
                          <a:lumMod val="50000"/>
                        </a:schemeClr>
                      </a:solidFill>
                      <a:prstDash val="solid"/>
                      <a:round/>
                      <a:headEnd type="none" w="med" len="med"/>
                      <a:tailEnd type="none" w="med" len="med"/>
                    </a:lnB>
                    <a:solidFill>
                      <a:schemeClr val="bg1">
                        <a:lumMod val="85000"/>
                      </a:schemeClr>
                    </a:solidFill>
                  </a:tcPr>
                </a:tc>
                <a:tc>
                  <a:txBody>
                    <a:bodyPr/>
                    <a:lstStyle/>
                    <a:p>
                      <a:pPr algn="ctr"/>
                      <a:r>
                        <a:rPr lang="mn-MN" sz="1400" dirty="0">
                          <a:solidFill>
                            <a:schemeClr val="tx2">
                              <a:lumMod val="50000"/>
                            </a:schemeClr>
                          </a:solidFill>
                          <a:latin typeface="Arial" pitchFamily="34" charset="0"/>
                          <a:cs typeface="Arial" pitchFamily="34" charset="0"/>
                        </a:rPr>
                        <a:t>567.3</a:t>
                      </a:r>
                      <a:endParaRPr lang="en-US" sz="1400" dirty="0">
                        <a:solidFill>
                          <a:schemeClr val="tx2">
                            <a:lumMod val="50000"/>
                          </a:schemeClr>
                        </a:solidFill>
                        <a:latin typeface="Arial" pitchFamily="34" charset="0"/>
                        <a:cs typeface="Arial" pitchFamily="34" charset="0"/>
                      </a:endParaRPr>
                    </a:p>
                  </a:txBody>
                  <a:tcPr>
                    <a:lnB w="28575" cap="flat" cmpd="sng" algn="ctr">
                      <a:solidFill>
                        <a:schemeClr val="tx2">
                          <a:lumMod val="50000"/>
                        </a:schemeClr>
                      </a:solidFill>
                      <a:prstDash val="solid"/>
                      <a:round/>
                      <a:headEnd type="none" w="med" len="med"/>
                      <a:tailEnd type="none" w="med" len="med"/>
                    </a:lnB>
                    <a:solidFill>
                      <a:schemeClr val="bg1">
                        <a:lumMod val="85000"/>
                      </a:schemeClr>
                    </a:solidFill>
                  </a:tcPr>
                </a:tc>
                <a:tc>
                  <a:txBody>
                    <a:bodyPr/>
                    <a:lstStyle/>
                    <a:p>
                      <a:pPr algn="ctr"/>
                      <a:r>
                        <a:rPr lang="mn-MN" sz="1400" dirty="0">
                          <a:solidFill>
                            <a:schemeClr val="tx2">
                              <a:lumMod val="50000"/>
                            </a:schemeClr>
                          </a:solidFill>
                          <a:latin typeface="Arial" pitchFamily="34" charset="0"/>
                          <a:cs typeface="Arial" pitchFamily="34" charset="0"/>
                        </a:rPr>
                        <a:t>8 597.2</a:t>
                      </a:r>
                      <a:endParaRPr lang="en-US" sz="1400" dirty="0">
                        <a:solidFill>
                          <a:schemeClr val="tx2">
                            <a:lumMod val="50000"/>
                          </a:schemeClr>
                        </a:solidFill>
                        <a:latin typeface="Arial" pitchFamily="34" charset="0"/>
                        <a:cs typeface="Arial" pitchFamily="34" charset="0"/>
                      </a:endParaRPr>
                    </a:p>
                  </a:txBody>
                  <a:tcPr>
                    <a:lnB w="28575" cap="flat" cmpd="sng" algn="ctr">
                      <a:solidFill>
                        <a:schemeClr val="tx2">
                          <a:lumMod val="50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5"/>
                  </a:ext>
                </a:extLst>
              </a:tr>
            </a:tbl>
          </a:graphicData>
        </a:graphic>
      </p:graphicFrame>
      <p:sp>
        <p:nvSpPr>
          <p:cNvPr id="12" name="Title 1">
            <a:extLst>
              <a:ext uri="{FF2B5EF4-FFF2-40B4-BE49-F238E27FC236}">
                <a16:creationId xmlns:a16="http://schemas.microsoft.com/office/drawing/2014/main" id="{FC6EDA5B-8D7B-4DE6-931B-2FDC4707FB92}"/>
              </a:ext>
            </a:extLst>
          </p:cNvPr>
          <p:cNvSpPr>
            <a:spLocks noGrp="1"/>
          </p:cNvSpPr>
          <p:nvPr>
            <p:ph type="title"/>
          </p:nvPr>
        </p:nvSpPr>
        <p:spPr>
          <a:xfrm>
            <a:off x="838200" y="365125"/>
            <a:ext cx="5981700" cy="1027907"/>
          </a:xfrm>
        </p:spPr>
        <p:txBody>
          <a:bodyPr/>
          <a:lstStyle/>
          <a:p>
            <a:r>
              <a:rPr lang="mn-MN" dirty="0">
                <a:latin typeface="Roboto" panose="02000000000000000000" pitchFamily="2" charset="0"/>
                <a:ea typeface="Roboto" panose="02000000000000000000" pitchFamily="2" charset="0"/>
              </a:rPr>
              <a:t>Зээлийн мэдээлэл</a:t>
            </a:r>
          </a:p>
        </p:txBody>
      </p:sp>
    </p:spTree>
    <p:extLst>
      <p:ext uri="{BB962C8B-B14F-4D97-AF65-F5344CB8AC3E}">
        <p14:creationId xmlns:p14="http://schemas.microsoft.com/office/powerpoint/2010/main" val="5648293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DE25B11-C522-4DBA-8366-582CBADFD9D1}"/>
              </a:ext>
            </a:extLst>
          </p:cNvPr>
          <p:cNvSpPr/>
          <p:nvPr/>
        </p:nvSpPr>
        <p:spPr>
          <a:xfrm>
            <a:off x="838200" y="1393032"/>
            <a:ext cx="11353800" cy="165446"/>
          </a:xfrm>
          <a:prstGeom prst="rect">
            <a:avLst/>
          </a:prstGeom>
          <a:solidFill>
            <a:srgbClr val="A71C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sp>
        <p:nvSpPr>
          <p:cNvPr id="5" name="Rectangle 4">
            <a:extLst>
              <a:ext uri="{FF2B5EF4-FFF2-40B4-BE49-F238E27FC236}">
                <a16:creationId xmlns:a16="http://schemas.microsoft.com/office/drawing/2014/main" id="{B289FB6A-D3A3-43E4-B041-1A3BB84FE9D7}"/>
              </a:ext>
            </a:extLst>
          </p:cNvPr>
          <p:cNvSpPr/>
          <p:nvPr/>
        </p:nvSpPr>
        <p:spPr>
          <a:xfrm>
            <a:off x="0" y="6692554"/>
            <a:ext cx="12192000" cy="165446"/>
          </a:xfrm>
          <a:prstGeom prst="rect">
            <a:avLst/>
          </a:prstGeom>
          <a:gradFill flip="none" rotWithShape="1">
            <a:gsLst>
              <a:gs pos="0">
                <a:srgbClr val="0753D7"/>
              </a:gs>
              <a:gs pos="47000">
                <a:srgbClr val="A71C20"/>
              </a:gs>
            </a:gsLst>
            <a:lin ang="9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grpSp>
        <p:nvGrpSpPr>
          <p:cNvPr id="6" name="Group 5">
            <a:extLst>
              <a:ext uri="{FF2B5EF4-FFF2-40B4-BE49-F238E27FC236}">
                <a16:creationId xmlns:a16="http://schemas.microsoft.com/office/drawing/2014/main" id="{4E17CCDE-6CDD-44F5-9984-9A242B67DD2A}"/>
              </a:ext>
            </a:extLst>
          </p:cNvPr>
          <p:cNvGrpSpPr/>
          <p:nvPr/>
        </p:nvGrpSpPr>
        <p:grpSpPr>
          <a:xfrm>
            <a:off x="9563122" y="403397"/>
            <a:ext cx="2355828" cy="779463"/>
            <a:chOff x="9563122" y="297656"/>
            <a:chExt cx="2355828" cy="779463"/>
          </a:xfrm>
        </p:grpSpPr>
        <p:pic>
          <p:nvPicPr>
            <p:cNvPr id="7" name="Picture 6">
              <a:extLst>
                <a:ext uri="{FF2B5EF4-FFF2-40B4-BE49-F238E27FC236}">
                  <a16:creationId xmlns:a16="http://schemas.microsoft.com/office/drawing/2014/main" id="{5073E8D6-345B-4A07-992F-87485AB4B4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63122" y="396477"/>
              <a:ext cx="729274" cy="631429"/>
            </a:xfrm>
            <a:prstGeom prst="rect">
              <a:avLst/>
            </a:prstGeom>
          </p:spPr>
        </p:pic>
        <p:cxnSp>
          <p:nvCxnSpPr>
            <p:cNvPr id="8" name="Straight Connector 7">
              <a:extLst>
                <a:ext uri="{FF2B5EF4-FFF2-40B4-BE49-F238E27FC236}">
                  <a16:creationId xmlns:a16="http://schemas.microsoft.com/office/drawing/2014/main" id="{34FBDB28-5129-4B85-93C5-8308D7B0BD4B}"/>
                </a:ext>
              </a:extLst>
            </p:cNvPr>
            <p:cNvCxnSpPr/>
            <p:nvPr/>
          </p:nvCxnSpPr>
          <p:spPr>
            <a:xfrm>
              <a:off x="10398696" y="297656"/>
              <a:ext cx="0" cy="779463"/>
            </a:xfrm>
            <a:prstGeom prst="line">
              <a:avLst/>
            </a:prstGeom>
            <a:ln>
              <a:solidFill>
                <a:srgbClr val="A71C2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C28E8ED5-0DA7-4F6C-BA11-054D5A9BE4A8}"/>
                </a:ext>
              </a:extLst>
            </p:cNvPr>
            <p:cNvSpPr txBox="1"/>
            <p:nvPr/>
          </p:nvSpPr>
          <p:spPr>
            <a:xfrm>
              <a:off x="10520810" y="481358"/>
              <a:ext cx="1398140" cy="461665"/>
            </a:xfrm>
            <a:prstGeom prst="rect">
              <a:avLst/>
            </a:prstGeom>
            <a:noFill/>
          </p:spPr>
          <p:txBody>
            <a:bodyPr wrap="none" rtlCol="0">
              <a:spAutoFit/>
            </a:bodyPr>
            <a:lstStyle/>
            <a:p>
              <a:r>
                <a:rPr lang="mn-MN" sz="1200" i="1" dirty="0">
                  <a:latin typeface="Roboto Light" panose="02000000000000000000" pitchFamily="2" charset="0"/>
                  <a:ea typeface="Roboto Light" panose="02000000000000000000" pitchFamily="2" charset="0"/>
                </a:rPr>
                <a:t>Зуун зуунд</a:t>
              </a:r>
            </a:p>
            <a:p>
              <a:r>
                <a:rPr lang="mn-MN" sz="1200" i="1" dirty="0">
                  <a:latin typeface="Roboto" panose="02000000000000000000" pitchFamily="2" charset="0"/>
                  <a:ea typeface="Roboto" panose="02000000000000000000" pitchFamily="2" charset="0"/>
                </a:rPr>
                <a:t>Нугаршгүй чанар</a:t>
              </a:r>
            </a:p>
          </p:txBody>
        </p:sp>
      </p:grpSp>
      <p:sp>
        <p:nvSpPr>
          <p:cNvPr id="12" name="Title 1">
            <a:extLst>
              <a:ext uri="{FF2B5EF4-FFF2-40B4-BE49-F238E27FC236}">
                <a16:creationId xmlns:a16="http://schemas.microsoft.com/office/drawing/2014/main" id="{FC6EDA5B-8D7B-4DE6-931B-2FDC4707FB92}"/>
              </a:ext>
            </a:extLst>
          </p:cNvPr>
          <p:cNvSpPr>
            <a:spLocks noGrp="1"/>
          </p:cNvSpPr>
          <p:nvPr>
            <p:ph type="title"/>
          </p:nvPr>
        </p:nvSpPr>
        <p:spPr>
          <a:xfrm>
            <a:off x="838200" y="365125"/>
            <a:ext cx="5981700" cy="1027907"/>
          </a:xfrm>
        </p:spPr>
        <p:txBody>
          <a:bodyPr/>
          <a:lstStyle/>
          <a:p>
            <a:r>
              <a:rPr lang="mn-MN" dirty="0">
                <a:latin typeface="Roboto" panose="02000000000000000000" pitchFamily="2" charset="0"/>
                <a:ea typeface="Roboto" panose="02000000000000000000" pitchFamily="2" charset="0"/>
              </a:rPr>
              <a:t>Хувьцааны мэдээлэл</a:t>
            </a:r>
          </a:p>
        </p:txBody>
      </p:sp>
      <p:sp>
        <p:nvSpPr>
          <p:cNvPr id="18" name="Content Placeholder 17">
            <a:extLst>
              <a:ext uri="{FF2B5EF4-FFF2-40B4-BE49-F238E27FC236}">
                <a16:creationId xmlns:a16="http://schemas.microsoft.com/office/drawing/2014/main" id="{7B499BCE-A420-47C4-A5B9-099D87E9E0A8}"/>
              </a:ext>
            </a:extLst>
          </p:cNvPr>
          <p:cNvSpPr>
            <a:spLocks noGrp="1"/>
          </p:cNvSpPr>
          <p:nvPr>
            <p:ph idx="1"/>
          </p:nvPr>
        </p:nvSpPr>
        <p:spPr>
          <a:xfrm>
            <a:off x="838200" y="1825625"/>
            <a:ext cx="4171950" cy="4351338"/>
          </a:xfrm>
        </p:spPr>
        <p:txBody>
          <a:bodyPr>
            <a:normAutofit/>
          </a:bodyPr>
          <a:lstStyle/>
          <a:p>
            <a:pPr marL="0" indent="0" algn="ctr">
              <a:lnSpc>
                <a:spcPct val="150000"/>
              </a:lnSpc>
              <a:buNone/>
            </a:pPr>
            <a:r>
              <a:rPr lang="mn-MN" sz="1800" b="1" dirty="0">
                <a:latin typeface="Arial" panose="020B0604020202020204" pitchFamily="34" charset="0"/>
                <a:cs typeface="Arial" panose="020B0604020202020204" pitchFamily="34" charset="0"/>
              </a:rPr>
              <a:t>Хувьцааны арилжаа</a:t>
            </a:r>
          </a:p>
          <a:p>
            <a:pPr marL="0" indent="0" algn="just">
              <a:lnSpc>
                <a:spcPct val="150000"/>
              </a:lnSpc>
              <a:buNone/>
            </a:pPr>
            <a:r>
              <a:rPr lang="mn-MN" sz="1600" dirty="0">
                <a:latin typeface="Arial" pitchFamily="34" charset="0"/>
                <a:cs typeface="Arial" pitchFamily="34" charset="0"/>
              </a:rPr>
              <a:t>2019 оны жилийн эцсийн байдлаар Ремикон ХК</a:t>
            </a:r>
            <a:r>
              <a:rPr lang="en-US" sz="1600" dirty="0">
                <a:latin typeface="Arial" pitchFamily="34" charset="0"/>
                <a:cs typeface="Arial" pitchFamily="34" charset="0"/>
              </a:rPr>
              <a:t>-</a:t>
            </a:r>
            <a:r>
              <a:rPr lang="mn-MN" sz="1600" dirty="0">
                <a:latin typeface="Arial" pitchFamily="34" charset="0"/>
                <a:cs typeface="Arial" pitchFamily="34" charset="0"/>
              </a:rPr>
              <a:t>ийн хувьцаа нийт </a:t>
            </a:r>
            <a:r>
              <a:rPr lang="en-US" sz="1600" dirty="0">
                <a:latin typeface="Arial" pitchFamily="34" charset="0"/>
                <a:cs typeface="Arial" pitchFamily="34" charset="0"/>
              </a:rPr>
              <a:t>5,0</a:t>
            </a:r>
            <a:r>
              <a:rPr lang="mn-MN" sz="1600" dirty="0">
                <a:latin typeface="Arial" pitchFamily="34" charset="0"/>
                <a:cs typeface="Arial" pitchFamily="34" charset="0"/>
              </a:rPr>
              <a:t>18</a:t>
            </a:r>
            <a:r>
              <a:rPr lang="en-US" sz="1600" dirty="0">
                <a:latin typeface="Arial" pitchFamily="34" charset="0"/>
                <a:cs typeface="Arial" pitchFamily="34" charset="0"/>
              </a:rPr>
              <a:t>,</a:t>
            </a:r>
            <a:r>
              <a:rPr lang="mn-MN" sz="1600" dirty="0">
                <a:latin typeface="Arial" pitchFamily="34" charset="0"/>
                <a:cs typeface="Arial" pitchFamily="34" charset="0"/>
              </a:rPr>
              <a:t>021</a:t>
            </a:r>
            <a:r>
              <a:rPr lang="en-US" sz="1600" dirty="0">
                <a:latin typeface="Arial" pitchFamily="34" charset="0"/>
                <a:cs typeface="Arial" pitchFamily="34" charset="0"/>
              </a:rPr>
              <a:t> </a:t>
            </a:r>
            <a:r>
              <a:rPr lang="mn-MN" sz="1600" dirty="0">
                <a:latin typeface="Arial" pitchFamily="34" charset="0"/>
                <a:cs typeface="Arial" pitchFamily="34" charset="0"/>
              </a:rPr>
              <a:t>ширхэг буюу 142.9 сая төгрөгийн арилжаа хийгдсэн байна. Энэ нь өмнөх онтой харьцуулахад /5,</a:t>
            </a:r>
            <a:r>
              <a:rPr lang="en-US" sz="1600" dirty="0">
                <a:latin typeface="Arial" pitchFamily="34" charset="0"/>
                <a:cs typeface="Arial" pitchFamily="34" charset="0"/>
              </a:rPr>
              <a:t>011</a:t>
            </a:r>
            <a:r>
              <a:rPr lang="mn-MN" sz="1600" dirty="0">
                <a:latin typeface="Arial" pitchFamily="34" charset="0"/>
                <a:cs typeface="Arial" pitchFamily="34" charset="0"/>
              </a:rPr>
              <a:t>,</a:t>
            </a:r>
            <a:r>
              <a:rPr lang="en-US" sz="1600" dirty="0">
                <a:latin typeface="Arial" pitchFamily="34" charset="0"/>
                <a:cs typeface="Arial" pitchFamily="34" charset="0"/>
              </a:rPr>
              <a:t>724</a:t>
            </a:r>
            <a:r>
              <a:rPr lang="mn-MN" sz="1600" dirty="0">
                <a:latin typeface="Arial" pitchFamily="34" charset="0"/>
                <a:cs typeface="Arial" pitchFamily="34" charset="0"/>
              </a:rPr>
              <a:t>/ </a:t>
            </a:r>
            <a:r>
              <a:rPr lang="en-US" sz="1600" dirty="0">
                <a:latin typeface="Arial" pitchFamily="34" charset="0"/>
                <a:cs typeface="Arial" pitchFamily="34" charset="0"/>
              </a:rPr>
              <a:t>7</a:t>
            </a:r>
            <a:r>
              <a:rPr lang="mn-MN" sz="1600" dirty="0">
                <a:latin typeface="Arial" pitchFamily="34" charset="0"/>
                <a:cs typeface="Arial" pitchFamily="34" charset="0"/>
              </a:rPr>
              <a:t> мянган ширхэгээр өссөн байна. Хувьцааны дундаж үнэ </a:t>
            </a:r>
            <a:r>
              <a:rPr lang="en-US" sz="1600" dirty="0">
                <a:latin typeface="Arial" pitchFamily="34" charset="0"/>
                <a:cs typeface="Arial" pitchFamily="34" charset="0"/>
              </a:rPr>
              <a:t>28</a:t>
            </a:r>
            <a:r>
              <a:rPr lang="mn-MN" sz="1600" dirty="0">
                <a:latin typeface="Arial" pitchFamily="34" charset="0"/>
                <a:cs typeface="Arial" pitchFamily="34" charset="0"/>
              </a:rPr>
              <a:t>.</a:t>
            </a:r>
            <a:r>
              <a:rPr lang="en-US" sz="1600" dirty="0">
                <a:latin typeface="Arial" pitchFamily="34" charset="0"/>
                <a:cs typeface="Arial" pitchFamily="34" charset="0"/>
              </a:rPr>
              <a:t>07</a:t>
            </a:r>
            <a:r>
              <a:rPr lang="mn-MN" sz="1600" dirty="0">
                <a:latin typeface="Arial" pitchFamily="34" charset="0"/>
                <a:cs typeface="Arial" pitchFamily="34" charset="0"/>
              </a:rPr>
              <a:t> төгрөг болж дундаж ханш өмнөх оноос /</a:t>
            </a:r>
            <a:r>
              <a:rPr lang="en-US" sz="1600" dirty="0">
                <a:latin typeface="Arial" pitchFamily="34" charset="0"/>
                <a:cs typeface="Arial" pitchFamily="34" charset="0"/>
              </a:rPr>
              <a:t>36</a:t>
            </a:r>
            <a:r>
              <a:rPr lang="mn-MN" sz="1600" dirty="0">
                <a:latin typeface="Arial" pitchFamily="34" charset="0"/>
                <a:cs typeface="Arial" pitchFamily="34" charset="0"/>
              </a:rPr>
              <a:t>.</a:t>
            </a:r>
            <a:r>
              <a:rPr lang="en-US" sz="1600" dirty="0">
                <a:latin typeface="Arial" pitchFamily="34" charset="0"/>
                <a:cs typeface="Arial" pitchFamily="34" charset="0"/>
              </a:rPr>
              <a:t>54</a:t>
            </a:r>
            <a:r>
              <a:rPr lang="mn-MN" sz="1600" dirty="0">
                <a:latin typeface="Arial" pitchFamily="34" charset="0"/>
                <a:cs typeface="Arial" pitchFamily="34" charset="0"/>
              </a:rPr>
              <a:t>/ </a:t>
            </a:r>
            <a:r>
              <a:rPr lang="en-US" sz="1600" dirty="0">
                <a:latin typeface="Arial" pitchFamily="34" charset="0"/>
                <a:cs typeface="Arial" pitchFamily="34" charset="0"/>
              </a:rPr>
              <a:t>8.47</a:t>
            </a:r>
            <a:r>
              <a:rPr lang="mn-MN" sz="1600" dirty="0">
                <a:latin typeface="Arial" pitchFamily="34" charset="0"/>
                <a:cs typeface="Arial" pitchFamily="34" charset="0"/>
              </a:rPr>
              <a:t> төгрөгөөр буурсан байна. </a:t>
            </a:r>
          </a:p>
        </p:txBody>
      </p:sp>
      <p:graphicFrame>
        <p:nvGraphicFramePr>
          <p:cNvPr id="11" name="Chart 10">
            <a:extLst>
              <a:ext uri="{FF2B5EF4-FFF2-40B4-BE49-F238E27FC236}">
                <a16:creationId xmlns:a16="http://schemas.microsoft.com/office/drawing/2014/main" id="{5F58E149-EDC6-4DCD-B676-35C7C60A66EA}"/>
              </a:ext>
            </a:extLst>
          </p:cNvPr>
          <p:cNvGraphicFramePr>
            <a:graphicFrameLocks/>
          </p:cNvGraphicFramePr>
          <p:nvPr>
            <p:extLst>
              <p:ext uri="{D42A27DB-BD31-4B8C-83A1-F6EECF244321}">
                <p14:modId xmlns:p14="http://schemas.microsoft.com/office/powerpoint/2010/main" val="1246276502"/>
              </p:ext>
            </p:extLst>
          </p:nvPr>
        </p:nvGraphicFramePr>
        <p:xfrm>
          <a:off x="5095874" y="1817862"/>
          <a:ext cx="6823075" cy="4709245"/>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0940F0AC-0FB7-4F9E-88D9-2FA679C24873}"/>
              </a:ext>
            </a:extLst>
          </p:cNvPr>
          <p:cNvSpPr txBox="1"/>
          <p:nvPr/>
        </p:nvSpPr>
        <p:spPr>
          <a:xfrm>
            <a:off x="6200775" y="2105025"/>
            <a:ext cx="944489"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Max: 34.27</a:t>
            </a:r>
          </a:p>
        </p:txBody>
      </p:sp>
      <p:sp>
        <p:nvSpPr>
          <p:cNvPr id="13" name="TextBox 12">
            <a:extLst>
              <a:ext uri="{FF2B5EF4-FFF2-40B4-BE49-F238E27FC236}">
                <a16:creationId xmlns:a16="http://schemas.microsoft.com/office/drawing/2014/main" id="{4E8F28A0-2D26-4F64-8CCC-37CE6A62840D}"/>
              </a:ext>
            </a:extLst>
          </p:cNvPr>
          <p:cNvSpPr txBox="1"/>
          <p:nvPr/>
        </p:nvSpPr>
        <p:spPr>
          <a:xfrm>
            <a:off x="9927759" y="2023054"/>
            <a:ext cx="1114408"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Max: 817,660</a:t>
            </a:r>
          </a:p>
        </p:txBody>
      </p:sp>
    </p:spTree>
    <p:extLst>
      <p:ext uri="{BB962C8B-B14F-4D97-AF65-F5344CB8AC3E}">
        <p14:creationId xmlns:p14="http://schemas.microsoft.com/office/powerpoint/2010/main" val="4859114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DE25B11-C522-4DBA-8366-582CBADFD9D1}"/>
              </a:ext>
            </a:extLst>
          </p:cNvPr>
          <p:cNvSpPr/>
          <p:nvPr/>
        </p:nvSpPr>
        <p:spPr>
          <a:xfrm>
            <a:off x="838200" y="1393032"/>
            <a:ext cx="11353800" cy="165446"/>
          </a:xfrm>
          <a:prstGeom prst="rect">
            <a:avLst/>
          </a:prstGeom>
          <a:solidFill>
            <a:srgbClr val="A71C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sp>
        <p:nvSpPr>
          <p:cNvPr id="5" name="Rectangle 4">
            <a:extLst>
              <a:ext uri="{FF2B5EF4-FFF2-40B4-BE49-F238E27FC236}">
                <a16:creationId xmlns:a16="http://schemas.microsoft.com/office/drawing/2014/main" id="{B289FB6A-D3A3-43E4-B041-1A3BB84FE9D7}"/>
              </a:ext>
            </a:extLst>
          </p:cNvPr>
          <p:cNvSpPr/>
          <p:nvPr/>
        </p:nvSpPr>
        <p:spPr>
          <a:xfrm>
            <a:off x="0" y="6692554"/>
            <a:ext cx="12192000" cy="165446"/>
          </a:xfrm>
          <a:prstGeom prst="rect">
            <a:avLst/>
          </a:prstGeom>
          <a:gradFill flip="none" rotWithShape="1">
            <a:gsLst>
              <a:gs pos="0">
                <a:srgbClr val="0753D7"/>
              </a:gs>
              <a:gs pos="47000">
                <a:srgbClr val="A71C20"/>
              </a:gs>
            </a:gsLst>
            <a:lin ang="9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grpSp>
        <p:nvGrpSpPr>
          <p:cNvPr id="6" name="Group 5">
            <a:extLst>
              <a:ext uri="{FF2B5EF4-FFF2-40B4-BE49-F238E27FC236}">
                <a16:creationId xmlns:a16="http://schemas.microsoft.com/office/drawing/2014/main" id="{4E17CCDE-6CDD-44F5-9984-9A242B67DD2A}"/>
              </a:ext>
            </a:extLst>
          </p:cNvPr>
          <p:cNvGrpSpPr/>
          <p:nvPr/>
        </p:nvGrpSpPr>
        <p:grpSpPr>
          <a:xfrm>
            <a:off x="9563122" y="403397"/>
            <a:ext cx="2355828" cy="779463"/>
            <a:chOff x="9563122" y="297656"/>
            <a:chExt cx="2355828" cy="779463"/>
          </a:xfrm>
        </p:grpSpPr>
        <p:pic>
          <p:nvPicPr>
            <p:cNvPr id="7" name="Picture 6">
              <a:extLst>
                <a:ext uri="{FF2B5EF4-FFF2-40B4-BE49-F238E27FC236}">
                  <a16:creationId xmlns:a16="http://schemas.microsoft.com/office/drawing/2014/main" id="{5073E8D6-345B-4A07-992F-87485AB4B4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63122" y="396477"/>
              <a:ext cx="729274" cy="631429"/>
            </a:xfrm>
            <a:prstGeom prst="rect">
              <a:avLst/>
            </a:prstGeom>
          </p:spPr>
        </p:pic>
        <p:cxnSp>
          <p:nvCxnSpPr>
            <p:cNvPr id="8" name="Straight Connector 7">
              <a:extLst>
                <a:ext uri="{FF2B5EF4-FFF2-40B4-BE49-F238E27FC236}">
                  <a16:creationId xmlns:a16="http://schemas.microsoft.com/office/drawing/2014/main" id="{34FBDB28-5129-4B85-93C5-8308D7B0BD4B}"/>
                </a:ext>
              </a:extLst>
            </p:cNvPr>
            <p:cNvCxnSpPr/>
            <p:nvPr/>
          </p:nvCxnSpPr>
          <p:spPr>
            <a:xfrm>
              <a:off x="10398696" y="297656"/>
              <a:ext cx="0" cy="779463"/>
            </a:xfrm>
            <a:prstGeom prst="line">
              <a:avLst/>
            </a:prstGeom>
            <a:ln>
              <a:solidFill>
                <a:srgbClr val="A71C2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C28E8ED5-0DA7-4F6C-BA11-054D5A9BE4A8}"/>
                </a:ext>
              </a:extLst>
            </p:cNvPr>
            <p:cNvSpPr txBox="1"/>
            <p:nvPr/>
          </p:nvSpPr>
          <p:spPr>
            <a:xfrm>
              <a:off x="10520810" y="481358"/>
              <a:ext cx="1398140" cy="461665"/>
            </a:xfrm>
            <a:prstGeom prst="rect">
              <a:avLst/>
            </a:prstGeom>
            <a:noFill/>
          </p:spPr>
          <p:txBody>
            <a:bodyPr wrap="none" rtlCol="0">
              <a:spAutoFit/>
            </a:bodyPr>
            <a:lstStyle/>
            <a:p>
              <a:r>
                <a:rPr lang="mn-MN" sz="1200" i="1" dirty="0">
                  <a:latin typeface="Roboto Light" panose="02000000000000000000" pitchFamily="2" charset="0"/>
                  <a:ea typeface="Roboto Light" panose="02000000000000000000" pitchFamily="2" charset="0"/>
                </a:rPr>
                <a:t>Зуун зуунд</a:t>
              </a:r>
            </a:p>
            <a:p>
              <a:r>
                <a:rPr lang="mn-MN" sz="1200" i="1" dirty="0">
                  <a:latin typeface="Roboto" panose="02000000000000000000" pitchFamily="2" charset="0"/>
                  <a:ea typeface="Roboto" panose="02000000000000000000" pitchFamily="2" charset="0"/>
                </a:rPr>
                <a:t>Нугаршгүй чанар</a:t>
              </a:r>
            </a:p>
          </p:txBody>
        </p:sp>
      </p:grpSp>
      <p:sp>
        <p:nvSpPr>
          <p:cNvPr id="12" name="Title 1">
            <a:extLst>
              <a:ext uri="{FF2B5EF4-FFF2-40B4-BE49-F238E27FC236}">
                <a16:creationId xmlns:a16="http://schemas.microsoft.com/office/drawing/2014/main" id="{FC6EDA5B-8D7B-4DE6-931B-2FDC4707FB92}"/>
              </a:ext>
            </a:extLst>
          </p:cNvPr>
          <p:cNvSpPr>
            <a:spLocks noGrp="1"/>
          </p:cNvSpPr>
          <p:nvPr>
            <p:ph type="title"/>
          </p:nvPr>
        </p:nvSpPr>
        <p:spPr>
          <a:xfrm>
            <a:off x="838200" y="365125"/>
            <a:ext cx="5981700" cy="1027907"/>
          </a:xfrm>
        </p:spPr>
        <p:txBody>
          <a:bodyPr/>
          <a:lstStyle/>
          <a:p>
            <a:r>
              <a:rPr lang="mn-MN" dirty="0">
                <a:latin typeface="Roboto" panose="02000000000000000000" pitchFamily="2" charset="0"/>
                <a:ea typeface="Roboto" panose="02000000000000000000" pitchFamily="2" charset="0"/>
              </a:rPr>
              <a:t>Хувьцааны мэдээлэл</a:t>
            </a:r>
          </a:p>
        </p:txBody>
      </p:sp>
      <p:sp>
        <p:nvSpPr>
          <p:cNvPr id="18" name="Content Placeholder 17">
            <a:extLst>
              <a:ext uri="{FF2B5EF4-FFF2-40B4-BE49-F238E27FC236}">
                <a16:creationId xmlns:a16="http://schemas.microsoft.com/office/drawing/2014/main" id="{7B499BCE-A420-47C4-A5B9-099D87E9E0A8}"/>
              </a:ext>
            </a:extLst>
          </p:cNvPr>
          <p:cNvSpPr>
            <a:spLocks noGrp="1"/>
          </p:cNvSpPr>
          <p:nvPr>
            <p:ph idx="1"/>
          </p:nvPr>
        </p:nvSpPr>
        <p:spPr>
          <a:xfrm>
            <a:off x="838200" y="1825625"/>
            <a:ext cx="4171950" cy="4351338"/>
          </a:xfrm>
        </p:spPr>
        <p:txBody>
          <a:bodyPr>
            <a:normAutofit/>
          </a:bodyPr>
          <a:lstStyle/>
          <a:p>
            <a:pPr marL="0" indent="0" algn="ctr">
              <a:lnSpc>
                <a:spcPct val="150000"/>
              </a:lnSpc>
              <a:buNone/>
            </a:pPr>
            <a:r>
              <a:rPr lang="mn-MN" sz="1800" b="1" dirty="0">
                <a:latin typeface="Arial" panose="020B0604020202020204" pitchFamily="34" charset="0"/>
                <a:cs typeface="Arial" panose="020B0604020202020204" pitchFamily="34" charset="0"/>
              </a:rPr>
              <a:t>Хувьцааны арилжаа</a:t>
            </a:r>
          </a:p>
          <a:p>
            <a:pPr marL="0" indent="0" algn="just">
              <a:lnSpc>
                <a:spcPct val="150000"/>
              </a:lnSpc>
              <a:buNone/>
            </a:pPr>
            <a:r>
              <a:rPr lang="mn-MN" sz="1600" dirty="0">
                <a:latin typeface="Arial" pitchFamily="34" charset="0"/>
                <a:cs typeface="Arial" pitchFamily="34" charset="0"/>
              </a:rPr>
              <a:t>201</a:t>
            </a:r>
            <a:r>
              <a:rPr lang="en-US" sz="1600" dirty="0">
                <a:latin typeface="Arial" pitchFamily="34" charset="0"/>
                <a:cs typeface="Arial" pitchFamily="34" charset="0"/>
              </a:rPr>
              <a:t>9</a:t>
            </a:r>
            <a:r>
              <a:rPr lang="mn-MN" sz="1600" dirty="0">
                <a:latin typeface="Arial" pitchFamily="34" charset="0"/>
                <a:cs typeface="Arial" pitchFamily="34" charset="0"/>
              </a:rPr>
              <a:t> оны жилийн эцсийн байдлаар Ремикон ХК</a:t>
            </a:r>
            <a:r>
              <a:rPr lang="en-US" sz="1600" dirty="0">
                <a:latin typeface="Arial" pitchFamily="34" charset="0"/>
                <a:cs typeface="Arial" pitchFamily="34" charset="0"/>
              </a:rPr>
              <a:t>-</a:t>
            </a:r>
            <a:r>
              <a:rPr lang="mn-MN" sz="1600" dirty="0">
                <a:latin typeface="Arial" pitchFamily="34" charset="0"/>
                <a:cs typeface="Arial" pitchFamily="34" charset="0"/>
              </a:rPr>
              <a:t>ийн хувьцаа нийт </a:t>
            </a:r>
            <a:r>
              <a:rPr lang="en-US" sz="1600" dirty="0">
                <a:latin typeface="Arial" pitchFamily="34" charset="0"/>
                <a:cs typeface="Arial" pitchFamily="34" charset="0"/>
              </a:rPr>
              <a:t>5,011,724 </a:t>
            </a:r>
            <a:r>
              <a:rPr lang="mn-MN" sz="1600" dirty="0">
                <a:latin typeface="Arial" pitchFamily="34" charset="0"/>
                <a:cs typeface="Arial" pitchFamily="34" charset="0"/>
              </a:rPr>
              <a:t>ширхэг буюу 174.1 сая төгрөгийн арилжаа хийгдсэн байна. Энэ нь өмнөх онтой харьцуулахад 23% буурсан байна. Хувьцааны дундаж үнэ 28.07 төгрөг болж өмнөх оноос 23%-аар, хувьцааны арилжааны үнийн дүн 23%-аар тус тус буурсан байна. </a:t>
            </a:r>
          </a:p>
        </p:txBody>
      </p:sp>
      <p:graphicFrame>
        <p:nvGraphicFramePr>
          <p:cNvPr id="13" name="Content Placeholder 4">
            <a:extLst>
              <a:ext uri="{FF2B5EF4-FFF2-40B4-BE49-F238E27FC236}">
                <a16:creationId xmlns:a16="http://schemas.microsoft.com/office/drawing/2014/main" id="{F794E36A-A4F5-43F2-B6AE-392994C6EFF8}"/>
              </a:ext>
            </a:extLst>
          </p:cNvPr>
          <p:cNvGraphicFramePr>
            <a:graphicFrameLocks/>
          </p:cNvGraphicFramePr>
          <p:nvPr>
            <p:extLst>
              <p:ext uri="{D42A27DB-BD31-4B8C-83A1-F6EECF244321}">
                <p14:modId xmlns:p14="http://schemas.microsoft.com/office/powerpoint/2010/main" val="1581692487"/>
              </p:ext>
            </p:extLst>
          </p:nvPr>
        </p:nvGraphicFramePr>
        <p:xfrm>
          <a:off x="5470525" y="2015873"/>
          <a:ext cx="6426200" cy="2622800"/>
        </p:xfrm>
        <a:graphic>
          <a:graphicData uri="http://schemas.openxmlformats.org/drawingml/2006/table">
            <a:tbl>
              <a:tblPr firstRow="1" bandRow="1">
                <a:tableStyleId>{5FD0F851-EC5A-4D38-B0AD-8093EC10F338}</a:tableStyleId>
              </a:tblPr>
              <a:tblGrid>
                <a:gridCol w="2495233">
                  <a:extLst>
                    <a:ext uri="{9D8B030D-6E8A-4147-A177-3AD203B41FA5}">
                      <a16:colId xmlns:a16="http://schemas.microsoft.com/office/drawing/2014/main" val="20000"/>
                    </a:ext>
                  </a:extLst>
                </a:gridCol>
                <a:gridCol w="1216342">
                  <a:extLst>
                    <a:ext uri="{9D8B030D-6E8A-4147-A177-3AD203B41FA5}">
                      <a16:colId xmlns:a16="http://schemas.microsoft.com/office/drawing/2014/main" val="20001"/>
                    </a:ext>
                  </a:extLst>
                </a:gridCol>
                <a:gridCol w="981075">
                  <a:extLst>
                    <a:ext uri="{9D8B030D-6E8A-4147-A177-3AD203B41FA5}">
                      <a16:colId xmlns:a16="http://schemas.microsoft.com/office/drawing/2014/main" val="20002"/>
                    </a:ext>
                  </a:extLst>
                </a:gridCol>
                <a:gridCol w="1076325">
                  <a:extLst>
                    <a:ext uri="{9D8B030D-6E8A-4147-A177-3AD203B41FA5}">
                      <a16:colId xmlns:a16="http://schemas.microsoft.com/office/drawing/2014/main" val="20003"/>
                    </a:ext>
                  </a:extLst>
                </a:gridCol>
                <a:gridCol w="657225">
                  <a:extLst>
                    <a:ext uri="{9D8B030D-6E8A-4147-A177-3AD203B41FA5}">
                      <a16:colId xmlns:a16="http://schemas.microsoft.com/office/drawing/2014/main" val="20004"/>
                    </a:ext>
                  </a:extLst>
                </a:gridCol>
              </a:tblGrid>
              <a:tr h="524560">
                <a:tc gridSpan="5">
                  <a:txBody>
                    <a:bodyPr/>
                    <a:lstStyle/>
                    <a:p>
                      <a:r>
                        <a:rPr lang="mn-MN" sz="1200" dirty="0">
                          <a:latin typeface="Arial" pitchFamily="34" charset="0"/>
                          <a:cs typeface="Arial" pitchFamily="34" charset="0"/>
                        </a:rPr>
                        <a:t>Хувьцааны</a:t>
                      </a:r>
                      <a:r>
                        <a:rPr lang="mn-MN" sz="1200" baseline="0" dirty="0">
                          <a:latin typeface="Arial" pitchFamily="34" charset="0"/>
                          <a:cs typeface="Arial" pitchFamily="34" charset="0"/>
                        </a:rPr>
                        <a:t> арилжаа</a:t>
                      </a:r>
                      <a:endParaRPr lang="en-US" sz="1200" dirty="0">
                        <a:latin typeface="Arial" pitchFamily="34" charset="0"/>
                        <a:cs typeface="Arial" pitchFamily="34" charset="0"/>
                      </a:endParaRPr>
                    </a:p>
                  </a:txBody>
                  <a:tcP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tcPr>
                </a:tc>
                <a:tc hMerge="1">
                  <a:txBody>
                    <a:bodyPr/>
                    <a:lstStyle/>
                    <a:p>
                      <a:endParaRPr lang="en-US" dirty="0"/>
                    </a:p>
                  </a:txBody>
                  <a:tcP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tcPr>
                </a:tc>
                <a:tc hMerge="1">
                  <a:txBody>
                    <a:bodyPr/>
                    <a:lstStyle/>
                    <a:p>
                      <a:endParaRPr lang="en-US" dirty="0"/>
                    </a:p>
                  </a:txBody>
                  <a:tcP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tcPr>
                </a:tc>
                <a:tc hMerge="1">
                  <a:txBody>
                    <a:bodyPr/>
                    <a:lstStyle/>
                    <a:p>
                      <a:endParaRPr lang="en-US" sz="1200" dirty="0">
                        <a:latin typeface="Arial" pitchFamily="34" charset="0"/>
                        <a:cs typeface="Arial" pitchFamily="34" charset="0"/>
                      </a:endParaRPr>
                    </a:p>
                  </a:txBody>
                  <a:tcP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tcPr>
                </a:tc>
                <a:tc hMerge="1">
                  <a:txBody>
                    <a:bodyPr/>
                    <a:lstStyle/>
                    <a:p>
                      <a:endParaRPr lang="en-US" sz="1200" dirty="0">
                        <a:latin typeface="Arial" pitchFamily="34" charset="0"/>
                        <a:cs typeface="Arial" pitchFamily="34" charset="0"/>
                      </a:endParaRPr>
                    </a:p>
                  </a:txBody>
                  <a:tcP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524560">
                <a:tc>
                  <a:txBody>
                    <a:bodyPr/>
                    <a:lstStyle/>
                    <a:p>
                      <a:pPr algn="ctr"/>
                      <a:r>
                        <a:rPr lang="mn-MN" sz="1200" b="1" dirty="0">
                          <a:solidFill>
                            <a:schemeClr val="tx2">
                              <a:lumMod val="50000"/>
                            </a:schemeClr>
                          </a:solidFill>
                          <a:latin typeface="Arial" pitchFamily="34" charset="0"/>
                          <a:cs typeface="Arial" pitchFamily="34" charset="0"/>
                        </a:rPr>
                        <a:t>он</a:t>
                      </a:r>
                      <a:endParaRPr lang="en-US" sz="1200" b="1" dirty="0">
                        <a:solidFill>
                          <a:schemeClr val="tx2">
                            <a:lumMod val="50000"/>
                          </a:schemeClr>
                        </a:solidFill>
                        <a:latin typeface="Arial" pitchFamily="34" charset="0"/>
                        <a:cs typeface="Arial" pitchFamily="34" charset="0"/>
                      </a:endParaRPr>
                    </a:p>
                  </a:txBody>
                  <a:tcPr>
                    <a:lnT w="28575" cap="flat" cmpd="sng" algn="ctr">
                      <a:solidFill>
                        <a:schemeClr val="tx2">
                          <a:lumMod val="75000"/>
                        </a:schemeClr>
                      </a:solidFill>
                      <a:prstDash val="solid"/>
                      <a:round/>
                      <a:headEnd type="none" w="med" len="med"/>
                      <a:tailEnd type="none" w="med" len="med"/>
                    </a:lnT>
                    <a:solidFill>
                      <a:schemeClr val="bg1">
                        <a:lumMod val="85000"/>
                      </a:schemeClr>
                    </a:solidFill>
                  </a:tcPr>
                </a:tc>
                <a:tc>
                  <a:txBody>
                    <a:bodyPr/>
                    <a:lstStyle/>
                    <a:p>
                      <a:pPr algn="ctr"/>
                      <a:r>
                        <a:rPr lang="mn-MN" sz="1200" b="1" dirty="0">
                          <a:solidFill>
                            <a:schemeClr val="tx2">
                              <a:lumMod val="50000"/>
                            </a:schemeClr>
                          </a:solidFill>
                          <a:latin typeface="Arial" pitchFamily="34" charset="0"/>
                          <a:cs typeface="Arial" pitchFamily="34" charset="0"/>
                        </a:rPr>
                        <a:t>2017</a:t>
                      </a:r>
                      <a:endParaRPr lang="en-US" sz="1200" b="1" dirty="0">
                        <a:solidFill>
                          <a:schemeClr val="tx2">
                            <a:lumMod val="50000"/>
                          </a:schemeClr>
                        </a:solidFill>
                        <a:latin typeface="Arial" pitchFamily="34" charset="0"/>
                        <a:cs typeface="Arial" pitchFamily="34" charset="0"/>
                      </a:endParaRPr>
                    </a:p>
                  </a:txBody>
                  <a:tcPr>
                    <a:lnT w="28575" cap="flat" cmpd="sng" algn="ctr">
                      <a:solidFill>
                        <a:schemeClr val="tx2">
                          <a:lumMod val="75000"/>
                        </a:schemeClr>
                      </a:solidFill>
                      <a:prstDash val="solid"/>
                      <a:round/>
                      <a:headEnd type="none" w="med" len="med"/>
                      <a:tailEnd type="none" w="med" len="med"/>
                    </a:lnT>
                    <a:solidFill>
                      <a:schemeClr val="bg1">
                        <a:lumMod val="85000"/>
                      </a:schemeClr>
                    </a:solidFill>
                  </a:tcPr>
                </a:tc>
                <a:tc>
                  <a:txBody>
                    <a:bodyPr/>
                    <a:lstStyle/>
                    <a:p>
                      <a:pPr algn="ctr"/>
                      <a:r>
                        <a:rPr lang="mn-MN" sz="1200" b="1" dirty="0">
                          <a:solidFill>
                            <a:schemeClr val="tx2">
                              <a:lumMod val="50000"/>
                            </a:schemeClr>
                          </a:solidFill>
                          <a:latin typeface="Arial" pitchFamily="34" charset="0"/>
                          <a:cs typeface="Arial" pitchFamily="34" charset="0"/>
                        </a:rPr>
                        <a:t>2018</a:t>
                      </a:r>
                      <a:endParaRPr lang="en-US" sz="1200" b="1" dirty="0">
                        <a:solidFill>
                          <a:schemeClr val="tx2">
                            <a:lumMod val="50000"/>
                          </a:schemeClr>
                        </a:solidFill>
                        <a:latin typeface="Arial" pitchFamily="34" charset="0"/>
                        <a:cs typeface="Arial" pitchFamily="34" charset="0"/>
                      </a:endParaRPr>
                    </a:p>
                  </a:txBody>
                  <a:tcPr>
                    <a:lnT w="28575" cap="flat" cmpd="sng" algn="ctr">
                      <a:solidFill>
                        <a:schemeClr val="tx2">
                          <a:lumMod val="75000"/>
                        </a:schemeClr>
                      </a:solidFill>
                      <a:prstDash val="solid"/>
                      <a:round/>
                      <a:headEnd type="none" w="med" len="med"/>
                      <a:tailEnd type="none" w="med" len="med"/>
                    </a:lnT>
                    <a:solidFill>
                      <a:schemeClr val="bg1">
                        <a:lumMod val="85000"/>
                      </a:schemeClr>
                    </a:solidFill>
                  </a:tcPr>
                </a:tc>
                <a:tc>
                  <a:txBody>
                    <a:bodyPr/>
                    <a:lstStyle/>
                    <a:p>
                      <a:pPr algn="ctr"/>
                      <a:r>
                        <a:rPr lang="mn-MN" sz="1200" b="1" dirty="0">
                          <a:solidFill>
                            <a:schemeClr val="tx2">
                              <a:lumMod val="50000"/>
                            </a:schemeClr>
                          </a:solidFill>
                          <a:latin typeface="Arial" pitchFamily="34" charset="0"/>
                          <a:cs typeface="Arial" pitchFamily="34" charset="0"/>
                        </a:rPr>
                        <a:t>2019</a:t>
                      </a:r>
                      <a:endParaRPr lang="en-US" sz="1200" b="1" dirty="0">
                        <a:solidFill>
                          <a:schemeClr val="tx2">
                            <a:lumMod val="50000"/>
                          </a:schemeClr>
                        </a:solidFill>
                        <a:latin typeface="Arial" pitchFamily="34" charset="0"/>
                        <a:cs typeface="Arial" pitchFamily="34" charset="0"/>
                      </a:endParaRPr>
                    </a:p>
                  </a:txBody>
                  <a:tcPr>
                    <a:lnT w="28575" cap="flat" cmpd="sng" algn="ctr">
                      <a:solidFill>
                        <a:schemeClr val="tx2">
                          <a:lumMod val="75000"/>
                        </a:schemeClr>
                      </a:solidFill>
                      <a:prstDash val="solid"/>
                      <a:round/>
                      <a:headEnd type="none" w="med" len="med"/>
                      <a:tailEnd type="none" w="med" len="med"/>
                    </a:lnT>
                    <a:solidFill>
                      <a:schemeClr val="bg1">
                        <a:lumMod val="85000"/>
                      </a:schemeClr>
                    </a:solidFill>
                  </a:tcPr>
                </a:tc>
                <a:tc>
                  <a:txBody>
                    <a:bodyPr/>
                    <a:lstStyle/>
                    <a:p>
                      <a:r>
                        <a:rPr lang="mn-MN" sz="1200" b="1" dirty="0">
                          <a:latin typeface="Arial" pitchFamily="34" charset="0"/>
                          <a:cs typeface="Arial" pitchFamily="34" charset="0"/>
                        </a:rPr>
                        <a:t>ӨОМҮ</a:t>
                      </a:r>
                      <a:endParaRPr lang="en-US" sz="1200" b="1" dirty="0">
                        <a:latin typeface="Arial" pitchFamily="34" charset="0"/>
                        <a:cs typeface="Arial" pitchFamily="34" charset="0"/>
                      </a:endParaRPr>
                    </a:p>
                  </a:txBody>
                  <a:tcPr>
                    <a:lnT w="28575" cap="flat" cmpd="sng" algn="ctr">
                      <a:solidFill>
                        <a:schemeClr val="tx2">
                          <a:lumMod val="75000"/>
                        </a:schemeClr>
                      </a:solidFill>
                      <a:prstDash val="solid"/>
                      <a:round/>
                      <a:headEnd type="none" w="med" len="med"/>
                      <a:tailEnd type="none" w="med" len="med"/>
                    </a:lnT>
                    <a:solidFill>
                      <a:schemeClr val="bg1">
                        <a:lumMod val="85000"/>
                      </a:schemeClr>
                    </a:solidFill>
                  </a:tcPr>
                </a:tc>
                <a:extLst>
                  <a:ext uri="{0D108BD9-81ED-4DB2-BD59-A6C34878D82A}">
                    <a16:rowId xmlns:a16="http://schemas.microsoft.com/office/drawing/2014/main" val="10001"/>
                  </a:ext>
                </a:extLst>
              </a:tr>
              <a:tr h="524560">
                <a:tc>
                  <a:txBody>
                    <a:bodyPr/>
                    <a:lstStyle/>
                    <a:p>
                      <a:r>
                        <a:rPr lang="mn-MN" sz="1200" dirty="0">
                          <a:latin typeface="Arial" pitchFamily="34" charset="0"/>
                          <a:cs typeface="Arial" pitchFamily="34" charset="0"/>
                        </a:rPr>
                        <a:t>Арилжаалагдсан хувьцааны тоо</a:t>
                      </a:r>
                      <a:endParaRPr lang="en-US" sz="1200" dirty="0">
                        <a:latin typeface="Arial" pitchFamily="34" charset="0"/>
                        <a:cs typeface="Arial" pitchFamily="34" charset="0"/>
                      </a:endParaRPr>
                    </a:p>
                  </a:txBody>
                  <a:tcPr>
                    <a:solidFill>
                      <a:schemeClr val="bg1">
                        <a:lumMod val="85000"/>
                      </a:schemeClr>
                    </a:solidFill>
                  </a:tcPr>
                </a:tc>
                <a:tc>
                  <a:txBody>
                    <a:bodyPr/>
                    <a:lstStyle/>
                    <a:p>
                      <a:pPr algn="r" rtl="0" fontAlgn="ctr"/>
                      <a:r>
                        <a:rPr lang="en-US" sz="1200" b="0" i="0" u="none" strike="noStrike" dirty="0">
                          <a:solidFill>
                            <a:srgbClr val="000000"/>
                          </a:solidFill>
                          <a:effectLst/>
                          <a:latin typeface="Arial" panose="020B0604020202020204" pitchFamily="34" charset="0"/>
                          <a:cs typeface="Arial" panose="020B0604020202020204" pitchFamily="34" charset="0"/>
                        </a:rPr>
                        <a:t> 15,118,990 </a:t>
                      </a:r>
                    </a:p>
                  </a:txBody>
                  <a:tcPr marL="6350" marR="6350" marT="6350" marB="0" anchor="ctr">
                    <a:solidFill>
                      <a:schemeClr val="bg1">
                        <a:lumMod val="85000"/>
                      </a:schemeClr>
                    </a:solidFill>
                  </a:tcPr>
                </a:tc>
                <a:tc>
                  <a:txBody>
                    <a:bodyPr/>
                    <a:lstStyle/>
                    <a:p>
                      <a:pPr algn="r" rtl="0" fontAlgn="ctr"/>
                      <a:r>
                        <a:rPr lang="en-US" sz="1200" b="0" i="0" u="none" strike="noStrike" dirty="0">
                          <a:solidFill>
                            <a:srgbClr val="000000"/>
                          </a:solidFill>
                          <a:effectLst/>
                          <a:latin typeface="Arial" panose="020B0604020202020204" pitchFamily="34" charset="0"/>
                          <a:cs typeface="Arial" panose="020B0604020202020204" pitchFamily="34" charset="0"/>
                        </a:rPr>
                        <a:t>5,011,724 </a:t>
                      </a:r>
                    </a:p>
                  </a:txBody>
                  <a:tcPr marL="6350" marR="6350" marT="6350" marB="0" anchor="ctr">
                    <a:solidFill>
                      <a:schemeClr val="bg1">
                        <a:lumMod val="85000"/>
                      </a:schemeClr>
                    </a:solidFill>
                  </a:tcPr>
                </a:tc>
                <a:tc>
                  <a:txBody>
                    <a:bodyPr/>
                    <a:lstStyle/>
                    <a:p>
                      <a:pPr algn="r" rtl="0" fontAlgn="ctr"/>
                      <a:r>
                        <a:rPr lang="en-US" sz="1200" b="0" i="0" u="none" strike="noStrike" dirty="0">
                          <a:solidFill>
                            <a:srgbClr val="000000"/>
                          </a:solidFill>
                          <a:effectLst/>
                          <a:latin typeface="Arial" panose="020B0604020202020204" pitchFamily="34" charset="0"/>
                          <a:cs typeface="Arial" panose="020B0604020202020204" pitchFamily="34" charset="0"/>
                        </a:rPr>
                        <a:t>5,018,021 </a:t>
                      </a:r>
                    </a:p>
                  </a:txBody>
                  <a:tcPr marL="6350" marR="6350" marT="6350" marB="0" anchor="ctr">
                    <a:solidFill>
                      <a:schemeClr val="bg1">
                        <a:lumMod val="85000"/>
                      </a:schemeClr>
                    </a:solidFill>
                  </a:tcPr>
                </a:tc>
                <a:tc>
                  <a:txBody>
                    <a:bodyPr/>
                    <a:lstStyle/>
                    <a:p>
                      <a:pPr algn="ctr" rtl="0" fontAlgn="ctr"/>
                      <a:r>
                        <a:rPr lang="en-US" sz="1200" b="0" i="0" u="none" strike="noStrike" dirty="0">
                          <a:solidFill>
                            <a:srgbClr val="000000"/>
                          </a:solidFill>
                          <a:effectLst/>
                          <a:latin typeface="Arial" panose="020B0604020202020204" pitchFamily="34" charset="0"/>
                          <a:cs typeface="Arial" panose="020B0604020202020204" pitchFamily="34" charset="0"/>
                        </a:rPr>
                        <a:t>100%</a:t>
                      </a:r>
                    </a:p>
                  </a:txBody>
                  <a:tcPr marL="6350" marR="6350" marT="6350" marB="0" anchor="ctr">
                    <a:solidFill>
                      <a:schemeClr val="bg1">
                        <a:lumMod val="85000"/>
                      </a:schemeClr>
                    </a:solidFill>
                  </a:tcPr>
                </a:tc>
                <a:extLst>
                  <a:ext uri="{0D108BD9-81ED-4DB2-BD59-A6C34878D82A}">
                    <a16:rowId xmlns:a16="http://schemas.microsoft.com/office/drawing/2014/main" val="10002"/>
                  </a:ext>
                </a:extLst>
              </a:tr>
              <a:tr h="524560">
                <a:tc>
                  <a:txBody>
                    <a:bodyPr/>
                    <a:lstStyle/>
                    <a:p>
                      <a:r>
                        <a:rPr lang="mn-MN" sz="1200" dirty="0">
                          <a:latin typeface="Arial" pitchFamily="34" charset="0"/>
                          <a:cs typeface="Arial" pitchFamily="34" charset="0"/>
                        </a:rPr>
                        <a:t>Дундаж хаалтын</a:t>
                      </a:r>
                      <a:r>
                        <a:rPr lang="mn-MN" sz="1200" baseline="0" dirty="0">
                          <a:latin typeface="Arial" pitchFamily="34" charset="0"/>
                          <a:cs typeface="Arial" pitchFamily="34" charset="0"/>
                        </a:rPr>
                        <a:t> ханш</a:t>
                      </a:r>
                      <a:endParaRPr lang="en-US" sz="1200" dirty="0">
                        <a:latin typeface="Arial" pitchFamily="34" charset="0"/>
                        <a:cs typeface="Arial" pitchFamily="34" charset="0"/>
                      </a:endParaRPr>
                    </a:p>
                  </a:txBody>
                  <a:tcPr>
                    <a:solidFill>
                      <a:schemeClr val="bg1">
                        <a:lumMod val="85000"/>
                      </a:schemeClr>
                    </a:solidFill>
                  </a:tcPr>
                </a:tc>
                <a:tc>
                  <a:txBody>
                    <a:bodyPr/>
                    <a:lstStyle/>
                    <a:p>
                      <a:pPr algn="r" rtl="0" fontAlgn="ctr"/>
                      <a:r>
                        <a:rPr lang="en-US" sz="1200" b="0" i="0" u="none" strike="noStrike" dirty="0">
                          <a:solidFill>
                            <a:srgbClr val="000000"/>
                          </a:solidFill>
                          <a:effectLst/>
                          <a:latin typeface="Arial" panose="020B0604020202020204" pitchFamily="34" charset="0"/>
                          <a:cs typeface="Arial" panose="020B0604020202020204" pitchFamily="34" charset="0"/>
                        </a:rPr>
                        <a:t>44 </a:t>
                      </a:r>
                    </a:p>
                  </a:txBody>
                  <a:tcPr marL="6350" marR="6350" marT="6350" marB="0" anchor="ctr">
                    <a:solidFill>
                      <a:schemeClr val="bg1">
                        <a:lumMod val="85000"/>
                      </a:schemeClr>
                    </a:solidFill>
                  </a:tcPr>
                </a:tc>
                <a:tc>
                  <a:txBody>
                    <a:bodyPr/>
                    <a:lstStyle/>
                    <a:p>
                      <a:pPr algn="r" rtl="0" fontAlgn="ctr"/>
                      <a:r>
                        <a:rPr lang="en-US" sz="1200" b="0" i="0" u="none" strike="noStrike" dirty="0">
                          <a:solidFill>
                            <a:srgbClr val="000000"/>
                          </a:solidFill>
                          <a:effectLst/>
                          <a:latin typeface="Arial" panose="020B0604020202020204" pitchFamily="34" charset="0"/>
                          <a:cs typeface="Arial" panose="020B0604020202020204" pitchFamily="34" charset="0"/>
                        </a:rPr>
                        <a:t>37 </a:t>
                      </a:r>
                    </a:p>
                  </a:txBody>
                  <a:tcPr marL="6350" marR="6350" marT="6350" marB="0" anchor="ctr">
                    <a:solidFill>
                      <a:schemeClr val="bg1">
                        <a:lumMod val="85000"/>
                      </a:schemeClr>
                    </a:solidFill>
                  </a:tcPr>
                </a:tc>
                <a:tc>
                  <a:txBody>
                    <a:bodyPr/>
                    <a:lstStyle/>
                    <a:p>
                      <a:pPr algn="r" rtl="0" fontAlgn="ctr"/>
                      <a:r>
                        <a:rPr lang="en-US" sz="1200" b="0" i="0" u="none" strike="noStrike" dirty="0">
                          <a:solidFill>
                            <a:srgbClr val="000000"/>
                          </a:solidFill>
                          <a:effectLst/>
                          <a:latin typeface="Arial" panose="020B0604020202020204" pitchFamily="34" charset="0"/>
                          <a:cs typeface="Arial" panose="020B0604020202020204" pitchFamily="34" charset="0"/>
                        </a:rPr>
                        <a:t>28 </a:t>
                      </a:r>
                    </a:p>
                  </a:txBody>
                  <a:tcPr marL="6350" marR="6350" marT="6350" marB="0" anchor="ctr">
                    <a:solidFill>
                      <a:schemeClr val="bg1">
                        <a:lumMod val="85000"/>
                      </a:schemeClr>
                    </a:solidFill>
                  </a:tcPr>
                </a:tc>
                <a:tc>
                  <a:txBody>
                    <a:bodyPr/>
                    <a:lstStyle/>
                    <a:p>
                      <a:pPr algn="ctr" rtl="0" fontAlgn="ctr"/>
                      <a:r>
                        <a:rPr lang="en-US" sz="1200" b="0" i="0" u="none" strike="noStrike" dirty="0">
                          <a:solidFill>
                            <a:srgbClr val="000000"/>
                          </a:solidFill>
                          <a:effectLst/>
                          <a:latin typeface="Arial" panose="020B0604020202020204" pitchFamily="34" charset="0"/>
                          <a:cs typeface="Arial" panose="020B0604020202020204" pitchFamily="34" charset="0"/>
                        </a:rPr>
                        <a:t>77%</a:t>
                      </a:r>
                    </a:p>
                  </a:txBody>
                  <a:tcPr marL="6350" marR="6350" marT="6350" marB="0" anchor="ctr">
                    <a:solidFill>
                      <a:schemeClr val="bg1">
                        <a:lumMod val="85000"/>
                      </a:schemeClr>
                    </a:solidFill>
                  </a:tcPr>
                </a:tc>
                <a:extLst>
                  <a:ext uri="{0D108BD9-81ED-4DB2-BD59-A6C34878D82A}">
                    <a16:rowId xmlns:a16="http://schemas.microsoft.com/office/drawing/2014/main" val="10003"/>
                  </a:ext>
                </a:extLst>
              </a:tr>
              <a:tr h="524560">
                <a:tc>
                  <a:txBody>
                    <a:bodyPr/>
                    <a:lstStyle/>
                    <a:p>
                      <a:r>
                        <a:rPr lang="mn-MN" sz="1200" b="1" dirty="0">
                          <a:solidFill>
                            <a:schemeClr val="tx2">
                              <a:lumMod val="50000"/>
                            </a:schemeClr>
                          </a:solidFill>
                          <a:latin typeface="Arial" pitchFamily="34" charset="0"/>
                          <a:cs typeface="Arial" pitchFamily="34" charset="0"/>
                        </a:rPr>
                        <a:t>Нийт үнийн дүн /сая төгрөг/</a:t>
                      </a:r>
                      <a:endParaRPr lang="en-US" sz="1200" b="1" dirty="0">
                        <a:solidFill>
                          <a:schemeClr val="tx2">
                            <a:lumMod val="50000"/>
                          </a:schemeClr>
                        </a:solidFill>
                        <a:latin typeface="Arial" pitchFamily="34" charset="0"/>
                        <a:cs typeface="Arial" pitchFamily="34" charset="0"/>
                      </a:endParaRPr>
                    </a:p>
                  </a:txBody>
                  <a:tcPr>
                    <a:lnB w="28575" cap="flat" cmpd="sng" algn="ctr">
                      <a:solidFill>
                        <a:schemeClr val="tx2">
                          <a:lumMod val="75000"/>
                        </a:schemeClr>
                      </a:solidFill>
                      <a:prstDash val="solid"/>
                      <a:round/>
                      <a:headEnd type="none" w="med" len="med"/>
                      <a:tailEnd type="none" w="med" len="med"/>
                    </a:lnB>
                    <a:solidFill>
                      <a:schemeClr val="bg1">
                        <a:lumMod val="85000"/>
                      </a:schemeClr>
                    </a:solidFill>
                  </a:tcPr>
                </a:tc>
                <a:tc>
                  <a:txBody>
                    <a:bodyPr/>
                    <a:lstStyle/>
                    <a:p>
                      <a:pPr algn="r" rtl="0" fontAlgn="ctr"/>
                      <a:r>
                        <a:rPr lang="en-US" sz="1200" b="1" i="0" u="none" strike="noStrike" dirty="0">
                          <a:solidFill>
                            <a:srgbClr val="222A35"/>
                          </a:solidFill>
                          <a:effectLst/>
                          <a:latin typeface="Arial" panose="020B0604020202020204" pitchFamily="34" charset="0"/>
                          <a:cs typeface="Arial" panose="020B0604020202020204" pitchFamily="34" charset="0"/>
                        </a:rPr>
                        <a:t>663.12 </a:t>
                      </a:r>
                    </a:p>
                  </a:txBody>
                  <a:tcPr marL="6350" marR="6350" marT="6350" marB="0" anchor="ctr">
                    <a:lnB w="28575" cap="flat" cmpd="sng" algn="ctr">
                      <a:solidFill>
                        <a:schemeClr val="tx2">
                          <a:lumMod val="75000"/>
                        </a:schemeClr>
                      </a:solidFill>
                      <a:prstDash val="solid"/>
                      <a:round/>
                      <a:headEnd type="none" w="med" len="med"/>
                      <a:tailEnd type="none" w="med" len="med"/>
                    </a:lnB>
                    <a:solidFill>
                      <a:schemeClr val="bg1">
                        <a:lumMod val="85000"/>
                      </a:schemeClr>
                    </a:solidFill>
                  </a:tcPr>
                </a:tc>
                <a:tc>
                  <a:txBody>
                    <a:bodyPr/>
                    <a:lstStyle/>
                    <a:p>
                      <a:pPr algn="r" rtl="0" fontAlgn="ctr"/>
                      <a:r>
                        <a:rPr lang="en-US" sz="1200" b="1" i="0" u="none" strike="noStrike" dirty="0">
                          <a:solidFill>
                            <a:srgbClr val="222A35"/>
                          </a:solidFill>
                          <a:effectLst/>
                          <a:latin typeface="Arial" panose="020B0604020202020204" pitchFamily="34" charset="0"/>
                          <a:cs typeface="Arial" panose="020B0604020202020204" pitchFamily="34" charset="0"/>
                        </a:rPr>
                        <a:t>183.13 </a:t>
                      </a:r>
                    </a:p>
                  </a:txBody>
                  <a:tcPr marL="6350" marR="6350" marT="6350" marB="0" anchor="ctr">
                    <a:lnB w="28575" cap="flat" cmpd="sng" algn="ctr">
                      <a:solidFill>
                        <a:schemeClr val="tx2">
                          <a:lumMod val="75000"/>
                        </a:schemeClr>
                      </a:solidFill>
                      <a:prstDash val="solid"/>
                      <a:round/>
                      <a:headEnd type="none" w="med" len="med"/>
                      <a:tailEnd type="none" w="med" len="med"/>
                    </a:lnB>
                    <a:solidFill>
                      <a:schemeClr val="bg1">
                        <a:lumMod val="85000"/>
                      </a:schemeClr>
                    </a:solidFill>
                  </a:tcPr>
                </a:tc>
                <a:tc>
                  <a:txBody>
                    <a:bodyPr/>
                    <a:lstStyle/>
                    <a:p>
                      <a:pPr algn="r" rtl="0" fontAlgn="ctr"/>
                      <a:r>
                        <a:rPr lang="en-US" sz="1200" b="1" i="0" u="none" strike="noStrike" dirty="0">
                          <a:solidFill>
                            <a:srgbClr val="222A35"/>
                          </a:solidFill>
                          <a:effectLst/>
                          <a:latin typeface="Arial" panose="020B0604020202020204" pitchFamily="34" charset="0"/>
                          <a:cs typeface="Arial" panose="020B0604020202020204" pitchFamily="34" charset="0"/>
                        </a:rPr>
                        <a:t>1</a:t>
                      </a:r>
                      <a:r>
                        <a:rPr lang="mn-MN" sz="1200" b="1" i="0" u="none" strike="noStrike" dirty="0">
                          <a:solidFill>
                            <a:srgbClr val="222A35"/>
                          </a:solidFill>
                          <a:effectLst/>
                          <a:latin typeface="Arial" panose="020B0604020202020204" pitchFamily="34" charset="0"/>
                          <a:cs typeface="Arial" panose="020B0604020202020204" pitchFamily="34" charset="0"/>
                        </a:rPr>
                        <a:t>74</a:t>
                      </a:r>
                      <a:r>
                        <a:rPr lang="en-US" sz="1200" b="1" i="0" u="none" strike="noStrike" dirty="0">
                          <a:solidFill>
                            <a:srgbClr val="222A35"/>
                          </a:solidFill>
                          <a:effectLst/>
                          <a:latin typeface="Arial" panose="020B0604020202020204" pitchFamily="34" charset="0"/>
                          <a:cs typeface="Arial" panose="020B0604020202020204" pitchFamily="34" charset="0"/>
                        </a:rPr>
                        <a:t>.</a:t>
                      </a:r>
                      <a:r>
                        <a:rPr lang="mn-MN" sz="1200" b="1" i="0" u="none" strike="noStrike" dirty="0">
                          <a:solidFill>
                            <a:srgbClr val="222A35"/>
                          </a:solidFill>
                          <a:effectLst/>
                          <a:latin typeface="Arial" panose="020B0604020202020204" pitchFamily="34" charset="0"/>
                          <a:cs typeface="Arial" panose="020B0604020202020204" pitchFamily="34" charset="0"/>
                        </a:rPr>
                        <a:t>1</a:t>
                      </a:r>
                      <a:r>
                        <a:rPr lang="en-US" sz="1200" b="1" i="0" u="none" strike="noStrike" dirty="0">
                          <a:solidFill>
                            <a:srgbClr val="222A35"/>
                          </a:solidFill>
                          <a:effectLst/>
                          <a:latin typeface="Arial" panose="020B0604020202020204" pitchFamily="34" charset="0"/>
                          <a:cs typeface="Arial" panose="020B0604020202020204" pitchFamily="34" charset="0"/>
                        </a:rPr>
                        <a:t> </a:t>
                      </a:r>
                    </a:p>
                  </a:txBody>
                  <a:tcPr marL="6350" marR="6350" marT="6350" marB="0" anchor="ctr">
                    <a:lnB w="28575" cap="flat" cmpd="sng" algn="ctr">
                      <a:solidFill>
                        <a:schemeClr val="tx2">
                          <a:lumMod val="75000"/>
                        </a:schemeClr>
                      </a:solidFill>
                      <a:prstDash val="solid"/>
                      <a:round/>
                      <a:headEnd type="none" w="med" len="med"/>
                      <a:tailEnd type="none" w="med" len="med"/>
                    </a:lnB>
                    <a:solidFill>
                      <a:schemeClr val="bg1">
                        <a:lumMod val="85000"/>
                      </a:schemeClr>
                    </a:solidFill>
                  </a:tcPr>
                </a:tc>
                <a:tc>
                  <a:txBody>
                    <a:bodyPr/>
                    <a:lstStyle/>
                    <a:p>
                      <a:pPr algn="ctr" rtl="0" fontAlgn="ctr"/>
                      <a:r>
                        <a:rPr lang="en-US" sz="1200" b="1" i="0" u="none" strike="noStrike" dirty="0">
                          <a:solidFill>
                            <a:srgbClr val="222A35"/>
                          </a:solidFill>
                          <a:effectLst/>
                          <a:latin typeface="Arial" panose="020B0604020202020204" pitchFamily="34" charset="0"/>
                          <a:cs typeface="Arial" panose="020B0604020202020204" pitchFamily="34" charset="0"/>
                        </a:rPr>
                        <a:t>77%</a:t>
                      </a:r>
                    </a:p>
                  </a:txBody>
                  <a:tcPr marL="6350" marR="6350" marT="6350" marB="0" anchor="ctr">
                    <a:lnB w="28575" cap="flat" cmpd="sng" algn="ctr">
                      <a:solidFill>
                        <a:schemeClr val="tx2">
                          <a:lumMod val="7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5850923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D277328-E8E2-4084-87AE-04028E2FD2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a:extLst>
              <a:ext uri="{FF2B5EF4-FFF2-40B4-BE49-F238E27FC236}">
                <a16:creationId xmlns:a16="http://schemas.microsoft.com/office/drawing/2014/main" id="{565A9AD5-7203-4C29-912E-D71FCB12ED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97300" y="627932"/>
            <a:ext cx="4184911" cy="2321139"/>
          </a:xfrm>
          <a:prstGeom prst="rect">
            <a:avLst/>
          </a:prstGeom>
        </p:spPr>
      </p:pic>
      <p:sp>
        <p:nvSpPr>
          <p:cNvPr id="7" name="Title 1">
            <a:extLst>
              <a:ext uri="{FF2B5EF4-FFF2-40B4-BE49-F238E27FC236}">
                <a16:creationId xmlns:a16="http://schemas.microsoft.com/office/drawing/2014/main" id="{EB82B2B3-4996-4FE2-AB53-936E24685368}"/>
              </a:ext>
            </a:extLst>
          </p:cNvPr>
          <p:cNvSpPr txBox="1">
            <a:spLocks/>
          </p:cNvSpPr>
          <p:nvPr/>
        </p:nvSpPr>
        <p:spPr>
          <a:xfrm>
            <a:off x="1524000" y="3845720"/>
            <a:ext cx="9144000" cy="9953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mn-MN" b="1" dirty="0">
                <a:latin typeface="Roboto" panose="02000000000000000000" pitchFamily="2" charset="0"/>
                <a:ea typeface="Roboto" panose="02000000000000000000" pitchFamily="2" charset="0"/>
              </a:rPr>
              <a:t>Баярлалаа</a:t>
            </a:r>
          </a:p>
        </p:txBody>
      </p:sp>
      <p:sp>
        <p:nvSpPr>
          <p:cNvPr id="8" name="TextBox 7">
            <a:extLst>
              <a:ext uri="{FF2B5EF4-FFF2-40B4-BE49-F238E27FC236}">
                <a16:creationId xmlns:a16="http://schemas.microsoft.com/office/drawing/2014/main" id="{CF28C1B9-0032-4596-93BA-A099A52DE9FE}"/>
              </a:ext>
            </a:extLst>
          </p:cNvPr>
          <p:cNvSpPr txBox="1"/>
          <p:nvPr/>
        </p:nvSpPr>
        <p:spPr>
          <a:xfrm>
            <a:off x="1689100" y="5821435"/>
            <a:ext cx="8978900" cy="738664"/>
          </a:xfrm>
          <a:prstGeom prst="rect">
            <a:avLst/>
          </a:prstGeom>
          <a:noFill/>
        </p:spPr>
        <p:txBody>
          <a:bodyPr wrap="square" rtlCol="0">
            <a:spAutoFit/>
          </a:bodyPr>
          <a:lstStyle/>
          <a:p>
            <a:pPr algn="ctr">
              <a:lnSpc>
                <a:spcPct val="150000"/>
              </a:lnSpc>
            </a:pPr>
            <a:r>
              <a:rPr lang="mn-MN" sz="1400" i="1" dirty="0">
                <a:latin typeface="Roboto Light" panose="02000000000000000000" pitchFamily="2" charset="0"/>
                <a:ea typeface="Roboto Light" panose="02000000000000000000" pitchFamily="2" charset="0"/>
              </a:rPr>
              <a:t>Улаанбаатар, Сонгинохайрхан дүүрэг, 20-р хороо, Сонсголон-181, РЕМИКОН ХК-ний үйлдвэрийн байр</a:t>
            </a:r>
          </a:p>
          <a:p>
            <a:pPr algn="ctr">
              <a:lnSpc>
                <a:spcPct val="150000"/>
              </a:lnSpc>
            </a:pPr>
            <a:r>
              <a:rPr lang="ru-RU" sz="1400" i="1" dirty="0">
                <a:latin typeface="Roboto" panose="02000000000000000000" pitchFamily="2" charset="0"/>
                <a:ea typeface="Roboto" panose="02000000000000000000" pitchFamily="2" charset="0"/>
              </a:rPr>
              <a:t>Борлуулалт Маркетингийн алба: Утас: </a:t>
            </a:r>
            <a:r>
              <a:rPr lang="mn-MN" sz="1400" i="1" dirty="0">
                <a:latin typeface="Roboto" panose="02000000000000000000" pitchFamily="2" charset="0"/>
                <a:ea typeface="Roboto" panose="02000000000000000000" pitchFamily="2" charset="0"/>
              </a:rPr>
              <a:t>777-7704</a:t>
            </a:r>
            <a:r>
              <a:rPr lang="ru-RU" sz="1400" i="1" dirty="0">
                <a:latin typeface="Roboto" panose="02000000000000000000" pitchFamily="2" charset="0"/>
                <a:ea typeface="Roboto" panose="02000000000000000000" pitchFamily="2" charset="0"/>
              </a:rPr>
              <a:t>, 88881247, 88109680</a:t>
            </a:r>
          </a:p>
        </p:txBody>
      </p:sp>
    </p:spTree>
    <p:extLst>
      <p:ext uri="{BB962C8B-B14F-4D97-AF65-F5344CB8AC3E}">
        <p14:creationId xmlns:p14="http://schemas.microsoft.com/office/powerpoint/2010/main" val="15899394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69EBBB15-6AA1-4C87-A5FB-0340F5B7F083}"/>
              </a:ext>
            </a:extLst>
          </p:cNvPr>
          <p:cNvSpPr>
            <a:spLocks noGrp="1"/>
          </p:cNvSpPr>
          <p:nvPr>
            <p:ph type="title"/>
          </p:nvPr>
        </p:nvSpPr>
        <p:spPr>
          <a:xfrm>
            <a:off x="838201" y="365125"/>
            <a:ext cx="6322888" cy="1027907"/>
          </a:xfrm>
        </p:spPr>
        <p:txBody>
          <a:bodyPr>
            <a:normAutofit/>
          </a:bodyPr>
          <a:lstStyle/>
          <a:p>
            <a:r>
              <a:rPr lang="mn-MN" sz="3600" dirty="0">
                <a:latin typeface="Arial" panose="020B0604020202020204" pitchFamily="34" charset="0"/>
                <a:ea typeface="Roboto" panose="02000000000000000000" pitchFamily="2" charset="0"/>
                <a:cs typeface="Arial" panose="020B0604020202020204" pitchFamily="34" charset="0"/>
              </a:rPr>
              <a:t>Үйл ажиллагааны тайлан</a:t>
            </a:r>
          </a:p>
        </p:txBody>
      </p:sp>
      <p:sp>
        <p:nvSpPr>
          <p:cNvPr id="27" name="Rectangle 26">
            <a:extLst>
              <a:ext uri="{FF2B5EF4-FFF2-40B4-BE49-F238E27FC236}">
                <a16:creationId xmlns:a16="http://schemas.microsoft.com/office/drawing/2014/main" id="{B289FB6A-D3A3-43E4-B041-1A3BB84FE9D7}"/>
              </a:ext>
            </a:extLst>
          </p:cNvPr>
          <p:cNvSpPr/>
          <p:nvPr/>
        </p:nvSpPr>
        <p:spPr>
          <a:xfrm>
            <a:off x="0" y="6692554"/>
            <a:ext cx="12192000" cy="165446"/>
          </a:xfrm>
          <a:prstGeom prst="rect">
            <a:avLst/>
          </a:prstGeom>
          <a:gradFill flip="none" rotWithShape="1">
            <a:gsLst>
              <a:gs pos="0">
                <a:srgbClr val="0753D7"/>
              </a:gs>
              <a:gs pos="47000">
                <a:srgbClr val="A71C20"/>
              </a:gs>
            </a:gsLst>
            <a:lin ang="9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sp>
        <p:nvSpPr>
          <p:cNvPr id="28" name="Rectangle 27">
            <a:extLst>
              <a:ext uri="{FF2B5EF4-FFF2-40B4-BE49-F238E27FC236}">
                <a16:creationId xmlns:a16="http://schemas.microsoft.com/office/drawing/2014/main" id="{881A23CA-A5C0-49B0-8816-9082F198FAC9}"/>
              </a:ext>
            </a:extLst>
          </p:cNvPr>
          <p:cNvSpPr/>
          <p:nvPr/>
        </p:nvSpPr>
        <p:spPr>
          <a:xfrm>
            <a:off x="11645900" y="6692554"/>
            <a:ext cx="546100" cy="165446"/>
          </a:xfrm>
          <a:prstGeom prst="rect">
            <a:avLst/>
          </a:prstGeom>
          <a:gradFill flip="none" rotWithShape="1">
            <a:gsLst>
              <a:gs pos="0">
                <a:srgbClr val="A71C20"/>
              </a:gs>
              <a:gs pos="47000">
                <a:srgbClr val="A71C20"/>
              </a:gs>
            </a:gsLst>
            <a:lin ang="9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grpSp>
        <p:nvGrpSpPr>
          <p:cNvPr id="32" name="Group 31">
            <a:extLst>
              <a:ext uri="{FF2B5EF4-FFF2-40B4-BE49-F238E27FC236}">
                <a16:creationId xmlns:a16="http://schemas.microsoft.com/office/drawing/2014/main" id="{4E17CCDE-6CDD-44F5-9984-9A242B67DD2A}"/>
              </a:ext>
            </a:extLst>
          </p:cNvPr>
          <p:cNvGrpSpPr/>
          <p:nvPr/>
        </p:nvGrpSpPr>
        <p:grpSpPr>
          <a:xfrm>
            <a:off x="9563122" y="403397"/>
            <a:ext cx="2282090" cy="779463"/>
            <a:chOff x="9563122" y="297656"/>
            <a:chExt cx="2282090" cy="779463"/>
          </a:xfrm>
        </p:grpSpPr>
        <p:pic>
          <p:nvPicPr>
            <p:cNvPr id="26" name="Picture 25">
              <a:extLst>
                <a:ext uri="{FF2B5EF4-FFF2-40B4-BE49-F238E27FC236}">
                  <a16:creationId xmlns:a16="http://schemas.microsoft.com/office/drawing/2014/main" id="{5073E8D6-345B-4A07-992F-87485AB4B4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63122" y="396477"/>
              <a:ext cx="729274" cy="631429"/>
            </a:xfrm>
            <a:prstGeom prst="rect">
              <a:avLst/>
            </a:prstGeom>
          </p:spPr>
        </p:pic>
        <p:cxnSp>
          <p:nvCxnSpPr>
            <p:cNvPr id="30" name="Straight Connector 29">
              <a:extLst>
                <a:ext uri="{FF2B5EF4-FFF2-40B4-BE49-F238E27FC236}">
                  <a16:creationId xmlns:a16="http://schemas.microsoft.com/office/drawing/2014/main" id="{34FBDB28-5129-4B85-93C5-8308D7B0BD4B}"/>
                </a:ext>
              </a:extLst>
            </p:cNvPr>
            <p:cNvCxnSpPr/>
            <p:nvPr/>
          </p:nvCxnSpPr>
          <p:spPr>
            <a:xfrm>
              <a:off x="10398696" y="297656"/>
              <a:ext cx="0" cy="779463"/>
            </a:xfrm>
            <a:prstGeom prst="line">
              <a:avLst/>
            </a:prstGeom>
            <a:ln>
              <a:solidFill>
                <a:srgbClr val="A71C20"/>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C28E8ED5-0DA7-4F6C-BA11-054D5A9BE4A8}"/>
                </a:ext>
              </a:extLst>
            </p:cNvPr>
            <p:cNvSpPr txBox="1"/>
            <p:nvPr/>
          </p:nvSpPr>
          <p:spPr>
            <a:xfrm>
              <a:off x="10520810" y="481358"/>
              <a:ext cx="1324402" cy="461665"/>
            </a:xfrm>
            <a:prstGeom prst="rect">
              <a:avLst/>
            </a:prstGeom>
            <a:noFill/>
          </p:spPr>
          <p:txBody>
            <a:bodyPr wrap="none" rtlCol="0">
              <a:spAutoFit/>
            </a:bodyPr>
            <a:lstStyle/>
            <a:p>
              <a:r>
                <a:rPr lang="mn-MN" sz="1200" i="1" dirty="0">
                  <a:latin typeface="Roboto Light" panose="02000000000000000000" pitchFamily="2" charset="0"/>
                  <a:ea typeface="Roboto Light" panose="02000000000000000000" pitchFamily="2" charset="0"/>
                </a:rPr>
                <a:t>Зуун зуунд</a:t>
              </a:r>
            </a:p>
            <a:p>
              <a:r>
                <a:rPr lang="mn-MN" sz="1200" i="1" dirty="0">
                  <a:latin typeface="Roboto" panose="02000000000000000000" pitchFamily="2" charset="0"/>
                  <a:ea typeface="Roboto" panose="02000000000000000000" pitchFamily="2" charset="0"/>
                </a:rPr>
                <a:t>Нугаршгүй чанар</a:t>
              </a:r>
            </a:p>
          </p:txBody>
        </p:sp>
      </p:grpSp>
      <p:sp>
        <p:nvSpPr>
          <p:cNvPr id="12" name="Rectangle 11">
            <a:extLst>
              <a:ext uri="{FF2B5EF4-FFF2-40B4-BE49-F238E27FC236}">
                <a16:creationId xmlns:a16="http://schemas.microsoft.com/office/drawing/2014/main" id="{2DE25B11-C522-4DBA-8366-582CBADFD9D1}"/>
              </a:ext>
            </a:extLst>
          </p:cNvPr>
          <p:cNvSpPr/>
          <p:nvPr/>
        </p:nvSpPr>
        <p:spPr>
          <a:xfrm>
            <a:off x="838200" y="1393032"/>
            <a:ext cx="11353800" cy="165446"/>
          </a:xfrm>
          <a:prstGeom prst="rect">
            <a:avLst/>
          </a:prstGeom>
          <a:solidFill>
            <a:srgbClr val="A71C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sp>
        <p:nvSpPr>
          <p:cNvPr id="13" name="Text Placeholder 5"/>
          <p:cNvSpPr>
            <a:spLocks noGrp="1"/>
          </p:cNvSpPr>
          <p:nvPr>
            <p:ph idx="1"/>
          </p:nvPr>
        </p:nvSpPr>
        <p:spPr>
          <a:xfrm>
            <a:off x="838200" y="1661374"/>
            <a:ext cx="4610100" cy="5031180"/>
          </a:xfrm>
        </p:spPr>
        <p:txBody>
          <a:bodyPr>
            <a:noAutofit/>
          </a:bodyPr>
          <a:lstStyle/>
          <a:p>
            <a:pPr algn="just">
              <a:lnSpc>
                <a:spcPct val="150000"/>
              </a:lnSpc>
            </a:pPr>
            <a:r>
              <a:rPr lang="mn-MN" sz="1400" b="0" dirty="0">
                <a:latin typeface="Arial" panose="020B0604020202020204" pitchFamily="34" charset="0"/>
                <a:cs typeface="Arial" panose="020B0604020202020204" pitchFamily="34" charset="0"/>
              </a:rPr>
              <a:t>2019 оны жилийн эцсийн байдлаар нийт 53 ажилтантайгаар М0-М500 хүртэлх маркын бетон зуурмаг мөн тусгай зориулалтын ус нэвтэрдэггүй бетон зуурмаг үйлдвэрлэж, зах зээлд 8</a:t>
            </a:r>
            <a:r>
              <a:rPr lang="mn-MN" sz="1400" dirty="0">
                <a:latin typeface="Arial" panose="020B0604020202020204" pitchFamily="34" charset="0"/>
                <a:cs typeface="Arial" panose="020B0604020202020204" pitchFamily="34" charset="0"/>
              </a:rPr>
              <a:t>0,503</a:t>
            </a:r>
            <a:r>
              <a:rPr lang="mn-MN" sz="1400" b="0" dirty="0">
                <a:latin typeface="Arial" panose="020B0604020202020204" pitchFamily="34" charset="0"/>
                <a:cs typeface="Arial" panose="020B0604020202020204" pitchFamily="34" charset="0"/>
              </a:rPr>
              <a:t> м.куб бетон зуурмаг борлуулж, 13</a:t>
            </a:r>
            <a:r>
              <a:rPr lang="mn-MN" sz="1400" dirty="0">
                <a:latin typeface="Arial" panose="020B0604020202020204" pitchFamily="34" charset="0"/>
                <a:cs typeface="Arial" panose="020B0604020202020204" pitchFamily="34" charset="0"/>
              </a:rPr>
              <a:t>,5</a:t>
            </a:r>
            <a:r>
              <a:rPr lang="mn-MN" sz="1400" b="0" dirty="0">
                <a:latin typeface="Arial" panose="020B0604020202020204" pitchFamily="34" charset="0"/>
                <a:cs typeface="Arial" panose="020B0604020202020204" pitchFamily="34" charset="0"/>
              </a:rPr>
              <a:t> тэрбум төгрөгийн борлуулалт хийж, тайлант хугацаанд </a:t>
            </a:r>
            <a:r>
              <a:rPr lang="mn-MN" sz="1400" dirty="0">
                <a:latin typeface="Arial" panose="020B0604020202020204" pitchFamily="34" charset="0"/>
                <a:cs typeface="Arial" panose="020B0604020202020204" pitchFamily="34" charset="0"/>
              </a:rPr>
              <a:t>120</a:t>
            </a:r>
            <a:r>
              <a:rPr lang="en-US" sz="1400" dirty="0">
                <a:latin typeface="Arial" panose="020B0604020202020204" pitchFamily="34" charset="0"/>
                <a:cs typeface="Arial" panose="020B0604020202020204" pitchFamily="34" charset="0"/>
              </a:rPr>
              <a:t>.</a:t>
            </a:r>
            <a:r>
              <a:rPr lang="mn-MN" sz="1400" dirty="0">
                <a:latin typeface="Arial" panose="020B0604020202020204" pitchFamily="34" charset="0"/>
                <a:cs typeface="Arial" panose="020B0604020202020204" pitchFamily="34" charset="0"/>
              </a:rPr>
              <a:t>5</a:t>
            </a:r>
            <a:r>
              <a:rPr lang="mn-MN" sz="1400" b="0" dirty="0">
                <a:latin typeface="Arial" panose="020B0604020202020204" pitchFamily="34" charset="0"/>
                <a:cs typeface="Arial" panose="020B0604020202020204" pitchFamily="34" charset="0"/>
              </a:rPr>
              <a:t> сая төгрөгийн ашигтай ажилласан байна.</a:t>
            </a:r>
          </a:p>
          <a:p>
            <a:pPr algn="just">
              <a:lnSpc>
                <a:spcPct val="150000"/>
              </a:lnSpc>
            </a:pPr>
            <a:r>
              <a:rPr lang="mn-MN" sz="1400" dirty="0">
                <a:latin typeface="Arial" panose="020B0604020202020204" pitchFamily="34" charset="0"/>
                <a:cs typeface="Arial" panose="020B0604020202020204" pitchFamily="34" charset="0"/>
              </a:rPr>
              <a:t>Энэ нь өмнөх жилтэй харьцуулахад ашиг </a:t>
            </a:r>
            <a:r>
              <a:rPr lang="mn-MN" sz="1400" dirty="0">
                <a:solidFill>
                  <a:srgbClr val="FF0000"/>
                </a:solidFill>
                <a:latin typeface="Arial" panose="020B0604020202020204" pitchFamily="34" charset="0"/>
                <a:cs typeface="Arial" panose="020B0604020202020204" pitchFamily="34" charset="0"/>
              </a:rPr>
              <a:t>22</a:t>
            </a:r>
            <a:r>
              <a:rPr lang="mn-MN" sz="1400" dirty="0">
                <a:latin typeface="Arial" panose="020B0604020202020204" pitchFamily="34" charset="0"/>
                <a:cs typeface="Arial" panose="020B0604020202020204" pitchFamily="34" charset="0"/>
              </a:rPr>
              <a:t>%-аар буурсан үзүүлэлттэй байна.</a:t>
            </a:r>
            <a:r>
              <a:rPr lang="en-US" sz="1400" dirty="0">
                <a:latin typeface="Arial" panose="020B0604020202020204" pitchFamily="34" charset="0"/>
                <a:cs typeface="Arial" panose="020B0604020202020204" pitchFamily="34" charset="0"/>
              </a:rPr>
              <a:t> 2018 </a:t>
            </a:r>
            <a:r>
              <a:rPr lang="mn-MN" sz="1400" dirty="0">
                <a:latin typeface="Arial" panose="020B0604020202020204" pitchFamily="34" charset="0"/>
                <a:cs typeface="Arial" panose="020B0604020202020204" pitchFamily="34" charset="0"/>
              </a:rPr>
              <a:t>онтой харьцуулахад бетон зуурмагийн борлуулалт 35%-аар, түлш борлуулалт 23%, байрны борлуулалт 1,4 тэрбум төгрөгөөр тусгасан. Помпны борлуулалт 41%-аар буурч ББӨ 64%-аар өссөн байна. ББӨ өртөг 64%-аар өсөхөд мөн байрны өртөг 1.4 тэрбумаар тусгасан.</a:t>
            </a:r>
            <a:endParaRPr lang="en-US" sz="1400" b="0" dirty="0">
              <a:latin typeface="Arial" panose="020B0604020202020204" pitchFamily="34" charset="0"/>
              <a:cs typeface="Arial" panose="020B0604020202020204" pitchFamily="34" charset="0"/>
            </a:endParaRPr>
          </a:p>
        </p:txBody>
      </p:sp>
      <p:sp>
        <p:nvSpPr>
          <p:cNvPr id="14" name="Content Placeholder 9"/>
          <p:cNvSpPr txBox="1">
            <a:spLocks/>
          </p:cNvSpPr>
          <p:nvPr/>
        </p:nvSpPr>
        <p:spPr>
          <a:xfrm>
            <a:off x="5523722" y="1661374"/>
            <a:ext cx="6466258" cy="48704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200" i="1" dirty="0">
                <a:latin typeface="Arial" panose="020B0604020202020204" pitchFamily="34" charset="0"/>
                <a:cs typeface="Arial" pitchFamily="34" charset="0"/>
              </a:rPr>
              <a:t>	</a:t>
            </a:r>
            <a:r>
              <a:rPr lang="mn-MN" sz="1200" i="1" dirty="0">
                <a:latin typeface="Arial" panose="020B0604020202020204" pitchFamily="34" charset="0"/>
                <a:cs typeface="Arial" pitchFamily="34" charset="0"/>
              </a:rPr>
              <a:t>Нийт борлуулалтын хэмжээ	Нийт борлуулалтын орлого </a:t>
            </a:r>
          </a:p>
          <a:p>
            <a:pPr marL="0" indent="0">
              <a:spcBef>
                <a:spcPts val="0"/>
              </a:spcBef>
              <a:buFont typeface="Arial" panose="020B0604020202020204" pitchFamily="34" charset="0"/>
              <a:buNone/>
            </a:pPr>
            <a:r>
              <a:rPr lang="mn-MN" sz="1200" dirty="0">
                <a:solidFill>
                  <a:schemeClr val="bg1">
                    <a:lumMod val="50000"/>
                  </a:schemeClr>
                </a:solidFill>
                <a:latin typeface="Arial" panose="020B0604020202020204" pitchFamily="34" charset="0"/>
                <a:cs typeface="Arial" pitchFamily="34" charset="0"/>
              </a:rPr>
              <a:t>	</a:t>
            </a:r>
            <a:r>
              <a:rPr lang="en-US" sz="1200" dirty="0">
                <a:solidFill>
                  <a:schemeClr val="bg1">
                    <a:lumMod val="50000"/>
                  </a:schemeClr>
                </a:solidFill>
                <a:latin typeface="Arial" panose="020B0604020202020204" pitchFamily="34" charset="0"/>
                <a:cs typeface="Arial" panose="020B0604020202020204" pitchFamily="34" charset="0"/>
              </a:rPr>
              <a:t>(</a:t>
            </a:r>
            <a:r>
              <a:rPr lang="mn-MN" sz="1200" dirty="0">
                <a:solidFill>
                  <a:schemeClr val="bg1">
                    <a:lumMod val="50000"/>
                  </a:schemeClr>
                </a:solidFill>
                <a:latin typeface="Arial" panose="020B0604020202020204" pitchFamily="34" charset="0"/>
                <a:cs typeface="Arial" pitchFamily="34" charset="0"/>
              </a:rPr>
              <a:t>м.куб</a:t>
            </a:r>
            <a:r>
              <a:rPr lang="en-US" sz="1200" dirty="0">
                <a:solidFill>
                  <a:schemeClr val="bg1">
                    <a:lumMod val="50000"/>
                  </a:schemeClr>
                </a:solidFill>
                <a:latin typeface="Arial" panose="020B0604020202020204" pitchFamily="34" charset="0"/>
                <a:cs typeface="Arial" panose="020B0604020202020204" pitchFamily="34" charset="0"/>
              </a:rPr>
              <a:t>)</a:t>
            </a:r>
            <a:r>
              <a:rPr lang="mn-MN" sz="1200" dirty="0">
                <a:solidFill>
                  <a:schemeClr val="bg1">
                    <a:lumMod val="50000"/>
                  </a:schemeClr>
                </a:solidFill>
                <a:latin typeface="Arial" panose="020B0604020202020204" pitchFamily="34" charset="0"/>
                <a:cs typeface="Arial" pitchFamily="34" charset="0"/>
              </a:rPr>
              <a:t>			</a:t>
            </a:r>
            <a:r>
              <a:rPr lang="en-US" sz="1200" dirty="0">
                <a:solidFill>
                  <a:schemeClr val="bg1">
                    <a:lumMod val="50000"/>
                  </a:schemeClr>
                </a:solidFill>
                <a:latin typeface="Arial" panose="020B0604020202020204" pitchFamily="34" charset="0"/>
                <a:cs typeface="Arial" panose="020B0604020202020204" pitchFamily="34" charset="0"/>
              </a:rPr>
              <a:t>(</a:t>
            </a:r>
            <a:r>
              <a:rPr lang="mn-MN" sz="1200" dirty="0">
                <a:solidFill>
                  <a:schemeClr val="bg1">
                    <a:lumMod val="50000"/>
                  </a:schemeClr>
                </a:solidFill>
                <a:latin typeface="Arial" panose="020B0604020202020204" pitchFamily="34" charset="0"/>
                <a:cs typeface="Arial" pitchFamily="34" charset="0"/>
              </a:rPr>
              <a:t>сая.төг</a:t>
            </a:r>
            <a:r>
              <a:rPr lang="en-US" sz="1200" dirty="0">
                <a:solidFill>
                  <a:schemeClr val="bg1">
                    <a:lumMod val="50000"/>
                  </a:schemeClr>
                </a:solidFill>
                <a:latin typeface="Arial" panose="020B0604020202020204" pitchFamily="34" charset="0"/>
                <a:cs typeface="Arial" panose="020B0604020202020204" pitchFamily="34" charset="0"/>
              </a:rPr>
              <a:t>)</a:t>
            </a:r>
            <a:r>
              <a:rPr lang="mn-MN" sz="1200" dirty="0">
                <a:latin typeface="Arial" pitchFamily="34" charset="0"/>
                <a:cs typeface="Arial" pitchFamily="34" charset="0"/>
              </a:rPr>
              <a:t>	</a:t>
            </a:r>
          </a:p>
          <a:p>
            <a:pPr>
              <a:spcBef>
                <a:spcPts val="0"/>
              </a:spcBef>
            </a:pPr>
            <a:endParaRPr lang="mn-MN" sz="1200" dirty="0">
              <a:latin typeface="Arial" pitchFamily="34" charset="0"/>
              <a:cs typeface="Arial" pitchFamily="34" charset="0"/>
            </a:endParaRPr>
          </a:p>
          <a:p>
            <a:pPr marL="0" indent="0">
              <a:spcBef>
                <a:spcPts val="0"/>
              </a:spcBef>
              <a:buFont typeface="Arial" panose="020B0604020202020204" pitchFamily="34" charset="0"/>
              <a:buNone/>
            </a:pPr>
            <a:endParaRPr lang="mn-MN" sz="1200" dirty="0">
              <a:latin typeface="Arial" pitchFamily="34" charset="0"/>
              <a:cs typeface="Arial" pitchFamily="34" charset="0"/>
            </a:endParaRPr>
          </a:p>
          <a:p>
            <a:pPr>
              <a:lnSpc>
                <a:spcPct val="150000"/>
              </a:lnSpc>
              <a:spcBef>
                <a:spcPts val="0"/>
              </a:spcBef>
            </a:pPr>
            <a:endParaRPr lang="mn-MN" sz="1200" dirty="0">
              <a:latin typeface="Arial" pitchFamily="34" charset="0"/>
              <a:cs typeface="Arial" pitchFamily="34" charset="0"/>
            </a:endParaRPr>
          </a:p>
          <a:p>
            <a:pPr>
              <a:lnSpc>
                <a:spcPct val="150000"/>
              </a:lnSpc>
              <a:spcBef>
                <a:spcPts val="0"/>
              </a:spcBef>
            </a:pPr>
            <a:endParaRPr lang="mn-MN" sz="1200" dirty="0">
              <a:latin typeface="Arial" pitchFamily="34" charset="0"/>
              <a:cs typeface="Arial" pitchFamily="34" charset="0"/>
            </a:endParaRPr>
          </a:p>
          <a:p>
            <a:pPr>
              <a:lnSpc>
                <a:spcPct val="150000"/>
              </a:lnSpc>
              <a:spcBef>
                <a:spcPts val="0"/>
              </a:spcBef>
            </a:pPr>
            <a:endParaRPr lang="mn-MN" sz="1200" dirty="0">
              <a:latin typeface="Arial" pitchFamily="34" charset="0"/>
              <a:cs typeface="Arial" pitchFamily="34" charset="0"/>
            </a:endParaRPr>
          </a:p>
          <a:p>
            <a:pPr>
              <a:lnSpc>
                <a:spcPct val="150000"/>
              </a:lnSpc>
              <a:spcBef>
                <a:spcPts val="0"/>
              </a:spcBef>
            </a:pPr>
            <a:endParaRPr lang="mn-MN" sz="1200" dirty="0">
              <a:latin typeface="Arial" pitchFamily="34" charset="0"/>
              <a:cs typeface="Arial" pitchFamily="34" charset="0"/>
            </a:endParaRPr>
          </a:p>
          <a:p>
            <a:pPr>
              <a:lnSpc>
                <a:spcPct val="150000"/>
              </a:lnSpc>
              <a:spcBef>
                <a:spcPts val="0"/>
              </a:spcBef>
            </a:pPr>
            <a:endParaRPr lang="mn-MN" sz="1200" dirty="0">
              <a:latin typeface="Arial" pitchFamily="34" charset="0"/>
              <a:cs typeface="Arial" pitchFamily="34" charset="0"/>
            </a:endParaRPr>
          </a:p>
          <a:p>
            <a:pPr>
              <a:lnSpc>
                <a:spcPct val="150000"/>
              </a:lnSpc>
              <a:spcBef>
                <a:spcPts val="0"/>
              </a:spcBef>
            </a:pPr>
            <a:endParaRPr lang="mn-MN" sz="1200" dirty="0">
              <a:latin typeface="Arial" pitchFamily="34" charset="0"/>
              <a:cs typeface="Arial" pitchFamily="34" charset="0"/>
            </a:endParaRPr>
          </a:p>
          <a:p>
            <a:pPr>
              <a:spcBef>
                <a:spcPts val="0"/>
              </a:spcBef>
            </a:pPr>
            <a:endParaRPr lang="mn-MN" sz="1200" i="1" dirty="0">
              <a:latin typeface="Arial" panose="020B0604020202020204" pitchFamily="34" charset="0"/>
              <a:cs typeface="Arial" pitchFamily="34" charset="0"/>
            </a:endParaRPr>
          </a:p>
          <a:p>
            <a:pPr marL="0" indent="0">
              <a:spcBef>
                <a:spcPts val="0"/>
              </a:spcBef>
              <a:buFont typeface="Arial" panose="020B0604020202020204" pitchFamily="34" charset="0"/>
              <a:buNone/>
            </a:pPr>
            <a:r>
              <a:rPr lang="en-US" sz="1200" i="1" dirty="0">
                <a:latin typeface="Arial" panose="020B0604020202020204" pitchFamily="34" charset="0"/>
                <a:cs typeface="Arial" pitchFamily="34" charset="0"/>
              </a:rPr>
              <a:t>	</a:t>
            </a:r>
            <a:r>
              <a:rPr lang="mn-MN" sz="1200" i="1" dirty="0">
                <a:latin typeface="Arial" panose="020B0604020202020204" pitchFamily="34" charset="0"/>
                <a:cs typeface="Arial" pitchFamily="34" charset="0"/>
              </a:rPr>
              <a:t>Цэвэр  ашиг/алдагдал		Нийт ажилчдын тоо</a:t>
            </a:r>
          </a:p>
          <a:p>
            <a:pPr marL="0" indent="0">
              <a:spcBef>
                <a:spcPts val="0"/>
              </a:spcBef>
              <a:buFont typeface="Arial" panose="020B0604020202020204" pitchFamily="34" charset="0"/>
              <a:buNone/>
            </a:pPr>
            <a:r>
              <a:rPr lang="en-US" sz="1200" dirty="0">
                <a:solidFill>
                  <a:schemeClr val="bg1">
                    <a:lumMod val="50000"/>
                  </a:schemeClr>
                </a:solidFill>
                <a:latin typeface="Arial" panose="020B0604020202020204" pitchFamily="34" charset="0"/>
                <a:cs typeface="Arial" panose="020B0604020202020204" pitchFamily="34" charset="0"/>
              </a:rPr>
              <a:t>	(</a:t>
            </a:r>
            <a:r>
              <a:rPr lang="mn-MN" sz="1200" dirty="0">
                <a:solidFill>
                  <a:schemeClr val="bg1">
                    <a:lumMod val="50000"/>
                  </a:schemeClr>
                </a:solidFill>
                <a:latin typeface="Arial" panose="020B0604020202020204" pitchFamily="34" charset="0"/>
                <a:cs typeface="Arial" pitchFamily="34" charset="0"/>
              </a:rPr>
              <a:t>сая төгрөг</a:t>
            </a:r>
            <a:r>
              <a:rPr lang="en-US" sz="1200" dirty="0">
                <a:solidFill>
                  <a:schemeClr val="bg1">
                    <a:lumMod val="50000"/>
                  </a:schemeClr>
                </a:solidFill>
                <a:latin typeface="Arial" panose="020B0604020202020204" pitchFamily="34" charset="0"/>
                <a:cs typeface="Arial" panose="020B0604020202020204" pitchFamily="34" charset="0"/>
              </a:rPr>
              <a:t>)</a:t>
            </a:r>
            <a:r>
              <a:rPr lang="mn-MN" sz="1200" dirty="0">
                <a:solidFill>
                  <a:schemeClr val="bg1">
                    <a:lumMod val="50000"/>
                  </a:schemeClr>
                </a:solidFill>
                <a:latin typeface="Arial" panose="020B0604020202020204" pitchFamily="34" charset="0"/>
                <a:cs typeface="Arial" pitchFamily="34" charset="0"/>
              </a:rPr>
              <a:t>			</a:t>
            </a:r>
            <a:r>
              <a:rPr lang="en-US" sz="1200" dirty="0">
                <a:solidFill>
                  <a:schemeClr val="bg1">
                    <a:lumMod val="50000"/>
                  </a:schemeClr>
                </a:solidFill>
                <a:latin typeface="Arial" panose="020B0604020202020204" pitchFamily="34" charset="0"/>
                <a:cs typeface="Arial" panose="020B0604020202020204" pitchFamily="34" charset="0"/>
              </a:rPr>
              <a:t>(</a:t>
            </a:r>
            <a:r>
              <a:rPr lang="mn-MN" sz="1200" dirty="0">
                <a:solidFill>
                  <a:schemeClr val="bg1">
                    <a:lumMod val="50000"/>
                  </a:schemeClr>
                </a:solidFill>
                <a:latin typeface="Arial" panose="020B0604020202020204" pitchFamily="34" charset="0"/>
                <a:cs typeface="Arial" pitchFamily="34" charset="0"/>
              </a:rPr>
              <a:t>хүн</a:t>
            </a:r>
            <a:r>
              <a:rPr lang="en-US" sz="1200" dirty="0">
                <a:solidFill>
                  <a:schemeClr val="bg1">
                    <a:lumMod val="50000"/>
                  </a:schemeClr>
                </a:solidFill>
                <a:latin typeface="Arial" panose="020B0604020202020204" pitchFamily="34" charset="0"/>
                <a:cs typeface="Arial" panose="020B0604020202020204" pitchFamily="34" charset="0"/>
              </a:rPr>
              <a:t>)</a:t>
            </a:r>
            <a:endParaRPr lang="mn-MN" sz="1200" i="1" dirty="0">
              <a:latin typeface="Arial" panose="020B0604020202020204" pitchFamily="34" charset="0"/>
              <a:cs typeface="Arial" pitchFamily="34" charset="0"/>
            </a:endParaRPr>
          </a:p>
          <a:p>
            <a:pPr>
              <a:spcBef>
                <a:spcPts val="0"/>
              </a:spcBef>
            </a:pPr>
            <a:endParaRPr lang="mn-MN" sz="1200" dirty="0">
              <a:solidFill>
                <a:schemeClr val="bg1">
                  <a:lumMod val="50000"/>
                </a:schemeClr>
              </a:solidFill>
              <a:latin typeface="Arial" pitchFamily="34" charset="0"/>
              <a:cs typeface="Arial" pitchFamily="34" charset="0"/>
            </a:endParaRPr>
          </a:p>
          <a:p>
            <a:pPr>
              <a:lnSpc>
                <a:spcPct val="150000"/>
              </a:lnSpc>
              <a:spcBef>
                <a:spcPts val="0"/>
              </a:spcBef>
            </a:pPr>
            <a:endParaRPr lang="mn-MN" sz="1200" dirty="0">
              <a:solidFill>
                <a:schemeClr val="bg1">
                  <a:lumMod val="50000"/>
                </a:schemeClr>
              </a:solidFill>
              <a:latin typeface="Arial" pitchFamily="34" charset="0"/>
              <a:cs typeface="Arial" pitchFamily="34" charset="0"/>
            </a:endParaRPr>
          </a:p>
          <a:p>
            <a:pPr>
              <a:lnSpc>
                <a:spcPct val="150000"/>
              </a:lnSpc>
              <a:spcBef>
                <a:spcPts val="0"/>
              </a:spcBef>
            </a:pPr>
            <a:endParaRPr lang="mn-MN" sz="1200" dirty="0">
              <a:solidFill>
                <a:schemeClr val="bg1">
                  <a:lumMod val="50000"/>
                </a:schemeClr>
              </a:solidFill>
              <a:latin typeface="Arial" pitchFamily="34" charset="0"/>
              <a:cs typeface="Arial" pitchFamily="34" charset="0"/>
            </a:endParaRPr>
          </a:p>
        </p:txBody>
      </p:sp>
      <p:graphicFrame>
        <p:nvGraphicFramePr>
          <p:cNvPr id="29" name="Chart 28">
            <a:extLst>
              <a:ext uri="{FF2B5EF4-FFF2-40B4-BE49-F238E27FC236}">
                <a16:creationId xmlns:a16="http://schemas.microsoft.com/office/drawing/2014/main" id="{82CAAA65-30CA-4B90-9D72-A7E6476EDC8C}"/>
              </a:ext>
            </a:extLst>
          </p:cNvPr>
          <p:cNvGraphicFramePr>
            <a:graphicFrameLocks/>
          </p:cNvGraphicFramePr>
          <p:nvPr>
            <p:extLst>
              <p:ext uri="{D42A27DB-BD31-4B8C-83A1-F6EECF244321}">
                <p14:modId xmlns:p14="http://schemas.microsoft.com/office/powerpoint/2010/main" val="2853649592"/>
              </p:ext>
            </p:extLst>
          </p:nvPr>
        </p:nvGraphicFramePr>
        <p:xfrm>
          <a:off x="5638023" y="1902745"/>
          <a:ext cx="3410728" cy="230918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3" name="Chart 32">
            <a:extLst>
              <a:ext uri="{FF2B5EF4-FFF2-40B4-BE49-F238E27FC236}">
                <a16:creationId xmlns:a16="http://schemas.microsoft.com/office/drawing/2014/main" id="{9BC0E671-FCDF-4F5F-9F60-6E91E03FC5B7}"/>
              </a:ext>
            </a:extLst>
          </p:cNvPr>
          <p:cNvGraphicFramePr>
            <a:graphicFrameLocks/>
          </p:cNvGraphicFramePr>
          <p:nvPr>
            <p:extLst>
              <p:ext uri="{D42A27DB-BD31-4B8C-83A1-F6EECF244321}">
                <p14:modId xmlns:p14="http://schemas.microsoft.com/office/powerpoint/2010/main" val="825892833"/>
              </p:ext>
            </p:extLst>
          </p:nvPr>
        </p:nvGraphicFramePr>
        <p:xfrm>
          <a:off x="9048750" y="1768650"/>
          <a:ext cx="3016652" cy="254617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4" name="Chart 33">
            <a:extLst>
              <a:ext uri="{FF2B5EF4-FFF2-40B4-BE49-F238E27FC236}">
                <a16:creationId xmlns:a16="http://schemas.microsoft.com/office/drawing/2014/main" id="{A2C35AB0-1C3D-4895-9F0D-016786A35E18}"/>
              </a:ext>
            </a:extLst>
          </p:cNvPr>
          <p:cNvGraphicFramePr>
            <a:graphicFrameLocks/>
          </p:cNvGraphicFramePr>
          <p:nvPr>
            <p:extLst>
              <p:ext uri="{D42A27DB-BD31-4B8C-83A1-F6EECF244321}">
                <p14:modId xmlns:p14="http://schemas.microsoft.com/office/powerpoint/2010/main" val="2952280992"/>
              </p:ext>
            </p:extLst>
          </p:nvPr>
        </p:nvGraphicFramePr>
        <p:xfrm>
          <a:off x="5829300" y="4471313"/>
          <a:ext cx="3105150" cy="205579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5" name="Chart 34">
            <a:extLst>
              <a:ext uri="{FF2B5EF4-FFF2-40B4-BE49-F238E27FC236}">
                <a16:creationId xmlns:a16="http://schemas.microsoft.com/office/drawing/2014/main" id="{123E768C-064B-493E-AC2E-779100C712EB}"/>
              </a:ext>
            </a:extLst>
          </p:cNvPr>
          <p:cNvGraphicFramePr>
            <a:graphicFrameLocks/>
          </p:cNvGraphicFramePr>
          <p:nvPr>
            <p:extLst>
              <p:ext uri="{D42A27DB-BD31-4B8C-83A1-F6EECF244321}">
                <p14:modId xmlns:p14="http://schemas.microsoft.com/office/powerpoint/2010/main" val="3398891776"/>
              </p:ext>
            </p:extLst>
          </p:nvPr>
        </p:nvGraphicFramePr>
        <p:xfrm>
          <a:off x="9171358" y="4417721"/>
          <a:ext cx="2818622" cy="2015448"/>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8542328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69EBBB15-6AA1-4C87-A5FB-0340F5B7F083}"/>
              </a:ext>
            </a:extLst>
          </p:cNvPr>
          <p:cNvSpPr>
            <a:spLocks noGrp="1"/>
          </p:cNvSpPr>
          <p:nvPr>
            <p:ph type="title"/>
          </p:nvPr>
        </p:nvSpPr>
        <p:spPr>
          <a:xfrm>
            <a:off x="838200" y="365125"/>
            <a:ext cx="10515600" cy="1325563"/>
          </a:xfrm>
        </p:spPr>
        <p:txBody>
          <a:bodyPr/>
          <a:lstStyle/>
          <a:p>
            <a:r>
              <a:rPr lang="mn-MN" dirty="0">
                <a:latin typeface="Roboto" panose="02000000000000000000" pitchFamily="2" charset="0"/>
                <a:ea typeface="Roboto" panose="02000000000000000000" pitchFamily="2" charset="0"/>
              </a:rPr>
              <a:t>Үйл ажиллагааны тайлан</a:t>
            </a:r>
          </a:p>
        </p:txBody>
      </p:sp>
      <p:sp>
        <p:nvSpPr>
          <p:cNvPr id="27" name="Rectangle 26">
            <a:extLst>
              <a:ext uri="{FF2B5EF4-FFF2-40B4-BE49-F238E27FC236}">
                <a16:creationId xmlns:a16="http://schemas.microsoft.com/office/drawing/2014/main" id="{B289FB6A-D3A3-43E4-B041-1A3BB84FE9D7}"/>
              </a:ext>
            </a:extLst>
          </p:cNvPr>
          <p:cNvSpPr/>
          <p:nvPr/>
        </p:nvSpPr>
        <p:spPr>
          <a:xfrm>
            <a:off x="0" y="6692554"/>
            <a:ext cx="12192000" cy="165446"/>
          </a:xfrm>
          <a:prstGeom prst="rect">
            <a:avLst/>
          </a:prstGeom>
          <a:gradFill flip="none" rotWithShape="1">
            <a:gsLst>
              <a:gs pos="0">
                <a:srgbClr val="0753D7"/>
              </a:gs>
              <a:gs pos="47000">
                <a:srgbClr val="A71C20"/>
              </a:gs>
            </a:gsLst>
            <a:lin ang="9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sp>
        <p:nvSpPr>
          <p:cNvPr id="28" name="Rectangle 27">
            <a:extLst>
              <a:ext uri="{FF2B5EF4-FFF2-40B4-BE49-F238E27FC236}">
                <a16:creationId xmlns:a16="http://schemas.microsoft.com/office/drawing/2014/main" id="{881A23CA-A5C0-49B0-8816-9082F198FAC9}"/>
              </a:ext>
            </a:extLst>
          </p:cNvPr>
          <p:cNvSpPr/>
          <p:nvPr/>
        </p:nvSpPr>
        <p:spPr>
          <a:xfrm>
            <a:off x="11645900" y="6692554"/>
            <a:ext cx="546100" cy="165446"/>
          </a:xfrm>
          <a:prstGeom prst="rect">
            <a:avLst/>
          </a:prstGeom>
          <a:gradFill flip="none" rotWithShape="1">
            <a:gsLst>
              <a:gs pos="0">
                <a:srgbClr val="A71C20"/>
              </a:gs>
              <a:gs pos="47000">
                <a:srgbClr val="A71C20"/>
              </a:gs>
            </a:gsLst>
            <a:lin ang="9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grpSp>
        <p:nvGrpSpPr>
          <p:cNvPr id="32" name="Group 31">
            <a:extLst>
              <a:ext uri="{FF2B5EF4-FFF2-40B4-BE49-F238E27FC236}">
                <a16:creationId xmlns:a16="http://schemas.microsoft.com/office/drawing/2014/main" id="{4E17CCDE-6CDD-44F5-9984-9A242B67DD2A}"/>
              </a:ext>
            </a:extLst>
          </p:cNvPr>
          <p:cNvGrpSpPr/>
          <p:nvPr/>
        </p:nvGrpSpPr>
        <p:grpSpPr>
          <a:xfrm>
            <a:off x="9563122" y="403397"/>
            <a:ext cx="2282090" cy="779463"/>
            <a:chOff x="9563122" y="297656"/>
            <a:chExt cx="2282090" cy="779463"/>
          </a:xfrm>
        </p:grpSpPr>
        <p:pic>
          <p:nvPicPr>
            <p:cNvPr id="26" name="Picture 25">
              <a:extLst>
                <a:ext uri="{FF2B5EF4-FFF2-40B4-BE49-F238E27FC236}">
                  <a16:creationId xmlns:a16="http://schemas.microsoft.com/office/drawing/2014/main" id="{5073E8D6-345B-4A07-992F-87485AB4B4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63122" y="396477"/>
              <a:ext cx="729274" cy="631429"/>
            </a:xfrm>
            <a:prstGeom prst="rect">
              <a:avLst/>
            </a:prstGeom>
          </p:spPr>
        </p:pic>
        <p:cxnSp>
          <p:nvCxnSpPr>
            <p:cNvPr id="30" name="Straight Connector 29">
              <a:extLst>
                <a:ext uri="{FF2B5EF4-FFF2-40B4-BE49-F238E27FC236}">
                  <a16:creationId xmlns:a16="http://schemas.microsoft.com/office/drawing/2014/main" id="{34FBDB28-5129-4B85-93C5-8308D7B0BD4B}"/>
                </a:ext>
              </a:extLst>
            </p:cNvPr>
            <p:cNvCxnSpPr/>
            <p:nvPr/>
          </p:nvCxnSpPr>
          <p:spPr>
            <a:xfrm>
              <a:off x="10398696" y="297656"/>
              <a:ext cx="0" cy="779463"/>
            </a:xfrm>
            <a:prstGeom prst="line">
              <a:avLst/>
            </a:prstGeom>
            <a:ln>
              <a:solidFill>
                <a:srgbClr val="A71C20"/>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C28E8ED5-0DA7-4F6C-BA11-054D5A9BE4A8}"/>
                </a:ext>
              </a:extLst>
            </p:cNvPr>
            <p:cNvSpPr txBox="1"/>
            <p:nvPr/>
          </p:nvSpPr>
          <p:spPr>
            <a:xfrm>
              <a:off x="10520810" y="481358"/>
              <a:ext cx="1324402" cy="461665"/>
            </a:xfrm>
            <a:prstGeom prst="rect">
              <a:avLst/>
            </a:prstGeom>
            <a:noFill/>
          </p:spPr>
          <p:txBody>
            <a:bodyPr wrap="none" rtlCol="0">
              <a:spAutoFit/>
            </a:bodyPr>
            <a:lstStyle/>
            <a:p>
              <a:r>
                <a:rPr lang="mn-MN" sz="1200" i="1" dirty="0">
                  <a:latin typeface="Roboto Light" panose="02000000000000000000" pitchFamily="2" charset="0"/>
                  <a:ea typeface="Roboto Light" panose="02000000000000000000" pitchFamily="2" charset="0"/>
                </a:rPr>
                <a:t>Зуун зуунд</a:t>
              </a:r>
            </a:p>
            <a:p>
              <a:r>
                <a:rPr lang="mn-MN" sz="1200" i="1" dirty="0">
                  <a:latin typeface="Roboto" panose="02000000000000000000" pitchFamily="2" charset="0"/>
                  <a:ea typeface="Roboto" panose="02000000000000000000" pitchFamily="2" charset="0"/>
                </a:rPr>
                <a:t>Нугаршгүй чанар</a:t>
              </a:r>
            </a:p>
          </p:txBody>
        </p:sp>
      </p:grpSp>
      <p:sp>
        <p:nvSpPr>
          <p:cNvPr id="12" name="Rectangle 11">
            <a:extLst>
              <a:ext uri="{FF2B5EF4-FFF2-40B4-BE49-F238E27FC236}">
                <a16:creationId xmlns:a16="http://schemas.microsoft.com/office/drawing/2014/main" id="{2DE25B11-C522-4DBA-8366-582CBADFD9D1}"/>
              </a:ext>
            </a:extLst>
          </p:cNvPr>
          <p:cNvSpPr/>
          <p:nvPr/>
        </p:nvSpPr>
        <p:spPr>
          <a:xfrm>
            <a:off x="838200" y="1393032"/>
            <a:ext cx="11353800" cy="165446"/>
          </a:xfrm>
          <a:prstGeom prst="rect">
            <a:avLst/>
          </a:prstGeom>
          <a:solidFill>
            <a:srgbClr val="A71C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sp>
        <p:nvSpPr>
          <p:cNvPr id="25" name="Rectangle 24">
            <a:extLst>
              <a:ext uri="{FF2B5EF4-FFF2-40B4-BE49-F238E27FC236}">
                <a16:creationId xmlns:a16="http://schemas.microsoft.com/office/drawing/2014/main" id="{2DE25B11-C522-4DBA-8366-582CBADFD9D1}"/>
              </a:ext>
            </a:extLst>
          </p:cNvPr>
          <p:cNvSpPr/>
          <p:nvPr/>
        </p:nvSpPr>
        <p:spPr>
          <a:xfrm>
            <a:off x="838200" y="1393032"/>
            <a:ext cx="11353800" cy="165446"/>
          </a:xfrm>
          <a:prstGeom prst="rect">
            <a:avLst/>
          </a:prstGeom>
          <a:solidFill>
            <a:srgbClr val="A71C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sp>
        <p:nvSpPr>
          <p:cNvPr id="29" name="Rectangle 28">
            <a:extLst>
              <a:ext uri="{FF2B5EF4-FFF2-40B4-BE49-F238E27FC236}">
                <a16:creationId xmlns:a16="http://schemas.microsoft.com/office/drawing/2014/main" id="{B289FB6A-D3A3-43E4-B041-1A3BB84FE9D7}"/>
              </a:ext>
            </a:extLst>
          </p:cNvPr>
          <p:cNvSpPr/>
          <p:nvPr/>
        </p:nvSpPr>
        <p:spPr>
          <a:xfrm>
            <a:off x="0" y="6692554"/>
            <a:ext cx="12192000" cy="165446"/>
          </a:xfrm>
          <a:prstGeom prst="rect">
            <a:avLst/>
          </a:prstGeom>
          <a:gradFill flip="none" rotWithShape="1">
            <a:gsLst>
              <a:gs pos="0">
                <a:srgbClr val="0753D7"/>
              </a:gs>
              <a:gs pos="47000">
                <a:srgbClr val="A71C20"/>
              </a:gs>
            </a:gsLst>
            <a:lin ang="9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sp>
        <p:nvSpPr>
          <p:cNvPr id="33" name="Text Placeholder 13"/>
          <p:cNvSpPr txBox="1">
            <a:spLocks/>
          </p:cNvSpPr>
          <p:nvPr/>
        </p:nvSpPr>
        <p:spPr>
          <a:xfrm>
            <a:off x="457200" y="1624942"/>
            <a:ext cx="4040188" cy="38171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mn-MN" sz="1600" b="1" dirty="0">
                <a:latin typeface="Arial" pitchFamily="34" charset="0"/>
                <a:cs typeface="Arial" pitchFamily="34" charset="0"/>
              </a:rPr>
              <a:t>	Орон тоо</a:t>
            </a:r>
            <a:endParaRPr lang="en-US" sz="1600" b="1" dirty="0">
              <a:latin typeface="Arial" pitchFamily="34" charset="0"/>
              <a:cs typeface="Arial" pitchFamily="34" charset="0"/>
            </a:endParaRPr>
          </a:p>
        </p:txBody>
      </p:sp>
      <p:sp>
        <p:nvSpPr>
          <p:cNvPr id="34" name="Content Placeholder 15"/>
          <p:cNvSpPr>
            <a:spLocks noGrp="1"/>
          </p:cNvSpPr>
          <p:nvPr>
            <p:ph sz="half" idx="4294967295"/>
          </p:nvPr>
        </p:nvSpPr>
        <p:spPr>
          <a:xfrm>
            <a:off x="457200" y="1916832"/>
            <a:ext cx="4572000" cy="4209331"/>
          </a:xfrm>
          <a:prstGeom prst="rect">
            <a:avLst/>
          </a:prstGeom>
        </p:spPr>
        <p:txBody>
          <a:bodyPr>
            <a:noAutofit/>
          </a:bodyPr>
          <a:lstStyle/>
          <a:p>
            <a:pPr marL="0" indent="0" algn="just">
              <a:lnSpc>
                <a:spcPct val="150000"/>
              </a:lnSpc>
              <a:buNone/>
            </a:pPr>
            <a:r>
              <a:rPr lang="mn-MN" sz="1400" dirty="0">
                <a:latin typeface="Arial" pitchFamily="34" charset="0"/>
                <a:cs typeface="Arial" pitchFamily="34" charset="0"/>
              </a:rPr>
              <a:t>Нийт ажилчдын тоог 4 жилээр харьцуулж үзвэл Үйлдвэр технологи болон оффисын ажилчид харьцангуй тогмтол харин авто тээвэр түгээлтийн ажилчид ихээр өөрчлөлттэй байна. Энэ нь жолооч нар бөгөөд 201</a:t>
            </a:r>
            <a:r>
              <a:rPr lang="en-US" sz="1400" dirty="0">
                <a:latin typeface="Arial" pitchFamily="34" charset="0"/>
                <a:cs typeface="Arial" pitchFamily="34" charset="0"/>
              </a:rPr>
              <a:t>6</a:t>
            </a:r>
            <a:r>
              <a:rPr lang="mn-MN" sz="1400" dirty="0">
                <a:latin typeface="Arial" pitchFamily="34" charset="0"/>
                <a:cs typeface="Arial" pitchFamily="34" charset="0"/>
              </a:rPr>
              <a:t> онд </a:t>
            </a:r>
            <a:r>
              <a:rPr lang="en-US" sz="1400" dirty="0">
                <a:latin typeface="Arial" pitchFamily="34" charset="0"/>
                <a:cs typeface="Arial" pitchFamily="34" charset="0"/>
              </a:rPr>
              <a:t>18</a:t>
            </a:r>
            <a:r>
              <a:rPr lang="mn-MN" sz="1400" dirty="0">
                <a:latin typeface="Arial" pitchFamily="34" charset="0"/>
                <a:cs typeface="Arial" pitchFamily="34" charset="0"/>
              </a:rPr>
              <a:t> жолоочтой байсан бол одоогоор </a:t>
            </a:r>
            <a:r>
              <a:rPr lang="en-US" sz="1400" dirty="0">
                <a:latin typeface="Arial" pitchFamily="34" charset="0"/>
                <a:cs typeface="Arial" pitchFamily="34" charset="0"/>
              </a:rPr>
              <a:t>22</a:t>
            </a:r>
            <a:r>
              <a:rPr lang="mn-MN" sz="1400" dirty="0">
                <a:latin typeface="Arial" pitchFamily="34" charset="0"/>
                <a:cs typeface="Arial" pitchFamily="34" charset="0"/>
              </a:rPr>
              <a:t> жолоочтой ажиллаж байна. </a:t>
            </a:r>
          </a:p>
          <a:p>
            <a:pPr algn="just">
              <a:lnSpc>
                <a:spcPct val="150000"/>
              </a:lnSpc>
              <a:buFontTx/>
              <a:buChar char="-"/>
            </a:pPr>
            <a:r>
              <a:rPr lang="mn-MN" sz="1400" dirty="0">
                <a:latin typeface="Arial" pitchFamily="34" charset="0"/>
                <a:cs typeface="Arial" pitchFamily="34" charset="0"/>
              </a:rPr>
              <a:t>2016 онд 43 ажилчидтай</a:t>
            </a:r>
          </a:p>
          <a:p>
            <a:pPr algn="just">
              <a:lnSpc>
                <a:spcPct val="150000"/>
              </a:lnSpc>
              <a:buFontTx/>
              <a:buChar char="-"/>
            </a:pPr>
            <a:r>
              <a:rPr lang="mn-MN" sz="1400" dirty="0">
                <a:latin typeface="Arial" pitchFamily="34" charset="0"/>
                <a:cs typeface="Arial" pitchFamily="34" charset="0"/>
              </a:rPr>
              <a:t>2017 онд 4</a:t>
            </a:r>
            <a:r>
              <a:rPr lang="en-US" sz="1400" dirty="0">
                <a:latin typeface="Arial" pitchFamily="34" charset="0"/>
                <a:cs typeface="Arial" pitchFamily="34" charset="0"/>
              </a:rPr>
              <a:t>9</a:t>
            </a:r>
            <a:r>
              <a:rPr lang="mn-MN" sz="1400" dirty="0">
                <a:latin typeface="Arial" pitchFamily="34" charset="0"/>
                <a:cs typeface="Arial" pitchFamily="34" charset="0"/>
              </a:rPr>
              <a:t> ажилчидтай </a:t>
            </a:r>
          </a:p>
          <a:p>
            <a:pPr algn="just">
              <a:lnSpc>
                <a:spcPct val="150000"/>
              </a:lnSpc>
              <a:buFontTx/>
              <a:buChar char="-"/>
            </a:pPr>
            <a:r>
              <a:rPr lang="mn-MN" sz="1400" dirty="0">
                <a:latin typeface="Arial" pitchFamily="34" charset="0"/>
                <a:cs typeface="Arial" pitchFamily="34" charset="0"/>
              </a:rPr>
              <a:t>2018 онд 44 ажилчидтай </a:t>
            </a:r>
          </a:p>
          <a:p>
            <a:pPr algn="just">
              <a:lnSpc>
                <a:spcPct val="150000"/>
              </a:lnSpc>
              <a:buFontTx/>
              <a:buChar char="-"/>
            </a:pPr>
            <a:r>
              <a:rPr lang="mn-MN" sz="1400" dirty="0">
                <a:latin typeface="Arial" pitchFamily="34" charset="0"/>
                <a:cs typeface="Arial" pitchFamily="34" charset="0"/>
              </a:rPr>
              <a:t>201</a:t>
            </a:r>
            <a:r>
              <a:rPr lang="en-US" sz="1400" dirty="0">
                <a:latin typeface="Arial" pitchFamily="34" charset="0"/>
                <a:cs typeface="Arial" pitchFamily="34" charset="0"/>
              </a:rPr>
              <a:t>9</a:t>
            </a:r>
            <a:r>
              <a:rPr lang="mn-MN" sz="1400" dirty="0">
                <a:latin typeface="Arial" pitchFamily="34" charset="0"/>
                <a:cs typeface="Arial" pitchFamily="34" charset="0"/>
              </a:rPr>
              <a:t> онд </a:t>
            </a:r>
            <a:r>
              <a:rPr lang="en-US" sz="1400" dirty="0">
                <a:latin typeface="Arial" pitchFamily="34" charset="0"/>
                <a:cs typeface="Arial" pitchFamily="34" charset="0"/>
              </a:rPr>
              <a:t>53</a:t>
            </a:r>
            <a:r>
              <a:rPr lang="mn-MN" sz="1400" dirty="0">
                <a:latin typeface="Arial" pitchFamily="34" charset="0"/>
                <a:cs typeface="Arial" pitchFamily="34" charset="0"/>
              </a:rPr>
              <a:t> ажилчидтай тус тус ажиллаж байна. </a:t>
            </a:r>
          </a:p>
        </p:txBody>
      </p:sp>
      <p:sp>
        <p:nvSpPr>
          <p:cNvPr id="35" name="Text Placeholder 16"/>
          <p:cNvSpPr txBox="1">
            <a:spLocks/>
          </p:cNvSpPr>
          <p:nvPr/>
        </p:nvSpPr>
        <p:spPr>
          <a:xfrm>
            <a:off x="6854825" y="1725972"/>
            <a:ext cx="4041775" cy="30971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mn-MN" sz="1600" b="1" dirty="0">
                <a:latin typeface="Arial" pitchFamily="34" charset="0"/>
                <a:cs typeface="Arial" pitchFamily="34" charset="0"/>
              </a:rPr>
              <a:t>Нийт ажилчдын тоо /2016-2019 он/</a:t>
            </a:r>
            <a:endParaRPr lang="en-US" sz="1600" b="1" dirty="0">
              <a:latin typeface="Roboto Light"/>
              <a:cs typeface="Arial" pitchFamily="34" charset="0"/>
            </a:endParaRPr>
          </a:p>
        </p:txBody>
      </p:sp>
      <p:graphicFrame>
        <p:nvGraphicFramePr>
          <p:cNvPr id="17" name="Chart 16">
            <a:extLst>
              <a:ext uri="{FF2B5EF4-FFF2-40B4-BE49-F238E27FC236}">
                <a16:creationId xmlns:a16="http://schemas.microsoft.com/office/drawing/2014/main" id="{56043C13-2C7A-4DB6-8886-C5230A4A3521}"/>
              </a:ext>
            </a:extLst>
          </p:cNvPr>
          <p:cNvGraphicFramePr>
            <a:graphicFrameLocks/>
          </p:cNvGraphicFramePr>
          <p:nvPr>
            <p:extLst>
              <p:ext uri="{D42A27DB-BD31-4B8C-83A1-F6EECF244321}">
                <p14:modId xmlns:p14="http://schemas.microsoft.com/office/powerpoint/2010/main" val="3091829792"/>
              </p:ext>
            </p:extLst>
          </p:nvPr>
        </p:nvGraphicFramePr>
        <p:xfrm>
          <a:off x="5324475" y="2124869"/>
          <a:ext cx="6667500" cy="409047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379914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DE25B11-C522-4DBA-8366-582CBADFD9D1}"/>
              </a:ext>
            </a:extLst>
          </p:cNvPr>
          <p:cNvSpPr/>
          <p:nvPr/>
        </p:nvSpPr>
        <p:spPr>
          <a:xfrm>
            <a:off x="838200" y="1393032"/>
            <a:ext cx="11353800" cy="165446"/>
          </a:xfrm>
          <a:prstGeom prst="rect">
            <a:avLst/>
          </a:prstGeom>
          <a:solidFill>
            <a:srgbClr val="A71C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sp>
        <p:nvSpPr>
          <p:cNvPr id="4" name="Rectangle 3">
            <a:extLst>
              <a:ext uri="{FF2B5EF4-FFF2-40B4-BE49-F238E27FC236}">
                <a16:creationId xmlns:a16="http://schemas.microsoft.com/office/drawing/2014/main" id="{B289FB6A-D3A3-43E4-B041-1A3BB84FE9D7}"/>
              </a:ext>
            </a:extLst>
          </p:cNvPr>
          <p:cNvSpPr/>
          <p:nvPr/>
        </p:nvSpPr>
        <p:spPr>
          <a:xfrm>
            <a:off x="0" y="6692554"/>
            <a:ext cx="12192000" cy="165446"/>
          </a:xfrm>
          <a:prstGeom prst="rect">
            <a:avLst/>
          </a:prstGeom>
          <a:gradFill flip="none" rotWithShape="1">
            <a:gsLst>
              <a:gs pos="0">
                <a:srgbClr val="0753D7"/>
              </a:gs>
              <a:gs pos="47000">
                <a:srgbClr val="A71C20"/>
              </a:gs>
            </a:gsLst>
            <a:lin ang="9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grpSp>
        <p:nvGrpSpPr>
          <p:cNvPr id="8" name="Group 7">
            <a:extLst>
              <a:ext uri="{FF2B5EF4-FFF2-40B4-BE49-F238E27FC236}">
                <a16:creationId xmlns:a16="http://schemas.microsoft.com/office/drawing/2014/main" id="{4E17CCDE-6CDD-44F5-9984-9A242B67DD2A}"/>
              </a:ext>
            </a:extLst>
          </p:cNvPr>
          <p:cNvGrpSpPr/>
          <p:nvPr/>
        </p:nvGrpSpPr>
        <p:grpSpPr>
          <a:xfrm>
            <a:off x="9563122" y="403397"/>
            <a:ext cx="2355828" cy="779463"/>
            <a:chOff x="9563122" y="297656"/>
            <a:chExt cx="2355828" cy="779463"/>
          </a:xfrm>
        </p:grpSpPr>
        <p:pic>
          <p:nvPicPr>
            <p:cNvPr id="9" name="Picture 8">
              <a:extLst>
                <a:ext uri="{FF2B5EF4-FFF2-40B4-BE49-F238E27FC236}">
                  <a16:creationId xmlns:a16="http://schemas.microsoft.com/office/drawing/2014/main" id="{5073E8D6-345B-4A07-992F-87485AB4B4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63122" y="396477"/>
              <a:ext cx="729274" cy="631429"/>
            </a:xfrm>
            <a:prstGeom prst="rect">
              <a:avLst/>
            </a:prstGeom>
          </p:spPr>
        </p:pic>
        <p:cxnSp>
          <p:nvCxnSpPr>
            <p:cNvPr id="10" name="Straight Connector 9">
              <a:extLst>
                <a:ext uri="{FF2B5EF4-FFF2-40B4-BE49-F238E27FC236}">
                  <a16:creationId xmlns:a16="http://schemas.microsoft.com/office/drawing/2014/main" id="{34FBDB28-5129-4B85-93C5-8308D7B0BD4B}"/>
                </a:ext>
              </a:extLst>
            </p:cNvPr>
            <p:cNvCxnSpPr/>
            <p:nvPr/>
          </p:nvCxnSpPr>
          <p:spPr>
            <a:xfrm>
              <a:off x="10398696" y="297656"/>
              <a:ext cx="0" cy="779463"/>
            </a:xfrm>
            <a:prstGeom prst="line">
              <a:avLst/>
            </a:prstGeom>
            <a:ln>
              <a:solidFill>
                <a:srgbClr val="A71C2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28E8ED5-0DA7-4F6C-BA11-054D5A9BE4A8}"/>
                </a:ext>
              </a:extLst>
            </p:cNvPr>
            <p:cNvSpPr txBox="1"/>
            <p:nvPr/>
          </p:nvSpPr>
          <p:spPr>
            <a:xfrm>
              <a:off x="10520810" y="481358"/>
              <a:ext cx="1398140" cy="461665"/>
            </a:xfrm>
            <a:prstGeom prst="rect">
              <a:avLst/>
            </a:prstGeom>
            <a:noFill/>
          </p:spPr>
          <p:txBody>
            <a:bodyPr wrap="none" rtlCol="0">
              <a:spAutoFit/>
            </a:bodyPr>
            <a:lstStyle/>
            <a:p>
              <a:r>
                <a:rPr lang="mn-MN" sz="1200" i="1" dirty="0">
                  <a:latin typeface="Roboto Light" panose="02000000000000000000" pitchFamily="2" charset="0"/>
                  <a:ea typeface="Roboto Light" panose="02000000000000000000" pitchFamily="2" charset="0"/>
                </a:rPr>
                <a:t>Зуун зуунд</a:t>
              </a:r>
            </a:p>
            <a:p>
              <a:r>
                <a:rPr lang="mn-MN" sz="1200" i="1" dirty="0">
                  <a:latin typeface="Roboto" panose="02000000000000000000" pitchFamily="2" charset="0"/>
                  <a:ea typeface="Roboto" panose="02000000000000000000" pitchFamily="2" charset="0"/>
                </a:rPr>
                <a:t>Нугаршгүй чанар</a:t>
              </a:r>
            </a:p>
          </p:txBody>
        </p:sp>
      </p:grpSp>
      <p:sp>
        <p:nvSpPr>
          <p:cNvPr id="25" name="Title 1">
            <a:extLst>
              <a:ext uri="{FF2B5EF4-FFF2-40B4-BE49-F238E27FC236}">
                <a16:creationId xmlns:a16="http://schemas.microsoft.com/office/drawing/2014/main" id="{69EBBB15-6AA1-4C87-A5FB-0340F5B7F083}"/>
              </a:ext>
            </a:extLst>
          </p:cNvPr>
          <p:cNvSpPr>
            <a:spLocks noGrp="1"/>
          </p:cNvSpPr>
          <p:nvPr>
            <p:ph type="title"/>
          </p:nvPr>
        </p:nvSpPr>
        <p:spPr>
          <a:xfrm>
            <a:off x="838200" y="365125"/>
            <a:ext cx="6858000" cy="1027907"/>
          </a:xfrm>
        </p:spPr>
        <p:txBody>
          <a:bodyPr>
            <a:normAutofit/>
          </a:bodyPr>
          <a:lstStyle/>
          <a:p>
            <a:r>
              <a:rPr lang="mn-MN" sz="3200" dirty="0">
                <a:latin typeface="Arial" panose="020B0604020202020204" pitchFamily="34" charset="0"/>
                <a:ea typeface="Roboto" panose="02000000000000000000" pitchFamily="2" charset="0"/>
                <a:cs typeface="Arial" panose="020B0604020202020204" pitchFamily="34" charset="0"/>
              </a:rPr>
              <a:t>Үйл ажиллагааны тайлан</a:t>
            </a:r>
            <a:br>
              <a:rPr lang="en-US" sz="3200" dirty="0">
                <a:latin typeface="Arial" panose="020B0604020202020204" pitchFamily="34" charset="0"/>
                <a:ea typeface="Roboto" panose="02000000000000000000" pitchFamily="2" charset="0"/>
                <a:cs typeface="Arial" panose="020B0604020202020204" pitchFamily="34" charset="0"/>
              </a:rPr>
            </a:br>
            <a:r>
              <a:rPr lang="mn-MN" sz="2400" dirty="0">
                <a:latin typeface="Arial" panose="020B0604020202020204" pitchFamily="34" charset="0"/>
                <a:ea typeface="Roboto" panose="02000000000000000000" pitchFamily="2" charset="0"/>
                <a:cs typeface="Arial" panose="020B0604020202020204" pitchFamily="34" charset="0"/>
              </a:rPr>
              <a:t>Төлөвлөгөөний биелэлт</a:t>
            </a:r>
            <a:endParaRPr lang="mn-MN" sz="3200" dirty="0">
              <a:latin typeface="Arial" panose="020B0604020202020204" pitchFamily="34" charset="0"/>
              <a:ea typeface="Roboto" panose="02000000000000000000" pitchFamily="2" charset="0"/>
              <a:cs typeface="Arial" panose="020B0604020202020204" pitchFamily="34" charset="0"/>
            </a:endParaRPr>
          </a:p>
        </p:txBody>
      </p:sp>
      <p:graphicFrame>
        <p:nvGraphicFramePr>
          <p:cNvPr id="18" name="Diagram 17">
            <a:extLst>
              <a:ext uri="{FF2B5EF4-FFF2-40B4-BE49-F238E27FC236}">
                <a16:creationId xmlns:a16="http://schemas.microsoft.com/office/drawing/2014/main" id="{16D23D61-B321-40FD-A798-6D6C11E1A113}"/>
              </a:ext>
            </a:extLst>
          </p:cNvPr>
          <p:cNvGraphicFramePr/>
          <p:nvPr>
            <p:extLst>
              <p:ext uri="{D42A27DB-BD31-4B8C-83A1-F6EECF244321}">
                <p14:modId xmlns:p14="http://schemas.microsoft.com/office/powerpoint/2010/main" val="146773789"/>
              </p:ext>
            </p:extLst>
          </p:nvPr>
        </p:nvGraphicFramePr>
        <p:xfrm>
          <a:off x="1880313" y="1849846"/>
          <a:ext cx="9626743" cy="44859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 name="TextBox 18">
            <a:extLst>
              <a:ext uri="{FF2B5EF4-FFF2-40B4-BE49-F238E27FC236}">
                <a16:creationId xmlns:a16="http://schemas.microsoft.com/office/drawing/2014/main" id="{E444685A-E678-45F6-92C8-4482589AC6FD}"/>
              </a:ext>
            </a:extLst>
          </p:cNvPr>
          <p:cNvSpPr txBox="1"/>
          <p:nvPr/>
        </p:nvSpPr>
        <p:spPr>
          <a:xfrm>
            <a:off x="6498403" y="3020602"/>
            <a:ext cx="405880" cy="276999"/>
          </a:xfrm>
          <a:prstGeom prst="rect">
            <a:avLst/>
          </a:prstGeom>
          <a:noFill/>
        </p:spPr>
        <p:txBody>
          <a:bodyPr wrap="none" rtlCol="0">
            <a:spAutoFit/>
          </a:bodyPr>
          <a:lstStyle/>
          <a:p>
            <a:r>
              <a:rPr lang="mn-MN" sz="1200" dirty="0">
                <a:latin typeface="Arial" panose="020B0604020202020204" pitchFamily="34" charset="0"/>
                <a:cs typeface="Arial" panose="020B0604020202020204" pitchFamily="34" charset="0"/>
              </a:rPr>
              <a:t>0%</a:t>
            </a:r>
            <a:endParaRPr lang="en-US" sz="1200" dirty="0">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85AD40BB-D740-4663-917A-FAA022CE4EED}"/>
              </a:ext>
            </a:extLst>
          </p:cNvPr>
          <p:cNvSpPr txBox="1"/>
          <p:nvPr/>
        </p:nvSpPr>
        <p:spPr>
          <a:xfrm>
            <a:off x="6455923" y="4092804"/>
            <a:ext cx="490840" cy="276999"/>
          </a:xfrm>
          <a:prstGeom prst="rect">
            <a:avLst/>
          </a:prstGeom>
          <a:noFill/>
        </p:spPr>
        <p:txBody>
          <a:bodyPr wrap="none" rtlCol="0">
            <a:spAutoFit/>
          </a:bodyPr>
          <a:lstStyle/>
          <a:p>
            <a:r>
              <a:rPr lang="mn-MN" sz="1200" dirty="0">
                <a:latin typeface="Arial" panose="020B0604020202020204" pitchFamily="34" charset="0"/>
                <a:cs typeface="Arial" panose="020B0604020202020204" pitchFamily="34" charset="0"/>
              </a:rPr>
              <a:t>50%</a:t>
            </a:r>
            <a:endParaRPr lang="en-US" sz="1200" dirty="0">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6A0A45EB-1814-4E02-930C-CB7F7E98A67A}"/>
              </a:ext>
            </a:extLst>
          </p:cNvPr>
          <p:cNvSpPr txBox="1"/>
          <p:nvPr/>
        </p:nvSpPr>
        <p:spPr>
          <a:xfrm>
            <a:off x="6498403" y="4991881"/>
            <a:ext cx="405880" cy="276999"/>
          </a:xfrm>
          <a:prstGeom prst="rect">
            <a:avLst/>
          </a:prstGeom>
          <a:noFill/>
        </p:spPr>
        <p:txBody>
          <a:bodyPr wrap="none" rtlCol="0">
            <a:spAutoFit/>
          </a:bodyPr>
          <a:lstStyle/>
          <a:p>
            <a:r>
              <a:rPr lang="mn-MN" sz="1200" dirty="0">
                <a:latin typeface="Arial" panose="020B0604020202020204" pitchFamily="34" charset="0"/>
                <a:cs typeface="Arial" panose="020B0604020202020204" pitchFamily="34" charset="0"/>
              </a:rPr>
              <a:t>0%</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11182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DE25B11-C522-4DBA-8366-582CBADFD9D1}"/>
              </a:ext>
            </a:extLst>
          </p:cNvPr>
          <p:cNvSpPr/>
          <p:nvPr/>
        </p:nvSpPr>
        <p:spPr>
          <a:xfrm>
            <a:off x="838200" y="1393032"/>
            <a:ext cx="11353800" cy="165446"/>
          </a:xfrm>
          <a:prstGeom prst="rect">
            <a:avLst/>
          </a:prstGeom>
          <a:solidFill>
            <a:srgbClr val="A71C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sp>
        <p:nvSpPr>
          <p:cNvPr id="4" name="Rectangle 3">
            <a:extLst>
              <a:ext uri="{FF2B5EF4-FFF2-40B4-BE49-F238E27FC236}">
                <a16:creationId xmlns:a16="http://schemas.microsoft.com/office/drawing/2014/main" id="{B289FB6A-D3A3-43E4-B041-1A3BB84FE9D7}"/>
              </a:ext>
            </a:extLst>
          </p:cNvPr>
          <p:cNvSpPr/>
          <p:nvPr/>
        </p:nvSpPr>
        <p:spPr>
          <a:xfrm>
            <a:off x="0" y="6692554"/>
            <a:ext cx="12192000" cy="165446"/>
          </a:xfrm>
          <a:prstGeom prst="rect">
            <a:avLst/>
          </a:prstGeom>
          <a:gradFill flip="none" rotWithShape="1">
            <a:gsLst>
              <a:gs pos="0">
                <a:srgbClr val="0753D7"/>
              </a:gs>
              <a:gs pos="47000">
                <a:srgbClr val="A71C20"/>
              </a:gs>
            </a:gsLst>
            <a:lin ang="9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grpSp>
        <p:nvGrpSpPr>
          <p:cNvPr id="8" name="Group 7">
            <a:extLst>
              <a:ext uri="{FF2B5EF4-FFF2-40B4-BE49-F238E27FC236}">
                <a16:creationId xmlns:a16="http://schemas.microsoft.com/office/drawing/2014/main" id="{4E17CCDE-6CDD-44F5-9984-9A242B67DD2A}"/>
              </a:ext>
            </a:extLst>
          </p:cNvPr>
          <p:cNvGrpSpPr/>
          <p:nvPr/>
        </p:nvGrpSpPr>
        <p:grpSpPr>
          <a:xfrm>
            <a:off x="9563122" y="403397"/>
            <a:ext cx="2355828" cy="779463"/>
            <a:chOff x="9563122" y="297656"/>
            <a:chExt cx="2355828" cy="779463"/>
          </a:xfrm>
        </p:grpSpPr>
        <p:pic>
          <p:nvPicPr>
            <p:cNvPr id="9" name="Picture 8">
              <a:extLst>
                <a:ext uri="{FF2B5EF4-FFF2-40B4-BE49-F238E27FC236}">
                  <a16:creationId xmlns:a16="http://schemas.microsoft.com/office/drawing/2014/main" id="{5073E8D6-345B-4A07-992F-87485AB4B4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63122" y="396477"/>
              <a:ext cx="729274" cy="631429"/>
            </a:xfrm>
            <a:prstGeom prst="rect">
              <a:avLst/>
            </a:prstGeom>
          </p:spPr>
        </p:pic>
        <p:cxnSp>
          <p:nvCxnSpPr>
            <p:cNvPr id="10" name="Straight Connector 9">
              <a:extLst>
                <a:ext uri="{FF2B5EF4-FFF2-40B4-BE49-F238E27FC236}">
                  <a16:creationId xmlns:a16="http://schemas.microsoft.com/office/drawing/2014/main" id="{34FBDB28-5129-4B85-93C5-8308D7B0BD4B}"/>
                </a:ext>
              </a:extLst>
            </p:cNvPr>
            <p:cNvCxnSpPr/>
            <p:nvPr/>
          </p:nvCxnSpPr>
          <p:spPr>
            <a:xfrm>
              <a:off x="10398696" y="297656"/>
              <a:ext cx="0" cy="779463"/>
            </a:xfrm>
            <a:prstGeom prst="line">
              <a:avLst/>
            </a:prstGeom>
            <a:ln>
              <a:solidFill>
                <a:srgbClr val="A71C2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28E8ED5-0DA7-4F6C-BA11-054D5A9BE4A8}"/>
                </a:ext>
              </a:extLst>
            </p:cNvPr>
            <p:cNvSpPr txBox="1"/>
            <p:nvPr/>
          </p:nvSpPr>
          <p:spPr>
            <a:xfrm>
              <a:off x="10520810" y="481358"/>
              <a:ext cx="1398140" cy="461665"/>
            </a:xfrm>
            <a:prstGeom prst="rect">
              <a:avLst/>
            </a:prstGeom>
            <a:noFill/>
          </p:spPr>
          <p:txBody>
            <a:bodyPr wrap="none" rtlCol="0">
              <a:spAutoFit/>
            </a:bodyPr>
            <a:lstStyle/>
            <a:p>
              <a:r>
                <a:rPr lang="mn-MN" sz="1200" i="1" dirty="0">
                  <a:latin typeface="Roboto Light" panose="02000000000000000000" pitchFamily="2" charset="0"/>
                  <a:ea typeface="Roboto Light" panose="02000000000000000000" pitchFamily="2" charset="0"/>
                </a:rPr>
                <a:t>Зуун зуунд</a:t>
              </a:r>
            </a:p>
            <a:p>
              <a:r>
                <a:rPr lang="mn-MN" sz="1200" i="1" dirty="0">
                  <a:latin typeface="Roboto" panose="02000000000000000000" pitchFamily="2" charset="0"/>
                  <a:ea typeface="Roboto" panose="02000000000000000000" pitchFamily="2" charset="0"/>
                </a:rPr>
                <a:t>Нугаршгүй чанар</a:t>
              </a:r>
            </a:p>
          </p:txBody>
        </p:sp>
      </p:grpSp>
      <p:sp>
        <p:nvSpPr>
          <p:cNvPr id="25" name="Title 1">
            <a:extLst>
              <a:ext uri="{FF2B5EF4-FFF2-40B4-BE49-F238E27FC236}">
                <a16:creationId xmlns:a16="http://schemas.microsoft.com/office/drawing/2014/main" id="{69EBBB15-6AA1-4C87-A5FB-0340F5B7F083}"/>
              </a:ext>
            </a:extLst>
          </p:cNvPr>
          <p:cNvSpPr>
            <a:spLocks noGrp="1"/>
          </p:cNvSpPr>
          <p:nvPr>
            <p:ph type="title"/>
          </p:nvPr>
        </p:nvSpPr>
        <p:spPr>
          <a:xfrm>
            <a:off x="838200" y="365125"/>
            <a:ext cx="6858000" cy="1027907"/>
          </a:xfrm>
        </p:spPr>
        <p:txBody>
          <a:bodyPr>
            <a:normAutofit/>
          </a:bodyPr>
          <a:lstStyle/>
          <a:p>
            <a:r>
              <a:rPr lang="mn-MN" sz="3200" dirty="0">
                <a:latin typeface="Arial" panose="020B0604020202020204" pitchFamily="34" charset="0"/>
                <a:ea typeface="Roboto" panose="02000000000000000000" pitchFamily="2" charset="0"/>
                <a:cs typeface="Arial" panose="020B0604020202020204" pitchFamily="34" charset="0"/>
              </a:rPr>
              <a:t>Үйл ажиллагааны тайлан</a:t>
            </a:r>
            <a:br>
              <a:rPr lang="en-US" sz="3200" dirty="0">
                <a:latin typeface="Arial" panose="020B0604020202020204" pitchFamily="34" charset="0"/>
                <a:ea typeface="Roboto" panose="02000000000000000000" pitchFamily="2" charset="0"/>
                <a:cs typeface="Arial" panose="020B0604020202020204" pitchFamily="34" charset="0"/>
              </a:rPr>
            </a:br>
            <a:r>
              <a:rPr lang="mn-MN" sz="2400" dirty="0">
                <a:latin typeface="Arial" panose="020B0604020202020204" pitchFamily="34" charset="0"/>
                <a:ea typeface="Roboto" panose="02000000000000000000" pitchFamily="2" charset="0"/>
                <a:cs typeface="Arial" panose="020B0604020202020204" pitchFamily="34" charset="0"/>
              </a:rPr>
              <a:t>Төлөвлөгөөний биелэлт</a:t>
            </a:r>
            <a:endParaRPr lang="mn-MN" sz="3200" dirty="0">
              <a:latin typeface="Arial" panose="020B0604020202020204" pitchFamily="34" charset="0"/>
              <a:ea typeface="Roboto" panose="02000000000000000000" pitchFamily="2" charset="0"/>
              <a:cs typeface="Arial" panose="020B0604020202020204" pitchFamily="34" charset="0"/>
            </a:endParaRPr>
          </a:p>
        </p:txBody>
      </p:sp>
      <p:graphicFrame>
        <p:nvGraphicFramePr>
          <p:cNvPr id="18" name="Diagram 17">
            <a:extLst>
              <a:ext uri="{FF2B5EF4-FFF2-40B4-BE49-F238E27FC236}">
                <a16:creationId xmlns:a16="http://schemas.microsoft.com/office/drawing/2014/main" id="{16D23D61-B321-40FD-A798-6D6C11E1A113}"/>
              </a:ext>
            </a:extLst>
          </p:cNvPr>
          <p:cNvGraphicFramePr/>
          <p:nvPr>
            <p:extLst>
              <p:ext uri="{D42A27DB-BD31-4B8C-83A1-F6EECF244321}">
                <p14:modId xmlns:p14="http://schemas.microsoft.com/office/powerpoint/2010/main" val="796445627"/>
              </p:ext>
            </p:extLst>
          </p:nvPr>
        </p:nvGraphicFramePr>
        <p:xfrm>
          <a:off x="1880313" y="1849846"/>
          <a:ext cx="9626743" cy="13219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 name="TextBox 18">
            <a:extLst>
              <a:ext uri="{FF2B5EF4-FFF2-40B4-BE49-F238E27FC236}">
                <a16:creationId xmlns:a16="http://schemas.microsoft.com/office/drawing/2014/main" id="{E444685A-E678-45F6-92C8-4482589AC6FD}"/>
              </a:ext>
            </a:extLst>
          </p:cNvPr>
          <p:cNvSpPr txBox="1"/>
          <p:nvPr/>
        </p:nvSpPr>
        <p:spPr>
          <a:xfrm>
            <a:off x="6405784" y="2586385"/>
            <a:ext cx="575799"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10</a:t>
            </a:r>
            <a:r>
              <a:rPr lang="mn-MN" sz="1200" dirty="0">
                <a:latin typeface="Arial" panose="020B0604020202020204" pitchFamily="34" charset="0"/>
                <a:cs typeface="Arial" panose="020B0604020202020204" pitchFamily="34" charset="0"/>
              </a:rPr>
              <a:t>0%</a:t>
            </a:r>
            <a:endParaRPr lang="en-US" sz="12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06FEED79-0421-4AAE-9FB9-FEEB0510C56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54183" y="3136352"/>
            <a:ext cx="4571992" cy="3474720"/>
          </a:xfrm>
          <a:prstGeom prst="rect">
            <a:avLst/>
          </a:prstGeom>
        </p:spPr>
      </p:pic>
      <p:pic>
        <p:nvPicPr>
          <p:cNvPr id="7" name="Picture 6">
            <a:extLst>
              <a:ext uri="{FF2B5EF4-FFF2-40B4-BE49-F238E27FC236}">
                <a16:creationId xmlns:a16="http://schemas.microsoft.com/office/drawing/2014/main" id="{6F9DB9D3-50A3-4BB6-B710-388853E95A3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934585" y="3155402"/>
            <a:ext cx="4571992" cy="3474720"/>
          </a:xfrm>
          <a:prstGeom prst="rect">
            <a:avLst/>
          </a:prstGeom>
        </p:spPr>
      </p:pic>
    </p:spTree>
    <p:extLst>
      <p:ext uri="{BB962C8B-B14F-4D97-AF65-F5344CB8AC3E}">
        <p14:creationId xmlns:p14="http://schemas.microsoft.com/office/powerpoint/2010/main" val="20286300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DE25B11-C522-4DBA-8366-582CBADFD9D1}"/>
              </a:ext>
            </a:extLst>
          </p:cNvPr>
          <p:cNvSpPr/>
          <p:nvPr/>
        </p:nvSpPr>
        <p:spPr>
          <a:xfrm>
            <a:off x="838200" y="1393032"/>
            <a:ext cx="11353800" cy="165446"/>
          </a:xfrm>
          <a:prstGeom prst="rect">
            <a:avLst/>
          </a:prstGeom>
          <a:solidFill>
            <a:srgbClr val="A71C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sp>
        <p:nvSpPr>
          <p:cNvPr id="4" name="Rectangle 3">
            <a:extLst>
              <a:ext uri="{FF2B5EF4-FFF2-40B4-BE49-F238E27FC236}">
                <a16:creationId xmlns:a16="http://schemas.microsoft.com/office/drawing/2014/main" id="{B289FB6A-D3A3-43E4-B041-1A3BB84FE9D7}"/>
              </a:ext>
            </a:extLst>
          </p:cNvPr>
          <p:cNvSpPr/>
          <p:nvPr/>
        </p:nvSpPr>
        <p:spPr>
          <a:xfrm>
            <a:off x="0" y="6692554"/>
            <a:ext cx="12192000" cy="165446"/>
          </a:xfrm>
          <a:prstGeom prst="rect">
            <a:avLst/>
          </a:prstGeom>
          <a:gradFill flip="none" rotWithShape="1">
            <a:gsLst>
              <a:gs pos="0">
                <a:srgbClr val="0753D7"/>
              </a:gs>
              <a:gs pos="47000">
                <a:srgbClr val="A71C20"/>
              </a:gs>
            </a:gsLst>
            <a:lin ang="9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grpSp>
        <p:nvGrpSpPr>
          <p:cNvPr id="8" name="Group 7">
            <a:extLst>
              <a:ext uri="{FF2B5EF4-FFF2-40B4-BE49-F238E27FC236}">
                <a16:creationId xmlns:a16="http://schemas.microsoft.com/office/drawing/2014/main" id="{4E17CCDE-6CDD-44F5-9984-9A242B67DD2A}"/>
              </a:ext>
            </a:extLst>
          </p:cNvPr>
          <p:cNvGrpSpPr/>
          <p:nvPr/>
        </p:nvGrpSpPr>
        <p:grpSpPr>
          <a:xfrm>
            <a:off x="9563122" y="403397"/>
            <a:ext cx="2355828" cy="779463"/>
            <a:chOff x="9563122" y="297656"/>
            <a:chExt cx="2355828" cy="779463"/>
          </a:xfrm>
        </p:grpSpPr>
        <p:pic>
          <p:nvPicPr>
            <p:cNvPr id="9" name="Picture 8">
              <a:extLst>
                <a:ext uri="{FF2B5EF4-FFF2-40B4-BE49-F238E27FC236}">
                  <a16:creationId xmlns:a16="http://schemas.microsoft.com/office/drawing/2014/main" id="{5073E8D6-345B-4A07-992F-87485AB4B4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63122" y="396477"/>
              <a:ext cx="729274" cy="631429"/>
            </a:xfrm>
            <a:prstGeom prst="rect">
              <a:avLst/>
            </a:prstGeom>
          </p:spPr>
        </p:pic>
        <p:cxnSp>
          <p:nvCxnSpPr>
            <p:cNvPr id="10" name="Straight Connector 9">
              <a:extLst>
                <a:ext uri="{FF2B5EF4-FFF2-40B4-BE49-F238E27FC236}">
                  <a16:creationId xmlns:a16="http://schemas.microsoft.com/office/drawing/2014/main" id="{34FBDB28-5129-4B85-93C5-8308D7B0BD4B}"/>
                </a:ext>
              </a:extLst>
            </p:cNvPr>
            <p:cNvCxnSpPr/>
            <p:nvPr/>
          </p:nvCxnSpPr>
          <p:spPr>
            <a:xfrm>
              <a:off x="10398696" y="297656"/>
              <a:ext cx="0" cy="779463"/>
            </a:xfrm>
            <a:prstGeom prst="line">
              <a:avLst/>
            </a:prstGeom>
            <a:ln>
              <a:solidFill>
                <a:srgbClr val="A71C2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28E8ED5-0DA7-4F6C-BA11-054D5A9BE4A8}"/>
                </a:ext>
              </a:extLst>
            </p:cNvPr>
            <p:cNvSpPr txBox="1"/>
            <p:nvPr/>
          </p:nvSpPr>
          <p:spPr>
            <a:xfrm>
              <a:off x="10520810" y="481358"/>
              <a:ext cx="1398140" cy="461665"/>
            </a:xfrm>
            <a:prstGeom prst="rect">
              <a:avLst/>
            </a:prstGeom>
            <a:noFill/>
          </p:spPr>
          <p:txBody>
            <a:bodyPr wrap="none" rtlCol="0">
              <a:spAutoFit/>
            </a:bodyPr>
            <a:lstStyle/>
            <a:p>
              <a:r>
                <a:rPr lang="mn-MN" sz="1200" i="1" dirty="0">
                  <a:latin typeface="Roboto Light" panose="02000000000000000000" pitchFamily="2" charset="0"/>
                  <a:ea typeface="Roboto Light" panose="02000000000000000000" pitchFamily="2" charset="0"/>
                </a:rPr>
                <a:t>Зуун зуунд</a:t>
              </a:r>
            </a:p>
            <a:p>
              <a:r>
                <a:rPr lang="mn-MN" sz="1200" i="1" dirty="0">
                  <a:latin typeface="Roboto" panose="02000000000000000000" pitchFamily="2" charset="0"/>
                  <a:ea typeface="Roboto" panose="02000000000000000000" pitchFamily="2" charset="0"/>
                </a:rPr>
                <a:t>Нугаршгүй чанар</a:t>
              </a:r>
            </a:p>
          </p:txBody>
        </p:sp>
      </p:grpSp>
      <p:sp>
        <p:nvSpPr>
          <p:cNvPr id="25" name="Title 1">
            <a:extLst>
              <a:ext uri="{FF2B5EF4-FFF2-40B4-BE49-F238E27FC236}">
                <a16:creationId xmlns:a16="http://schemas.microsoft.com/office/drawing/2014/main" id="{69EBBB15-6AA1-4C87-A5FB-0340F5B7F083}"/>
              </a:ext>
            </a:extLst>
          </p:cNvPr>
          <p:cNvSpPr>
            <a:spLocks noGrp="1"/>
          </p:cNvSpPr>
          <p:nvPr>
            <p:ph type="title"/>
          </p:nvPr>
        </p:nvSpPr>
        <p:spPr>
          <a:xfrm>
            <a:off x="838200" y="365125"/>
            <a:ext cx="6858000" cy="1027907"/>
          </a:xfrm>
        </p:spPr>
        <p:txBody>
          <a:bodyPr>
            <a:normAutofit/>
          </a:bodyPr>
          <a:lstStyle/>
          <a:p>
            <a:r>
              <a:rPr lang="mn-MN" sz="3200" dirty="0">
                <a:latin typeface="Arial" panose="020B0604020202020204" pitchFamily="34" charset="0"/>
                <a:ea typeface="Roboto" panose="02000000000000000000" pitchFamily="2" charset="0"/>
                <a:cs typeface="Arial" panose="020B0604020202020204" pitchFamily="34" charset="0"/>
              </a:rPr>
              <a:t>Үйл ажиллагааны тайлан</a:t>
            </a:r>
            <a:br>
              <a:rPr lang="en-US" sz="3200" dirty="0">
                <a:latin typeface="Arial" panose="020B0604020202020204" pitchFamily="34" charset="0"/>
                <a:ea typeface="Roboto" panose="02000000000000000000" pitchFamily="2" charset="0"/>
                <a:cs typeface="Arial" panose="020B0604020202020204" pitchFamily="34" charset="0"/>
              </a:rPr>
            </a:br>
            <a:r>
              <a:rPr lang="mn-MN" sz="2400" dirty="0">
                <a:latin typeface="Arial" panose="020B0604020202020204" pitchFamily="34" charset="0"/>
                <a:ea typeface="Roboto" panose="02000000000000000000" pitchFamily="2" charset="0"/>
                <a:cs typeface="Arial" panose="020B0604020202020204" pitchFamily="34" charset="0"/>
              </a:rPr>
              <a:t>Төлөвлөгөөний биелэлт</a:t>
            </a:r>
            <a:endParaRPr lang="mn-MN" sz="3200" dirty="0">
              <a:latin typeface="Arial" panose="020B0604020202020204" pitchFamily="34" charset="0"/>
              <a:ea typeface="Roboto" panose="02000000000000000000" pitchFamily="2" charset="0"/>
              <a:cs typeface="Arial" panose="020B0604020202020204" pitchFamily="34" charset="0"/>
            </a:endParaRPr>
          </a:p>
        </p:txBody>
      </p:sp>
      <p:graphicFrame>
        <p:nvGraphicFramePr>
          <p:cNvPr id="18" name="Diagram 17">
            <a:extLst>
              <a:ext uri="{FF2B5EF4-FFF2-40B4-BE49-F238E27FC236}">
                <a16:creationId xmlns:a16="http://schemas.microsoft.com/office/drawing/2014/main" id="{16D23D61-B321-40FD-A798-6D6C11E1A113}"/>
              </a:ext>
            </a:extLst>
          </p:cNvPr>
          <p:cNvGraphicFramePr/>
          <p:nvPr>
            <p:extLst>
              <p:ext uri="{D42A27DB-BD31-4B8C-83A1-F6EECF244321}">
                <p14:modId xmlns:p14="http://schemas.microsoft.com/office/powerpoint/2010/main" val="3084130871"/>
              </p:ext>
            </p:extLst>
          </p:nvPr>
        </p:nvGraphicFramePr>
        <p:xfrm>
          <a:off x="1880313" y="1849847"/>
          <a:ext cx="9626743" cy="11838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 name="TextBox 23">
            <a:extLst>
              <a:ext uri="{FF2B5EF4-FFF2-40B4-BE49-F238E27FC236}">
                <a16:creationId xmlns:a16="http://schemas.microsoft.com/office/drawing/2014/main" id="{71FC32E4-740E-402B-987C-1BFE1365B7CF}"/>
              </a:ext>
            </a:extLst>
          </p:cNvPr>
          <p:cNvSpPr txBox="1"/>
          <p:nvPr/>
        </p:nvSpPr>
        <p:spPr>
          <a:xfrm>
            <a:off x="6329584" y="2420939"/>
            <a:ext cx="575799" cy="276999"/>
          </a:xfrm>
          <a:prstGeom prst="rect">
            <a:avLst/>
          </a:prstGeom>
          <a:noFill/>
        </p:spPr>
        <p:txBody>
          <a:bodyPr wrap="none" rtlCol="0">
            <a:spAutoFit/>
          </a:bodyPr>
          <a:lstStyle/>
          <a:p>
            <a:r>
              <a:rPr lang="mn-MN" sz="1200" dirty="0">
                <a:latin typeface="Arial" panose="020B0604020202020204" pitchFamily="34" charset="0"/>
                <a:cs typeface="Arial" panose="020B0604020202020204" pitchFamily="34" charset="0"/>
              </a:rPr>
              <a:t>100%</a:t>
            </a:r>
            <a:endParaRPr lang="en-US" sz="12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5DE1D09B-4408-4106-BC83-B5935CFF44F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6064" y="3875348"/>
            <a:ext cx="5303520" cy="2651760"/>
          </a:xfrm>
          <a:prstGeom prst="rect">
            <a:avLst/>
          </a:prstGeom>
        </p:spPr>
      </p:pic>
      <p:pic>
        <p:nvPicPr>
          <p:cNvPr id="7" name="Picture 6">
            <a:extLst>
              <a:ext uri="{FF2B5EF4-FFF2-40B4-BE49-F238E27FC236}">
                <a16:creationId xmlns:a16="http://schemas.microsoft.com/office/drawing/2014/main" id="{4BB24CF4-F596-4A13-9E62-95FC3125E92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905383" y="3959225"/>
            <a:ext cx="4876800" cy="2533650"/>
          </a:xfrm>
          <a:prstGeom prst="rect">
            <a:avLst/>
          </a:prstGeom>
        </p:spPr>
      </p:pic>
      <p:sp>
        <p:nvSpPr>
          <p:cNvPr id="13" name="Rectangle 12">
            <a:extLst>
              <a:ext uri="{FF2B5EF4-FFF2-40B4-BE49-F238E27FC236}">
                <a16:creationId xmlns:a16="http://schemas.microsoft.com/office/drawing/2014/main" id="{1C57018A-F4C7-43C7-B598-94E691545C9F}"/>
              </a:ext>
            </a:extLst>
          </p:cNvPr>
          <p:cNvSpPr/>
          <p:nvPr/>
        </p:nvSpPr>
        <p:spPr>
          <a:xfrm>
            <a:off x="2896284" y="3415784"/>
            <a:ext cx="646331" cy="369332"/>
          </a:xfrm>
          <a:prstGeom prst="rect">
            <a:avLst/>
          </a:prstGeom>
        </p:spPr>
        <p:txBody>
          <a:bodyPr wrap="none">
            <a:spAutoFit/>
          </a:bodyPr>
          <a:lstStyle/>
          <a:p>
            <a:r>
              <a:rPr lang="mn-MN" b="1" dirty="0">
                <a:solidFill>
                  <a:srgbClr val="FF0000"/>
                </a:solidFill>
                <a:latin typeface="Arial" panose="020B0604020202020204" pitchFamily="34" charset="0"/>
                <a:cs typeface="Arial" panose="020B0604020202020204" pitchFamily="34" charset="0"/>
              </a:rPr>
              <a:t>16%</a:t>
            </a:r>
            <a:endParaRPr lang="en-US" b="1" dirty="0">
              <a:solidFill>
                <a:srgbClr val="FF0000"/>
              </a:solidFill>
              <a:latin typeface="Arial" panose="020B0604020202020204" pitchFamily="34" charset="0"/>
              <a:cs typeface="Arial" panose="020B0604020202020204" pitchFamily="34" charset="0"/>
            </a:endParaRPr>
          </a:p>
        </p:txBody>
      </p:sp>
      <p:sp>
        <p:nvSpPr>
          <p:cNvPr id="26" name="Rectangle 25">
            <a:extLst>
              <a:ext uri="{FF2B5EF4-FFF2-40B4-BE49-F238E27FC236}">
                <a16:creationId xmlns:a16="http://schemas.microsoft.com/office/drawing/2014/main" id="{0714F159-C820-45F6-AC4E-FD1DBF09BE00}"/>
              </a:ext>
            </a:extLst>
          </p:cNvPr>
          <p:cNvSpPr/>
          <p:nvPr/>
        </p:nvSpPr>
        <p:spPr>
          <a:xfrm>
            <a:off x="8649385" y="3454994"/>
            <a:ext cx="518091" cy="369332"/>
          </a:xfrm>
          <a:prstGeom prst="rect">
            <a:avLst/>
          </a:prstGeom>
        </p:spPr>
        <p:txBody>
          <a:bodyPr wrap="none">
            <a:spAutoFit/>
          </a:bodyPr>
          <a:lstStyle/>
          <a:p>
            <a:r>
              <a:rPr lang="mn-MN" b="1" dirty="0">
                <a:solidFill>
                  <a:srgbClr val="FF0000"/>
                </a:solidFill>
                <a:latin typeface="Arial" panose="020B0604020202020204" pitchFamily="34" charset="0"/>
                <a:cs typeface="Arial" panose="020B0604020202020204" pitchFamily="34" charset="0"/>
              </a:rPr>
              <a:t>8%</a:t>
            </a:r>
            <a:endParaRPr lang="en-US"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90446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DE25B11-C522-4DBA-8366-582CBADFD9D1}"/>
              </a:ext>
            </a:extLst>
          </p:cNvPr>
          <p:cNvSpPr/>
          <p:nvPr/>
        </p:nvSpPr>
        <p:spPr>
          <a:xfrm>
            <a:off x="838200" y="1393032"/>
            <a:ext cx="11353800" cy="165446"/>
          </a:xfrm>
          <a:prstGeom prst="rect">
            <a:avLst/>
          </a:prstGeom>
          <a:solidFill>
            <a:srgbClr val="A71C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sp>
        <p:nvSpPr>
          <p:cNvPr id="4" name="Rectangle 3">
            <a:extLst>
              <a:ext uri="{FF2B5EF4-FFF2-40B4-BE49-F238E27FC236}">
                <a16:creationId xmlns:a16="http://schemas.microsoft.com/office/drawing/2014/main" id="{B289FB6A-D3A3-43E4-B041-1A3BB84FE9D7}"/>
              </a:ext>
            </a:extLst>
          </p:cNvPr>
          <p:cNvSpPr/>
          <p:nvPr/>
        </p:nvSpPr>
        <p:spPr>
          <a:xfrm>
            <a:off x="0" y="6692554"/>
            <a:ext cx="12192000" cy="165446"/>
          </a:xfrm>
          <a:prstGeom prst="rect">
            <a:avLst/>
          </a:prstGeom>
          <a:gradFill flip="none" rotWithShape="1">
            <a:gsLst>
              <a:gs pos="0">
                <a:srgbClr val="0753D7"/>
              </a:gs>
              <a:gs pos="47000">
                <a:srgbClr val="A71C20"/>
              </a:gs>
            </a:gsLst>
            <a:lin ang="9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grpSp>
        <p:nvGrpSpPr>
          <p:cNvPr id="8" name="Group 7">
            <a:extLst>
              <a:ext uri="{FF2B5EF4-FFF2-40B4-BE49-F238E27FC236}">
                <a16:creationId xmlns:a16="http://schemas.microsoft.com/office/drawing/2014/main" id="{4E17CCDE-6CDD-44F5-9984-9A242B67DD2A}"/>
              </a:ext>
            </a:extLst>
          </p:cNvPr>
          <p:cNvGrpSpPr/>
          <p:nvPr/>
        </p:nvGrpSpPr>
        <p:grpSpPr>
          <a:xfrm>
            <a:off x="9563122" y="403397"/>
            <a:ext cx="2355828" cy="779463"/>
            <a:chOff x="9563122" y="297656"/>
            <a:chExt cx="2355828" cy="779463"/>
          </a:xfrm>
        </p:grpSpPr>
        <p:pic>
          <p:nvPicPr>
            <p:cNvPr id="9" name="Picture 8">
              <a:extLst>
                <a:ext uri="{FF2B5EF4-FFF2-40B4-BE49-F238E27FC236}">
                  <a16:creationId xmlns:a16="http://schemas.microsoft.com/office/drawing/2014/main" id="{5073E8D6-345B-4A07-992F-87485AB4B4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63122" y="396477"/>
              <a:ext cx="729274" cy="631429"/>
            </a:xfrm>
            <a:prstGeom prst="rect">
              <a:avLst/>
            </a:prstGeom>
          </p:spPr>
        </p:pic>
        <p:cxnSp>
          <p:nvCxnSpPr>
            <p:cNvPr id="10" name="Straight Connector 9">
              <a:extLst>
                <a:ext uri="{FF2B5EF4-FFF2-40B4-BE49-F238E27FC236}">
                  <a16:creationId xmlns:a16="http://schemas.microsoft.com/office/drawing/2014/main" id="{34FBDB28-5129-4B85-93C5-8308D7B0BD4B}"/>
                </a:ext>
              </a:extLst>
            </p:cNvPr>
            <p:cNvCxnSpPr/>
            <p:nvPr/>
          </p:nvCxnSpPr>
          <p:spPr>
            <a:xfrm>
              <a:off x="10398696" y="297656"/>
              <a:ext cx="0" cy="779463"/>
            </a:xfrm>
            <a:prstGeom prst="line">
              <a:avLst/>
            </a:prstGeom>
            <a:ln>
              <a:solidFill>
                <a:srgbClr val="A71C2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28E8ED5-0DA7-4F6C-BA11-054D5A9BE4A8}"/>
                </a:ext>
              </a:extLst>
            </p:cNvPr>
            <p:cNvSpPr txBox="1"/>
            <p:nvPr/>
          </p:nvSpPr>
          <p:spPr>
            <a:xfrm>
              <a:off x="10520810" y="481358"/>
              <a:ext cx="1398140" cy="461665"/>
            </a:xfrm>
            <a:prstGeom prst="rect">
              <a:avLst/>
            </a:prstGeom>
            <a:noFill/>
          </p:spPr>
          <p:txBody>
            <a:bodyPr wrap="none" rtlCol="0">
              <a:spAutoFit/>
            </a:bodyPr>
            <a:lstStyle/>
            <a:p>
              <a:r>
                <a:rPr lang="mn-MN" sz="1200" i="1" dirty="0">
                  <a:latin typeface="Roboto Light" panose="02000000000000000000" pitchFamily="2" charset="0"/>
                  <a:ea typeface="Roboto Light" panose="02000000000000000000" pitchFamily="2" charset="0"/>
                </a:rPr>
                <a:t>Зуун зуунд</a:t>
              </a:r>
            </a:p>
            <a:p>
              <a:r>
                <a:rPr lang="mn-MN" sz="1200" i="1" dirty="0">
                  <a:latin typeface="Roboto" panose="02000000000000000000" pitchFamily="2" charset="0"/>
                  <a:ea typeface="Roboto" panose="02000000000000000000" pitchFamily="2" charset="0"/>
                </a:rPr>
                <a:t>Нугаршгүй чанар</a:t>
              </a:r>
            </a:p>
          </p:txBody>
        </p:sp>
      </p:grpSp>
      <p:grpSp>
        <p:nvGrpSpPr>
          <p:cNvPr id="26" name="Group 25">
            <a:extLst>
              <a:ext uri="{FF2B5EF4-FFF2-40B4-BE49-F238E27FC236}">
                <a16:creationId xmlns:a16="http://schemas.microsoft.com/office/drawing/2014/main" id="{D7DA9976-E7DD-4B4F-B2EC-E6BE317A0267}"/>
              </a:ext>
            </a:extLst>
          </p:cNvPr>
          <p:cNvGrpSpPr/>
          <p:nvPr/>
        </p:nvGrpSpPr>
        <p:grpSpPr>
          <a:xfrm>
            <a:off x="1492037" y="1817863"/>
            <a:ext cx="4462792" cy="1258057"/>
            <a:chOff x="0" y="0"/>
            <a:chExt cx="4462792" cy="4485916"/>
          </a:xfrm>
        </p:grpSpPr>
        <p:sp>
          <p:nvSpPr>
            <p:cNvPr id="60" name="Rectangle: Rounded Corners 59">
              <a:extLst>
                <a:ext uri="{FF2B5EF4-FFF2-40B4-BE49-F238E27FC236}">
                  <a16:creationId xmlns:a16="http://schemas.microsoft.com/office/drawing/2014/main" id="{68A782B0-9775-42A8-B239-C88E8F2EE437}"/>
                </a:ext>
              </a:extLst>
            </p:cNvPr>
            <p:cNvSpPr/>
            <p:nvPr/>
          </p:nvSpPr>
          <p:spPr>
            <a:xfrm>
              <a:off x="0" y="0"/>
              <a:ext cx="4462792" cy="4485916"/>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61" name="Rectangle: Rounded Corners 4">
              <a:extLst>
                <a:ext uri="{FF2B5EF4-FFF2-40B4-BE49-F238E27FC236}">
                  <a16:creationId xmlns:a16="http://schemas.microsoft.com/office/drawing/2014/main" id="{51A6A6DB-EF86-4C2A-8EA0-7D7A6417259D}"/>
                </a:ext>
              </a:extLst>
            </p:cNvPr>
            <p:cNvSpPr txBox="1"/>
            <p:nvPr/>
          </p:nvSpPr>
          <p:spPr>
            <a:xfrm>
              <a:off x="0" y="0"/>
              <a:ext cx="4462792" cy="134577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mn-MN" sz="1400" b="1" kern="1200" dirty="0">
                  <a:latin typeface="Arial" panose="020B0604020202020204" pitchFamily="34" charset="0"/>
                  <a:cs typeface="Arial" panose="020B0604020202020204" pitchFamily="34" charset="0"/>
                </a:rPr>
                <a:t>Төлөвлөгөө</a:t>
              </a:r>
              <a:endParaRPr lang="en-US" sz="1400" b="1" kern="1200" dirty="0">
                <a:latin typeface="Arial" panose="020B0604020202020204" pitchFamily="34" charset="0"/>
                <a:cs typeface="Arial" panose="020B0604020202020204" pitchFamily="34" charset="0"/>
              </a:endParaRPr>
            </a:p>
          </p:txBody>
        </p:sp>
      </p:grpSp>
      <p:grpSp>
        <p:nvGrpSpPr>
          <p:cNvPr id="27" name="Group 26">
            <a:extLst>
              <a:ext uri="{FF2B5EF4-FFF2-40B4-BE49-F238E27FC236}">
                <a16:creationId xmlns:a16="http://schemas.microsoft.com/office/drawing/2014/main" id="{6DD3E627-ABE7-4DB9-8D38-9497207D0DF3}"/>
              </a:ext>
            </a:extLst>
          </p:cNvPr>
          <p:cNvGrpSpPr/>
          <p:nvPr/>
        </p:nvGrpSpPr>
        <p:grpSpPr>
          <a:xfrm>
            <a:off x="1911771" y="2270473"/>
            <a:ext cx="3623323" cy="546179"/>
            <a:chOff x="402988" y="1035652"/>
            <a:chExt cx="3623323" cy="546179"/>
          </a:xfrm>
        </p:grpSpPr>
        <p:sp>
          <p:nvSpPr>
            <p:cNvPr id="58" name="Rectangle: Rounded Corners 57">
              <a:extLst>
                <a:ext uri="{FF2B5EF4-FFF2-40B4-BE49-F238E27FC236}">
                  <a16:creationId xmlns:a16="http://schemas.microsoft.com/office/drawing/2014/main" id="{67ED5BE7-F143-4526-ACC3-050CA617A7AF}"/>
                </a:ext>
              </a:extLst>
            </p:cNvPr>
            <p:cNvSpPr/>
            <p:nvPr/>
          </p:nvSpPr>
          <p:spPr>
            <a:xfrm>
              <a:off x="402988" y="1035652"/>
              <a:ext cx="3623323" cy="546179"/>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9" name="Rectangle: Rounded Corners 6">
              <a:extLst>
                <a:ext uri="{FF2B5EF4-FFF2-40B4-BE49-F238E27FC236}">
                  <a16:creationId xmlns:a16="http://schemas.microsoft.com/office/drawing/2014/main" id="{5AF6D30A-46E0-4819-8CEE-633F04C63F32}"/>
                </a:ext>
              </a:extLst>
            </p:cNvPr>
            <p:cNvSpPr txBox="1"/>
            <p:nvPr/>
          </p:nvSpPr>
          <p:spPr>
            <a:xfrm>
              <a:off x="418985" y="1051649"/>
              <a:ext cx="3591329" cy="51418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mn-MN" sz="1400" kern="1200" dirty="0">
                  <a:latin typeface="Arial" panose="020B0604020202020204" pitchFamily="34" charset="0"/>
                  <a:cs typeface="Arial" panose="020B0604020202020204" pitchFamily="34" charset="0"/>
                </a:rPr>
                <a:t>Үйлдвэрлэл, борлуулалтын хэмжээг нэмэгдүүлж ашигт ажиллагааг сайжруулах</a:t>
              </a:r>
              <a:endParaRPr lang="en-US" sz="1400" kern="1200" dirty="0">
                <a:latin typeface="Arial" panose="020B0604020202020204" pitchFamily="34" charset="0"/>
                <a:cs typeface="Arial" panose="020B0604020202020204" pitchFamily="34" charset="0"/>
              </a:endParaRPr>
            </a:p>
          </p:txBody>
        </p:sp>
      </p:grpSp>
      <p:grpSp>
        <p:nvGrpSpPr>
          <p:cNvPr id="32" name="Group 31">
            <a:extLst>
              <a:ext uri="{FF2B5EF4-FFF2-40B4-BE49-F238E27FC236}">
                <a16:creationId xmlns:a16="http://schemas.microsoft.com/office/drawing/2014/main" id="{171E0E75-7914-41B8-B626-C1BF6622887D}"/>
              </a:ext>
            </a:extLst>
          </p:cNvPr>
          <p:cNvGrpSpPr/>
          <p:nvPr/>
        </p:nvGrpSpPr>
        <p:grpSpPr>
          <a:xfrm>
            <a:off x="6298817" y="1817863"/>
            <a:ext cx="4462792" cy="1258057"/>
            <a:chOff x="4806780" y="0"/>
            <a:chExt cx="4462792" cy="4485916"/>
          </a:xfrm>
        </p:grpSpPr>
        <p:sp>
          <p:nvSpPr>
            <p:cNvPr id="48" name="Rectangle: Rounded Corners 47">
              <a:extLst>
                <a:ext uri="{FF2B5EF4-FFF2-40B4-BE49-F238E27FC236}">
                  <a16:creationId xmlns:a16="http://schemas.microsoft.com/office/drawing/2014/main" id="{A62E3D27-C0C6-49F5-9A10-CB95ECDB0955}"/>
                </a:ext>
              </a:extLst>
            </p:cNvPr>
            <p:cNvSpPr/>
            <p:nvPr/>
          </p:nvSpPr>
          <p:spPr>
            <a:xfrm>
              <a:off x="4806780" y="0"/>
              <a:ext cx="4462792" cy="4485916"/>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49" name="Rectangle: Rounded Corners 16">
              <a:extLst>
                <a:ext uri="{FF2B5EF4-FFF2-40B4-BE49-F238E27FC236}">
                  <a16:creationId xmlns:a16="http://schemas.microsoft.com/office/drawing/2014/main" id="{75609221-9DF0-47D8-BF03-3D9B0E0A8EE0}"/>
                </a:ext>
              </a:extLst>
            </p:cNvPr>
            <p:cNvSpPr txBox="1"/>
            <p:nvPr/>
          </p:nvSpPr>
          <p:spPr>
            <a:xfrm>
              <a:off x="4806780" y="0"/>
              <a:ext cx="4462792" cy="134577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mn-MN" sz="1200" b="1" kern="1200" dirty="0">
                  <a:latin typeface="Arial" panose="020B0604020202020204" pitchFamily="34" charset="0"/>
                  <a:cs typeface="Arial" panose="020B0604020202020204" pitchFamily="34" charset="0"/>
                </a:rPr>
                <a:t>Гүйцэтгэл</a:t>
              </a:r>
              <a:endParaRPr lang="en-US" sz="1200" b="1" kern="1200" dirty="0">
                <a:latin typeface="Arial" panose="020B0604020202020204" pitchFamily="34" charset="0"/>
                <a:cs typeface="Arial" panose="020B0604020202020204" pitchFamily="34" charset="0"/>
              </a:endParaRPr>
            </a:p>
          </p:txBody>
        </p:sp>
      </p:grpSp>
      <p:grpSp>
        <p:nvGrpSpPr>
          <p:cNvPr id="33" name="Group 32">
            <a:extLst>
              <a:ext uri="{FF2B5EF4-FFF2-40B4-BE49-F238E27FC236}">
                <a16:creationId xmlns:a16="http://schemas.microsoft.com/office/drawing/2014/main" id="{76EBDBAC-B1AC-4E5A-AE1E-09316BC97BFB}"/>
              </a:ext>
            </a:extLst>
          </p:cNvPr>
          <p:cNvGrpSpPr/>
          <p:nvPr/>
        </p:nvGrpSpPr>
        <p:grpSpPr>
          <a:xfrm>
            <a:off x="6718551" y="2270474"/>
            <a:ext cx="3623323" cy="578338"/>
            <a:chOff x="5200490" y="1035652"/>
            <a:chExt cx="3623323" cy="546179"/>
          </a:xfrm>
        </p:grpSpPr>
        <p:sp>
          <p:nvSpPr>
            <p:cNvPr id="46" name="Rectangle: Rounded Corners 45">
              <a:extLst>
                <a:ext uri="{FF2B5EF4-FFF2-40B4-BE49-F238E27FC236}">
                  <a16:creationId xmlns:a16="http://schemas.microsoft.com/office/drawing/2014/main" id="{FECAF0BF-5546-4246-8473-A69AAC173010}"/>
                </a:ext>
              </a:extLst>
            </p:cNvPr>
            <p:cNvSpPr/>
            <p:nvPr/>
          </p:nvSpPr>
          <p:spPr>
            <a:xfrm>
              <a:off x="5200490" y="1035652"/>
              <a:ext cx="3623323" cy="546179"/>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Rectangle: Rounded Corners 18">
              <a:extLst>
                <a:ext uri="{FF2B5EF4-FFF2-40B4-BE49-F238E27FC236}">
                  <a16:creationId xmlns:a16="http://schemas.microsoft.com/office/drawing/2014/main" id="{1295B626-67A7-4D1F-805E-7BEC0A403F28}"/>
                </a:ext>
              </a:extLst>
            </p:cNvPr>
            <p:cNvSpPr txBox="1"/>
            <p:nvPr/>
          </p:nvSpPr>
          <p:spPr>
            <a:xfrm>
              <a:off x="5216487" y="1051649"/>
              <a:ext cx="3591329" cy="51418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mn-MN" sz="1400" kern="1200" dirty="0">
                  <a:latin typeface="Arial" panose="020B0604020202020204" pitchFamily="34" charset="0"/>
                  <a:cs typeface="Arial" panose="020B0604020202020204" pitchFamily="34" charset="0"/>
                </a:rPr>
                <a:t>Төлөвлөгөө 7%-аар даван биелэж ашигт ажиллагаа 67%-аар өссөн</a:t>
              </a:r>
              <a:endParaRPr lang="en-US" sz="1400" b="1" kern="1200" dirty="0">
                <a:latin typeface="Arial" panose="020B0604020202020204" pitchFamily="34" charset="0"/>
                <a:cs typeface="Arial" panose="020B0604020202020204" pitchFamily="34" charset="0"/>
              </a:endParaRPr>
            </a:p>
          </p:txBody>
        </p:sp>
      </p:grpSp>
      <p:sp>
        <p:nvSpPr>
          <p:cNvPr id="62" name="Title 1">
            <a:extLst>
              <a:ext uri="{FF2B5EF4-FFF2-40B4-BE49-F238E27FC236}">
                <a16:creationId xmlns:a16="http://schemas.microsoft.com/office/drawing/2014/main" id="{BDDDB747-965B-427C-B25F-7D078D13407A}"/>
              </a:ext>
            </a:extLst>
          </p:cNvPr>
          <p:cNvSpPr>
            <a:spLocks noGrp="1"/>
          </p:cNvSpPr>
          <p:nvPr>
            <p:ph type="title"/>
          </p:nvPr>
        </p:nvSpPr>
        <p:spPr>
          <a:xfrm>
            <a:off x="838200" y="365125"/>
            <a:ext cx="6858000" cy="1027907"/>
          </a:xfrm>
        </p:spPr>
        <p:txBody>
          <a:bodyPr>
            <a:normAutofit/>
          </a:bodyPr>
          <a:lstStyle/>
          <a:p>
            <a:r>
              <a:rPr lang="mn-MN" sz="3200" dirty="0">
                <a:latin typeface="Arial" panose="020B0604020202020204" pitchFamily="34" charset="0"/>
                <a:ea typeface="Roboto" panose="02000000000000000000" pitchFamily="2" charset="0"/>
                <a:cs typeface="Arial" panose="020B0604020202020204" pitchFamily="34" charset="0"/>
              </a:rPr>
              <a:t>Үйл ажиллагааны тайлан</a:t>
            </a:r>
            <a:br>
              <a:rPr lang="en-US" sz="3200" dirty="0">
                <a:latin typeface="Arial" panose="020B0604020202020204" pitchFamily="34" charset="0"/>
                <a:ea typeface="Roboto" panose="02000000000000000000" pitchFamily="2" charset="0"/>
                <a:cs typeface="Arial" panose="020B0604020202020204" pitchFamily="34" charset="0"/>
              </a:rPr>
            </a:br>
            <a:r>
              <a:rPr lang="mn-MN" sz="2400" dirty="0">
                <a:latin typeface="Arial" panose="020B0604020202020204" pitchFamily="34" charset="0"/>
                <a:ea typeface="Roboto" panose="02000000000000000000" pitchFamily="2" charset="0"/>
                <a:cs typeface="Arial" panose="020B0604020202020204" pitchFamily="34" charset="0"/>
              </a:rPr>
              <a:t>Төлөвлөгөөний биелэлт</a:t>
            </a:r>
            <a:endParaRPr lang="mn-MN" sz="3200" dirty="0">
              <a:latin typeface="Arial" panose="020B0604020202020204" pitchFamily="34" charset="0"/>
              <a:ea typeface="Roboto" panose="02000000000000000000" pitchFamily="2" charset="0"/>
              <a:cs typeface="Arial" panose="020B0604020202020204" pitchFamily="34" charset="0"/>
            </a:endParaRPr>
          </a:p>
        </p:txBody>
      </p:sp>
      <p:sp>
        <p:nvSpPr>
          <p:cNvPr id="71" name="TextBox 70">
            <a:extLst>
              <a:ext uri="{FF2B5EF4-FFF2-40B4-BE49-F238E27FC236}">
                <a16:creationId xmlns:a16="http://schemas.microsoft.com/office/drawing/2014/main" id="{A2EFBAB5-1E71-4CEE-95AE-5EA00DF2032B}"/>
              </a:ext>
            </a:extLst>
          </p:cNvPr>
          <p:cNvSpPr txBox="1"/>
          <p:nvPr/>
        </p:nvSpPr>
        <p:spPr>
          <a:xfrm>
            <a:off x="5847263" y="2420939"/>
            <a:ext cx="643125" cy="307777"/>
          </a:xfrm>
          <a:prstGeom prst="rect">
            <a:avLst/>
          </a:prstGeom>
          <a:noFill/>
        </p:spPr>
        <p:txBody>
          <a:bodyPr wrap="none" rtlCol="0">
            <a:spAutoFit/>
          </a:bodyPr>
          <a:lstStyle/>
          <a:p>
            <a:r>
              <a:rPr lang="mn-MN" sz="1400" dirty="0">
                <a:latin typeface="Arial" panose="020B0604020202020204" pitchFamily="34" charset="0"/>
                <a:cs typeface="Arial" panose="020B0604020202020204" pitchFamily="34" charset="0"/>
              </a:rPr>
              <a:t>107%</a:t>
            </a:r>
            <a:endParaRPr lang="en-US" sz="1400" dirty="0">
              <a:latin typeface="Arial" panose="020B0604020202020204" pitchFamily="34" charset="0"/>
              <a:cs typeface="Arial" panose="020B0604020202020204" pitchFamily="34" charset="0"/>
            </a:endParaRPr>
          </a:p>
        </p:txBody>
      </p:sp>
      <p:graphicFrame>
        <p:nvGraphicFramePr>
          <p:cNvPr id="63" name="Chart 62">
            <a:extLst>
              <a:ext uri="{FF2B5EF4-FFF2-40B4-BE49-F238E27FC236}">
                <a16:creationId xmlns:a16="http://schemas.microsoft.com/office/drawing/2014/main" id="{9844C0C1-19D2-4775-9AD0-61062BFC1537}"/>
              </a:ext>
            </a:extLst>
          </p:cNvPr>
          <p:cNvGraphicFramePr>
            <a:graphicFrameLocks/>
          </p:cNvGraphicFramePr>
          <p:nvPr>
            <p:extLst>
              <p:ext uri="{D42A27DB-BD31-4B8C-83A1-F6EECF244321}">
                <p14:modId xmlns:p14="http://schemas.microsoft.com/office/powerpoint/2010/main" val="635788252"/>
              </p:ext>
            </p:extLst>
          </p:nvPr>
        </p:nvGraphicFramePr>
        <p:xfrm>
          <a:off x="1676400" y="3151112"/>
          <a:ext cx="8844410" cy="337599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959389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DE25B11-C522-4DBA-8366-582CBADFD9D1}"/>
              </a:ext>
            </a:extLst>
          </p:cNvPr>
          <p:cNvSpPr/>
          <p:nvPr/>
        </p:nvSpPr>
        <p:spPr>
          <a:xfrm>
            <a:off x="838200" y="1393032"/>
            <a:ext cx="11353800" cy="165446"/>
          </a:xfrm>
          <a:prstGeom prst="rect">
            <a:avLst/>
          </a:prstGeom>
          <a:solidFill>
            <a:srgbClr val="A71C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sp>
        <p:nvSpPr>
          <p:cNvPr id="4" name="Rectangle 3">
            <a:extLst>
              <a:ext uri="{FF2B5EF4-FFF2-40B4-BE49-F238E27FC236}">
                <a16:creationId xmlns:a16="http://schemas.microsoft.com/office/drawing/2014/main" id="{B289FB6A-D3A3-43E4-B041-1A3BB84FE9D7}"/>
              </a:ext>
            </a:extLst>
          </p:cNvPr>
          <p:cNvSpPr/>
          <p:nvPr/>
        </p:nvSpPr>
        <p:spPr>
          <a:xfrm>
            <a:off x="0" y="6692554"/>
            <a:ext cx="12192000" cy="165446"/>
          </a:xfrm>
          <a:prstGeom prst="rect">
            <a:avLst/>
          </a:prstGeom>
          <a:gradFill flip="none" rotWithShape="1">
            <a:gsLst>
              <a:gs pos="0">
                <a:srgbClr val="0753D7"/>
              </a:gs>
              <a:gs pos="47000">
                <a:srgbClr val="A71C20"/>
              </a:gs>
            </a:gsLst>
            <a:lin ang="9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grpSp>
        <p:nvGrpSpPr>
          <p:cNvPr id="8" name="Group 7">
            <a:extLst>
              <a:ext uri="{FF2B5EF4-FFF2-40B4-BE49-F238E27FC236}">
                <a16:creationId xmlns:a16="http://schemas.microsoft.com/office/drawing/2014/main" id="{4E17CCDE-6CDD-44F5-9984-9A242B67DD2A}"/>
              </a:ext>
            </a:extLst>
          </p:cNvPr>
          <p:cNvGrpSpPr/>
          <p:nvPr/>
        </p:nvGrpSpPr>
        <p:grpSpPr>
          <a:xfrm>
            <a:off x="9563122" y="403397"/>
            <a:ext cx="2355828" cy="779463"/>
            <a:chOff x="9563122" y="297656"/>
            <a:chExt cx="2355828" cy="779463"/>
          </a:xfrm>
        </p:grpSpPr>
        <p:pic>
          <p:nvPicPr>
            <p:cNvPr id="9" name="Picture 8">
              <a:extLst>
                <a:ext uri="{FF2B5EF4-FFF2-40B4-BE49-F238E27FC236}">
                  <a16:creationId xmlns:a16="http://schemas.microsoft.com/office/drawing/2014/main" id="{5073E8D6-345B-4A07-992F-87485AB4B4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63122" y="396477"/>
              <a:ext cx="729274" cy="631429"/>
            </a:xfrm>
            <a:prstGeom prst="rect">
              <a:avLst/>
            </a:prstGeom>
          </p:spPr>
        </p:pic>
        <p:cxnSp>
          <p:nvCxnSpPr>
            <p:cNvPr id="10" name="Straight Connector 9">
              <a:extLst>
                <a:ext uri="{FF2B5EF4-FFF2-40B4-BE49-F238E27FC236}">
                  <a16:creationId xmlns:a16="http://schemas.microsoft.com/office/drawing/2014/main" id="{34FBDB28-5129-4B85-93C5-8308D7B0BD4B}"/>
                </a:ext>
              </a:extLst>
            </p:cNvPr>
            <p:cNvCxnSpPr/>
            <p:nvPr/>
          </p:nvCxnSpPr>
          <p:spPr>
            <a:xfrm>
              <a:off x="10398696" y="297656"/>
              <a:ext cx="0" cy="779463"/>
            </a:xfrm>
            <a:prstGeom prst="line">
              <a:avLst/>
            </a:prstGeom>
            <a:ln>
              <a:solidFill>
                <a:srgbClr val="A71C2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28E8ED5-0DA7-4F6C-BA11-054D5A9BE4A8}"/>
                </a:ext>
              </a:extLst>
            </p:cNvPr>
            <p:cNvSpPr txBox="1"/>
            <p:nvPr/>
          </p:nvSpPr>
          <p:spPr>
            <a:xfrm>
              <a:off x="10520810" y="481358"/>
              <a:ext cx="1398140" cy="461665"/>
            </a:xfrm>
            <a:prstGeom prst="rect">
              <a:avLst/>
            </a:prstGeom>
            <a:noFill/>
          </p:spPr>
          <p:txBody>
            <a:bodyPr wrap="none" rtlCol="0">
              <a:spAutoFit/>
            </a:bodyPr>
            <a:lstStyle/>
            <a:p>
              <a:r>
                <a:rPr lang="mn-MN" sz="1200" i="1" dirty="0">
                  <a:latin typeface="Roboto Light" panose="02000000000000000000" pitchFamily="2" charset="0"/>
                  <a:ea typeface="Roboto Light" panose="02000000000000000000" pitchFamily="2" charset="0"/>
                </a:rPr>
                <a:t>Зуун зуунд</a:t>
              </a:r>
            </a:p>
            <a:p>
              <a:r>
                <a:rPr lang="mn-MN" sz="1200" i="1" dirty="0">
                  <a:latin typeface="Roboto" panose="02000000000000000000" pitchFamily="2" charset="0"/>
                  <a:ea typeface="Roboto" panose="02000000000000000000" pitchFamily="2" charset="0"/>
                </a:rPr>
                <a:t>Нугаршгүй чанар</a:t>
              </a:r>
            </a:p>
          </p:txBody>
        </p:sp>
      </p:grpSp>
      <p:grpSp>
        <p:nvGrpSpPr>
          <p:cNvPr id="26" name="Group 25">
            <a:extLst>
              <a:ext uri="{FF2B5EF4-FFF2-40B4-BE49-F238E27FC236}">
                <a16:creationId xmlns:a16="http://schemas.microsoft.com/office/drawing/2014/main" id="{D7DA9976-E7DD-4B4F-B2EC-E6BE317A0267}"/>
              </a:ext>
            </a:extLst>
          </p:cNvPr>
          <p:cNvGrpSpPr/>
          <p:nvPr/>
        </p:nvGrpSpPr>
        <p:grpSpPr>
          <a:xfrm>
            <a:off x="1492037" y="1817863"/>
            <a:ext cx="4462792" cy="4079829"/>
            <a:chOff x="0" y="0"/>
            <a:chExt cx="4462792" cy="4485916"/>
          </a:xfrm>
        </p:grpSpPr>
        <p:sp>
          <p:nvSpPr>
            <p:cNvPr id="60" name="Rectangle: Rounded Corners 59">
              <a:extLst>
                <a:ext uri="{FF2B5EF4-FFF2-40B4-BE49-F238E27FC236}">
                  <a16:creationId xmlns:a16="http://schemas.microsoft.com/office/drawing/2014/main" id="{68A782B0-9775-42A8-B239-C88E8F2EE437}"/>
                </a:ext>
              </a:extLst>
            </p:cNvPr>
            <p:cNvSpPr/>
            <p:nvPr/>
          </p:nvSpPr>
          <p:spPr>
            <a:xfrm>
              <a:off x="0" y="0"/>
              <a:ext cx="4462792" cy="4485916"/>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61" name="Rectangle: Rounded Corners 4">
              <a:extLst>
                <a:ext uri="{FF2B5EF4-FFF2-40B4-BE49-F238E27FC236}">
                  <a16:creationId xmlns:a16="http://schemas.microsoft.com/office/drawing/2014/main" id="{51A6A6DB-EF86-4C2A-8EA0-7D7A6417259D}"/>
                </a:ext>
              </a:extLst>
            </p:cNvPr>
            <p:cNvSpPr txBox="1"/>
            <p:nvPr/>
          </p:nvSpPr>
          <p:spPr>
            <a:xfrm>
              <a:off x="0" y="0"/>
              <a:ext cx="4462792" cy="134577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mn-MN" sz="1400" b="1" kern="1200" dirty="0">
                  <a:latin typeface="Arial" panose="020B0604020202020204" pitchFamily="34" charset="0"/>
                  <a:cs typeface="Arial" panose="020B0604020202020204" pitchFamily="34" charset="0"/>
                </a:rPr>
                <a:t>Төлөвлөгөө</a:t>
              </a:r>
              <a:endParaRPr lang="en-US" sz="1400" b="1" kern="1200" dirty="0">
                <a:latin typeface="Arial" panose="020B0604020202020204" pitchFamily="34" charset="0"/>
                <a:cs typeface="Arial" panose="020B0604020202020204" pitchFamily="34" charset="0"/>
              </a:endParaRPr>
            </a:p>
          </p:txBody>
        </p:sp>
      </p:grpSp>
      <p:grpSp>
        <p:nvGrpSpPr>
          <p:cNvPr id="28" name="Group 27">
            <a:extLst>
              <a:ext uri="{FF2B5EF4-FFF2-40B4-BE49-F238E27FC236}">
                <a16:creationId xmlns:a16="http://schemas.microsoft.com/office/drawing/2014/main" id="{5F39CDB3-43F3-436C-BE1E-56408794E930}"/>
              </a:ext>
            </a:extLst>
          </p:cNvPr>
          <p:cNvGrpSpPr/>
          <p:nvPr/>
        </p:nvGrpSpPr>
        <p:grpSpPr>
          <a:xfrm>
            <a:off x="1908791" y="2637753"/>
            <a:ext cx="3657561" cy="519715"/>
            <a:chOff x="406433" y="1695154"/>
            <a:chExt cx="3657561" cy="519715"/>
          </a:xfrm>
        </p:grpSpPr>
        <p:sp>
          <p:nvSpPr>
            <p:cNvPr id="56" name="Rectangle: Rounded Corners 55">
              <a:extLst>
                <a:ext uri="{FF2B5EF4-FFF2-40B4-BE49-F238E27FC236}">
                  <a16:creationId xmlns:a16="http://schemas.microsoft.com/office/drawing/2014/main" id="{39D63CE2-7312-4F5A-A4F0-475AC8693825}"/>
                </a:ext>
              </a:extLst>
            </p:cNvPr>
            <p:cNvSpPr/>
            <p:nvPr/>
          </p:nvSpPr>
          <p:spPr>
            <a:xfrm>
              <a:off x="406433" y="1695154"/>
              <a:ext cx="3657561" cy="519715"/>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7" name="Rectangle: Rounded Corners 8">
              <a:extLst>
                <a:ext uri="{FF2B5EF4-FFF2-40B4-BE49-F238E27FC236}">
                  <a16:creationId xmlns:a16="http://schemas.microsoft.com/office/drawing/2014/main" id="{DCC481C8-81A0-41B1-B30D-4E71B182A9DC}"/>
                </a:ext>
              </a:extLst>
            </p:cNvPr>
            <p:cNvSpPr txBox="1"/>
            <p:nvPr/>
          </p:nvSpPr>
          <p:spPr>
            <a:xfrm>
              <a:off x="421655" y="1710376"/>
              <a:ext cx="3627117" cy="48927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mn-MN" sz="1400" kern="1200" dirty="0">
                  <a:latin typeface="Arial" panose="020B0604020202020204" pitchFamily="34" charset="0"/>
                  <a:cs typeface="Arial" panose="020B0604020202020204" pitchFamily="34" charset="0"/>
                </a:rPr>
                <a:t>Техник тоног төхөөрөмж, тээврийн хэрэгслийг бүрэн ажиллагаатай болгох</a:t>
              </a:r>
              <a:endParaRPr lang="en-US" sz="1400" kern="1200" dirty="0">
                <a:latin typeface="Arial" panose="020B0604020202020204" pitchFamily="34" charset="0"/>
                <a:cs typeface="Arial" panose="020B0604020202020204" pitchFamily="34" charset="0"/>
              </a:endParaRPr>
            </a:p>
          </p:txBody>
        </p:sp>
      </p:grpSp>
      <p:grpSp>
        <p:nvGrpSpPr>
          <p:cNvPr id="29" name="Group 28">
            <a:extLst>
              <a:ext uri="{FF2B5EF4-FFF2-40B4-BE49-F238E27FC236}">
                <a16:creationId xmlns:a16="http://schemas.microsoft.com/office/drawing/2014/main" id="{72C509E2-6A34-44FE-9854-18E3A6046740}"/>
              </a:ext>
            </a:extLst>
          </p:cNvPr>
          <p:cNvGrpSpPr/>
          <p:nvPr/>
        </p:nvGrpSpPr>
        <p:grpSpPr>
          <a:xfrm>
            <a:off x="1908790" y="3165487"/>
            <a:ext cx="3657561" cy="524652"/>
            <a:chOff x="406433" y="2271677"/>
            <a:chExt cx="3657561" cy="524652"/>
          </a:xfrm>
        </p:grpSpPr>
        <p:sp>
          <p:nvSpPr>
            <p:cNvPr id="54" name="Rectangle: Rounded Corners 53">
              <a:extLst>
                <a:ext uri="{FF2B5EF4-FFF2-40B4-BE49-F238E27FC236}">
                  <a16:creationId xmlns:a16="http://schemas.microsoft.com/office/drawing/2014/main" id="{F59C1DF8-E461-4F03-A7A1-FAD3192B0635}"/>
                </a:ext>
              </a:extLst>
            </p:cNvPr>
            <p:cNvSpPr/>
            <p:nvPr/>
          </p:nvSpPr>
          <p:spPr>
            <a:xfrm>
              <a:off x="406433" y="2271677"/>
              <a:ext cx="3657561" cy="524652"/>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5" name="Rectangle: Rounded Corners 10">
              <a:extLst>
                <a:ext uri="{FF2B5EF4-FFF2-40B4-BE49-F238E27FC236}">
                  <a16:creationId xmlns:a16="http://schemas.microsoft.com/office/drawing/2014/main" id="{B12B9E30-A9E2-4B6E-BD6D-8A2C05CAA86C}"/>
                </a:ext>
              </a:extLst>
            </p:cNvPr>
            <p:cNvSpPr txBox="1"/>
            <p:nvPr/>
          </p:nvSpPr>
          <p:spPr>
            <a:xfrm>
              <a:off x="421800" y="2287044"/>
              <a:ext cx="3626827" cy="4939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mn-MN" sz="1400" kern="1200" dirty="0">
                  <a:latin typeface="Arial" panose="020B0604020202020204" pitchFamily="34" charset="0"/>
                  <a:cs typeface="Arial" panose="020B0604020202020204" pitchFamily="34" charset="0"/>
                </a:rPr>
                <a:t>2 үйлдвэрийн шугамыг салгах</a:t>
              </a:r>
              <a:endParaRPr lang="en-US" sz="1400" kern="1200" dirty="0">
                <a:latin typeface="Arial" panose="020B0604020202020204" pitchFamily="34" charset="0"/>
                <a:cs typeface="Arial" panose="020B0604020202020204" pitchFamily="34" charset="0"/>
              </a:endParaRPr>
            </a:p>
          </p:txBody>
        </p:sp>
      </p:grpSp>
      <p:grpSp>
        <p:nvGrpSpPr>
          <p:cNvPr id="30" name="Group 29">
            <a:extLst>
              <a:ext uri="{FF2B5EF4-FFF2-40B4-BE49-F238E27FC236}">
                <a16:creationId xmlns:a16="http://schemas.microsoft.com/office/drawing/2014/main" id="{9FB3EB51-CBAB-4416-B98C-7BB398A8005E}"/>
              </a:ext>
            </a:extLst>
          </p:cNvPr>
          <p:cNvGrpSpPr/>
          <p:nvPr/>
        </p:nvGrpSpPr>
        <p:grpSpPr>
          <a:xfrm>
            <a:off x="1908790" y="3710210"/>
            <a:ext cx="3657561" cy="463121"/>
            <a:chOff x="406433" y="2933850"/>
            <a:chExt cx="3657561" cy="463121"/>
          </a:xfrm>
        </p:grpSpPr>
        <p:sp>
          <p:nvSpPr>
            <p:cNvPr id="52" name="Rectangle: Rounded Corners 51">
              <a:extLst>
                <a:ext uri="{FF2B5EF4-FFF2-40B4-BE49-F238E27FC236}">
                  <a16:creationId xmlns:a16="http://schemas.microsoft.com/office/drawing/2014/main" id="{827B8219-C78B-4CFF-8D55-C9114FAA0078}"/>
                </a:ext>
              </a:extLst>
            </p:cNvPr>
            <p:cNvSpPr/>
            <p:nvPr/>
          </p:nvSpPr>
          <p:spPr>
            <a:xfrm>
              <a:off x="406433" y="2933850"/>
              <a:ext cx="3657561" cy="463121"/>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3" name="Rectangle: Rounded Corners 12">
              <a:extLst>
                <a:ext uri="{FF2B5EF4-FFF2-40B4-BE49-F238E27FC236}">
                  <a16:creationId xmlns:a16="http://schemas.microsoft.com/office/drawing/2014/main" id="{3BE862D7-A872-4E5A-AB97-2DB55001F838}"/>
                </a:ext>
              </a:extLst>
            </p:cNvPr>
            <p:cNvSpPr txBox="1"/>
            <p:nvPr/>
          </p:nvSpPr>
          <p:spPr>
            <a:xfrm>
              <a:off x="419997" y="2947414"/>
              <a:ext cx="3630433" cy="43599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mn-MN" sz="1400" kern="1200" dirty="0">
                  <a:latin typeface="Arial" panose="020B0604020202020204" pitchFamily="34" charset="0"/>
                  <a:cs typeface="Arial" panose="020B0604020202020204" pitchFamily="34" charset="0"/>
                </a:rPr>
                <a:t>Үйлдвэр болон үйлдвэрийн талбайг бүрэн камержуулах</a:t>
              </a:r>
              <a:endParaRPr lang="en-US" sz="1400" kern="1200" dirty="0">
                <a:latin typeface="Arial" panose="020B0604020202020204" pitchFamily="34" charset="0"/>
                <a:cs typeface="Arial" panose="020B0604020202020204" pitchFamily="34" charset="0"/>
              </a:endParaRPr>
            </a:p>
          </p:txBody>
        </p:sp>
      </p:grpSp>
      <p:grpSp>
        <p:nvGrpSpPr>
          <p:cNvPr id="31" name="Group 30">
            <a:extLst>
              <a:ext uri="{FF2B5EF4-FFF2-40B4-BE49-F238E27FC236}">
                <a16:creationId xmlns:a16="http://schemas.microsoft.com/office/drawing/2014/main" id="{1AD70E9E-4D5D-462B-8254-5FD942FC7441}"/>
              </a:ext>
            </a:extLst>
          </p:cNvPr>
          <p:cNvGrpSpPr/>
          <p:nvPr/>
        </p:nvGrpSpPr>
        <p:grpSpPr>
          <a:xfrm>
            <a:off x="1894652" y="4186409"/>
            <a:ext cx="3657561" cy="539264"/>
            <a:chOff x="406433" y="3549822"/>
            <a:chExt cx="3657561" cy="539264"/>
          </a:xfrm>
        </p:grpSpPr>
        <p:sp>
          <p:nvSpPr>
            <p:cNvPr id="50" name="Rectangle: Rounded Corners 49">
              <a:extLst>
                <a:ext uri="{FF2B5EF4-FFF2-40B4-BE49-F238E27FC236}">
                  <a16:creationId xmlns:a16="http://schemas.microsoft.com/office/drawing/2014/main" id="{9CECEFE0-5619-4CD9-8173-F440CADF7CCA}"/>
                </a:ext>
              </a:extLst>
            </p:cNvPr>
            <p:cNvSpPr/>
            <p:nvPr/>
          </p:nvSpPr>
          <p:spPr>
            <a:xfrm>
              <a:off x="406433" y="3549822"/>
              <a:ext cx="3657561" cy="539264"/>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Rectangle: Rounded Corners 14">
              <a:extLst>
                <a:ext uri="{FF2B5EF4-FFF2-40B4-BE49-F238E27FC236}">
                  <a16:creationId xmlns:a16="http://schemas.microsoft.com/office/drawing/2014/main" id="{DB6C1C1E-0380-46AD-AAAE-3FDCDAA933B6}"/>
                </a:ext>
              </a:extLst>
            </p:cNvPr>
            <p:cNvSpPr txBox="1"/>
            <p:nvPr/>
          </p:nvSpPr>
          <p:spPr>
            <a:xfrm>
              <a:off x="422228" y="3565617"/>
              <a:ext cx="3625971" cy="50767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mn-MN" sz="1400" kern="1200" dirty="0">
                  <a:latin typeface="Arial" panose="020B0604020202020204" pitchFamily="34" charset="0"/>
                  <a:cs typeface="Arial" panose="020B0604020202020204" pitchFamily="34" charset="0"/>
                </a:rPr>
                <a:t>Бүх техникийг бүрэн жи пи эс суулгаж түлшний хяналтын системжүүлэх</a:t>
              </a:r>
              <a:endParaRPr lang="en-US" sz="1400" kern="1200" dirty="0">
                <a:latin typeface="Arial" panose="020B0604020202020204" pitchFamily="34" charset="0"/>
                <a:cs typeface="Arial" panose="020B0604020202020204" pitchFamily="34" charset="0"/>
              </a:endParaRPr>
            </a:p>
          </p:txBody>
        </p:sp>
      </p:grpSp>
      <p:grpSp>
        <p:nvGrpSpPr>
          <p:cNvPr id="32" name="Group 31">
            <a:extLst>
              <a:ext uri="{FF2B5EF4-FFF2-40B4-BE49-F238E27FC236}">
                <a16:creationId xmlns:a16="http://schemas.microsoft.com/office/drawing/2014/main" id="{171E0E75-7914-41B8-B626-C1BF6622887D}"/>
              </a:ext>
            </a:extLst>
          </p:cNvPr>
          <p:cNvGrpSpPr/>
          <p:nvPr/>
        </p:nvGrpSpPr>
        <p:grpSpPr>
          <a:xfrm>
            <a:off x="6303402" y="1797522"/>
            <a:ext cx="4462792" cy="4079829"/>
            <a:chOff x="4806780" y="0"/>
            <a:chExt cx="4462792" cy="4485916"/>
          </a:xfrm>
        </p:grpSpPr>
        <p:sp>
          <p:nvSpPr>
            <p:cNvPr id="48" name="Rectangle: Rounded Corners 47">
              <a:extLst>
                <a:ext uri="{FF2B5EF4-FFF2-40B4-BE49-F238E27FC236}">
                  <a16:creationId xmlns:a16="http://schemas.microsoft.com/office/drawing/2014/main" id="{A62E3D27-C0C6-49F5-9A10-CB95ECDB0955}"/>
                </a:ext>
              </a:extLst>
            </p:cNvPr>
            <p:cNvSpPr/>
            <p:nvPr/>
          </p:nvSpPr>
          <p:spPr>
            <a:xfrm>
              <a:off x="4806780" y="0"/>
              <a:ext cx="4462792" cy="4485916"/>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49" name="Rectangle: Rounded Corners 16">
              <a:extLst>
                <a:ext uri="{FF2B5EF4-FFF2-40B4-BE49-F238E27FC236}">
                  <a16:creationId xmlns:a16="http://schemas.microsoft.com/office/drawing/2014/main" id="{75609221-9DF0-47D8-BF03-3D9B0E0A8EE0}"/>
                </a:ext>
              </a:extLst>
            </p:cNvPr>
            <p:cNvSpPr txBox="1"/>
            <p:nvPr/>
          </p:nvSpPr>
          <p:spPr>
            <a:xfrm>
              <a:off x="4806780" y="0"/>
              <a:ext cx="4462792" cy="134577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mn-MN" sz="1200" b="1" kern="1200" dirty="0">
                  <a:latin typeface="Arial" panose="020B0604020202020204" pitchFamily="34" charset="0"/>
                  <a:cs typeface="Arial" panose="020B0604020202020204" pitchFamily="34" charset="0"/>
                </a:rPr>
                <a:t>Гүйцэтгэл</a:t>
              </a:r>
              <a:endParaRPr lang="en-US" sz="1200" b="1" kern="1200" dirty="0">
                <a:latin typeface="Arial" panose="020B0604020202020204" pitchFamily="34" charset="0"/>
                <a:cs typeface="Arial" panose="020B0604020202020204" pitchFamily="34" charset="0"/>
              </a:endParaRPr>
            </a:p>
          </p:txBody>
        </p:sp>
      </p:grpSp>
      <p:grpSp>
        <p:nvGrpSpPr>
          <p:cNvPr id="34" name="Group 33">
            <a:extLst>
              <a:ext uri="{FF2B5EF4-FFF2-40B4-BE49-F238E27FC236}">
                <a16:creationId xmlns:a16="http://schemas.microsoft.com/office/drawing/2014/main" id="{53C8A2BE-F3E6-4956-BD2D-857A4B4DBFA8}"/>
              </a:ext>
            </a:extLst>
          </p:cNvPr>
          <p:cNvGrpSpPr/>
          <p:nvPr/>
        </p:nvGrpSpPr>
        <p:grpSpPr>
          <a:xfrm>
            <a:off x="6634835" y="2645258"/>
            <a:ext cx="3657561" cy="519715"/>
            <a:chOff x="5203935" y="1695154"/>
            <a:chExt cx="3657561" cy="519715"/>
          </a:xfrm>
        </p:grpSpPr>
        <p:sp>
          <p:nvSpPr>
            <p:cNvPr id="44" name="Rectangle: Rounded Corners 43">
              <a:extLst>
                <a:ext uri="{FF2B5EF4-FFF2-40B4-BE49-F238E27FC236}">
                  <a16:creationId xmlns:a16="http://schemas.microsoft.com/office/drawing/2014/main" id="{0BC86AB7-4822-4F04-8B89-4B73AD6DC43E}"/>
                </a:ext>
              </a:extLst>
            </p:cNvPr>
            <p:cNvSpPr/>
            <p:nvPr/>
          </p:nvSpPr>
          <p:spPr>
            <a:xfrm>
              <a:off x="5203935" y="1695154"/>
              <a:ext cx="3657561" cy="519715"/>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Rectangle: Rounded Corners 20">
              <a:extLst>
                <a:ext uri="{FF2B5EF4-FFF2-40B4-BE49-F238E27FC236}">
                  <a16:creationId xmlns:a16="http://schemas.microsoft.com/office/drawing/2014/main" id="{7C481516-D550-4330-AB2C-3C2A76507B12}"/>
                </a:ext>
              </a:extLst>
            </p:cNvPr>
            <p:cNvSpPr txBox="1"/>
            <p:nvPr/>
          </p:nvSpPr>
          <p:spPr>
            <a:xfrm>
              <a:off x="5219157" y="1710376"/>
              <a:ext cx="3627117" cy="48927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mn-MN" sz="1400" dirty="0">
                  <a:latin typeface="Arial" panose="020B0604020202020204" pitchFamily="34" charset="0"/>
                  <a:cs typeface="Arial" panose="020B0604020202020204" pitchFamily="34" charset="0"/>
                </a:rPr>
                <a:t>38 т</a:t>
              </a:r>
              <a:r>
                <a:rPr lang="mn-MN" sz="1400" kern="1200" dirty="0">
                  <a:latin typeface="Arial" panose="020B0604020202020204" pitchFamily="34" charset="0"/>
                  <a:cs typeface="Arial" panose="020B0604020202020204" pitchFamily="34" charset="0"/>
                </a:rPr>
                <a:t>ээврийн хэрэгслээс 29 нь бүрэн ажиллагаатай байна. </a:t>
              </a:r>
              <a:endParaRPr lang="en-US" sz="1400" kern="1200" dirty="0">
                <a:latin typeface="Arial" panose="020B0604020202020204" pitchFamily="34" charset="0"/>
                <a:cs typeface="Arial" panose="020B0604020202020204" pitchFamily="34" charset="0"/>
              </a:endParaRPr>
            </a:p>
          </p:txBody>
        </p:sp>
      </p:grpSp>
      <p:grpSp>
        <p:nvGrpSpPr>
          <p:cNvPr id="35" name="Group 34">
            <a:extLst>
              <a:ext uri="{FF2B5EF4-FFF2-40B4-BE49-F238E27FC236}">
                <a16:creationId xmlns:a16="http://schemas.microsoft.com/office/drawing/2014/main" id="{709D06AE-8B56-4C16-A235-F15DA2140B00}"/>
              </a:ext>
            </a:extLst>
          </p:cNvPr>
          <p:cNvGrpSpPr/>
          <p:nvPr/>
        </p:nvGrpSpPr>
        <p:grpSpPr>
          <a:xfrm>
            <a:off x="6650057" y="3171060"/>
            <a:ext cx="3657561" cy="524652"/>
            <a:chOff x="5203935" y="2271677"/>
            <a:chExt cx="3657561" cy="524652"/>
          </a:xfrm>
        </p:grpSpPr>
        <p:sp>
          <p:nvSpPr>
            <p:cNvPr id="42" name="Rectangle: Rounded Corners 41">
              <a:extLst>
                <a:ext uri="{FF2B5EF4-FFF2-40B4-BE49-F238E27FC236}">
                  <a16:creationId xmlns:a16="http://schemas.microsoft.com/office/drawing/2014/main" id="{C51FAD30-4CB8-45A9-AA57-1858D197A240}"/>
                </a:ext>
              </a:extLst>
            </p:cNvPr>
            <p:cNvSpPr/>
            <p:nvPr/>
          </p:nvSpPr>
          <p:spPr>
            <a:xfrm>
              <a:off x="5203935" y="2271677"/>
              <a:ext cx="3657561" cy="524652"/>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3" name="Rectangle: Rounded Corners 22">
              <a:extLst>
                <a:ext uri="{FF2B5EF4-FFF2-40B4-BE49-F238E27FC236}">
                  <a16:creationId xmlns:a16="http://schemas.microsoft.com/office/drawing/2014/main" id="{54DB0C73-BD47-4E51-BBEC-692874F324E8}"/>
                </a:ext>
              </a:extLst>
            </p:cNvPr>
            <p:cNvSpPr txBox="1"/>
            <p:nvPr/>
          </p:nvSpPr>
          <p:spPr>
            <a:xfrm>
              <a:off x="5219302" y="2287044"/>
              <a:ext cx="3626827" cy="4939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mn-MN" sz="1400" kern="1200" dirty="0">
                  <a:latin typeface="Arial" panose="020B0604020202020204" pitchFamily="34" charset="0"/>
                  <a:cs typeface="Arial" panose="020B0604020202020204" pitchFamily="34" charset="0"/>
                </a:rPr>
                <a:t>Үйлдвэрийн шугамыг салгах төсөл хэрэгжсээгүй.</a:t>
              </a:r>
              <a:endParaRPr lang="en-US" sz="1400" kern="1200" dirty="0">
                <a:latin typeface="Arial" panose="020B0604020202020204" pitchFamily="34" charset="0"/>
                <a:cs typeface="Arial" panose="020B0604020202020204" pitchFamily="34" charset="0"/>
              </a:endParaRPr>
            </a:p>
          </p:txBody>
        </p:sp>
      </p:grpSp>
      <p:grpSp>
        <p:nvGrpSpPr>
          <p:cNvPr id="36" name="Group 35">
            <a:extLst>
              <a:ext uri="{FF2B5EF4-FFF2-40B4-BE49-F238E27FC236}">
                <a16:creationId xmlns:a16="http://schemas.microsoft.com/office/drawing/2014/main" id="{300238E3-C474-4FD4-AEBB-F26CC64AB2C3}"/>
              </a:ext>
            </a:extLst>
          </p:cNvPr>
          <p:cNvGrpSpPr/>
          <p:nvPr/>
        </p:nvGrpSpPr>
        <p:grpSpPr>
          <a:xfrm>
            <a:off x="6650056" y="3718173"/>
            <a:ext cx="3657561" cy="463121"/>
            <a:chOff x="5203935" y="2933850"/>
            <a:chExt cx="3657561" cy="463121"/>
          </a:xfrm>
        </p:grpSpPr>
        <p:sp>
          <p:nvSpPr>
            <p:cNvPr id="40" name="Rectangle: Rounded Corners 39">
              <a:extLst>
                <a:ext uri="{FF2B5EF4-FFF2-40B4-BE49-F238E27FC236}">
                  <a16:creationId xmlns:a16="http://schemas.microsoft.com/office/drawing/2014/main" id="{273D0F5B-7632-409E-BECF-8E4D627A593C}"/>
                </a:ext>
              </a:extLst>
            </p:cNvPr>
            <p:cNvSpPr/>
            <p:nvPr/>
          </p:nvSpPr>
          <p:spPr>
            <a:xfrm>
              <a:off x="5203935" y="2933850"/>
              <a:ext cx="3657561" cy="463121"/>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1" name="Rectangle: Rounded Corners 24">
              <a:extLst>
                <a:ext uri="{FF2B5EF4-FFF2-40B4-BE49-F238E27FC236}">
                  <a16:creationId xmlns:a16="http://schemas.microsoft.com/office/drawing/2014/main" id="{AD3014D3-5ADE-49CE-A149-E36ED41B9695}"/>
                </a:ext>
              </a:extLst>
            </p:cNvPr>
            <p:cNvSpPr txBox="1"/>
            <p:nvPr/>
          </p:nvSpPr>
          <p:spPr>
            <a:xfrm>
              <a:off x="5217499" y="2947414"/>
              <a:ext cx="3630433" cy="43599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mn-MN" sz="1400" kern="1200" dirty="0">
                  <a:latin typeface="Arial" panose="020B0604020202020204" pitchFamily="34" charset="0"/>
                  <a:cs typeface="Arial" panose="020B0604020202020204" pitchFamily="34" charset="0"/>
                </a:rPr>
                <a:t>Үйлдвэр болон үйлдвэрийн талбайд 36 камер суулгаж бүрэн камержуулсан</a:t>
              </a:r>
              <a:endParaRPr lang="en-US" sz="1400" kern="1200" dirty="0">
                <a:latin typeface="Arial" panose="020B0604020202020204" pitchFamily="34" charset="0"/>
                <a:cs typeface="Arial" panose="020B0604020202020204" pitchFamily="34" charset="0"/>
              </a:endParaRPr>
            </a:p>
          </p:txBody>
        </p:sp>
      </p:grpSp>
      <p:grpSp>
        <p:nvGrpSpPr>
          <p:cNvPr id="37" name="Group 36">
            <a:extLst>
              <a:ext uri="{FF2B5EF4-FFF2-40B4-BE49-F238E27FC236}">
                <a16:creationId xmlns:a16="http://schemas.microsoft.com/office/drawing/2014/main" id="{25D325BD-19DB-4AE4-A7FD-3235DD79D67F}"/>
              </a:ext>
            </a:extLst>
          </p:cNvPr>
          <p:cNvGrpSpPr/>
          <p:nvPr/>
        </p:nvGrpSpPr>
        <p:grpSpPr>
          <a:xfrm>
            <a:off x="6650056" y="4186006"/>
            <a:ext cx="3657561" cy="539264"/>
            <a:chOff x="5203935" y="3549822"/>
            <a:chExt cx="3657561" cy="539264"/>
          </a:xfrm>
        </p:grpSpPr>
        <p:sp>
          <p:nvSpPr>
            <p:cNvPr id="38" name="Rectangle: Rounded Corners 37">
              <a:extLst>
                <a:ext uri="{FF2B5EF4-FFF2-40B4-BE49-F238E27FC236}">
                  <a16:creationId xmlns:a16="http://schemas.microsoft.com/office/drawing/2014/main" id="{145B93C5-08AF-4514-81F0-FF17AB2E10B0}"/>
                </a:ext>
              </a:extLst>
            </p:cNvPr>
            <p:cNvSpPr/>
            <p:nvPr/>
          </p:nvSpPr>
          <p:spPr>
            <a:xfrm>
              <a:off x="5203935" y="3549822"/>
              <a:ext cx="3657561" cy="539264"/>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9" name="Rectangle: Rounded Corners 26">
              <a:extLst>
                <a:ext uri="{FF2B5EF4-FFF2-40B4-BE49-F238E27FC236}">
                  <a16:creationId xmlns:a16="http://schemas.microsoft.com/office/drawing/2014/main" id="{55B96540-6306-4681-92B0-D9CCBC5D2CBA}"/>
                </a:ext>
              </a:extLst>
            </p:cNvPr>
            <p:cNvSpPr txBox="1"/>
            <p:nvPr/>
          </p:nvSpPr>
          <p:spPr>
            <a:xfrm>
              <a:off x="5219730" y="3565617"/>
              <a:ext cx="3625971" cy="50767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mn-MN" sz="1400" kern="1200" dirty="0">
                  <a:latin typeface="Arial" panose="020B0604020202020204" pitchFamily="34" charset="0"/>
                  <a:cs typeface="Arial" panose="020B0604020202020204" pitchFamily="34" charset="0"/>
                </a:rPr>
                <a:t>Ажиллаж байгаа 26 техникт түлшний хяналтын систем болон </a:t>
              </a:r>
              <a:r>
                <a:rPr lang="en-US" sz="1400" kern="1200" dirty="0">
                  <a:latin typeface="Arial" panose="020B0604020202020204" pitchFamily="34" charset="0"/>
                  <a:cs typeface="Arial" panose="020B0604020202020204" pitchFamily="34" charset="0"/>
                </a:rPr>
                <a:t>GPS </a:t>
              </a:r>
              <a:r>
                <a:rPr lang="mn-MN" sz="1400" kern="1200" dirty="0">
                  <a:latin typeface="Arial" panose="020B0604020202020204" pitchFamily="34" charset="0"/>
                  <a:cs typeface="Arial" panose="020B0604020202020204" pitchFamily="34" charset="0"/>
                </a:rPr>
                <a:t>суулгасан. </a:t>
              </a:r>
              <a:endParaRPr lang="en-US" sz="1400" kern="1200" dirty="0">
                <a:latin typeface="Arial" panose="020B0604020202020204" pitchFamily="34" charset="0"/>
                <a:cs typeface="Arial" panose="020B0604020202020204" pitchFamily="34" charset="0"/>
              </a:endParaRPr>
            </a:p>
          </p:txBody>
        </p:sp>
      </p:grpSp>
      <p:sp>
        <p:nvSpPr>
          <p:cNvPr id="62" name="Title 1">
            <a:extLst>
              <a:ext uri="{FF2B5EF4-FFF2-40B4-BE49-F238E27FC236}">
                <a16:creationId xmlns:a16="http://schemas.microsoft.com/office/drawing/2014/main" id="{BDDDB747-965B-427C-B25F-7D078D13407A}"/>
              </a:ext>
            </a:extLst>
          </p:cNvPr>
          <p:cNvSpPr>
            <a:spLocks noGrp="1"/>
          </p:cNvSpPr>
          <p:nvPr>
            <p:ph type="title"/>
          </p:nvPr>
        </p:nvSpPr>
        <p:spPr>
          <a:xfrm>
            <a:off x="838200" y="365125"/>
            <a:ext cx="6858000" cy="1027907"/>
          </a:xfrm>
        </p:spPr>
        <p:txBody>
          <a:bodyPr>
            <a:normAutofit/>
          </a:bodyPr>
          <a:lstStyle/>
          <a:p>
            <a:r>
              <a:rPr lang="mn-MN" sz="3200" dirty="0">
                <a:latin typeface="Arial" panose="020B0604020202020204" pitchFamily="34" charset="0"/>
                <a:ea typeface="Roboto" panose="02000000000000000000" pitchFamily="2" charset="0"/>
                <a:cs typeface="Arial" panose="020B0604020202020204" pitchFamily="34" charset="0"/>
              </a:rPr>
              <a:t>Үйл ажиллагааны тайлан</a:t>
            </a:r>
            <a:br>
              <a:rPr lang="en-US" sz="3200" dirty="0">
                <a:latin typeface="Arial" panose="020B0604020202020204" pitchFamily="34" charset="0"/>
                <a:ea typeface="Roboto" panose="02000000000000000000" pitchFamily="2" charset="0"/>
                <a:cs typeface="Arial" panose="020B0604020202020204" pitchFamily="34" charset="0"/>
              </a:rPr>
            </a:br>
            <a:r>
              <a:rPr lang="mn-MN" sz="2400" dirty="0">
                <a:latin typeface="Arial" panose="020B0604020202020204" pitchFamily="34" charset="0"/>
                <a:ea typeface="Roboto" panose="02000000000000000000" pitchFamily="2" charset="0"/>
                <a:cs typeface="Arial" panose="020B0604020202020204" pitchFamily="34" charset="0"/>
              </a:rPr>
              <a:t>Төлөвлөгөөний биелэлт</a:t>
            </a:r>
            <a:endParaRPr lang="mn-MN" sz="3200" dirty="0">
              <a:latin typeface="Arial" panose="020B0604020202020204" pitchFamily="34" charset="0"/>
              <a:ea typeface="Roboto" panose="02000000000000000000" pitchFamily="2" charset="0"/>
              <a:cs typeface="Arial" panose="020B0604020202020204" pitchFamily="34" charset="0"/>
            </a:endParaRPr>
          </a:p>
        </p:txBody>
      </p:sp>
      <p:grpSp>
        <p:nvGrpSpPr>
          <p:cNvPr id="65" name="Group 64">
            <a:extLst>
              <a:ext uri="{FF2B5EF4-FFF2-40B4-BE49-F238E27FC236}">
                <a16:creationId xmlns:a16="http://schemas.microsoft.com/office/drawing/2014/main" id="{9BB88D3C-96CD-4682-9F83-CF6FC314E388}"/>
              </a:ext>
            </a:extLst>
          </p:cNvPr>
          <p:cNvGrpSpPr/>
          <p:nvPr/>
        </p:nvGrpSpPr>
        <p:grpSpPr>
          <a:xfrm>
            <a:off x="1894652" y="4741227"/>
            <a:ext cx="3657561" cy="539264"/>
            <a:chOff x="406433" y="3549822"/>
            <a:chExt cx="3657561" cy="539264"/>
          </a:xfrm>
        </p:grpSpPr>
        <p:sp>
          <p:nvSpPr>
            <p:cNvPr id="66" name="Rectangle: Rounded Corners 65">
              <a:extLst>
                <a:ext uri="{FF2B5EF4-FFF2-40B4-BE49-F238E27FC236}">
                  <a16:creationId xmlns:a16="http://schemas.microsoft.com/office/drawing/2014/main" id="{7D85E4C2-2696-4C5C-ACA9-4553081E83EF}"/>
                </a:ext>
              </a:extLst>
            </p:cNvPr>
            <p:cNvSpPr/>
            <p:nvPr/>
          </p:nvSpPr>
          <p:spPr>
            <a:xfrm>
              <a:off x="406433" y="3549822"/>
              <a:ext cx="3657561" cy="539264"/>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7" name="Rectangle: Rounded Corners 14">
              <a:extLst>
                <a:ext uri="{FF2B5EF4-FFF2-40B4-BE49-F238E27FC236}">
                  <a16:creationId xmlns:a16="http://schemas.microsoft.com/office/drawing/2014/main" id="{A4892FAE-1053-48AE-A52E-5286DD69CEAA}"/>
                </a:ext>
              </a:extLst>
            </p:cNvPr>
            <p:cNvSpPr txBox="1"/>
            <p:nvPr/>
          </p:nvSpPr>
          <p:spPr>
            <a:xfrm>
              <a:off x="422228" y="3565617"/>
              <a:ext cx="3625971" cy="50767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mn-MN" sz="1400" kern="1200" dirty="0">
                  <a:latin typeface="Arial" panose="020B0604020202020204" pitchFamily="34" charset="0"/>
                  <a:cs typeface="Arial" panose="020B0604020202020204" pitchFamily="34" charset="0"/>
                </a:rPr>
                <a:t>Үйл ажиллагаанд Олон улсын </a:t>
              </a:r>
              <a:r>
                <a:rPr lang="en-US" sz="1400" kern="1200" dirty="0">
                  <a:latin typeface="Arial" panose="020B0604020202020204" pitchFamily="34" charset="0"/>
                  <a:cs typeface="Arial" panose="020B0604020202020204" pitchFamily="34" charset="0"/>
                </a:rPr>
                <a:t>ISO9001:2015 </a:t>
              </a:r>
              <a:r>
                <a:rPr lang="mn-MN" sz="1400" kern="1200" dirty="0">
                  <a:latin typeface="Arial" panose="020B0604020202020204" pitchFamily="34" charset="0"/>
                  <a:cs typeface="Arial" panose="020B0604020202020204" pitchFamily="34" charset="0"/>
                </a:rPr>
                <a:t>стандартыг нэвтрүүлэх</a:t>
              </a:r>
              <a:endParaRPr lang="en-US" sz="1400" kern="1200" dirty="0">
                <a:latin typeface="Arial" panose="020B0604020202020204" pitchFamily="34" charset="0"/>
                <a:cs typeface="Arial" panose="020B0604020202020204" pitchFamily="34" charset="0"/>
              </a:endParaRPr>
            </a:p>
          </p:txBody>
        </p:sp>
      </p:grpSp>
      <p:grpSp>
        <p:nvGrpSpPr>
          <p:cNvPr id="68" name="Group 67">
            <a:extLst>
              <a:ext uri="{FF2B5EF4-FFF2-40B4-BE49-F238E27FC236}">
                <a16:creationId xmlns:a16="http://schemas.microsoft.com/office/drawing/2014/main" id="{1778DDF2-9B9A-441A-93C1-C9237035C998}"/>
              </a:ext>
            </a:extLst>
          </p:cNvPr>
          <p:cNvGrpSpPr/>
          <p:nvPr/>
        </p:nvGrpSpPr>
        <p:grpSpPr>
          <a:xfrm>
            <a:off x="6619613" y="4757022"/>
            <a:ext cx="3657561" cy="539264"/>
            <a:chOff x="5203935" y="3549822"/>
            <a:chExt cx="3657561" cy="539264"/>
          </a:xfrm>
        </p:grpSpPr>
        <p:sp>
          <p:nvSpPr>
            <p:cNvPr id="69" name="Rectangle: Rounded Corners 68">
              <a:extLst>
                <a:ext uri="{FF2B5EF4-FFF2-40B4-BE49-F238E27FC236}">
                  <a16:creationId xmlns:a16="http://schemas.microsoft.com/office/drawing/2014/main" id="{9BA59C5A-75B8-44BB-8410-3CA161C8D31F}"/>
                </a:ext>
              </a:extLst>
            </p:cNvPr>
            <p:cNvSpPr/>
            <p:nvPr/>
          </p:nvSpPr>
          <p:spPr>
            <a:xfrm>
              <a:off x="5203935" y="3549822"/>
              <a:ext cx="3657561" cy="539264"/>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0" name="Rectangle: Rounded Corners 26">
              <a:extLst>
                <a:ext uri="{FF2B5EF4-FFF2-40B4-BE49-F238E27FC236}">
                  <a16:creationId xmlns:a16="http://schemas.microsoft.com/office/drawing/2014/main" id="{AB10FCA2-F09B-4204-AE80-F985433AF8FF}"/>
                </a:ext>
              </a:extLst>
            </p:cNvPr>
            <p:cNvSpPr txBox="1"/>
            <p:nvPr/>
          </p:nvSpPr>
          <p:spPr>
            <a:xfrm>
              <a:off x="5219730" y="3565617"/>
              <a:ext cx="3625971" cy="50767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dirty="0">
                  <a:latin typeface="Arial" panose="020B0604020202020204" pitchFamily="34" charset="0"/>
                  <a:cs typeface="Arial" panose="020B0604020202020204" pitchFamily="34" charset="0"/>
                </a:rPr>
                <a:t>ISO9001:2015 </a:t>
              </a:r>
              <a:r>
                <a:rPr lang="mn-MN" sz="1400" dirty="0">
                  <a:latin typeface="Arial" panose="020B0604020202020204" pitchFamily="34" charset="0"/>
                  <a:cs typeface="Arial" panose="020B0604020202020204" pitchFamily="34" charset="0"/>
                </a:rPr>
                <a:t>стандартын баталгаажуулалт хийгдээгүй.</a:t>
              </a:r>
              <a:endParaRPr lang="en-US" sz="1400" kern="1200" dirty="0">
                <a:latin typeface="Arial" panose="020B0604020202020204" pitchFamily="34" charset="0"/>
                <a:cs typeface="Arial" panose="020B0604020202020204" pitchFamily="34" charset="0"/>
              </a:endParaRPr>
            </a:p>
          </p:txBody>
        </p:sp>
      </p:grpSp>
      <p:sp>
        <p:nvSpPr>
          <p:cNvPr id="72" name="TextBox 71">
            <a:extLst>
              <a:ext uri="{FF2B5EF4-FFF2-40B4-BE49-F238E27FC236}">
                <a16:creationId xmlns:a16="http://schemas.microsoft.com/office/drawing/2014/main" id="{6D917DD8-F744-4D9D-9596-9FB962C1B481}"/>
              </a:ext>
            </a:extLst>
          </p:cNvPr>
          <p:cNvSpPr txBox="1"/>
          <p:nvPr/>
        </p:nvSpPr>
        <p:spPr>
          <a:xfrm>
            <a:off x="5861943" y="2828743"/>
            <a:ext cx="543739" cy="307777"/>
          </a:xfrm>
          <a:prstGeom prst="rect">
            <a:avLst/>
          </a:prstGeom>
          <a:noFill/>
        </p:spPr>
        <p:txBody>
          <a:bodyPr wrap="none" rtlCol="0">
            <a:spAutoFit/>
          </a:bodyPr>
          <a:lstStyle/>
          <a:p>
            <a:r>
              <a:rPr lang="mn-MN" sz="1400" dirty="0">
                <a:latin typeface="Arial" panose="020B0604020202020204" pitchFamily="34" charset="0"/>
                <a:cs typeface="Arial" panose="020B0604020202020204" pitchFamily="34" charset="0"/>
              </a:rPr>
              <a:t>76%</a:t>
            </a:r>
            <a:endParaRPr lang="en-US" sz="1400" dirty="0">
              <a:latin typeface="Arial" panose="020B0604020202020204" pitchFamily="34" charset="0"/>
              <a:cs typeface="Arial" panose="020B0604020202020204" pitchFamily="34" charset="0"/>
            </a:endParaRPr>
          </a:p>
        </p:txBody>
      </p:sp>
      <p:sp>
        <p:nvSpPr>
          <p:cNvPr id="73" name="TextBox 72">
            <a:extLst>
              <a:ext uri="{FF2B5EF4-FFF2-40B4-BE49-F238E27FC236}">
                <a16:creationId xmlns:a16="http://schemas.microsoft.com/office/drawing/2014/main" id="{6FC678B9-CF2E-45C1-8F5D-F977F7B1ED4C}"/>
              </a:ext>
            </a:extLst>
          </p:cNvPr>
          <p:cNvSpPr txBox="1"/>
          <p:nvPr/>
        </p:nvSpPr>
        <p:spPr>
          <a:xfrm>
            <a:off x="5914924" y="3324958"/>
            <a:ext cx="444352" cy="307777"/>
          </a:xfrm>
          <a:prstGeom prst="rect">
            <a:avLst/>
          </a:prstGeom>
          <a:noFill/>
        </p:spPr>
        <p:txBody>
          <a:bodyPr wrap="none" rtlCol="0">
            <a:spAutoFit/>
          </a:bodyPr>
          <a:lstStyle/>
          <a:p>
            <a:r>
              <a:rPr lang="mn-MN" sz="1400" dirty="0">
                <a:latin typeface="Arial" panose="020B0604020202020204" pitchFamily="34" charset="0"/>
                <a:cs typeface="Arial" panose="020B0604020202020204" pitchFamily="34" charset="0"/>
              </a:rPr>
              <a:t>0%</a:t>
            </a:r>
            <a:endParaRPr lang="en-US" sz="1400" dirty="0">
              <a:latin typeface="Arial" panose="020B0604020202020204" pitchFamily="34" charset="0"/>
              <a:cs typeface="Arial" panose="020B0604020202020204" pitchFamily="34" charset="0"/>
            </a:endParaRPr>
          </a:p>
        </p:txBody>
      </p:sp>
      <p:sp>
        <p:nvSpPr>
          <p:cNvPr id="74" name="TextBox 73">
            <a:extLst>
              <a:ext uri="{FF2B5EF4-FFF2-40B4-BE49-F238E27FC236}">
                <a16:creationId xmlns:a16="http://schemas.microsoft.com/office/drawing/2014/main" id="{02AF9BF4-6B16-468C-AED3-C640ECFD1D8B}"/>
              </a:ext>
            </a:extLst>
          </p:cNvPr>
          <p:cNvSpPr txBox="1"/>
          <p:nvPr/>
        </p:nvSpPr>
        <p:spPr>
          <a:xfrm>
            <a:off x="5820935" y="3788270"/>
            <a:ext cx="643125" cy="307777"/>
          </a:xfrm>
          <a:prstGeom prst="rect">
            <a:avLst/>
          </a:prstGeom>
          <a:noFill/>
        </p:spPr>
        <p:txBody>
          <a:bodyPr wrap="none" rtlCol="0">
            <a:spAutoFit/>
          </a:bodyPr>
          <a:lstStyle/>
          <a:p>
            <a:r>
              <a:rPr lang="mn-MN" sz="1400" dirty="0">
                <a:latin typeface="Arial" panose="020B0604020202020204" pitchFamily="34" charset="0"/>
                <a:cs typeface="Arial" panose="020B0604020202020204" pitchFamily="34" charset="0"/>
              </a:rPr>
              <a:t>100%</a:t>
            </a:r>
            <a:endParaRPr lang="en-US" sz="1400" dirty="0">
              <a:latin typeface="Arial" panose="020B0604020202020204" pitchFamily="34" charset="0"/>
              <a:cs typeface="Arial" panose="020B0604020202020204" pitchFamily="34" charset="0"/>
            </a:endParaRPr>
          </a:p>
        </p:txBody>
      </p:sp>
      <p:sp>
        <p:nvSpPr>
          <p:cNvPr id="75" name="TextBox 74">
            <a:extLst>
              <a:ext uri="{FF2B5EF4-FFF2-40B4-BE49-F238E27FC236}">
                <a16:creationId xmlns:a16="http://schemas.microsoft.com/office/drawing/2014/main" id="{2AA2B7F3-F4DB-4A22-AEC4-D7B0FEE5FA11}"/>
              </a:ext>
            </a:extLst>
          </p:cNvPr>
          <p:cNvSpPr txBox="1"/>
          <p:nvPr/>
        </p:nvSpPr>
        <p:spPr>
          <a:xfrm>
            <a:off x="5870627" y="4314229"/>
            <a:ext cx="543739" cy="307777"/>
          </a:xfrm>
          <a:prstGeom prst="rect">
            <a:avLst/>
          </a:prstGeom>
          <a:noFill/>
        </p:spPr>
        <p:txBody>
          <a:bodyPr wrap="none" rtlCol="0">
            <a:spAutoFit/>
          </a:bodyPr>
          <a:lstStyle/>
          <a:p>
            <a:r>
              <a:rPr lang="mn-MN" sz="1400" dirty="0">
                <a:latin typeface="Arial" panose="020B0604020202020204" pitchFamily="34" charset="0"/>
                <a:cs typeface="Arial" panose="020B0604020202020204" pitchFamily="34" charset="0"/>
              </a:rPr>
              <a:t>90%</a:t>
            </a:r>
            <a:endParaRPr lang="en-US" sz="1400" dirty="0">
              <a:latin typeface="Arial" panose="020B0604020202020204" pitchFamily="34" charset="0"/>
              <a:cs typeface="Arial" panose="020B0604020202020204" pitchFamily="34" charset="0"/>
            </a:endParaRPr>
          </a:p>
        </p:txBody>
      </p:sp>
      <p:sp>
        <p:nvSpPr>
          <p:cNvPr id="76" name="TextBox 75">
            <a:extLst>
              <a:ext uri="{FF2B5EF4-FFF2-40B4-BE49-F238E27FC236}">
                <a16:creationId xmlns:a16="http://schemas.microsoft.com/office/drawing/2014/main" id="{D98FF0F3-5C76-4AA5-A50A-8FA6EF06CA6D}"/>
              </a:ext>
            </a:extLst>
          </p:cNvPr>
          <p:cNvSpPr txBox="1"/>
          <p:nvPr/>
        </p:nvSpPr>
        <p:spPr>
          <a:xfrm>
            <a:off x="5852629" y="4820891"/>
            <a:ext cx="543739" cy="307777"/>
          </a:xfrm>
          <a:prstGeom prst="rect">
            <a:avLst/>
          </a:prstGeom>
          <a:noFill/>
        </p:spPr>
        <p:txBody>
          <a:bodyPr wrap="none" rtlCol="0">
            <a:spAutoFit/>
          </a:bodyPr>
          <a:lstStyle/>
          <a:p>
            <a:r>
              <a:rPr lang="mn-MN" sz="1400" dirty="0">
                <a:latin typeface="Arial" panose="020B0604020202020204" pitchFamily="34" charset="0"/>
                <a:cs typeface="Arial" panose="020B0604020202020204" pitchFamily="34" charset="0"/>
              </a:rPr>
              <a:t>50%</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72372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4172</TotalTime>
  <Words>2830</Words>
  <Application>Microsoft Office PowerPoint</Application>
  <PresentationFormat>Widescreen</PresentationFormat>
  <Paragraphs>754</Paragraphs>
  <Slides>23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Calibri</vt:lpstr>
      <vt:lpstr>Calibri Light</vt:lpstr>
      <vt:lpstr>Roboto</vt:lpstr>
      <vt:lpstr>Roboto Light</vt:lpstr>
      <vt:lpstr>Times New Roman</vt:lpstr>
      <vt:lpstr>Wingdings</vt:lpstr>
      <vt:lpstr>Office Theme</vt:lpstr>
      <vt:lpstr>2019 оны жилийн эцсийн тайлан</vt:lpstr>
      <vt:lpstr>Үйл ажиллагааны тайлан Агуулга</vt:lpstr>
      <vt:lpstr>Үйл ажиллагааны тайлан</vt:lpstr>
      <vt:lpstr>Үйл ажиллагааны тайлан</vt:lpstr>
      <vt:lpstr>Үйл ажиллагааны тайлан Төлөвлөгөөний биелэлт</vt:lpstr>
      <vt:lpstr>Үйл ажиллагааны тайлан Төлөвлөгөөний биелэлт</vt:lpstr>
      <vt:lpstr>Үйл ажиллагааны тайлан Төлөвлөгөөний биелэлт</vt:lpstr>
      <vt:lpstr>Үйл ажиллагааны тайлан Төлөвлөгөөний биелэлт</vt:lpstr>
      <vt:lpstr>Үйл ажиллагааны тайлан Төлөвлөгөөний биелэлт</vt:lpstr>
      <vt:lpstr>Борлуулалтын тайлан</vt:lpstr>
      <vt:lpstr>Борлуулалтын тайлан</vt:lpstr>
      <vt:lpstr>Борлуулалтын тайлан</vt:lpstr>
      <vt:lpstr>Санхүүгийн тайлан</vt:lpstr>
      <vt:lpstr>Санхүүгийн тайлан</vt:lpstr>
      <vt:lpstr>Санхүүгийн тайлан Төлөвлөгөө гүйцэттгэл</vt:lpstr>
      <vt:lpstr>Санхүүгийн тайлан Төсөв гүйцэтгэл</vt:lpstr>
      <vt:lpstr>Санхүүгийн тайлан</vt:lpstr>
      <vt:lpstr>Санхүүгийн тайлан</vt:lpstr>
      <vt:lpstr>Санхүүгийн тайлан</vt:lpstr>
      <vt:lpstr>Зээлийн мэдээлэл</vt:lpstr>
      <vt:lpstr>Хувьцааны мэдээлэл</vt:lpstr>
      <vt:lpstr>Хувьцааны мэдээлэл</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ИЛТГЭЛИЙН НЭР</dc:title>
  <dc:creator>Ceel Mgl</dc:creator>
  <cp:lastModifiedBy>Puntsagdorj</cp:lastModifiedBy>
  <cp:revision>148</cp:revision>
  <dcterms:created xsi:type="dcterms:W3CDTF">2018-12-12T19:56:47Z</dcterms:created>
  <dcterms:modified xsi:type="dcterms:W3CDTF">2020-03-02T05:09:07Z</dcterms:modified>
</cp:coreProperties>
</file>