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5" r:id="rId6"/>
    <p:sldId id="260" r:id="rId7"/>
    <p:sldId id="296" r:id="rId8"/>
    <p:sldId id="270" r:id="rId9"/>
    <p:sldId id="272" r:id="rId10"/>
    <p:sldId id="308" r:id="rId11"/>
    <p:sldId id="297" r:id="rId12"/>
    <p:sldId id="280" r:id="rId13"/>
    <p:sldId id="298" r:id="rId14"/>
    <p:sldId id="259" r:id="rId15"/>
    <p:sldId id="271" r:id="rId16"/>
    <p:sldId id="299" r:id="rId17"/>
    <p:sldId id="300" r:id="rId18"/>
    <p:sldId id="309" r:id="rId19"/>
    <p:sldId id="275" r:id="rId20"/>
    <p:sldId id="290" r:id="rId21"/>
    <p:sldId id="289" r:id="rId22"/>
    <p:sldId id="301" r:id="rId23"/>
    <p:sldId id="277" r:id="rId24"/>
    <p:sldId id="278" r:id="rId25"/>
    <p:sldId id="279" r:id="rId26"/>
    <p:sldId id="302" r:id="rId27"/>
    <p:sldId id="303" r:id="rId28"/>
    <p:sldId id="304" r:id="rId29"/>
    <p:sldId id="305" r:id="rId30"/>
    <p:sldId id="306" r:id="rId31"/>
    <p:sldId id="307" r:id="rId32"/>
    <p:sldId id="262" r:id="rId33"/>
  </p:sldIdLst>
  <p:sldSz cx="12192000" cy="6858000"/>
  <p:notesSz cx="9296400" cy="7010400"/>
  <p:defaultTextStyle>
    <a:defPPr>
      <a:defRPr lang="m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62F"/>
    <a:srgbClr val="EC4630"/>
    <a:srgbClr val="FF0000"/>
    <a:srgbClr val="A71C20"/>
    <a:srgbClr val="0753D7"/>
    <a:srgbClr val="ED32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60"/>
  </p:normalViewPr>
  <p:slideViewPr>
    <p:cSldViewPr snapToGrid="0">
      <p:cViewPr varScale="1">
        <p:scale>
          <a:sx n="85" d="100"/>
          <a:sy n="85" d="100"/>
        </p:scale>
        <p:origin x="485"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D:\Puntsag-2019\RMC\TUZ\2022%20&#1090;&#1072;&#1081;&#1083;&#1072;&#1085;\2021%20&#1090;&#1072;&#1081;&#1083;&#1072;&#1085;-1.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Puntsag-2019\RMC\TUZ\2022%20&#1090;&#1072;&#1081;&#1083;&#1072;&#1085;\2021%20&#1090;&#1072;&#1081;&#1083;&#1072;&#1085;-1.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untsag-2019\RMC\TUZ\2022%20&#1090;&#1072;&#1081;&#1083;&#1072;&#1085;\2021%20&#1090;&#1072;&#1081;&#1083;&#1072;&#1085;-1.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Puntsag-2019\RMC\TUZ\2022%20&#1090;&#1072;&#1081;&#1083;&#1072;&#1085;\2021%20&#1090;&#1072;&#1081;&#1083;&#1072;&#1085;-1.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Puntsag-2019\RMC\TUZ\2022%20&#1090;&#1072;&#1081;&#1083;&#1072;&#1085;\2021%20&#1090;&#1072;&#1081;&#1083;&#1072;&#1085;-1.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D:\Puntsag-2019\RMC\TUZ\2022%20&#1090;&#1072;&#1081;&#1083;&#1072;&#1085;\2021%20&#1090;&#1072;&#1081;&#1083;&#1072;&#1085;-1.xls"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D:\Puntsag-2019\RMC\TUZ\2022%20&#1090;&#1072;&#1081;&#1083;&#1072;&#1085;\2021%20&#1090;&#1072;&#1081;&#1083;&#1072;&#1085;-1.xls"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oleObject" Target="file:///D:\Puntsag-2019\RMC\TUZ\2022%20&#1090;&#1072;&#1081;&#1083;&#1072;&#1085;\2021%20&#1090;&#1072;&#1081;&#1083;&#1072;&#1085;-1.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Puntsag-2019\RMC\TUZ\2022%20&#1090;&#1072;&#1081;&#1083;&#1072;&#1085;\2021%20&#1090;&#1072;&#1081;&#1083;&#1072;&#1085;-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тоо хэмжээ</c:v>
                </c:pt>
              </c:strCache>
            </c:strRef>
          </c:tx>
          <c:spPr>
            <a:solidFill>
              <a:schemeClr val="accent1"/>
            </a:solid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2022Q4</c:v>
                </c:pt>
                <c:pt idx="1">
                  <c:v>2021Q4</c:v>
                </c:pt>
                <c:pt idx="2">
                  <c:v>2020Q4</c:v>
                </c:pt>
                <c:pt idx="3">
                  <c:v>2019Q4</c:v>
                </c:pt>
                <c:pt idx="4">
                  <c:v>2018Q4</c:v>
                </c:pt>
              </c:strCache>
            </c:strRef>
          </c:cat>
          <c:val>
            <c:numRef>
              <c:f>Sheet1!$C$2:$C$6</c:f>
              <c:numCache>
                <c:formatCode>_-* #,##0.0_₮_-;\-* #,##0.0_₮_-;_-* "-"??_₮_-;_-@_-</c:formatCode>
                <c:ptCount val="5"/>
                <c:pt idx="0">
                  <c:v>83639.100000000006</c:v>
                </c:pt>
                <c:pt idx="1">
                  <c:v>61923.6</c:v>
                </c:pt>
                <c:pt idx="2" formatCode="_-* #,##0_-;\-* #,##0_-;_-* &quot;-&quot;_-;_-@_-">
                  <c:v>42591.5</c:v>
                </c:pt>
                <c:pt idx="3" formatCode="_-* #,##0_-;\-* #,##0_-;_-* &quot;-&quot;_-;_-@_-">
                  <c:v>80507.17</c:v>
                </c:pt>
                <c:pt idx="4" formatCode="_-* #,##0_₮_-;\-* #,##0_₮_-;_-* &quot;-&quot;??_₮_-;_-@_-">
                  <c:v>59531</c:v>
                </c:pt>
              </c:numCache>
            </c:numRef>
          </c:val>
          <c:extLst>
            <c:ext xmlns:c16="http://schemas.microsoft.com/office/drawing/2014/chart" uri="{C3380CC4-5D6E-409C-BE32-E72D297353CC}">
              <c16:uniqueId val="{00000000-AFC3-4F70-AF3E-D64985889B6B}"/>
            </c:ext>
          </c:extLst>
        </c:ser>
        <c:dLbls>
          <c:showLegendKey val="0"/>
          <c:showVal val="0"/>
          <c:showCatName val="0"/>
          <c:showSerName val="0"/>
          <c:showPercent val="0"/>
          <c:showBubbleSize val="0"/>
        </c:dLbls>
        <c:gapWidth val="227"/>
        <c:overlap val="-48"/>
        <c:axId val="1898483248"/>
        <c:axId val="1"/>
      </c:barChart>
      <c:catAx>
        <c:axId val="189848324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b"/>
        <c:numFmt formatCode="_-* #,##0.0_₮_-;\-* #,##0.0_₮_-;_-* &quot;-&quot;??_₮_-;_-@_-" sourceLinked="1"/>
        <c:majorTickMark val="none"/>
        <c:minorTickMark val="none"/>
        <c:tickLblPos val="nextTo"/>
        <c:crossAx val="1898483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324574917265776"/>
          <c:y val="0.12865497076023391"/>
          <c:w val="0.78675425082734218"/>
          <c:h val="0.74269005847953218"/>
        </c:manualLayout>
      </c:layout>
      <c:barChart>
        <c:barDir val="bar"/>
        <c:grouping val="clustered"/>
        <c:varyColors val="0"/>
        <c:ser>
          <c:idx val="0"/>
          <c:order val="0"/>
          <c:tx>
            <c:strRef>
              <c:f>Sheet1!$A$1</c:f>
              <c:strCache>
                <c:ptCount val="1"/>
                <c:pt idx="0">
                  <c:v>Цэвэр борлуулалтын орлого</c:v>
                </c:pt>
              </c:strCache>
            </c:strRef>
          </c:tx>
          <c:spPr>
            <a:solidFill>
              <a:schemeClr val="accent1"/>
            </a:solidFill>
            <a:ln w="25400" cap="flat" cmpd="sng" algn="ctr">
              <a:solidFill>
                <a:schemeClr val="accent1"/>
              </a:solidFill>
              <a:miter lim="800000"/>
            </a:ln>
            <a:effectLst/>
          </c:spPr>
          <c:invertIfNegative val="0"/>
          <c:dPt>
            <c:idx val="1"/>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1-AE0E-41C5-975F-642FF2908AC1}"/>
              </c:ext>
            </c:extLst>
          </c:dPt>
          <c:dPt>
            <c:idx val="2"/>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3-AE0E-41C5-975F-642FF2908AC1}"/>
              </c:ext>
            </c:extLst>
          </c:dPt>
          <c:dLbls>
            <c:dLbl>
              <c:idx val="0"/>
              <c:layout>
                <c:manualLayout>
                  <c:x val="-8.7378139356438081E-2"/>
                  <c:y val="0.1032525493223994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0E-41C5-975F-642FF2908AC1}"/>
                </c:ext>
              </c:extLst>
            </c:dLbl>
            <c:dLbl>
              <c:idx val="1"/>
              <c:layout>
                <c:manualLayout>
                  <c:x val="1.4079215020161181E-2"/>
                  <c:y val="4.41472083921297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0E-41C5-975F-642FF2908AC1}"/>
                </c:ext>
              </c:extLst>
            </c:dLbl>
            <c:dLbl>
              <c:idx val="2"/>
              <c:layout>
                <c:manualLayout>
                  <c:x val="2.3665749603498612E-2"/>
                  <c:y val="2.414534465773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0E-41C5-975F-642FF2908AC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2022Q4</c:v>
                </c:pt>
                <c:pt idx="1">
                  <c:v>2021Q4</c:v>
                </c:pt>
                <c:pt idx="2">
                  <c:v>2020Q4</c:v>
                </c:pt>
                <c:pt idx="3">
                  <c:v>2019Q4</c:v>
                </c:pt>
                <c:pt idx="4">
                  <c:v>2018Q4</c:v>
                </c:pt>
              </c:strCache>
            </c:strRef>
          </c:cat>
          <c:val>
            <c:numRef>
              <c:f>Sheet1!$B$2:$B$6</c:f>
              <c:numCache>
                <c:formatCode>_-* #,##0.0_₮_-;\-* #,##0.0_₮_-;_-* "-"??_₮_-;_-@_-</c:formatCode>
                <c:ptCount val="5"/>
                <c:pt idx="0">
                  <c:v>24748.430419150001</c:v>
                </c:pt>
                <c:pt idx="1">
                  <c:v>14004.821760000001</c:v>
                </c:pt>
                <c:pt idx="2" formatCode="_-* #,##0.0_-;\-* #,##0.0_-;_-* &quot;-&quot;_-;_-@_-">
                  <c:v>10251.1</c:v>
                </c:pt>
                <c:pt idx="3" formatCode="_-* #,##0.0_-;\-* #,##0.0_-;_-* &quot;-&quot;_-;_-@_-">
                  <c:v>13518.4075405</c:v>
                </c:pt>
                <c:pt idx="4">
                  <c:v>9188.0086110100001</c:v>
                </c:pt>
              </c:numCache>
            </c:numRef>
          </c:val>
          <c:extLst>
            <c:ext xmlns:c16="http://schemas.microsoft.com/office/drawing/2014/chart" uri="{C3380CC4-5D6E-409C-BE32-E72D297353CC}">
              <c16:uniqueId val="{00000005-AE0E-41C5-975F-642FF2908AC1}"/>
            </c:ext>
          </c:extLst>
        </c:ser>
        <c:dLbls>
          <c:showLegendKey val="0"/>
          <c:showVal val="0"/>
          <c:showCatName val="0"/>
          <c:showSerName val="0"/>
          <c:showPercent val="0"/>
          <c:showBubbleSize val="0"/>
        </c:dLbls>
        <c:gapWidth val="227"/>
        <c:overlap val="-48"/>
        <c:axId val="1898478256"/>
        <c:axId val="1"/>
      </c:barChart>
      <c:catAx>
        <c:axId val="1898478256"/>
        <c:scaling>
          <c:orientation val="minMax"/>
        </c:scaling>
        <c:delete val="0"/>
        <c:axPos val="l"/>
        <c:numFmt formatCode="General" sourceLinked="0"/>
        <c:majorTickMark val="out"/>
        <c:minorTickMark val="none"/>
        <c:tickLblPos val="nextTo"/>
        <c:spPr>
          <a:noFill/>
          <a:ln>
            <a:noFill/>
          </a:ln>
          <a:effectLst/>
        </c:spPr>
        <c:txPr>
          <a:bodyPr rot="0" spcFirstLastPara="1" vertOverflow="ellipsis" wrap="square" anchor="ctr" anchorCtr="1"/>
          <a:lstStyle/>
          <a:p>
            <a:pPr>
              <a:defRPr sz="105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b"/>
        <c:numFmt formatCode="_-* #,##0.0_₮_-;\-* #,##0.0_₮_-;_-* &quot;-&quot;??_₮_-;_-@_-" sourceLinked="1"/>
        <c:majorTickMark val="none"/>
        <c:minorTickMark val="none"/>
        <c:tickLblPos val="nextTo"/>
        <c:crossAx val="1898478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Sheet1!$A$1</c:f>
              <c:strCache>
                <c:ptCount val="1"/>
                <c:pt idx="0">
                  <c:v>Цэвэр борлуулалтын орлого</c:v>
                </c:pt>
              </c:strCache>
            </c:strRef>
          </c:tx>
          <c:spPr>
            <a:solidFill>
              <a:schemeClr val="accent1"/>
            </a:solidFill>
            <a:ln w="25400" cap="flat" cmpd="sng" algn="ctr">
              <a:solidFill>
                <a:schemeClr val="accent1"/>
              </a:solidFill>
              <a:miter lim="800000"/>
            </a:ln>
            <a:effectLst/>
          </c:spPr>
          <c:invertIfNegative val="0"/>
          <c:dPt>
            <c:idx val="1"/>
            <c:invertIfNegative val="0"/>
            <c:bubble3D val="0"/>
            <c:extLst>
              <c:ext xmlns:c16="http://schemas.microsoft.com/office/drawing/2014/chart" uri="{C3380CC4-5D6E-409C-BE32-E72D297353CC}">
                <c16:uniqueId val="{00000001-5FD9-47AB-A076-39DB59FE4B8C}"/>
              </c:ext>
            </c:extLst>
          </c:dPt>
          <c:dPt>
            <c:idx val="2"/>
            <c:invertIfNegative val="0"/>
            <c:bubble3D val="0"/>
            <c:extLst>
              <c:ext xmlns:c16="http://schemas.microsoft.com/office/drawing/2014/chart" uri="{C3380CC4-5D6E-409C-BE32-E72D297353CC}">
                <c16:uniqueId val="{00000003-5FD9-47AB-A076-39DB59FE4B8C}"/>
              </c:ext>
            </c:extLst>
          </c:dPt>
          <c:dLbls>
            <c:dLbl>
              <c:idx val="0"/>
              <c:layout>
                <c:manualLayout>
                  <c:x val="-9.1993678409657997E-2"/>
                  <c:y val="0.111281963404241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D9-47AB-A076-39DB59FE4B8C}"/>
                </c:ext>
              </c:extLst>
            </c:dLbl>
            <c:dLbl>
              <c:idx val="1"/>
              <c:layout>
                <c:manualLayout>
                  <c:x val="-6.7569893844241502E-3"/>
                  <c:y val="1.7790663196312446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D9-47AB-A076-39DB59FE4B8C}"/>
                </c:ext>
              </c:extLst>
            </c:dLbl>
            <c:dLbl>
              <c:idx val="2"/>
              <c:layout>
                <c:manualLayout>
                  <c:x val="5.1365998278555258E-3"/>
                  <c:y val="-4.63018482522320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D9-47AB-A076-39DB59FE4B8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2022Q4</c:v>
                </c:pt>
                <c:pt idx="1">
                  <c:v>2021Q4</c:v>
                </c:pt>
                <c:pt idx="2">
                  <c:v>2020Q4</c:v>
                </c:pt>
                <c:pt idx="3">
                  <c:v>2019Q4</c:v>
                </c:pt>
                <c:pt idx="4">
                  <c:v>2018Q4</c:v>
                </c:pt>
              </c:strCache>
            </c:strRef>
          </c:cat>
          <c:val>
            <c:numRef>
              <c:f>Sheet1!$F$2:$F$6</c:f>
              <c:numCache>
                <c:formatCode>_-* #,##0.0_₮_-;\-* #,##0.0_₮_-;_-* "-"??_₮_-;_-@_-</c:formatCode>
                <c:ptCount val="5"/>
                <c:pt idx="0" formatCode="_(* #,##0.00_);_(* \(#,##0.00\);_(* &quot;-&quot;??_);_(@_)">
                  <c:v>2725.3394016669999</c:v>
                </c:pt>
                <c:pt idx="1">
                  <c:v>138.13759899999999</c:v>
                </c:pt>
                <c:pt idx="2">
                  <c:v>-616.1</c:v>
                </c:pt>
                <c:pt idx="3" formatCode="_-* #,##0.0_-;\-* #,##0.0_-;_-* &quot;-&quot;_-;_-@_-">
                  <c:v>120.514408059996</c:v>
                </c:pt>
                <c:pt idx="4" formatCode="_-* #,##0.0_-;\-* #,##0.0_-;_-* &quot;-&quot;_-;_-@_-">
                  <c:v>154.607174600001</c:v>
                </c:pt>
              </c:numCache>
            </c:numRef>
          </c:val>
          <c:extLst>
            <c:ext xmlns:c16="http://schemas.microsoft.com/office/drawing/2014/chart" uri="{C3380CC4-5D6E-409C-BE32-E72D297353CC}">
              <c16:uniqueId val="{00000005-5FD9-47AB-A076-39DB59FE4B8C}"/>
            </c:ext>
          </c:extLst>
        </c:ser>
        <c:dLbls>
          <c:showLegendKey val="0"/>
          <c:showVal val="0"/>
          <c:showCatName val="0"/>
          <c:showSerName val="0"/>
          <c:showPercent val="0"/>
          <c:showBubbleSize val="0"/>
        </c:dLbls>
        <c:gapWidth val="227"/>
        <c:overlap val="-48"/>
        <c:axId val="1898479920"/>
        <c:axId val="1"/>
      </c:barChart>
      <c:catAx>
        <c:axId val="1898479920"/>
        <c:scaling>
          <c:orientation val="minMax"/>
        </c:scaling>
        <c:delete val="0"/>
        <c:axPos val="l"/>
        <c:numFmt formatCode="General" sourceLinked="0"/>
        <c:majorTickMark val="out"/>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b"/>
        <c:numFmt formatCode="_(* #,##0.00_);_(* \(#,##0.00\);_(* &quot;-&quot;??_);_(@_)" sourceLinked="1"/>
        <c:majorTickMark val="none"/>
        <c:minorTickMark val="none"/>
        <c:tickLblPos val="nextTo"/>
        <c:crossAx val="1898479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3925132834005505"/>
          <c:y val="0.12865497076023391"/>
          <c:w val="0.76074867165994497"/>
          <c:h val="0.74269005847953218"/>
        </c:manualLayout>
      </c:layout>
      <c:barChart>
        <c:barDir val="bar"/>
        <c:grouping val="clustered"/>
        <c:varyColors val="0"/>
        <c:ser>
          <c:idx val="0"/>
          <c:order val="0"/>
          <c:tx>
            <c:strRef>
              <c:f>Sheet1!$A$1</c:f>
              <c:strCache>
                <c:ptCount val="1"/>
                <c:pt idx="0">
                  <c:v>Цэвэр борлуулалтын орлого</c:v>
                </c:pt>
              </c:strCache>
            </c:strRef>
          </c:tx>
          <c:spPr>
            <a:solidFill>
              <a:schemeClr val="accent1"/>
            </a:solidFill>
            <a:ln w="25400" cap="flat" cmpd="sng" algn="ctr">
              <a:solidFill>
                <a:schemeClr val="accent1"/>
              </a:solidFill>
              <a:miter lim="800000"/>
            </a:ln>
            <a:effectLst/>
          </c:spPr>
          <c:invertIfNegative val="0"/>
          <c:dPt>
            <c:idx val="1"/>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1-0841-48F7-A9F8-C373D5182399}"/>
              </c:ext>
            </c:extLst>
          </c:dPt>
          <c:dPt>
            <c:idx val="2"/>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3-0841-48F7-A9F8-C373D5182399}"/>
              </c:ext>
            </c:extLst>
          </c:dPt>
          <c:dLbls>
            <c:dLbl>
              <c:idx val="0"/>
              <c:layout>
                <c:manualLayout>
                  <c:x val="-1.4013887736529802E-2"/>
                  <c:y val="4.6299956021443722E-3"/>
                </c:manualLayout>
              </c:layout>
              <c:tx>
                <c:rich>
                  <a:bodyPr/>
                  <a:lstStyle/>
                  <a:p>
                    <a:r>
                      <a:rPr lang="en-US" dirty="0"/>
                      <a:t>53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841-48F7-A9F8-C373D5182399}"/>
                </c:ext>
              </c:extLst>
            </c:dLbl>
            <c:dLbl>
              <c:idx val="1"/>
              <c:layout>
                <c:manualLayout>
                  <c:x val="-1.2172244094488189E-2"/>
                  <c:y val="-9.6491179237667909E-3"/>
                </c:manualLayout>
              </c:layout>
              <c:tx>
                <c:rich>
                  <a:bodyPr/>
                  <a:lstStyle/>
                  <a:p>
                    <a:r>
                      <a:rPr lang="en-US" dirty="0"/>
                      <a:t>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841-48F7-A9F8-C373D5182399}"/>
                </c:ext>
              </c:extLst>
            </c:dLbl>
            <c:dLbl>
              <c:idx val="2"/>
              <c:layout>
                <c:manualLayout>
                  <c:x val="7.1945538057742783E-3"/>
                  <c:y val="2.43997483758552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41-48F7-A9F8-C373D51823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2022Q4</c:v>
                </c:pt>
                <c:pt idx="1">
                  <c:v>2021Q4</c:v>
                </c:pt>
                <c:pt idx="2">
                  <c:v>2020Q4</c:v>
                </c:pt>
                <c:pt idx="3">
                  <c:v>2019Q4</c:v>
                </c:pt>
                <c:pt idx="4">
                  <c:v>2018Q4</c:v>
                </c:pt>
              </c:strCache>
            </c:strRef>
          </c:cat>
          <c:val>
            <c:numRef>
              <c:f>Sheet1!$E$2:$E$6</c:f>
              <c:numCache>
                <c:formatCode>_-* #,##0.0_₮_-;\-* #,##0.0_₮_-;_-* "-"??_₮_-;_-@_-</c:formatCode>
                <c:ptCount val="5"/>
                <c:pt idx="0">
                  <c:v>51</c:v>
                </c:pt>
                <c:pt idx="1">
                  <c:v>56</c:v>
                </c:pt>
                <c:pt idx="2" formatCode="General">
                  <c:v>50</c:v>
                </c:pt>
                <c:pt idx="3" formatCode="General">
                  <c:v>53</c:v>
                </c:pt>
                <c:pt idx="4" formatCode="General">
                  <c:v>44</c:v>
                </c:pt>
              </c:numCache>
            </c:numRef>
          </c:val>
          <c:extLst>
            <c:ext xmlns:c16="http://schemas.microsoft.com/office/drawing/2014/chart" uri="{C3380CC4-5D6E-409C-BE32-E72D297353CC}">
              <c16:uniqueId val="{00000005-0841-48F7-A9F8-C373D5182399}"/>
            </c:ext>
          </c:extLst>
        </c:ser>
        <c:dLbls>
          <c:showLegendKey val="0"/>
          <c:showVal val="0"/>
          <c:showCatName val="0"/>
          <c:showSerName val="0"/>
          <c:showPercent val="0"/>
          <c:showBubbleSize val="0"/>
        </c:dLbls>
        <c:gapWidth val="227"/>
        <c:overlap val="-48"/>
        <c:axId val="1898490736"/>
        <c:axId val="1"/>
      </c:barChart>
      <c:catAx>
        <c:axId val="1898490736"/>
        <c:scaling>
          <c:orientation val="minMax"/>
        </c:scaling>
        <c:delete val="0"/>
        <c:axPos val="l"/>
        <c:numFmt formatCode="General" sourceLinked="0"/>
        <c:majorTickMark val="out"/>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b"/>
        <c:numFmt formatCode="_-* #,##0.0_₮_-;\-* #,##0.0_₮_-;_-* &quot;-&quot;??_₮_-;_-@_-" sourceLinked="1"/>
        <c:majorTickMark val="none"/>
        <c:minorTickMark val="none"/>
        <c:tickLblPos val="nextTo"/>
        <c:crossAx val="1898490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Sheet1!$C$45</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Sheet1!$D$44:$F$44</c:f>
              <c:strCache>
                <c:ptCount val="3"/>
                <c:pt idx="0">
                  <c:v>ҮЧТА</c:v>
                </c:pt>
                <c:pt idx="1">
                  <c:v>АТТА</c:v>
                </c:pt>
                <c:pt idx="2">
                  <c:v>Оффис, бусад</c:v>
                </c:pt>
              </c:strCache>
            </c:strRef>
          </c:cat>
          <c:val>
            <c:numRef>
              <c:f>Sheet1!$D$45:$F$45</c:f>
              <c:numCache>
                <c:formatCode>General</c:formatCode>
                <c:ptCount val="3"/>
                <c:pt idx="0">
                  <c:v>14</c:v>
                </c:pt>
                <c:pt idx="1">
                  <c:v>21</c:v>
                </c:pt>
                <c:pt idx="2">
                  <c:v>18</c:v>
                </c:pt>
              </c:numCache>
            </c:numRef>
          </c:val>
          <c:extLst>
            <c:ext xmlns:c16="http://schemas.microsoft.com/office/drawing/2014/chart" uri="{C3380CC4-5D6E-409C-BE32-E72D297353CC}">
              <c16:uniqueId val="{00000000-9237-401B-B63B-0197CCE0ECF9}"/>
            </c:ext>
          </c:extLst>
        </c:ser>
        <c:ser>
          <c:idx val="1"/>
          <c:order val="1"/>
          <c:tx>
            <c:strRef>
              <c:f>Sheet1!$C$46</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Sheet1!$D$44:$F$44</c:f>
              <c:strCache>
                <c:ptCount val="3"/>
                <c:pt idx="0">
                  <c:v>ҮЧТА</c:v>
                </c:pt>
                <c:pt idx="1">
                  <c:v>АТТА</c:v>
                </c:pt>
                <c:pt idx="2">
                  <c:v>Оффис, бусад</c:v>
                </c:pt>
              </c:strCache>
            </c:strRef>
          </c:cat>
          <c:val>
            <c:numRef>
              <c:f>Sheet1!$D$46:$F$46</c:f>
              <c:numCache>
                <c:formatCode>General</c:formatCode>
                <c:ptCount val="3"/>
                <c:pt idx="0">
                  <c:v>10</c:v>
                </c:pt>
                <c:pt idx="1">
                  <c:v>25</c:v>
                </c:pt>
                <c:pt idx="2">
                  <c:v>25</c:v>
                </c:pt>
              </c:numCache>
            </c:numRef>
          </c:val>
          <c:extLst>
            <c:ext xmlns:c16="http://schemas.microsoft.com/office/drawing/2014/chart" uri="{C3380CC4-5D6E-409C-BE32-E72D297353CC}">
              <c16:uniqueId val="{00000001-9237-401B-B63B-0197CCE0ECF9}"/>
            </c:ext>
          </c:extLst>
        </c:ser>
        <c:ser>
          <c:idx val="2"/>
          <c:order val="2"/>
          <c:tx>
            <c:strRef>
              <c:f>Sheet1!$C$47</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Sheet1!$D$44:$F$44</c:f>
              <c:strCache>
                <c:ptCount val="3"/>
                <c:pt idx="0">
                  <c:v>ҮЧТА</c:v>
                </c:pt>
                <c:pt idx="1">
                  <c:v>АТТА</c:v>
                </c:pt>
                <c:pt idx="2">
                  <c:v>Оффис, бусад</c:v>
                </c:pt>
              </c:strCache>
            </c:strRef>
          </c:cat>
          <c:val>
            <c:numRef>
              <c:f>Sheet1!$D$47:$F$47</c:f>
              <c:numCache>
                <c:formatCode>General</c:formatCode>
                <c:ptCount val="3"/>
                <c:pt idx="0">
                  <c:v>8</c:v>
                </c:pt>
                <c:pt idx="1">
                  <c:v>22</c:v>
                </c:pt>
                <c:pt idx="2">
                  <c:v>20</c:v>
                </c:pt>
              </c:numCache>
            </c:numRef>
          </c:val>
          <c:extLst>
            <c:ext xmlns:c16="http://schemas.microsoft.com/office/drawing/2014/chart" uri="{C3380CC4-5D6E-409C-BE32-E72D297353CC}">
              <c16:uniqueId val="{00000002-9237-401B-B63B-0197CCE0ECF9}"/>
            </c:ext>
          </c:extLst>
        </c:ser>
        <c:ser>
          <c:idx val="3"/>
          <c:order val="3"/>
          <c:tx>
            <c:strRef>
              <c:f>Sheet1!$C$48</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Sheet1!$D$44:$F$44</c:f>
              <c:strCache>
                <c:ptCount val="3"/>
                <c:pt idx="0">
                  <c:v>ҮЧТА</c:v>
                </c:pt>
                <c:pt idx="1">
                  <c:v>АТТА</c:v>
                </c:pt>
                <c:pt idx="2">
                  <c:v>Оффис, бусад</c:v>
                </c:pt>
              </c:strCache>
            </c:strRef>
          </c:cat>
          <c:val>
            <c:numRef>
              <c:f>Sheet1!$D$48:$F$48</c:f>
              <c:numCache>
                <c:formatCode>General</c:formatCode>
                <c:ptCount val="3"/>
                <c:pt idx="0">
                  <c:v>11</c:v>
                </c:pt>
                <c:pt idx="1">
                  <c:v>22</c:v>
                </c:pt>
                <c:pt idx="2">
                  <c:v>20</c:v>
                </c:pt>
              </c:numCache>
            </c:numRef>
          </c:val>
          <c:extLst>
            <c:ext xmlns:c16="http://schemas.microsoft.com/office/drawing/2014/chart" uri="{C3380CC4-5D6E-409C-BE32-E72D297353CC}">
              <c16:uniqueId val="{00000003-9237-401B-B63B-0197CCE0ECF9}"/>
            </c:ext>
          </c:extLst>
        </c:ser>
        <c:ser>
          <c:idx val="4"/>
          <c:order val="4"/>
          <c:tx>
            <c:strRef>
              <c:f>Sheet1!$C$49</c:f>
              <c:strCache>
                <c:ptCount val="1"/>
                <c:pt idx="0">
                  <c:v>2018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Sheet1!$D$44:$F$44</c:f>
              <c:strCache>
                <c:ptCount val="3"/>
                <c:pt idx="0">
                  <c:v>ҮЧТА</c:v>
                </c:pt>
                <c:pt idx="1">
                  <c:v>АТТА</c:v>
                </c:pt>
                <c:pt idx="2">
                  <c:v>Оффис, бусад</c:v>
                </c:pt>
              </c:strCache>
            </c:strRef>
          </c:cat>
          <c:val>
            <c:numRef>
              <c:f>Sheet1!$D$49:$F$49</c:f>
              <c:numCache>
                <c:formatCode>General</c:formatCode>
                <c:ptCount val="3"/>
                <c:pt idx="0">
                  <c:v>8</c:v>
                </c:pt>
                <c:pt idx="1">
                  <c:v>18</c:v>
                </c:pt>
                <c:pt idx="2">
                  <c:v>18</c:v>
                </c:pt>
              </c:numCache>
            </c:numRef>
          </c:val>
          <c:extLst>
            <c:ext xmlns:c16="http://schemas.microsoft.com/office/drawing/2014/chart" uri="{C3380CC4-5D6E-409C-BE32-E72D297353CC}">
              <c16:uniqueId val="{00000004-9237-401B-B63B-0197CCE0ECF9}"/>
            </c:ext>
          </c:extLst>
        </c:ser>
        <c:dLbls>
          <c:showLegendKey val="0"/>
          <c:showVal val="0"/>
          <c:showCatName val="0"/>
          <c:showSerName val="0"/>
          <c:showPercent val="0"/>
          <c:showBubbleSize val="0"/>
        </c:dLbls>
        <c:gapWidth val="219"/>
        <c:overlap val="-27"/>
        <c:axId val="808963728"/>
        <c:axId val="808958736"/>
      </c:barChart>
      <c:catAx>
        <c:axId val="80896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8958736"/>
        <c:crosses val="autoZero"/>
        <c:auto val="1"/>
        <c:lblAlgn val="ctr"/>
        <c:lblOffset val="100"/>
        <c:noMultiLvlLbl val="0"/>
      </c:catAx>
      <c:valAx>
        <c:axId val="808958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89637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Төлөвлөгөө!$B$27</c:f>
              <c:strCache>
                <c:ptCount val="1"/>
                <c:pt idx="0">
                  <c:v>Төлөвлөгөө</c:v>
                </c:pt>
              </c:strCache>
            </c:strRef>
          </c:tx>
          <c:spPr>
            <a:solidFill>
              <a:srgbClr val="4F81BD"/>
            </a:solidFill>
            <a:ln w="25400">
              <a:noFill/>
            </a:ln>
          </c:spPr>
          <c:invertIfNegative val="0"/>
          <c:dLbls>
            <c:dLbl>
              <c:idx val="6"/>
              <c:layout>
                <c:manualLayout>
                  <c:x val="0"/>
                  <c:y val="-6.518330123984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13-484A-BE9D-48C5F027316D}"/>
                </c:ext>
              </c:extLst>
            </c:dLbl>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Төлөвлөгөө!$C$2:$N$3</c:f>
              <c:strCache>
                <c:ptCount val="12"/>
                <c:pt idx="0">
                  <c:v>1 сар</c:v>
                </c:pt>
                <c:pt idx="1">
                  <c:v>2 сар</c:v>
                </c:pt>
                <c:pt idx="2">
                  <c:v>3 сар</c:v>
                </c:pt>
                <c:pt idx="3">
                  <c:v>4 сар</c:v>
                </c:pt>
                <c:pt idx="4">
                  <c:v>5 сар</c:v>
                </c:pt>
                <c:pt idx="5">
                  <c:v>6 сар</c:v>
                </c:pt>
                <c:pt idx="6">
                  <c:v>7 сар</c:v>
                </c:pt>
                <c:pt idx="7">
                  <c:v>8 сар</c:v>
                </c:pt>
                <c:pt idx="8">
                  <c:v>9 сар</c:v>
                </c:pt>
                <c:pt idx="9">
                  <c:v>10 сар</c:v>
                </c:pt>
                <c:pt idx="10">
                  <c:v>11 сар</c:v>
                </c:pt>
                <c:pt idx="11">
                  <c:v>12 сар</c:v>
                </c:pt>
              </c:strCache>
            </c:strRef>
          </c:cat>
          <c:val>
            <c:numRef>
              <c:f>Төлөвлөгөө!$C$27:$N$27</c:f>
              <c:numCache>
                <c:formatCode>_(* #,##0_);_(* \(#,##0\);_(* "-"??_);_(@_)</c:formatCode>
                <c:ptCount val="12"/>
                <c:pt idx="0">
                  <c:v>3000</c:v>
                </c:pt>
                <c:pt idx="1">
                  <c:v>1500</c:v>
                </c:pt>
                <c:pt idx="2">
                  <c:v>5000</c:v>
                </c:pt>
                <c:pt idx="3">
                  <c:v>10400</c:v>
                </c:pt>
                <c:pt idx="4">
                  <c:v>12000</c:v>
                </c:pt>
                <c:pt idx="5">
                  <c:v>12500</c:v>
                </c:pt>
                <c:pt idx="6">
                  <c:v>10000</c:v>
                </c:pt>
                <c:pt idx="7">
                  <c:v>12500</c:v>
                </c:pt>
                <c:pt idx="8">
                  <c:v>12500</c:v>
                </c:pt>
                <c:pt idx="9">
                  <c:v>11000</c:v>
                </c:pt>
                <c:pt idx="10">
                  <c:v>6000</c:v>
                </c:pt>
                <c:pt idx="11">
                  <c:v>3599.9999999999995</c:v>
                </c:pt>
              </c:numCache>
            </c:numRef>
          </c:val>
          <c:extLst>
            <c:ext xmlns:c16="http://schemas.microsoft.com/office/drawing/2014/chart" uri="{C3380CC4-5D6E-409C-BE32-E72D297353CC}">
              <c16:uniqueId val="{00000000-9B13-484A-BE9D-48C5F027316D}"/>
            </c:ext>
          </c:extLst>
        </c:ser>
        <c:ser>
          <c:idx val="1"/>
          <c:order val="1"/>
          <c:tx>
            <c:strRef>
              <c:f>Төлөвлөгөө!$B$28</c:f>
              <c:strCache>
                <c:ptCount val="1"/>
                <c:pt idx="0">
                  <c:v>2022 Гүйцэтгэл</c:v>
                </c:pt>
              </c:strCache>
            </c:strRef>
          </c:tx>
          <c:spPr>
            <a:solidFill>
              <a:srgbClr val="C0504D"/>
            </a:solidFill>
            <a:ln w="25400">
              <a:noFill/>
            </a:ln>
          </c:spPr>
          <c:invertIfNegative val="0"/>
          <c:dLbls>
            <c:dLbl>
              <c:idx val="0"/>
              <c:layout>
                <c:manualLayout>
                  <c:x val="4.0341007512956642E-3"/>
                  <c:y val="-5.7514677564565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13-484A-BE9D-48C5F027316D}"/>
                </c:ext>
              </c:extLst>
            </c:dLbl>
            <c:dLbl>
              <c:idx val="3"/>
              <c:layout>
                <c:manualLayout>
                  <c:x val="-1.3447002504318923E-3"/>
                  <c:y val="-4.9846053889290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13-484A-BE9D-48C5F027316D}"/>
                </c:ext>
              </c:extLst>
            </c:dLbl>
            <c:dLbl>
              <c:idx val="4"/>
              <c:layout>
                <c:manualLayout>
                  <c:x val="1.2102302253886981E-2"/>
                  <c:y val="-1.5337247350550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13-484A-BE9D-48C5F027316D}"/>
                </c:ext>
              </c:extLst>
            </c:dLbl>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Төлөвлөгөө!$C$2:$N$3</c:f>
              <c:strCache>
                <c:ptCount val="12"/>
                <c:pt idx="0">
                  <c:v>1 сар</c:v>
                </c:pt>
                <c:pt idx="1">
                  <c:v>2 сар</c:v>
                </c:pt>
                <c:pt idx="2">
                  <c:v>3 сар</c:v>
                </c:pt>
                <c:pt idx="3">
                  <c:v>4 сар</c:v>
                </c:pt>
                <c:pt idx="4">
                  <c:v>5 сар</c:v>
                </c:pt>
                <c:pt idx="5">
                  <c:v>6 сар</c:v>
                </c:pt>
                <c:pt idx="6">
                  <c:v>7 сар</c:v>
                </c:pt>
                <c:pt idx="7">
                  <c:v>8 сар</c:v>
                </c:pt>
                <c:pt idx="8">
                  <c:v>9 сар</c:v>
                </c:pt>
                <c:pt idx="9">
                  <c:v>10 сар</c:v>
                </c:pt>
                <c:pt idx="10">
                  <c:v>11 сар</c:v>
                </c:pt>
                <c:pt idx="11">
                  <c:v>12 сар</c:v>
                </c:pt>
              </c:strCache>
            </c:strRef>
          </c:cat>
          <c:val>
            <c:numRef>
              <c:f>Төлөвлөгөө!$C$28:$N$28</c:f>
              <c:numCache>
                <c:formatCode>#,##0</c:formatCode>
                <c:ptCount val="12"/>
                <c:pt idx="0" formatCode="_-* #,##0.0_₮_-;\-* #,##0.0_₮_-;_-* &quot;-&quot;??_₮_-;_-@_-">
                  <c:v>3205.5</c:v>
                </c:pt>
                <c:pt idx="1">
                  <c:v>2931</c:v>
                </c:pt>
                <c:pt idx="2">
                  <c:v>8557</c:v>
                </c:pt>
                <c:pt idx="3" formatCode="#,##0.00">
                  <c:v>10520.5</c:v>
                </c:pt>
                <c:pt idx="4" formatCode="#,##0.00">
                  <c:v>9710.6</c:v>
                </c:pt>
                <c:pt idx="5" formatCode="#,##0.00">
                  <c:v>9709.5</c:v>
                </c:pt>
                <c:pt idx="6" formatCode="#,##0.00">
                  <c:v>9825.5</c:v>
                </c:pt>
                <c:pt idx="7">
                  <c:v>11384</c:v>
                </c:pt>
                <c:pt idx="8">
                  <c:v>5617</c:v>
                </c:pt>
                <c:pt idx="9" formatCode="#,##0.00">
                  <c:v>7706.5</c:v>
                </c:pt>
                <c:pt idx="10">
                  <c:v>2446</c:v>
                </c:pt>
                <c:pt idx="11" formatCode="General">
                  <c:v>2026</c:v>
                </c:pt>
              </c:numCache>
            </c:numRef>
          </c:val>
          <c:extLst>
            <c:ext xmlns:c16="http://schemas.microsoft.com/office/drawing/2014/chart" uri="{C3380CC4-5D6E-409C-BE32-E72D297353CC}">
              <c16:uniqueId val="{00000001-9B13-484A-BE9D-48C5F027316D}"/>
            </c:ext>
          </c:extLst>
        </c:ser>
        <c:dLbls>
          <c:showLegendKey val="0"/>
          <c:showVal val="0"/>
          <c:showCatName val="0"/>
          <c:showSerName val="0"/>
          <c:showPercent val="0"/>
          <c:showBubbleSize val="0"/>
        </c:dLbls>
        <c:gapWidth val="219"/>
        <c:overlap val="-27"/>
        <c:axId val="696401920"/>
        <c:axId val="1"/>
      </c:barChart>
      <c:catAx>
        <c:axId val="69640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ln w="9525">
            <a:noFill/>
          </a:ln>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6401920"/>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Төлөвлөгөө!$B$22</c:f>
              <c:strCache>
                <c:ptCount val="1"/>
                <c:pt idx="0">
                  <c:v>2021 он гүйцэтгэл</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Төлөвлөгөө!$C$2:$N$3</c:f>
              <c:strCache>
                <c:ptCount val="12"/>
                <c:pt idx="0">
                  <c:v>1 сар</c:v>
                </c:pt>
                <c:pt idx="1">
                  <c:v>2 сар</c:v>
                </c:pt>
                <c:pt idx="2">
                  <c:v>3 сар</c:v>
                </c:pt>
                <c:pt idx="3">
                  <c:v>4 сар</c:v>
                </c:pt>
                <c:pt idx="4">
                  <c:v>5 сар</c:v>
                </c:pt>
                <c:pt idx="5">
                  <c:v>6 сар</c:v>
                </c:pt>
                <c:pt idx="6">
                  <c:v>7 сар</c:v>
                </c:pt>
                <c:pt idx="7">
                  <c:v>8 сар</c:v>
                </c:pt>
                <c:pt idx="8">
                  <c:v>9 сар</c:v>
                </c:pt>
                <c:pt idx="9">
                  <c:v>10 сар</c:v>
                </c:pt>
                <c:pt idx="10">
                  <c:v>11 сар</c:v>
                </c:pt>
                <c:pt idx="11">
                  <c:v>12 сар</c:v>
                </c:pt>
              </c:strCache>
            </c:strRef>
          </c:cat>
          <c:val>
            <c:numRef>
              <c:f>Төлөвлөгөө!$C$28:$N$28</c:f>
              <c:numCache>
                <c:formatCode>#,##0</c:formatCode>
                <c:ptCount val="12"/>
                <c:pt idx="0" formatCode="_-* #,##0.0_₮_-;\-* #,##0.0_₮_-;_-* &quot;-&quot;??_₮_-;_-@_-">
                  <c:v>3205.5</c:v>
                </c:pt>
                <c:pt idx="1">
                  <c:v>2931</c:v>
                </c:pt>
                <c:pt idx="2">
                  <c:v>8557</c:v>
                </c:pt>
                <c:pt idx="3" formatCode="#,##0.00">
                  <c:v>10520.5</c:v>
                </c:pt>
                <c:pt idx="4" formatCode="#,##0.00">
                  <c:v>9710.6</c:v>
                </c:pt>
                <c:pt idx="5" formatCode="#,##0.00">
                  <c:v>9709.5</c:v>
                </c:pt>
                <c:pt idx="6" formatCode="#,##0.00">
                  <c:v>9825.5</c:v>
                </c:pt>
                <c:pt idx="7">
                  <c:v>11384</c:v>
                </c:pt>
                <c:pt idx="8">
                  <c:v>5617</c:v>
                </c:pt>
                <c:pt idx="9" formatCode="#,##0.00">
                  <c:v>7706.5</c:v>
                </c:pt>
                <c:pt idx="10">
                  <c:v>2446</c:v>
                </c:pt>
                <c:pt idx="11" formatCode="General">
                  <c:v>2026</c:v>
                </c:pt>
              </c:numCache>
            </c:numRef>
          </c:val>
          <c:extLst>
            <c:ext xmlns:c16="http://schemas.microsoft.com/office/drawing/2014/chart" uri="{C3380CC4-5D6E-409C-BE32-E72D297353CC}">
              <c16:uniqueId val="{00000000-B498-4240-A6F8-D8C9C5AB0184}"/>
            </c:ext>
          </c:extLst>
        </c:ser>
        <c:ser>
          <c:idx val="1"/>
          <c:order val="1"/>
          <c:tx>
            <c:strRef>
              <c:f>Төлөвлөгөө!$B$28</c:f>
              <c:strCache>
                <c:ptCount val="1"/>
                <c:pt idx="0">
                  <c:v>2022 Гүйцэтгэл</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Төлөвлөгөө!$C$2:$N$3</c:f>
              <c:strCache>
                <c:ptCount val="12"/>
                <c:pt idx="0">
                  <c:v>1 сар</c:v>
                </c:pt>
                <c:pt idx="1">
                  <c:v>2 сар</c:v>
                </c:pt>
                <c:pt idx="2">
                  <c:v>3 сар</c:v>
                </c:pt>
                <c:pt idx="3">
                  <c:v>4 сар</c:v>
                </c:pt>
                <c:pt idx="4">
                  <c:v>5 сар</c:v>
                </c:pt>
                <c:pt idx="5">
                  <c:v>6 сар</c:v>
                </c:pt>
                <c:pt idx="6">
                  <c:v>7 сар</c:v>
                </c:pt>
                <c:pt idx="7">
                  <c:v>8 сар</c:v>
                </c:pt>
                <c:pt idx="8">
                  <c:v>9 сар</c:v>
                </c:pt>
                <c:pt idx="9">
                  <c:v>10 сар</c:v>
                </c:pt>
                <c:pt idx="10">
                  <c:v>11 сар</c:v>
                </c:pt>
                <c:pt idx="11">
                  <c:v>12 сар</c:v>
                </c:pt>
              </c:strCache>
            </c:strRef>
          </c:cat>
          <c:val>
            <c:numRef>
              <c:f>Төлөвлөгөө!$C$22:$N$22</c:f>
              <c:numCache>
                <c:formatCode>_-* #,##0.0_₮_-;\-* #,##0.0_₮_-;_-* "-"??_₮_-;_-@_-</c:formatCode>
                <c:ptCount val="12"/>
                <c:pt idx="0">
                  <c:v>284.5</c:v>
                </c:pt>
                <c:pt idx="1">
                  <c:v>322</c:v>
                </c:pt>
                <c:pt idx="2">
                  <c:v>3041.5</c:v>
                </c:pt>
                <c:pt idx="3">
                  <c:v>3141.5</c:v>
                </c:pt>
                <c:pt idx="4">
                  <c:v>4245.8</c:v>
                </c:pt>
                <c:pt idx="5">
                  <c:v>11371.3</c:v>
                </c:pt>
                <c:pt idx="6">
                  <c:v>8489</c:v>
                </c:pt>
                <c:pt idx="7">
                  <c:v>6387</c:v>
                </c:pt>
                <c:pt idx="8">
                  <c:v>6015</c:v>
                </c:pt>
                <c:pt idx="9">
                  <c:v>5655</c:v>
                </c:pt>
                <c:pt idx="10">
                  <c:v>7103</c:v>
                </c:pt>
                <c:pt idx="11">
                  <c:v>5868</c:v>
                </c:pt>
              </c:numCache>
            </c:numRef>
          </c:val>
          <c:extLst>
            <c:ext xmlns:c16="http://schemas.microsoft.com/office/drawing/2014/chart" uri="{C3380CC4-5D6E-409C-BE32-E72D297353CC}">
              <c16:uniqueId val="{00000001-B498-4240-A6F8-D8C9C5AB0184}"/>
            </c:ext>
          </c:extLst>
        </c:ser>
        <c:dLbls>
          <c:dLblPos val="outEnd"/>
          <c:showLegendKey val="0"/>
          <c:showVal val="1"/>
          <c:showCatName val="0"/>
          <c:showSerName val="0"/>
          <c:showPercent val="0"/>
          <c:showBubbleSize val="0"/>
        </c:dLbls>
        <c:gapWidth val="444"/>
        <c:overlap val="-90"/>
        <c:axId val="696393184"/>
        <c:axId val="1"/>
      </c:barChart>
      <c:catAx>
        <c:axId val="696393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l"/>
        <c:numFmt formatCode="_-* #,##0.0_₮_-;\-* #,##0.0_₮_-;_-* &quot;-&quot;??_₮_-;_-@_-" sourceLinked="1"/>
        <c:majorTickMark val="none"/>
        <c:minorTickMark val="none"/>
        <c:tickLblPos val="nextTo"/>
        <c:crossAx val="696393184"/>
        <c:crosses val="autoZero"/>
        <c:crossBetween val="between"/>
      </c:valAx>
      <c:spPr>
        <a:noFill/>
        <a:ln>
          <a:noFill/>
        </a:ln>
        <a:effectLst/>
      </c:spPr>
    </c:plotArea>
    <c:legend>
      <c:legendPos val="t"/>
      <c:layout>
        <c:manualLayout>
          <c:xMode val="edge"/>
          <c:yMode val="edge"/>
          <c:x val="8.8610093654727605E-4"/>
          <c:y val="1.6673990695957219E-2"/>
          <c:w val="0.46471563617221939"/>
          <c:h val="5.609012550952513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800" b="1" i="0" u="none" strike="noStrike" baseline="0">
              <a:solidFill>
                <a:srgbClr val="000000"/>
              </a:solidFill>
              <a:latin typeface="Calibri"/>
              <a:ea typeface="Calibri"/>
              <a:cs typeface="Calibri"/>
            </a:defRPr>
          </a:pPr>
          <a:endParaRPr lang="en-US"/>
        </a:p>
      </c:txPr>
    </c:title>
    <c:autoTitleDeleted val="0"/>
    <c:plotArea>
      <c:layout/>
      <c:doughnutChart>
        <c:varyColors val="1"/>
        <c:ser>
          <c:idx val="0"/>
          <c:order val="0"/>
          <c:dPt>
            <c:idx val="0"/>
            <c:bubble3D val="0"/>
            <c:explosion val="28"/>
            <c:extLst>
              <c:ext xmlns:c16="http://schemas.microsoft.com/office/drawing/2014/chart" uri="{C3380CC4-5D6E-409C-BE32-E72D297353CC}">
                <c16:uniqueId val="{00000000-DFDB-4957-8E4A-265F4B55D96A}"/>
              </c:ext>
            </c:extLst>
          </c:dPt>
          <c:dPt>
            <c:idx val="1"/>
            <c:bubble3D val="0"/>
            <c:extLst>
              <c:ext xmlns:c16="http://schemas.microsoft.com/office/drawing/2014/chart" uri="{C3380CC4-5D6E-409C-BE32-E72D297353CC}">
                <c16:uniqueId val="{00000001-DFDB-4957-8E4A-265F4B55D96A}"/>
              </c:ext>
            </c:extLst>
          </c:dPt>
          <c:dPt>
            <c:idx val="2"/>
            <c:bubble3D val="0"/>
            <c:explosion val="16"/>
            <c:extLst>
              <c:ext xmlns:c16="http://schemas.microsoft.com/office/drawing/2014/chart" uri="{C3380CC4-5D6E-409C-BE32-E72D297353CC}">
                <c16:uniqueId val="{00000002-DFDB-4957-8E4A-265F4B55D96A}"/>
              </c:ext>
            </c:extLst>
          </c:dPt>
          <c:dPt>
            <c:idx val="3"/>
            <c:bubble3D val="0"/>
            <c:explosion val="18"/>
            <c:extLst>
              <c:ext xmlns:c16="http://schemas.microsoft.com/office/drawing/2014/chart" uri="{C3380CC4-5D6E-409C-BE32-E72D297353CC}">
                <c16:uniqueId val="{00000003-DFDB-4957-8E4A-265F4B55D96A}"/>
              </c:ext>
            </c:extLst>
          </c:dPt>
          <c:dPt>
            <c:idx val="4"/>
            <c:bubble3D val="0"/>
            <c:explosion val="20"/>
            <c:extLst>
              <c:ext xmlns:c16="http://schemas.microsoft.com/office/drawing/2014/chart" uri="{C3380CC4-5D6E-409C-BE32-E72D297353CC}">
                <c16:uniqueId val="{00000004-DFDB-4957-8E4A-265F4B55D96A}"/>
              </c:ext>
            </c:extLst>
          </c:dPt>
          <c:dPt>
            <c:idx val="5"/>
            <c:bubble3D val="0"/>
            <c:explosion val="11"/>
            <c:extLst>
              <c:ext xmlns:c16="http://schemas.microsoft.com/office/drawing/2014/chart" uri="{C3380CC4-5D6E-409C-BE32-E72D297353CC}">
                <c16:uniqueId val="{00000005-DFDB-4957-8E4A-265F4B55D96A}"/>
              </c:ext>
            </c:extLst>
          </c:dPt>
          <c:dPt>
            <c:idx val="6"/>
            <c:bubble3D val="0"/>
            <c:explosion val="24"/>
            <c:extLst>
              <c:ext xmlns:c16="http://schemas.microsoft.com/office/drawing/2014/chart" uri="{C3380CC4-5D6E-409C-BE32-E72D297353CC}">
                <c16:uniqueId val="{00000006-DFDB-4957-8E4A-265F4B55D96A}"/>
              </c:ext>
            </c:extLst>
          </c:dPt>
          <c:dPt>
            <c:idx val="7"/>
            <c:bubble3D val="0"/>
            <c:explosion val="38"/>
            <c:extLst>
              <c:ext xmlns:c16="http://schemas.microsoft.com/office/drawing/2014/chart" uri="{C3380CC4-5D6E-409C-BE32-E72D297353CC}">
                <c16:uniqueId val="{00000007-DFDB-4957-8E4A-265F4B55D96A}"/>
              </c:ext>
            </c:extLst>
          </c:dPt>
          <c:dLbls>
            <c:spPr>
              <a:noFill/>
              <a:ln w="25400">
                <a:noFill/>
              </a:ln>
            </c:spPr>
            <c:txPr>
              <a:bodyPr wrap="square" lIns="38100" tIns="19050" rIns="38100" bIns="19050" anchor="ctr">
                <a:spAutoFit/>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Sheet2!$A$2:$A$12</c:f>
              <c:strCache>
                <c:ptCount val="11"/>
                <c:pt idx="0">
                  <c:v>М0</c:v>
                </c:pt>
                <c:pt idx="1">
                  <c:v>М100</c:v>
                </c:pt>
                <c:pt idx="2">
                  <c:v>М150</c:v>
                </c:pt>
                <c:pt idx="3">
                  <c:v>М200</c:v>
                </c:pt>
                <c:pt idx="4">
                  <c:v>М250</c:v>
                </c:pt>
                <c:pt idx="5">
                  <c:v>М300</c:v>
                </c:pt>
                <c:pt idx="6">
                  <c:v>М350</c:v>
                </c:pt>
                <c:pt idx="7">
                  <c:v>М400</c:v>
                </c:pt>
                <c:pt idx="8">
                  <c:v>М450</c:v>
                </c:pt>
                <c:pt idx="9">
                  <c:v>М500</c:v>
                </c:pt>
                <c:pt idx="10">
                  <c:v>М550</c:v>
                </c:pt>
              </c:strCache>
            </c:strRef>
          </c:cat>
          <c:val>
            <c:numRef>
              <c:f>Sheet2!$L$2:$L$12</c:f>
              <c:numCache>
                <c:formatCode>0.0%</c:formatCode>
                <c:ptCount val="11"/>
                <c:pt idx="0">
                  <c:v>2.864433552435695E-2</c:v>
                </c:pt>
                <c:pt idx="1">
                  <c:v>6.0983557158931514E-4</c:v>
                </c:pt>
                <c:pt idx="2">
                  <c:v>1.4988801744847187E-2</c:v>
                </c:pt>
                <c:pt idx="3">
                  <c:v>1.273480164201217E-2</c:v>
                </c:pt>
                <c:pt idx="4">
                  <c:v>0.12691754425194099</c:v>
                </c:pt>
                <c:pt idx="5">
                  <c:v>6.4158289399264129E-2</c:v>
                </c:pt>
                <c:pt idx="6">
                  <c:v>0.4690831301544558</c:v>
                </c:pt>
                <c:pt idx="7">
                  <c:v>0.28125496986096943</c:v>
                </c:pt>
                <c:pt idx="8">
                  <c:v>5.1417508977138332E-4</c:v>
                </c:pt>
                <c:pt idx="9">
                  <c:v>0</c:v>
                </c:pt>
                <c:pt idx="10">
                  <c:v>1.094116760792595E-3</c:v>
                </c:pt>
              </c:numCache>
            </c:numRef>
          </c:val>
          <c:extLst>
            <c:ext xmlns:c16="http://schemas.microsoft.com/office/drawing/2014/chart" uri="{C3380CC4-5D6E-409C-BE32-E72D297353CC}">
              <c16:uniqueId val="{00000008-DFDB-4957-8E4A-265F4B55D96A}"/>
            </c:ext>
          </c:extLst>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85099071331679865"/>
          <c:y val="0.11013725000075854"/>
          <c:w val="0.13677687078106063"/>
          <c:h val="0.75001091100980399"/>
        </c:manualLayout>
      </c:layout>
      <c:overlay val="0"/>
      <c:txPr>
        <a:bodyPr/>
        <a:lstStyle/>
        <a:p>
          <a:pPr>
            <a:defRPr sz="12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stacked"/>
        <c:varyColors val="0"/>
        <c:ser>
          <c:idx val="0"/>
          <c:order val="0"/>
          <c:tx>
            <c:strRef>
              <c:f>Sheet1!$M$26</c:f>
              <c:strCache>
                <c:ptCount val="1"/>
                <c:pt idx="0">
                  <c:v>Эргэлтйн хөрөнгө</c:v>
                </c:pt>
              </c:strCache>
            </c:strRef>
          </c:tx>
          <c:spPr>
            <a:solidFill>
              <a:schemeClr val="accent2">
                <a:lumMod val="60000"/>
                <a:lumOff val="40000"/>
              </a:schemeClr>
            </a:solidFill>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Sheet1!$B$25:$F$25</c:f>
              <c:numCache>
                <c:formatCode>General</c:formatCode>
                <c:ptCount val="5"/>
                <c:pt idx="0">
                  <c:v>2018</c:v>
                </c:pt>
                <c:pt idx="1">
                  <c:v>2019</c:v>
                </c:pt>
                <c:pt idx="2">
                  <c:v>2020</c:v>
                </c:pt>
                <c:pt idx="3">
                  <c:v>2021</c:v>
                </c:pt>
                <c:pt idx="4">
                  <c:v>2022</c:v>
                </c:pt>
              </c:numCache>
            </c:numRef>
          </c:cat>
          <c:val>
            <c:numRef>
              <c:f>Sheet1!$H$26:$L$26</c:f>
              <c:numCache>
                <c:formatCode>0%</c:formatCode>
                <c:ptCount val="5"/>
                <c:pt idx="0">
                  <c:v>0.60391380432084152</c:v>
                </c:pt>
                <c:pt idx="1">
                  <c:v>0.68584986551805227</c:v>
                </c:pt>
                <c:pt idx="2">
                  <c:v>0.69574677571927801</c:v>
                </c:pt>
                <c:pt idx="3">
                  <c:v>0.73740030196849671</c:v>
                </c:pt>
                <c:pt idx="4">
                  <c:v>0.70868025272028556</c:v>
                </c:pt>
              </c:numCache>
            </c:numRef>
          </c:val>
          <c:extLst>
            <c:ext xmlns:c16="http://schemas.microsoft.com/office/drawing/2014/chart" uri="{C3380CC4-5D6E-409C-BE32-E72D297353CC}">
              <c16:uniqueId val="{00000000-9265-4807-925F-D69028076F51}"/>
            </c:ext>
          </c:extLst>
        </c:ser>
        <c:ser>
          <c:idx val="1"/>
          <c:order val="1"/>
          <c:tx>
            <c:strRef>
              <c:f>Sheet1!$M$27</c:f>
              <c:strCache>
                <c:ptCount val="1"/>
                <c:pt idx="0">
                  <c:v>Эргэлтийн бус хөрөнгө</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Sheet1!$B$25:$F$25</c:f>
              <c:numCache>
                <c:formatCode>General</c:formatCode>
                <c:ptCount val="5"/>
                <c:pt idx="0">
                  <c:v>2018</c:v>
                </c:pt>
                <c:pt idx="1">
                  <c:v>2019</c:v>
                </c:pt>
                <c:pt idx="2">
                  <c:v>2020</c:v>
                </c:pt>
                <c:pt idx="3">
                  <c:v>2021</c:v>
                </c:pt>
                <c:pt idx="4">
                  <c:v>2022</c:v>
                </c:pt>
              </c:numCache>
            </c:numRef>
          </c:cat>
          <c:val>
            <c:numRef>
              <c:f>Sheet1!$H$27:$L$27</c:f>
              <c:numCache>
                <c:formatCode>0%</c:formatCode>
                <c:ptCount val="5"/>
                <c:pt idx="0">
                  <c:v>0.39608619567915843</c:v>
                </c:pt>
                <c:pt idx="1">
                  <c:v>0.31415013448194767</c:v>
                </c:pt>
                <c:pt idx="2">
                  <c:v>0.30425322428072205</c:v>
                </c:pt>
                <c:pt idx="3">
                  <c:v>0.26259969803150335</c:v>
                </c:pt>
                <c:pt idx="4">
                  <c:v>0.29131974727971444</c:v>
                </c:pt>
              </c:numCache>
            </c:numRef>
          </c:val>
          <c:extLst>
            <c:ext xmlns:c16="http://schemas.microsoft.com/office/drawing/2014/chart" uri="{C3380CC4-5D6E-409C-BE32-E72D297353CC}">
              <c16:uniqueId val="{00000001-9265-4807-925F-D69028076F51}"/>
            </c:ext>
          </c:extLst>
        </c:ser>
        <c:ser>
          <c:idx val="2"/>
          <c:order val="2"/>
          <c:tx>
            <c:strRef>
              <c:f>Sheet1!$M$28</c:f>
              <c:strCache>
                <c:ptCount val="1"/>
                <c:pt idx="0">
                  <c:v>Өр төлбөр</c:v>
                </c:pt>
              </c:strCache>
            </c:strRef>
          </c:tx>
          <c:spPr>
            <a:solidFill>
              <a:schemeClr val="accent1">
                <a:lumMod val="60000"/>
                <a:lumOff val="40000"/>
              </a:schemeClr>
            </a:solidFill>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Sheet1!$B$25:$F$25</c:f>
              <c:numCache>
                <c:formatCode>General</c:formatCode>
                <c:ptCount val="5"/>
                <c:pt idx="0">
                  <c:v>2018</c:v>
                </c:pt>
                <c:pt idx="1">
                  <c:v>2019</c:v>
                </c:pt>
                <c:pt idx="2">
                  <c:v>2020</c:v>
                </c:pt>
                <c:pt idx="3">
                  <c:v>2021</c:v>
                </c:pt>
                <c:pt idx="4">
                  <c:v>2022</c:v>
                </c:pt>
              </c:numCache>
            </c:numRef>
          </c:cat>
          <c:val>
            <c:numRef>
              <c:f>Sheet1!$H$28:$L$28</c:f>
              <c:numCache>
                <c:formatCode>0%</c:formatCode>
                <c:ptCount val="5"/>
                <c:pt idx="0">
                  <c:v>0.6735182227015748</c:v>
                </c:pt>
                <c:pt idx="1">
                  <c:v>0.58828208106961377</c:v>
                </c:pt>
                <c:pt idx="2">
                  <c:v>0.61246825862611054</c:v>
                </c:pt>
                <c:pt idx="3">
                  <c:v>0.62477233891409645</c:v>
                </c:pt>
                <c:pt idx="4">
                  <c:v>0.50468319669409878</c:v>
                </c:pt>
              </c:numCache>
            </c:numRef>
          </c:val>
          <c:extLst>
            <c:ext xmlns:c16="http://schemas.microsoft.com/office/drawing/2014/chart" uri="{C3380CC4-5D6E-409C-BE32-E72D297353CC}">
              <c16:uniqueId val="{00000002-9265-4807-925F-D69028076F51}"/>
            </c:ext>
          </c:extLst>
        </c:ser>
        <c:ser>
          <c:idx val="3"/>
          <c:order val="3"/>
          <c:tx>
            <c:strRef>
              <c:f>Sheet1!$M$29</c:f>
              <c:strCache>
                <c:ptCount val="1"/>
                <c:pt idx="0">
                  <c:v>Эздийн өмч</c:v>
                </c:pt>
              </c:strCache>
            </c:strRef>
          </c:tx>
          <c:spPr>
            <a:solidFill>
              <a:schemeClr val="accent4">
                <a:lumMod val="60000"/>
                <a:lumOff val="40000"/>
              </a:schemeClr>
            </a:solidFill>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Sheet1!$B$25:$F$25</c:f>
              <c:numCache>
                <c:formatCode>General</c:formatCode>
                <c:ptCount val="5"/>
                <c:pt idx="0">
                  <c:v>2018</c:v>
                </c:pt>
                <c:pt idx="1">
                  <c:v>2019</c:v>
                </c:pt>
                <c:pt idx="2">
                  <c:v>2020</c:v>
                </c:pt>
                <c:pt idx="3">
                  <c:v>2021</c:v>
                </c:pt>
                <c:pt idx="4">
                  <c:v>2022</c:v>
                </c:pt>
              </c:numCache>
            </c:numRef>
          </c:cat>
          <c:val>
            <c:numRef>
              <c:f>Sheet1!$H$29:$L$29</c:f>
              <c:numCache>
                <c:formatCode>0%</c:formatCode>
                <c:ptCount val="5"/>
                <c:pt idx="0">
                  <c:v>0.32648177729842526</c:v>
                </c:pt>
                <c:pt idx="1">
                  <c:v>0.41171791893038617</c:v>
                </c:pt>
                <c:pt idx="2">
                  <c:v>0.3875317413738894</c:v>
                </c:pt>
                <c:pt idx="3">
                  <c:v>0.37522766108590361</c:v>
                </c:pt>
                <c:pt idx="4">
                  <c:v>0.49531680330590128</c:v>
                </c:pt>
              </c:numCache>
            </c:numRef>
          </c:val>
          <c:extLst>
            <c:ext xmlns:c16="http://schemas.microsoft.com/office/drawing/2014/chart" uri="{C3380CC4-5D6E-409C-BE32-E72D297353CC}">
              <c16:uniqueId val="{00000003-9265-4807-925F-D69028076F51}"/>
            </c:ext>
          </c:extLst>
        </c:ser>
        <c:dLbls>
          <c:showLegendKey val="0"/>
          <c:showVal val="0"/>
          <c:showCatName val="0"/>
          <c:showSerName val="0"/>
          <c:showPercent val="0"/>
          <c:showBubbleSize val="0"/>
        </c:dLbls>
        <c:gapWidth val="75"/>
        <c:overlap val="100"/>
        <c:axId val="631228544"/>
        <c:axId val="1"/>
      </c:barChart>
      <c:catAx>
        <c:axId val="631228544"/>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0"/>
        <c:axPos val="l"/>
        <c:numFmt formatCode="0%" sourceLinked="1"/>
        <c:majorTickMark val="none"/>
        <c:minorTickMark val="none"/>
        <c:tickLblPos val="nextTo"/>
        <c:txPr>
          <a:bodyPr rot="0" vert="horz"/>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crossAx val="631228544"/>
        <c:crosses val="autoZero"/>
        <c:crossBetween val="between"/>
      </c:valAx>
    </c:plotArea>
    <c:legend>
      <c:legendPos val="b"/>
      <c:overlay val="0"/>
      <c:txPr>
        <a:bodyPr/>
        <a:lstStyle/>
        <a:p>
          <a:pPr>
            <a:defRPr sz="92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1C6-06E4-4EA5-8895-6231DCE3BC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n-MN"/>
          </a:p>
        </p:txBody>
      </p:sp>
      <p:sp>
        <p:nvSpPr>
          <p:cNvPr id="3" name="Subtitle 2">
            <a:extLst>
              <a:ext uri="{FF2B5EF4-FFF2-40B4-BE49-F238E27FC236}">
                <a16:creationId xmlns:a16="http://schemas.microsoft.com/office/drawing/2014/main" id="{FFE36CA3-ACDA-42CA-8229-D205F7071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n-MN"/>
          </a:p>
        </p:txBody>
      </p:sp>
      <p:sp>
        <p:nvSpPr>
          <p:cNvPr id="4" name="Date Placeholder 3">
            <a:extLst>
              <a:ext uri="{FF2B5EF4-FFF2-40B4-BE49-F238E27FC236}">
                <a16:creationId xmlns:a16="http://schemas.microsoft.com/office/drawing/2014/main" id="{53EEFCC5-2FE9-4BB1-8E94-D6CDA9F8ACD8}"/>
              </a:ext>
            </a:extLst>
          </p:cNvPr>
          <p:cNvSpPr>
            <a:spLocks noGrp="1"/>
          </p:cNvSpPr>
          <p:nvPr>
            <p:ph type="dt" sz="half" idx="10"/>
          </p:nvPr>
        </p:nvSpPr>
        <p:spPr/>
        <p:txBody>
          <a:bodyPr/>
          <a:lstStyle/>
          <a:p>
            <a:fld id="{07DA1B85-3918-4384-BECC-016C56348B83}" type="datetimeFigureOut">
              <a:rPr lang="mn-MN" smtClean="0"/>
              <a:t>2023.04.27</a:t>
            </a:fld>
            <a:endParaRPr lang="mn-MN"/>
          </a:p>
        </p:txBody>
      </p:sp>
      <p:sp>
        <p:nvSpPr>
          <p:cNvPr id="5" name="Footer Placeholder 4">
            <a:extLst>
              <a:ext uri="{FF2B5EF4-FFF2-40B4-BE49-F238E27FC236}">
                <a16:creationId xmlns:a16="http://schemas.microsoft.com/office/drawing/2014/main" id="{1957F4B8-95BB-499B-A42F-4BD7937B8DBF}"/>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49021208-5B56-445B-8B74-68B63D01EAF6}"/>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187308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ACBD-F42F-4684-8A62-9288DE574FFB}"/>
              </a:ext>
            </a:extLst>
          </p:cNvPr>
          <p:cNvSpPr>
            <a:spLocks noGrp="1"/>
          </p:cNvSpPr>
          <p:nvPr>
            <p:ph type="title"/>
          </p:nvPr>
        </p:nvSpPr>
        <p:spPr/>
        <p:txBody>
          <a:bodyPr/>
          <a:lstStyle/>
          <a:p>
            <a:r>
              <a:rPr lang="en-US"/>
              <a:t>Click to edit Master title style</a:t>
            </a:r>
            <a:endParaRPr lang="mn-MN"/>
          </a:p>
        </p:txBody>
      </p:sp>
      <p:sp>
        <p:nvSpPr>
          <p:cNvPr id="3" name="Vertical Text Placeholder 2">
            <a:extLst>
              <a:ext uri="{FF2B5EF4-FFF2-40B4-BE49-F238E27FC236}">
                <a16:creationId xmlns:a16="http://schemas.microsoft.com/office/drawing/2014/main" id="{D2345950-733D-442E-9921-AEBC020769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3926515F-ACC1-4EF3-A0E9-4F0371F4173E}"/>
              </a:ext>
            </a:extLst>
          </p:cNvPr>
          <p:cNvSpPr>
            <a:spLocks noGrp="1"/>
          </p:cNvSpPr>
          <p:nvPr>
            <p:ph type="dt" sz="half" idx="10"/>
          </p:nvPr>
        </p:nvSpPr>
        <p:spPr/>
        <p:txBody>
          <a:bodyPr/>
          <a:lstStyle/>
          <a:p>
            <a:fld id="{07DA1B85-3918-4384-BECC-016C56348B83}" type="datetimeFigureOut">
              <a:rPr lang="mn-MN" smtClean="0"/>
              <a:t>2023.04.27</a:t>
            </a:fld>
            <a:endParaRPr lang="mn-MN"/>
          </a:p>
        </p:txBody>
      </p:sp>
      <p:sp>
        <p:nvSpPr>
          <p:cNvPr id="5" name="Footer Placeholder 4">
            <a:extLst>
              <a:ext uri="{FF2B5EF4-FFF2-40B4-BE49-F238E27FC236}">
                <a16:creationId xmlns:a16="http://schemas.microsoft.com/office/drawing/2014/main" id="{FA19DE39-8DAD-43E5-BDF2-1496C7F7C6B8}"/>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6CDABD5B-DC33-4C8E-A3C8-869F4DC4EFBC}"/>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386255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59ABE-0B60-4F82-A23E-23D90CCB40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mn-MN"/>
          </a:p>
        </p:txBody>
      </p:sp>
      <p:sp>
        <p:nvSpPr>
          <p:cNvPr id="3" name="Vertical Text Placeholder 2">
            <a:extLst>
              <a:ext uri="{FF2B5EF4-FFF2-40B4-BE49-F238E27FC236}">
                <a16:creationId xmlns:a16="http://schemas.microsoft.com/office/drawing/2014/main" id="{4A81B40B-DEC0-47B6-A277-E4ADF1B8CD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E9277568-6FE2-474D-981A-3F9C54754B44}"/>
              </a:ext>
            </a:extLst>
          </p:cNvPr>
          <p:cNvSpPr>
            <a:spLocks noGrp="1"/>
          </p:cNvSpPr>
          <p:nvPr>
            <p:ph type="dt" sz="half" idx="10"/>
          </p:nvPr>
        </p:nvSpPr>
        <p:spPr/>
        <p:txBody>
          <a:bodyPr/>
          <a:lstStyle/>
          <a:p>
            <a:fld id="{07DA1B85-3918-4384-BECC-016C56348B83}" type="datetimeFigureOut">
              <a:rPr lang="mn-MN" smtClean="0"/>
              <a:t>2023.04.27</a:t>
            </a:fld>
            <a:endParaRPr lang="mn-MN"/>
          </a:p>
        </p:txBody>
      </p:sp>
      <p:sp>
        <p:nvSpPr>
          <p:cNvPr id="5" name="Footer Placeholder 4">
            <a:extLst>
              <a:ext uri="{FF2B5EF4-FFF2-40B4-BE49-F238E27FC236}">
                <a16:creationId xmlns:a16="http://schemas.microsoft.com/office/drawing/2014/main" id="{45F11633-267C-492A-AD1B-AEBBB82C9532}"/>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129C0CF5-5DB8-4A2B-B16D-2E8307E1ED9A}"/>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180018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5E77-D04A-4A06-8778-BF97CA526850}"/>
              </a:ext>
            </a:extLst>
          </p:cNvPr>
          <p:cNvSpPr>
            <a:spLocks noGrp="1"/>
          </p:cNvSpPr>
          <p:nvPr>
            <p:ph type="title"/>
          </p:nvPr>
        </p:nvSpPr>
        <p:spPr/>
        <p:txBody>
          <a:bodyPr/>
          <a:lstStyle/>
          <a:p>
            <a:r>
              <a:rPr lang="en-US"/>
              <a:t>Click to edit Master title style</a:t>
            </a:r>
            <a:endParaRPr lang="mn-MN"/>
          </a:p>
        </p:txBody>
      </p:sp>
      <p:sp>
        <p:nvSpPr>
          <p:cNvPr id="3" name="Content Placeholder 2">
            <a:extLst>
              <a:ext uri="{FF2B5EF4-FFF2-40B4-BE49-F238E27FC236}">
                <a16:creationId xmlns:a16="http://schemas.microsoft.com/office/drawing/2014/main" id="{54FE2DDB-5E8C-478B-8061-80DA07A540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8441241F-9151-47EA-8733-926FACFF62A6}"/>
              </a:ext>
            </a:extLst>
          </p:cNvPr>
          <p:cNvSpPr>
            <a:spLocks noGrp="1"/>
          </p:cNvSpPr>
          <p:nvPr>
            <p:ph type="dt" sz="half" idx="10"/>
          </p:nvPr>
        </p:nvSpPr>
        <p:spPr/>
        <p:txBody>
          <a:bodyPr/>
          <a:lstStyle/>
          <a:p>
            <a:fld id="{07DA1B85-3918-4384-BECC-016C56348B83}" type="datetimeFigureOut">
              <a:rPr lang="mn-MN" smtClean="0"/>
              <a:t>2023.04.27</a:t>
            </a:fld>
            <a:endParaRPr lang="mn-MN"/>
          </a:p>
        </p:txBody>
      </p:sp>
      <p:sp>
        <p:nvSpPr>
          <p:cNvPr id="5" name="Footer Placeholder 4">
            <a:extLst>
              <a:ext uri="{FF2B5EF4-FFF2-40B4-BE49-F238E27FC236}">
                <a16:creationId xmlns:a16="http://schemas.microsoft.com/office/drawing/2014/main" id="{AC0245EA-563B-48BF-97FC-06E15345D34C}"/>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A66E1CDA-FEA0-40CF-8BCF-42FBB64E2EAA}"/>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201219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C9BE-C3AE-444D-A9AC-C689950A0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n-MN"/>
          </a:p>
        </p:txBody>
      </p:sp>
      <p:sp>
        <p:nvSpPr>
          <p:cNvPr id="3" name="Text Placeholder 2">
            <a:extLst>
              <a:ext uri="{FF2B5EF4-FFF2-40B4-BE49-F238E27FC236}">
                <a16:creationId xmlns:a16="http://schemas.microsoft.com/office/drawing/2014/main" id="{501D88B5-96B1-4173-8D23-23E3CA55E6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70F017-373F-43A0-9024-0364C834D355}"/>
              </a:ext>
            </a:extLst>
          </p:cNvPr>
          <p:cNvSpPr>
            <a:spLocks noGrp="1"/>
          </p:cNvSpPr>
          <p:nvPr>
            <p:ph type="dt" sz="half" idx="10"/>
          </p:nvPr>
        </p:nvSpPr>
        <p:spPr/>
        <p:txBody>
          <a:bodyPr/>
          <a:lstStyle/>
          <a:p>
            <a:fld id="{07DA1B85-3918-4384-BECC-016C56348B83}" type="datetimeFigureOut">
              <a:rPr lang="mn-MN" smtClean="0"/>
              <a:t>2023.04.27</a:t>
            </a:fld>
            <a:endParaRPr lang="mn-MN"/>
          </a:p>
        </p:txBody>
      </p:sp>
      <p:sp>
        <p:nvSpPr>
          <p:cNvPr id="5" name="Footer Placeholder 4">
            <a:extLst>
              <a:ext uri="{FF2B5EF4-FFF2-40B4-BE49-F238E27FC236}">
                <a16:creationId xmlns:a16="http://schemas.microsoft.com/office/drawing/2014/main" id="{C98599D8-B9F6-4C3C-86F0-4AD1072A62E5}"/>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353DF8C0-A4A2-4C86-AE9F-B0A89F90877D}"/>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211556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7E4E-5592-4E33-995F-DDEA9557842D}"/>
              </a:ext>
            </a:extLst>
          </p:cNvPr>
          <p:cNvSpPr>
            <a:spLocks noGrp="1"/>
          </p:cNvSpPr>
          <p:nvPr>
            <p:ph type="title"/>
          </p:nvPr>
        </p:nvSpPr>
        <p:spPr/>
        <p:txBody>
          <a:bodyPr/>
          <a:lstStyle/>
          <a:p>
            <a:r>
              <a:rPr lang="en-US"/>
              <a:t>Click to edit Master title style</a:t>
            </a:r>
            <a:endParaRPr lang="mn-MN"/>
          </a:p>
        </p:txBody>
      </p:sp>
      <p:sp>
        <p:nvSpPr>
          <p:cNvPr id="3" name="Content Placeholder 2">
            <a:extLst>
              <a:ext uri="{FF2B5EF4-FFF2-40B4-BE49-F238E27FC236}">
                <a16:creationId xmlns:a16="http://schemas.microsoft.com/office/drawing/2014/main" id="{AA66BE57-4741-43F4-9FFC-830258647A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Content Placeholder 3">
            <a:extLst>
              <a:ext uri="{FF2B5EF4-FFF2-40B4-BE49-F238E27FC236}">
                <a16:creationId xmlns:a16="http://schemas.microsoft.com/office/drawing/2014/main" id="{F769E7A9-2424-4590-A189-1C3871FD63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5" name="Date Placeholder 4">
            <a:extLst>
              <a:ext uri="{FF2B5EF4-FFF2-40B4-BE49-F238E27FC236}">
                <a16:creationId xmlns:a16="http://schemas.microsoft.com/office/drawing/2014/main" id="{F11CE150-3E9E-4133-A5B5-3A3E3B1BBB62}"/>
              </a:ext>
            </a:extLst>
          </p:cNvPr>
          <p:cNvSpPr>
            <a:spLocks noGrp="1"/>
          </p:cNvSpPr>
          <p:nvPr>
            <p:ph type="dt" sz="half" idx="10"/>
          </p:nvPr>
        </p:nvSpPr>
        <p:spPr/>
        <p:txBody>
          <a:bodyPr/>
          <a:lstStyle/>
          <a:p>
            <a:fld id="{07DA1B85-3918-4384-BECC-016C56348B83}" type="datetimeFigureOut">
              <a:rPr lang="mn-MN" smtClean="0"/>
              <a:t>2023.04.27</a:t>
            </a:fld>
            <a:endParaRPr lang="mn-MN"/>
          </a:p>
        </p:txBody>
      </p:sp>
      <p:sp>
        <p:nvSpPr>
          <p:cNvPr id="6" name="Footer Placeholder 5">
            <a:extLst>
              <a:ext uri="{FF2B5EF4-FFF2-40B4-BE49-F238E27FC236}">
                <a16:creationId xmlns:a16="http://schemas.microsoft.com/office/drawing/2014/main" id="{58E52DF5-FDDC-45D8-80F9-4B504E795328}"/>
              </a:ext>
            </a:extLst>
          </p:cNvPr>
          <p:cNvSpPr>
            <a:spLocks noGrp="1"/>
          </p:cNvSpPr>
          <p:nvPr>
            <p:ph type="ftr" sz="quarter" idx="11"/>
          </p:nvPr>
        </p:nvSpPr>
        <p:spPr/>
        <p:txBody>
          <a:bodyPr/>
          <a:lstStyle/>
          <a:p>
            <a:endParaRPr lang="mn-MN"/>
          </a:p>
        </p:txBody>
      </p:sp>
      <p:sp>
        <p:nvSpPr>
          <p:cNvPr id="7" name="Slide Number Placeholder 6">
            <a:extLst>
              <a:ext uri="{FF2B5EF4-FFF2-40B4-BE49-F238E27FC236}">
                <a16:creationId xmlns:a16="http://schemas.microsoft.com/office/drawing/2014/main" id="{DE19486E-3B6E-46A8-B5E0-C19480D5230E}"/>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48560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6007-8297-4D93-A1F3-93F1137A7C39}"/>
              </a:ext>
            </a:extLst>
          </p:cNvPr>
          <p:cNvSpPr>
            <a:spLocks noGrp="1"/>
          </p:cNvSpPr>
          <p:nvPr>
            <p:ph type="title"/>
          </p:nvPr>
        </p:nvSpPr>
        <p:spPr>
          <a:xfrm>
            <a:off x="839788" y="365125"/>
            <a:ext cx="10515600" cy="1325563"/>
          </a:xfrm>
        </p:spPr>
        <p:txBody>
          <a:bodyPr/>
          <a:lstStyle/>
          <a:p>
            <a:r>
              <a:rPr lang="en-US"/>
              <a:t>Click to edit Master title style</a:t>
            </a:r>
            <a:endParaRPr lang="mn-MN"/>
          </a:p>
        </p:txBody>
      </p:sp>
      <p:sp>
        <p:nvSpPr>
          <p:cNvPr id="3" name="Text Placeholder 2">
            <a:extLst>
              <a:ext uri="{FF2B5EF4-FFF2-40B4-BE49-F238E27FC236}">
                <a16:creationId xmlns:a16="http://schemas.microsoft.com/office/drawing/2014/main" id="{D87E837D-E08F-4E3D-9CB6-6A37BDE48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9B3664-142A-4988-B8B7-0673B1D17A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5" name="Text Placeholder 4">
            <a:extLst>
              <a:ext uri="{FF2B5EF4-FFF2-40B4-BE49-F238E27FC236}">
                <a16:creationId xmlns:a16="http://schemas.microsoft.com/office/drawing/2014/main" id="{0ED5E49B-781C-4F15-921A-74D527AF9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12DFBF-25CB-432F-8FBE-5581E22B91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7" name="Date Placeholder 6">
            <a:extLst>
              <a:ext uri="{FF2B5EF4-FFF2-40B4-BE49-F238E27FC236}">
                <a16:creationId xmlns:a16="http://schemas.microsoft.com/office/drawing/2014/main" id="{C97AE31D-AD82-4FB6-8390-503274A3A02E}"/>
              </a:ext>
            </a:extLst>
          </p:cNvPr>
          <p:cNvSpPr>
            <a:spLocks noGrp="1"/>
          </p:cNvSpPr>
          <p:nvPr>
            <p:ph type="dt" sz="half" idx="10"/>
          </p:nvPr>
        </p:nvSpPr>
        <p:spPr/>
        <p:txBody>
          <a:bodyPr/>
          <a:lstStyle/>
          <a:p>
            <a:fld id="{07DA1B85-3918-4384-BECC-016C56348B83}" type="datetimeFigureOut">
              <a:rPr lang="mn-MN" smtClean="0"/>
              <a:t>2023.04.27</a:t>
            </a:fld>
            <a:endParaRPr lang="mn-MN"/>
          </a:p>
        </p:txBody>
      </p:sp>
      <p:sp>
        <p:nvSpPr>
          <p:cNvPr id="8" name="Footer Placeholder 7">
            <a:extLst>
              <a:ext uri="{FF2B5EF4-FFF2-40B4-BE49-F238E27FC236}">
                <a16:creationId xmlns:a16="http://schemas.microsoft.com/office/drawing/2014/main" id="{8F92B68D-97FD-4A0B-9556-EB0D3EA09156}"/>
              </a:ext>
            </a:extLst>
          </p:cNvPr>
          <p:cNvSpPr>
            <a:spLocks noGrp="1"/>
          </p:cNvSpPr>
          <p:nvPr>
            <p:ph type="ftr" sz="quarter" idx="11"/>
          </p:nvPr>
        </p:nvSpPr>
        <p:spPr/>
        <p:txBody>
          <a:bodyPr/>
          <a:lstStyle/>
          <a:p>
            <a:endParaRPr lang="mn-MN"/>
          </a:p>
        </p:txBody>
      </p:sp>
      <p:sp>
        <p:nvSpPr>
          <p:cNvPr id="9" name="Slide Number Placeholder 8">
            <a:extLst>
              <a:ext uri="{FF2B5EF4-FFF2-40B4-BE49-F238E27FC236}">
                <a16:creationId xmlns:a16="http://schemas.microsoft.com/office/drawing/2014/main" id="{34C952A1-C0C7-47CF-B69B-FDCE9574AFFE}"/>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368164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EA8C-818F-433D-9FC9-DCA9FDF4221A}"/>
              </a:ext>
            </a:extLst>
          </p:cNvPr>
          <p:cNvSpPr>
            <a:spLocks noGrp="1"/>
          </p:cNvSpPr>
          <p:nvPr>
            <p:ph type="title"/>
          </p:nvPr>
        </p:nvSpPr>
        <p:spPr/>
        <p:txBody>
          <a:bodyPr/>
          <a:lstStyle/>
          <a:p>
            <a:r>
              <a:rPr lang="en-US"/>
              <a:t>Click to edit Master title style</a:t>
            </a:r>
            <a:endParaRPr lang="mn-MN"/>
          </a:p>
        </p:txBody>
      </p:sp>
      <p:sp>
        <p:nvSpPr>
          <p:cNvPr id="3" name="Date Placeholder 2">
            <a:extLst>
              <a:ext uri="{FF2B5EF4-FFF2-40B4-BE49-F238E27FC236}">
                <a16:creationId xmlns:a16="http://schemas.microsoft.com/office/drawing/2014/main" id="{184E78A4-7530-4658-B9C3-953615D94842}"/>
              </a:ext>
            </a:extLst>
          </p:cNvPr>
          <p:cNvSpPr>
            <a:spLocks noGrp="1"/>
          </p:cNvSpPr>
          <p:nvPr>
            <p:ph type="dt" sz="half" idx="10"/>
          </p:nvPr>
        </p:nvSpPr>
        <p:spPr/>
        <p:txBody>
          <a:bodyPr/>
          <a:lstStyle/>
          <a:p>
            <a:fld id="{07DA1B85-3918-4384-BECC-016C56348B83}" type="datetimeFigureOut">
              <a:rPr lang="mn-MN" smtClean="0"/>
              <a:t>2023.04.27</a:t>
            </a:fld>
            <a:endParaRPr lang="mn-MN"/>
          </a:p>
        </p:txBody>
      </p:sp>
      <p:sp>
        <p:nvSpPr>
          <p:cNvPr id="4" name="Footer Placeholder 3">
            <a:extLst>
              <a:ext uri="{FF2B5EF4-FFF2-40B4-BE49-F238E27FC236}">
                <a16:creationId xmlns:a16="http://schemas.microsoft.com/office/drawing/2014/main" id="{ED64F2C3-416C-440B-8736-7D5A5F40649A}"/>
              </a:ext>
            </a:extLst>
          </p:cNvPr>
          <p:cNvSpPr>
            <a:spLocks noGrp="1"/>
          </p:cNvSpPr>
          <p:nvPr>
            <p:ph type="ftr" sz="quarter" idx="11"/>
          </p:nvPr>
        </p:nvSpPr>
        <p:spPr/>
        <p:txBody>
          <a:bodyPr/>
          <a:lstStyle/>
          <a:p>
            <a:endParaRPr lang="mn-MN"/>
          </a:p>
        </p:txBody>
      </p:sp>
      <p:sp>
        <p:nvSpPr>
          <p:cNvPr id="5" name="Slide Number Placeholder 4">
            <a:extLst>
              <a:ext uri="{FF2B5EF4-FFF2-40B4-BE49-F238E27FC236}">
                <a16:creationId xmlns:a16="http://schemas.microsoft.com/office/drawing/2014/main" id="{0751B3A1-EFA7-43A8-B25B-9FCF167A6649}"/>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138276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5E11DC-1C9E-4932-AC14-CDBA2895AE7A}"/>
              </a:ext>
            </a:extLst>
          </p:cNvPr>
          <p:cNvSpPr>
            <a:spLocks noGrp="1"/>
          </p:cNvSpPr>
          <p:nvPr>
            <p:ph type="dt" sz="half" idx="10"/>
          </p:nvPr>
        </p:nvSpPr>
        <p:spPr/>
        <p:txBody>
          <a:bodyPr/>
          <a:lstStyle/>
          <a:p>
            <a:fld id="{07DA1B85-3918-4384-BECC-016C56348B83}" type="datetimeFigureOut">
              <a:rPr lang="mn-MN" smtClean="0"/>
              <a:t>2023.04.27</a:t>
            </a:fld>
            <a:endParaRPr lang="mn-MN"/>
          </a:p>
        </p:txBody>
      </p:sp>
      <p:sp>
        <p:nvSpPr>
          <p:cNvPr id="3" name="Footer Placeholder 2">
            <a:extLst>
              <a:ext uri="{FF2B5EF4-FFF2-40B4-BE49-F238E27FC236}">
                <a16:creationId xmlns:a16="http://schemas.microsoft.com/office/drawing/2014/main" id="{5CA5E086-057B-4D10-9D60-9414E8B01980}"/>
              </a:ext>
            </a:extLst>
          </p:cNvPr>
          <p:cNvSpPr>
            <a:spLocks noGrp="1"/>
          </p:cNvSpPr>
          <p:nvPr>
            <p:ph type="ftr" sz="quarter" idx="11"/>
          </p:nvPr>
        </p:nvSpPr>
        <p:spPr/>
        <p:txBody>
          <a:bodyPr/>
          <a:lstStyle/>
          <a:p>
            <a:endParaRPr lang="mn-MN"/>
          </a:p>
        </p:txBody>
      </p:sp>
      <p:sp>
        <p:nvSpPr>
          <p:cNvPr id="4" name="Slide Number Placeholder 3">
            <a:extLst>
              <a:ext uri="{FF2B5EF4-FFF2-40B4-BE49-F238E27FC236}">
                <a16:creationId xmlns:a16="http://schemas.microsoft.com/office/drawing/2014/main" id="{AE86A804-770C-423B-A7C5-535DA87595D7}"/>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367648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4B3F-078C-449A-BD10-4A873EA82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n-MN"/>
          </a:p>
        </p:txBody>
      </p:sp>
      <p:sp>
        <p:nvSpPr>
          <p:cNvPr id="3" name="Content Placeholder 2">
            <a:extLst>
              <a:ext uri="{FF2B5EF4-FFF2-40B4-BE49-F238E27FC236}">
                <a16:creationId xmlns:a16="http://schemas.microsoft.com/office/drawing/2014/main" id="{7281F23F-E9BE-44E6-85F2-C309FE7EF9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Text Placeholder 3">
            <a:extLst>
              <a:ext uri="{FF2B5EF4-FFF2-40B4-BE49-F238E27FC236}">
                <a16:creationId xmlns:a16="http://schemas.microsoft.com/office/drawing/2014/main" id="{BEC0058F-D0D3-4CAE-96B1-B3DC0A8DB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90437A-297C-4D85-BE6B-608BC0ABC857}"/>
              </a:ext>
            </a:extLst>
          </p:cNvPr>
          <p:cNvSpPr>
            <a:spLocks noGrp="1"/>
          </p:cNvSpPr>
          <p:nvPr>
            <p:ph type="dt" sz="half" idx="10"/>
          </p:nvPr>
        </p:nvSpPr>
        <p:spPr/>
        <p:txBody>
          <a:bodyPr/>
          <a:lstStyle/>
          <a:p>
            <a:fld id="{07DA1B85-3918-4384-BECC-016C56348B83}" type="datetimeFigureOut">
              <a:rPr lang="mn-MN" smtClean="0"/>
              <a:t>2023.04.27</a:t>
            </a:fld>
            <a:endParaRPr lang="mn-MN"/>
          </a:p>
        </p:txBody>
      </p:sp>
      <p:sp>
        <p:nvSpPr>
          <p:cNvPr id="6" name="Footer Placeholder 5">
            <a:extLst>
              <a:ext uri="{FF2B5EF4-FFF2-40B4-BE49-F238E27FC236}">
                <a16:creationId xmlns:a16="http://schemas.microsoft.com/office/drawing/2014/main" id="{9519C03B-59A8-4880-B443-7A813EA17302}"/>
              </a:ext>
            </a:extLst>
          </p:cNvPr>
          <p:cNvSpPr>
            <a:spLocks noGrp="1"/>
          </p:cNvSpPr>
          <p:nvPr>
            <p:ph type="ftr" sz="quarter" idx="11"/>
          </p:nvPr>
        </p:nvSpPr>
        <p:spPr/>
        <p:txBody>
          <a:bodyPr/>
          <a:lstStyle/>
          <a:p>
            <a:endParaRPr lang="mn-MN"/>
          </a:p>
        </p:txBody>
      </p:sp>
      <p:sp>
        <p:nvSpPr>
          <p:cNvPr id="7" name="Slide Number Placeholder 6">
            <a:extLst>
              <a:ext uri="{FF2B5EF4-FFF2-40B4-BE49-F238E27FC236}">
                <a16:creationId xmlns:a16="http://schemas.microsoft.com/office/drawing/2014/main" id="{FDC9F91C-6077-4C49-A734-4723F1C446FA}"/>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4310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5F35-238D-49BE-AA98-4477CDEC72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n-MN"/>
          </a:p>
        </p:txBody>
      </p:sp>
      <p:sp>
        <p:nvSpPr>
          <p:cNvPr id="3" name="Picture Placeholder 2">
            <a:extLst>
              <a:ext uri="{FF2B5EF4-FFF2-40B4-BE49-F238E27FC236}">
                <a16:creationId xmlns:a16="http://schemas.microsoft.com/office/drawing/2014/main" id="{1CF56135-2F7C-4315-BE03-E9544FF90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n-MN"/>
          </a:p>
        </p:txBody>
      </p:sp>
      <p:sp>
        <p:nvSpPr>
          <p:cNvPr id="4" name="Text Placeholder 3">
            <a:extLst>
              <a:ext uri="{FF2B5EF4-FFF2-40B4-BE49-F238E27FC236}">
                <a16:creationId xmlns:a16="http://schemas.microsoft.com/office/drawing/2014/main" id="{F7EBA91E-1C18-4022-B7F2-0C3CB991F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9D99C8-DBB1-464B-8331-019D6A1075F8}"/>
              </a:ext>
            </a:extLst>
          </p:cNvPr>
          <p:cNvSpPr>
            <a:spLocks noGrp="1"/>
          </p:cNvSpPr>
          <p:nvPr>
            <p:ph type="dt" sz="half" idx="10"/>
          </p:nvPr>
        </p:nvSpPr>
        <p:spPr/>
        <p:txBody>
          <a:bodyPr/>
          <a:lstStyle/>
          <a:p>
            <a:fld id="{07DA1B85-3918-4384-BECC-016C56348B83}" type="datetimeFigureOut">
              <a:rPr lang="mn-MN" smtClean="0"/>
              <a:t>2023.04.27</a:t>
            </a:fld>
            <a:endParaRPr lang="mn-MN"/>
          </a:p>
        </p:txBody>
      </p:sp>
      <p:sp>
        <p:nvSpPr>
          <p:cNvPr id="6" name="Footer Placeholder 5">
            <a:extLst>
              <a:ext uri="{FF2B5EF4-FFF2-40B4-BE49-F238E27FC236}">
                <a16:creationId xmlns:a16="http://schemas.microsoft.com/office/drawing/2014/main" id="{091EA2D6-7CFA-442C-B61D-7D43810C9FCC}"/>
              </a:ext>
            </a:extLst>
          </p:cNvPr>
          <p:cNvSpPr>
            <a:spLocks noGrp="1"/>
          </p:cNvSpPr>
          <p:nvPr>
            <p:ph type="ftr" sz="quarter" idx="11"/>
          </p:nvPr>
        </p:nvSpPr>
        <p:spPr/>
        <p:txBody>
          <a:bodyPr/>
          <a:lstStyle/>
          <a:p>
            <a:endParaRPr lang="mn-MN"/>
          </a:p>
        </p:txBody>
      </p:sp>
      <p:sp>
        <p:nvSpPr>
          <p:cNvPr id="7" name="Slide Number Placeholder 6">
            <a:extLst>
              <a:ext uri="{FF2B5EF4-FFF2-40B4-BE49-F238E27FC236}">
                <a16:creationId xmlns:a16="http://schemas.microsoft.com/office/drawing/2014/main" id="{8A1CD6DC-92F4-42F0-A1FA-EDF059F350ED}"/>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424403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6B8D81-079A-445D-B60A-057575DDA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n-MN"/>
          </a:p>
        </p:txBody>
      </p:sp>
      <p:sp>
        <p:nvSpPr>
          <p:cNvPr id="3" name="Text Placeholder 2">
            <a:extLst>
              <a:ext uri="{FF2B5EF4-FFF2-40B4-BE49-F238E27FC236}">
                <a16:creationId xmlns:a16="http://schemas.microsoft.com/office/drawing/2014/main" id="{B35BF7F6-0369-4730-8357-A44956F5C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95F10B20-501E-4D79-AB18-F5C0FC0D6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A1B85-3918-4384-BECC-016C56348B83}" type="datetimeFigureOut">
              <a:rPr lang="mn-MN" smtClean="0"/>
              <a:t>2023.04.27</a:t>
            </a:fld>
            <a:endParaRPr lang="mn-MN"/>
          </a:p>
        </p:txBody>
      </p:sp>
      <p:sp>
        <p:nvSpPr>
          <p:cNvPr id="5" name="Footer Placeholder 4">
            <a:extLst>
              <a:ext uri="{FF2B5EF4-FFF2-40B4-BE49-F238E27FC236}">
                <a16:creationId xmlns:a16="http://schemas.microsoft.com/office/drawing/2014/main" id="{56D53721-05D9-4A40-A65E-915E238F05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n-MN"/>
          </a:p>
        </p:txBody>
      </p:sp>
      <p:sp>
        <p:nvSpPr>
          <p:cNvPr id="6" name="Slide Number Placeholder 5">
            <a:extLst>
              <a:ext uri="{FF2B5EF4-FFF2-40B4-BE49-F238E27FC236}">
                <a16:creationId xmlns:a16="http://schemas.microsoft.com/office/drawing/2014/main" id="{95D8AF86-4719-444B-B4E6-8CAF32800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A1237-5E2B-4E8A-B0FA-BFB28F96C7DD}" type="slidenum">
              <a:rPr lang="mn-MN" smtClean="0"/>
              <a:t>‹#›</a:t>
            </a:fld>
            <a:endParaRPr lang="mn-MN"/>
          </a:p>
        </p:txBody>
      </p:sp>
    </p:spTree>
    <p:extLst>
      <p:ext uri="{BB962C8B-B14F-4D97-AF65-F5344CB8AC3E}">
        <p14:creationId xmlns:p14="http://schemas.microsoft.com/office/powerpoint/2010/main" val="3213320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fif"/></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a:extLst>
              <a:ext uri="{FF2B5EF4-FFF2-40B4-BE49-F238E27FC236}">
                <a16:creationId xmlns:a16="http://schemas.microsoft.com/office/drawing/2014/main" id="{9218FC4B-A6B3-46A8-9EA0-AA2C9986ED4B}"/>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18" name="Picture 17">
            <a:extLst>
              <a:ext uri="{FF2B5EF4-FFF2-40B4-BE49-F238E27FC236}">
                <a16:creationId xmlns:a16="http://schemas.microsoft.com/office/drawing/2014/main" id="{E64FB65D-93D2-4E89-B97E-396BC1D29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0" y="5211803"/>
            <a:ext cx="3044282" cy="1645920"/>
          </a:xfrm>
          <a:prstGeom prst="rect">
            <a:avLst/>
          </a:prstGeom>
        </p:spPr>
      </p:pic>
      <p:pic>
        <p:nvPicPr>
          <p:cNvPr id="19" name="Picture 2" descr="No automatic alt text available.">
            <a:extLst>
              <a:ext uri="{FF2B5EF4-FFF2-40B4-BE49-F238E27FC236}">
                <a16:creationId xmlns:a16="http://schemas.microsoft.com/office/drawing/2014/main" id="{983F2FA6-48AE-478B-87C4-CA97905365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792" y="5212080"/>
            <a:ext cx="2242764"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No automatic alt text available.">
            <a:extLst>
              <a:ext uri="{FF2B5EF4-FFF2-40B4-BE49-F238E27FC236}">
                <a16:creationId xmlns:a16="http://schemas.microsoft.com/office/drawing/2014/main" id="{6D4DF644-0E06-4C8B-A93A-6FC2F910DA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2556" y="5211803"/>
            <a:ext cx="2319526"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No automatic alt text available.">
            <a:extLst>
              <a:ext uri="{FF2B5EF4-FFF2-40B4-BE49-F238E27FC236}">
                <a16:creationId xmlns:a16="http://schemas.microsoft.com/office/drawing/2014/main" id="{630FAC18-F336-4523-9493-6EF9CE2018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2083" y="5211803"/>
            <a:ext cx="2340414"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No automatic alt text available.">
            <a:extLst>
              <a:ext uri="{FF2B5EF4-FFF2-40B4-BE49-F238E27FC236}">
                <a16:creationId xmlns:a16="http://schemas.microsoft.com/office/drawing/2014/main" id="{DB5AB5D2-2B01-4AE6-B410-4F7681EC8C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7512" y="5212080"/>
            <a:ext cx="2242765" cy="1645920"/>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508DB7E4-99AF-48F7-A7F7-A87C877BE2A2}"/>
              </a:ext>
            </a:extLst>
          </p:cNvPr>
          <p:cNvSpPr>
            <a:spLocks noGrp="1"/>
          </p:cNvSpPr>
          <p:nvPr>
            <p:ph type="ctrTitle"/>
          </p:nvPr>
        </p:nvSpPr>
        <p:spPr>
          <a:xfrm>
            <a:off x="126037" y="1145077"/>
            <a:ext cx="5822950" cy="1645920"/>
          </a:xfrm>
        </p:spPr>
        <p:txBody>
          <a:bodyPr>
            <a:noAutofit/>
          </a:bodyPr>
          <a:lstStyle/>
          <a:p>
            <a:r>
              <a:rPr lang="mn-MN" sz="4400" b="1" dirty="0">
                <a:solidFill>
                  <a:schemeClr val="bg1"/>
                </a:solidFill>
                <a:latin typeface="Arial" panose="020B0604020202020204" pitchFamily="34" charset="0"/>
                <a:ea typeface="Roboto" panose="02000000000000000000" pitchFamily="2" charset="0"/>
                <a:cs typeface="Arial" panose="020B0604020202020204" pitchFamily="34" charset="0"/>
              </a:rPr>
              <a:t>202</a:t>
            </a:r>
            <a:r>
              <a:rPr lang="en-US" sz="4400" b="1" dirty="0">
                <a:solidFill>
                  <a:schemeClr val="bg1"/>
                </a:solidFill>
                <a:latin typeface="Arial" panose="020B0604020202020204" pitchFamily="34" charset="0"/>
                <a:ea typeface="Roboto" panose="02000000000000000000" pitchFamily="2" charset="0"/>
                <a:cs typeface="Arial" panose="020B0604020202020204" pitchFamily="34" charset="0"/>
              </a:rPr>
              <a:t>2</a:t>
            </a:r>
            <a:r>
              <a:rPr lang="mn-MN" sz="4400" b="1" dirty="0">
                <a:solidFill>
                  <a:schemeClr val="bg1"/>
                </a:solidFill>
                <a:latin typeface="Arial" panose="020B0604020202020204" pitchFamily="34" charset="0"/>
                <a:ea typeface="Roboto" panose="02000000000000000000" pitchFamily="2" charset="0"/>
                <a:cs typeface="Arial" panose="020B0604020202020204" pitchFamily="34" charset="0"/>
              </a:rPr>
              <a:t> оны жилийн эцсийн тайлан</a:t>
            </a:r>
          </a:p>
        </p:txBody>
      </p:sp>
      <p:grpSp>
        <p:nvGrpSpPr>
          <p:cNvPr id="24" name="Group 23">
            <a:extLst>
              <a:ext uri="{FF2B5EF4-FFF2-40B4-BE49-F238E27FC236}">
                <a16:creationId xmlns:a16="http://schemas.microsoft.com/office/drawing/2014/main" id="{F3ECBB60-DB44-4658-BB8C-7534DE9C908F}"/>
              </a:ext>
            </a:extLst>
          </p:cNvPr>
          <p:cNvGrpSpPr/>
          <p:nvPr/>
        </p:nvGrpSpPr>
        <p:grpSpPr>
          <a:xfrm>
            <a:off x="9563122" y="403397"/>
            <a:ext cx="2355828" cy="779463"/>
            <a:chOff x="9563122" y="297656"/>
            <a:chExt cx="2355828" cy="779463"/>
          </a:xfrm>
        </p:grpSpPr>
        <p:pic>
          <p:nvPicPr>
            <p:cNvPr id="25" name="Picture 24">
              <a:extLst>
                <a:ext uri="{FF2B5EF4-FFF2-40B4-BE49-F238E27FC236}">
                  <a16:creationId xmlns:a16="http://schemas.microsoft.com/office/drawing/2014/main" id="{1D06843B-F095-4D40-900C-EEBF83875B77}"/>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26" name="Straight Connector 25">
              <a:extLst>
                <a:ext uri="{FF2B5EF4-FFF2-40B4-BE49-F238E27FC236}">
                  <a16:creationId xmlns:a16="http://schemas.microsoft.com/office/drawing/2014/main" id="{E8F427CD-815D-4614-BE8F-C7E231A2049A}"/>
                </a:ext>
              </a:extLst>
            </p:cNvPr>
            <p:cNvCxnSpPr/>
            <p:nvPr/>
          </p:nvCxnSpPr>
          <p:spPr>
            <a:xfrm>
              <a:off x="10398696" y="297656"/>
              <a:ext cx="0" cy="7794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19FC57E-9C27-4254-86F7-B184FCE11A71}"/>
                </a:ext>
              </a:extLst>
            </p:cNvPr>
            <p:cNvSpPr txBox="1"/>
            <p:nvPr/>
          </p:nvSpPr>
          <p:spPr>
            <a:xfrm>
              <a:off x="10520810" y="481358"/>
              <a:ext cx="1398140" cy="461665"/>
            </a:xfrm>
            <a:prstGeom prst="rect">
              <a:avLst/>
            </a:prstGeom>
            <a:noFill/>
          </p:spPr>
          <p:txBody>
            <a:bodyPr wrap="none" rtlCol="0">
              <a:spAutoFit/>
            </a:bodyPr>
            <a:lstStyle/>
            <a:p>
              <a:r>
                <a:rPr lang="mn-MN" sz="1200" i="1" dirty="0">
                  <a:solidFill>
                    <a:schemeClr val="bg1"/>
                  </a:solidFill>
                  <a:latin typeface="Roboto Light" panose="02000000000000000000" pitchFamily="2" charset="0"/>
                  <a:ea typeface="Roboto Light" panose="02000000000000000000" pitchFamily="2" charset="0"/>
                </a:rPr>
                <a:t>Зуун зуунд</a:t>
              </a:r>
            </a:p>
            <a:p>
              <a:r>
                <a:rPr lang="mn-MN" sz="1200" i="1" dirty="0">
                  <a:solidFill>
                    <a:schemeClr val="bg1"/>
                  </a:solidFill>
                  <a:latin typeface="Roboto" panose="02000000000000000000" pitchFamily="2" charset="0"/>
                  <a:ea typeface="Roboto" panose="02000000000000000000" pitchFamily="2" charset="0"/>
                </a:rPr>
                <a:t>Нугаршгүй чанар</a:t>
              </a:r>
            </a:p>
          </p:txBody>
        </p:sp>
      </p:grpSp>
      <p:sp>
        <p:nvSpPr>
          <p:cNvPr id="34" name="Subtitle 29">
            <a:extLst>
              <a:ext uri="{FF2B5EF4-FFF2-40B4-BE49-F238E27FC236}">
                <a16:creationId xmlns:a16="http://schemas.microsoft.com/office/drawing/2014/main" id="{59EB4279-B822-4E94-95EF-0DF49F9C3C8B}"/>
              </a:ext>
            </a:extLst>
          </p:cNvPr>
          <p:cNvSpPr txBox="1">
            <a:spLocks/>
          </p:cNvSpPr>
          <p:nvPr/>
        </p:nvSpPr>
        <p:spPr>
          <a:xfrm>
            <a:off x="8317789" y="4736712"/>
            <a:ext cx="3893832" cy="6819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2023 </a:t>
            </a:r>
            <a:r>
              <a:rPr lang="mn-MN" b="1" dirty="0">
                <a:solidFill>
                  <a:schemeClr val="bg1"/>
                </a:solidFill>
                <a:latin typeface="Arial" panose="020B0604020202020204" pitchFamily="34" charset="0"/>
                <a:cs typeface="Arial" panose="020B0604020202020204" pitchFamily="34" charset="0"/>
              </a:rPr>
              <a:t>оны 0</a:t>
            </a:r>
            <a:r>
              <a:rPr lang="en-US" b="1" dirty="0">
                <a:solidFill>
                  <a:schemeClr val="bg1"/>
                </a:solidFill>
                <a:latin typeface="Arial" panose="020B0604020202020204" pitchFamily="34" charset="0"/>
                <a:cs typeface="Arial" panose="020B0604020202020204" pitchFamily="34" charset="0"/>
              </a:rPr>
              <a:t>1</a:t>
            </a:r>
            <a:r>
              <a:rPr lang="mn-MN" b="1" dirty="0">
                <a:solidFill>
                  <a:schemeClr val="bg1"/>
                </a:solidFill>
                <a:latin typeface="Arial" panose="020B0604020202020204" pitchFamily="34" charset="0"/>
                <a:cs typeface="Arial" panose="020B0604020202020204" pitchFamily="34" charset="0"/>
              </a:rPr>
              <a:t>-р сарын </a:t>
            </a:r>
            <a:r>
              <a:rPr lang="en-US" b="1" dirty="0">
                <a:solidFill>
                  <a:schemeClr val="bg1"/>
                </a:solidFill>
                <a:latin typeface="Arial" panose="020B0604020202020204" pitchFamily="34" charset="0"/>
                <a:cs typeface="Arial" panose="020B0604020202020204" pitchFamily="34" charset="0"/>
              </a:rPr>
              <a:t>23</a:t>
            </a:r>
          </a:p>
        </p:txBody>
      </p:sp>
    </p:spTree>
    <p:extLst>
      <p:ext uri="{BB962C8B-B14F-4D97-AF65-F5344CB8AC3E}">
        <p14:creationId xmlns:p14="http://schemas.microsoft.com/office/powerpoint/2010/main" val="404429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25"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Борлуулалтын тайлан</a:t>
            </a:r>
          </a:p>
        </p:txBody>
      </p:sp>
      <p:graphicFrame>
        <p:nvGraphicFramePr>
          <p:cNvPr id="12" name="Content Placeholder 11">
            <a:extLst>
              <a:ext uri="{FF2B5EF4-FFF2-40B4-BE49-F238E27FC236}">
                <a16:creationId xmlns:a16="http://schemas.microsoft.com/office/drawing/2014/main" id="{6FEA7C29-B28C-47E8-9022-CBAABE271D59}"/>
              </a:ext>
            </a:extLst>
          </p:cNvPr>
          <p:cNvGraphicFramePr>
            <a:graphicFrameLocks noGrp="1"/>
          </p:cNvGraphicFramePr>
          <p:nvPr>
            <p:ph idx="1"/>
            <p:extLst>
              <p:ext uri="{D42A27DB-BD31-4B8C-83A1-F6EECF244321}">
                <p14:modId xmlns:p14="http://schemas.microsoft.com/office/powerpoint/2010/main" val="1609285184"/>
              </p:ext>
            </p:extLst>
          </p:nvPr>
        </p:nvGraphicFramePr>
        <p:xfrm>
          <a:off x="838200" y="1768474"/>
          <a:ext cx="10344808" cy="1237272"/>
        </p:xfrm>
        <a:graphic>
          <a:graphicData uri="http://schemas.openxmlformats.org/drawingml/2006/table">
            <a:tbl>
              <a:tblPr>
                <a:tableStyleId>{EB9631B5-78F2-41C9-869B-9F39066F8104}</a:tableStyleId>
              </a:tblPr>
              <a:tblGrid>
                <a:gridCol w="1872282">
                  <a:extLst>
                    <a:ext uri="{9D8B030D-6E8A-4147-A177-3AD203B41FA5}">
                      <a16:colId xmlns:a16="http://schemas.microsoft.com/office/drawing/2014/main" val="777864699"/>
                    </a:ext>
                  </a:extLst>
                </a:gridCol>
                <a:gridCol w="675102">
                  <a:extLst>
                    <a:ext uri="{9D8B030D-6E8A-4147-A177-3AD203B41FA5}">
                      <a16:colId xmlns:a16="http://schemas.microsoft.com/office/drawing/2014/main" val="871389495"/>
                    </a:ext>
                  </a:extLst>
                </a:gridCol>
                <a:gridCol w="560334">
                  <a:extLst>
                    <a:ext uri="{9D8B030D-6E8A-4147-A177-3AD203B41FA5}">
                      <a16:colId xmlns:a16="http://schemas.microsoft.com/office/drawing/2014/main" val="1356104024"/>
                    </a:ext>
                  </a:extLst>
                </a:gridCol>
                <a:gridCol w="544582">
                  <a:extLst>
                    <a:ext uri="{9D8B030D-6E8A-4147-A177-3AD203B41FA5}">
                      <a16:colId xmlns:a16="http://schemas.microsoft.com/office/drawing/2014/main" val="192557085"/>
                    </a:ext>
                  </a:extLst>
                </a:gridCol>
                <a:gridCol w="675102">
                  <a:extLst>
                    <a:ext uri="{9D8B030D-6E8A-4147-A177-3AD203B41FA5}">
                      <a16:colId xmlns:a16="http://schemas.microsoft.com/office/drawing/2014/main" val="2761688276"/>
                    </a:ext>
                  </a:extLst>
                </a:gridCol>
                <a:gridCol w="585088">
                  <a:extLst>
                    <a:ext uri="{9D8B030D-6E8A-4147-A177-3AD203B41FA5}">
                      <a16:colId xmlns:a16="http://schemas.microsoft.com/office/drawing/2014/main" val="4065697382"/>
                    </a:ext>
                  </a:extLst>
                </a:gridCol>
                <a:gridCol w="585088">
                  <a:extLst>
                    <a:ext uri="{9D8B030D-6E8A-4147-A177-3AD203B41FA5}">
                      <a16:colId xmlns:a16="http://schemas.microsoft.com/office/drawing/2014/main" val="2092385330"/>
                    </a:ext>
                  </a:extLst>
                </a:gridCol>
                <a:gridCol w="585088">
                  <a:extLst>
                    <a:ext uri="{9D8B030D-6E8A-4147-A177-3AD203B41FA5}">
                      <a16:colId xmlns:a16="http://schemas.microsoft.com/office/drawing/2014/main" val="2797258197"/>
                    </a:ext>
                  </a:extLst>
                </a:gridCol>
                <a:gridCol w="585088">
                  <a:extLst>
                    <a:ext uri="{9D8B030D-6E8A-4147-A177-3AD203B41FA5}">
                      <a16:colId xmlns:a16="http://schemas.microsoft.com/office/drawing/2014/main" val="2275877471"/>
                    </a:ext>
                  </a:extLst>
                </a:gridCol>
                <a:gridCol w="585088">
                  <a:extLst>
                    <a:ext uri="{9D8B030D-6E8A-4147-A177-3AD203B41FA5}">
                      <a16:colId xmlns:a16="http://schemas.microsoft.com/office/drawing/2014/main" val="2732455098"/>
                    </a:ext>
                  </a:extLst>
                </a:gridCol>
                <a:gridCol w="670601">
                  <a:extLst>
                    <a:ext uri="{9D8B030D-6E8A-4147-A177-3AD203B41FA5}">
                      <a16:colId xmlns:a16="http://schemas.microsoft.com/office/drawing/2014/main" val="3591784570"/>
                    </a:ext>
                  </a:extLst>
                </a:gridCol>
                <a:gridCol w="670601">
                  <a:extLst>
                    <a:ext uri="{9D8B030D-6E8A-4147-A177-3AD203B41FA5}">
                      <a16:colId xmlns:a16="http://schemas.microsoft.com/office/drawing/2014/main" val="1375647231"/>
                    </a:ext>
                  </a:extLst>
                </a:gridCol>
                <a:gridCol w="670601">
                  <a:extLst>
                    <a:ext uri="{9D8B030D-6E8A-4147-A177-3AD203B41FA5}">
                      <a16:colId xmlns:a16="http://schemas.microsoft.com/office/drawing/2014/main" val="2951357640"/>
                    </a:ext>
                  </a:extLst>
                </a:gridCol>
                <a:gridCol w="1080163">
                  <a:extLst>
                    <a:ext uri="{9D8B030D-6E8A-4147-A177-3AD203B41FA5}">
                      <a16:colId xmlns:a16="http://schemas.microsoft.com/office/drawing/2014/main" val="187333469"/>
                    </a:ext>
                  </a:extLst>
                </a:gridCol>
              </a:tblGrid>
              <a:tr h="309318">
                <a:tc>
                  <a:txBody>
                    <a:bodyPr/>
                    <a:lstStyle/>
                    <a:p>
                      <a:pPr algn="ctr" fontAlgn="ctr"/>
                      <a:r>
                        <a:rPr lang="mn-MN" sz="1050" b="1" u="none" strike="noStrike" dirty="0">
                          <a:effectLst/>
                          <a:latin typeface="Arial" panose="020B0604020202020204" pitchFamily="34" charset="0"/>
                          <a:cs typeface="Arial" panose="020B0604020202020204" pitchFamily="34" charset="0"/>
                        </a:rPr>
                        <a:t>Сар</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dirty="0">
                          <a:effectLst/>
                          <a:latin typeface="Arial" panose="020B0604020202020204" pitchFamily="34" charset="0"/>
                          <a:cs typeface="Arial" panose="020B0604020202020204" pitchFamily="34" charset="0"/>
                        </a:rPr>
                        <a:t>1 сар</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dirty="0">
                          <a:effectLst/>
                          <a:latin typeface="Arial" panose="020B0604020202020204" pitchFamily="34" charset="0"/>
                          <a:cs typeface="Arial" panose="020B0604020202020204" pitchFamily="34" charset="0"/>
                        </a:rPr>
                        <a:t>2 сар</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dirty="0">
                          <a:effectLst/>
                          <a:latin typeface="Arial" panose="020B0604020202020204" pitchFamily="34" charset="0"/>
                          <a:cs typeface="Arial" panose="020B0604020202020204" pitchFamily="34" charset="0"/>
                        </a:rPr>
                        <a:t>3 сар</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dirty="0">
                          <a:effectLst/>
                          <a:latin typeface="Arial" panose="020B0604020202020204" pitchFamily="34" charset="0"/>
                          <a:cs typeface="Arial" panose="020B0604020202020204" pitchFamily="34" charset="0"/>
                        </a:rPr>
                        <a:t>4 сар</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a:effectLst/>
                          <a:latin typeface="Arial" panose="020B0604020202020204" pitchFamily="34" charset="0"/>
                          <a:cs typeface="Arial" panose="020B0604020202020204" pitchFamily="34" charset="0"/>
                        </a:rPr>
                        <a:t>5 сар</a:t>
                      </a:r>
                      <a:endParaRPr lang="mn-MN" sz="105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dirty="0">
                          <a:effectLst/>
                          <a:latin typeface="Arial" panose="020B0604020202020204" pitchFamily="34" charset="0"/>
                          <a:cs typeface="Arial" panose="020B0604020202020204" pitchFamily="34" charset="0"/>
                        </a:rPr>
                        <a:t>6 сар</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dirty="0">
                          <a:effectLst/>
                          <a:latin typeface="Arial" panose="020B0604020202020204" pitchFamily="34" charset="0"/>
                          <a:cs typeface="Arial" panose="020B0604020202020204" pitchFamily="34" charset="0"/>
                        </a:rPr>
                        <a:t>7 сар</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a:effectLst/>
                          <a:latin typeface="Arial" panose="020B0604020202020204" pitchFamily="34" charset="0"/>
                          <a:cs typeface="Arial" panose="020B0604020202020204" pitchFamily="34" charset="0"/>
                        </a:rPr>
                        <a:t>8 сар</a:t>
                      </a:r>
                      <a:endParaRPr lang="mn-MN" sz="105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dirty="0">
                          <a:effectLst/>
                          <a:latin typeface="Arial" panose="020B0604020202020204" pitchFamily="34" charset="0"/>
                          <a:cs typeface="Arial" panose="020B0604020202020204" pitchFamily="34" charset="0"/>
                        </a:rPr>
                        <a:t>9 сар</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dirty="0">
                          <a:effectLst/>
                          <a:latin typeface="Arial" panose="020B0604020202020204" pitchFamily="34" charset="0"/>
                          <a:cs typeface="Arial" panose="020B0604020202020204" pitchFamily="34" charset="0"/>
                        </a:rPr>
                        <a:t>10 сар</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dirty="0">
                          <a:effectLst/>
                          <a:latin typeface="Arial" panose="020B0604020202020204" pitchFamily="34" charset="0"/>
                          <a:cs typeface="Arial" panose="020B0604020202020204" pitchFamily="34" charset="0"/>
                        </a:rPr>
                        <a:t>11 сар</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dirty="0">
                          <a:effectLst/>
                          <a:latin typeface="Arial" panose="020B0604020202020204" pitchFamily="34" charset="0"/>
                          <a:cs typeface="Arial" panose="020B0604020202020204" pitchFamily="34" charset="0"/>
                        </a:rPr>
                        <a:t>12 сар</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mn-MN" sz="1050" b="1" u="none" strike="noStrike" dirty="0">
                          <a:effectLst/>
                          <a:latin typeface="Arial" panose="020B0604020202020204" pitchFamily="34" charset="0"/>
                          <a:cs typeface="Arial" panose="020B0604020202020204" pitchFamily="34" charset="0"/>
                        </a:rPr>
                        <a:t>Нийт</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2161766854"/>
                  </a:ext>
                </a:extLst>
              </a:tr>
              <a:tr h="309318">
                <a:tc>
                  <a:txBody>
                    <a:bodyPr/>
                    <a:lstStyle/>
                    <a:p>
                      <a:pPr algn="l" fontAlgn="ctr"/>
                      <a:r>
                        <a:rPr lang="mn-MN" sz="1050" u="none" strike="noStrike" dirty="0">
                          <a:effectLst/>
                          <a:latin typeface="Arial" panose="020B0604020202020204" pitchFamily="34" charset="0"/>
                          <a:cs typeface="Arial" panose="020B0604020202020204" pitchFamily="34" charset="0"/>
                        </a:rPr>
                        <a:t>2022 он төлөвлөгөө</a:t>
                      </a:r>
                      <a:endParaRPr lang="mn-MN" sz="105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Arial" panose="020B0604020202020204" pitchFamily="34" charset="0"/>
                        </a:rPr>
                        <a:t>3,000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1,500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5,000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10,400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12,000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12,500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10,000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12,500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12,500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11,000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6,000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 3,600 </a:t>
                      </a:r>
                    </a:p>
                  </a:txBody>
                  <a:tcPr marL="0" marR="0" marT="0" marB="0" anchor="ctr"/>
                </a:tc>
                <a:tc>
                  <a:txBody>
                    <a:bodyPr/>
                    <a:lstStyle/>
                    <a:p>
                      <a:pPr algn="ctr" fontAlgn="ctr"/>
                      <a:r>
                        <a:rPr lang="en-US" sz="1050" b="1" i="0" u="none" strike="noStrike" dirty="0">
                          <a:solidFill>
                            <a:srgbClr val="000000"/>
                          </a:solidFill>
                          <a:effectLst/>
                          <a:latin typeface="Arial" panose="020B0604020202020204" pitchFamily="34" charset="0"/>
                        </a:rPr>
                        <a:t>100,000 </a:t>
                      </a:r>
                    </a:p>
                  </a:txBody>
                  <a:tcPr marL="0" marR="0" marT="0" marB="0" anchor="ctr">
                    <a:solidFill>
                      <a:schemeClr val="accent5">
                        <a:lumMod val="40000"/>
                        <a:lumOff val="60000"/>
                      </a:schemeClr>
                    </a:solidFill>
                  </a:tcPr>
                </a:tc>
                <a:extLst>
                  <a:ext uri="{0D108BD9-81ED-4DB2-BD59-A6C34878D82A}">
                    <a16:rowId xmlns:a16="http://schemas.microsoft.com/office/drawing/2014/main" val="2629960291"/>
                  </a:ext>
                </a:extLst>
              </a:tr>
              <a:tr h="309318">
                <a:tc>
                  <a:txBody>
                    <a:bodyPr/>
                    <a:lstStyle/>
                    <a:p>
                      <a:pPr algn="l" fontAlgn="ctr"/>
                      <a:r>
                        <a:rPr lang="mn-MN" sz="1050" b="0" i="0" u="none" strike="noStrike" dirty="0">
                          <a:solidFill>
                            <a:srgbClr val="000000"/>
                          </a:solidFill>
                          <a:effectLst/>
                          <a:latin typeface="Arial" panose="020B0604020202020204" pitchFamily="34" charset="0"/>
                          <a:cs typeface="Arial" panose="020B0604020202020204" pitchFamily="34" charset="0"/>
                        </a:rPr>
                        <a:t>Гүйцэтгэл</a:t>
                      </a:r>
                    </a:p>
                  </a:txBody>
                  <a:tcPr marL="0" marR="0" marT="0" marB="0" anchor="c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Arial" panose="020B0604020202020204" pitchFamily="34" charset="0"/>
                        </a:rPr>
                        <a:t>3,205.5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2,931</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8,557</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10,520.5</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9,710.6</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9,709.5</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9,825.5</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11,384</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5,617</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7,706.5</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2,446</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rPr>
                        <a:t>2026</a:t>
                      </a:r>
                    </a:p>
                  </a:txBody>
                  <a:tcPr marL="0" marR="0" marT="0" marB="0" anchor="ctr"/>
                </a:tc>
                <a:tc>
                  <a:txBody>
                    <a:bodyPr/>
                    <a:lstStyle/>
                    <a:p>
                      <a:pPr algn="ctr" fontAlgn="ctr"/>
                      <a:r>
                        <a:rPr lang="en-US" sz="1050" b="1" i="0" u="none" strike="noStrike" dirty="0">
                          <a:solidFill>
                            <a:srgbClr val="000000"/>
                          </a:solidFill>
                          <a:effectLst/>
                          <a:latin typeface="Arial" panose="020B0604020202020204" pitchFamily="34" charset="0"/>
                        </a:rPr>
                        <a:t>      83,639.1  </a:t>
                      </a:r>
                    </a:p>
                  </a:txBody>
                  <a:tcPr marL="0" marR="0" marT="0" marB="0" anchor="ctr">
                    <a:solidFill>
                      <a:schemeClr val="accent5">
                        <a:lumMod val="40000"/>
                        <a:lumOff val="60000"/>
                      </a:schemeClr>
                    </a:solidFill>
                  </a:tcPr>
                </a:tc>
                <a:extLst>
                  <a:ext uri="{0D108BD9-81ED-4DB2-BD59-A6C34878D82A}">
                    <a16:rowId xmlns:a16="http://schemas.microsoft.com/office/drawing/2014/main" val="2978299921"/>
                  </a:ext>
                </a:extLst>
              </a:tr>
              <a:tr h="309318">
                <a:tc>
                  <a:txBody>
                    <a:bodyPr/>
                    <a:lstStyle/>
                    <a:p>
                      <a:pPr algn="l" fontAlgn="ctr"/>
                      <a:r>
                        <a:rPr lang="mn-MN" sz="1050" b="0" u="none" strike="noStrike" dirty="0">
                          <a:effectLst/>
                          <a:latin typeface="Arial" panose="020B0604020202020204" pitchFamily="34" charset="0"/>
                          <a:cs typeface="Arial" panose="020B0604020202020204" pitchFamily="34" charset="0"/>
                        </a:rPr>
                        <a:t>Гүйцэтгэлийн хувь</a:t>
                      </a:r>
                      <a:endParaRPr lang="mn-MN" sz="105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tc>
                  <a:txBody>
                    <a:bodyPr/>
                    <a:lstStyle/>
                    <a:p>
                      <a:pPr algn="ctr" fontAlgn="ctr"/>
                      <a:r>
                        <a:rPr lang="en-US" sz="1050" b="0" i="0" u="none" strike="noStrike">
                          <a:solidFill>
                            <a:srgbClr val="000000"/>
                          </a:solidFill>
                          <a:effectLst/>
                          <a:latin typeface="Arial" panose="020B0604020202020204" pitchFamily="34" charset="0"/>
                        </a:rPr>
                        <a:t>107%</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195%</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171%</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101%</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81%</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78%</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98%</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91%</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45%</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70%</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41%</a:t>
                      </a:r>
                    </a:p>
                  </a:txBody>
                  <a:tcPr marL="0" marR="0" marT="0" marB="0" anchor="ctr"/>
                </a:tc>
                <a:tc>
                  <a:txBody>
                    <a:bodyPr/>
                    <a:lstStyle/>
                    <a:p>
                      <a:pPr algn="ctr" fontAlgn="ctr"/>
                      <a:r>
                        <a:rPr lang="en-US" sz="1050" b="0" i="0" u="none" strike="noStrike">
                          <a:solidFill>
                            <a:srgbClr val="000000"/>
                          </a:solidFill>
                          <a:effectLst/>
                          <a:latin typeface="Arial" panose="020B0604020202020204" pitchFamily="34" charset="0"/>
                        </a:rPr>
                        <a:t>56%</a:t>
                      </a:r>
                    </a:p>
                  </a:txBody>
                  <a:tcPr marL="0" marR="0" marT="0" marB="0" anchor="ctr"/>
                </a:tc>
                <a:tc>
                  <a:txBody>
                    <a:bodyPr/>
                    <a:lstStyle/>
                    <a:p>
                      <a:pPr algn="ctr" fontAlgn="ctr"/>
                      <a:r>
                        <a:rPr lang="en-US" sz="1050" b="1" i="0" u="none" strike="noStrike" dirty="0">
                          <a:solidFill>
                            <a:srgbClr val="000000"/>
                          </a:solidFill>
                          <a:effectLst/>
                          <a:latin typeface="Arial" panose="020B0604020202020204" pitchFamily="34" charset="0"/>
                        </a:rPr>
                        <a:t>84%</a:t>
                      </a:r>
                    </a:p>
                  </a:txBody>
                  <a:tcPr marL="0" marR="0" marT="0" marB="0" anchor="ctr">
                    <a:solidFill>
                      <a:schemeClr val="accent5">
                        <a:lumMod val="40000"/>
                        <a:lumOff val="60000"/>
                      </a:schemeClr>
                    </a:solidFill>
                  </a:tcPr>
                </a:tc>
                <a:extLst>
                  <a:ext uri="{0D108BD9-81ED-4DB2-BD59-A6C34878D82A}">
                    <a16:rowId xmlns:a16="http://schemas.microsoft.com/office/drawing/2014/main" val="3731303433"/>
                  </a:ext>
                </a:extLst>
              </a:tr>
            </a:tbl>
          </a:graphicData>
        </a:graphic>
      </p:graphicFrame>
      <p:sp>
        <p:nvSpPr>
          <p:cNvPr id="14" name="Text Placeholder 5">
            <a:extLst>
              <a:ext uri="{FF2B5EF4-FFF2-40B4-BE49-F238E27FC236}">
                <a16:creationId xmlns:a16="http://schemas.microsoft.com/office/drawing/2014/main" id="{1D5C4CFC-0CA6-46F2-A182-15E72BFF3684}"/>
              </a:ext>
            </a:extLst>
          </p:cNvPr>
          <p:cNvSpPr txBox="1">
            <a:spLocks/>
          </p:cNvSpPr>
          <p:nvPr/>
        </p:nvSpPr>
        <p:spPr>
          <a:xfrm>
            <a:off x="838199" y="3005746"/>
            <a:ext cx="10344807" cy="34488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mn-MN" sz="1400" dirty="0">
                <a:latin typeface="Arial" panose="020B0604020202020204" pitchFamily="34" charset="0"/>
                <a:cs typeface="Arial" panose="020B0604020202020204" pitchFamily="34" charset="0"/>
              </a:rPr>
              <a:t>Борлуулалтын гүйцэтгэлийн хувиас харахад:</a:t>
            </a:r>
          </a:p>
          <a:p>
            <a:pPr algn="just">
              <a:lnSpc>
                <a:spcPct val="150000"/>
              </a:lnSpc>
            </a:pPr>
            <a:r>
              <a:rPr lang="mn-MN" sz="1400" dirty="0">
                <a:latin typeface="Arial" panose="020B0604020202020204" pitchFamily="34" charset="0"/>
                <a:cs typeface="Arial" panose="020B0604020202020204" pitchFamily="34" charset="0"/>
              </a:rPr>
              <a:t>1, 2, 3, 4-р саруудад борлуултын төлөвлөгөөг давуулан биелүүлсэн.</a:t>
            </a:r>
          </a:p>
          <a:p>
            <a:pPr algn="just">
              <a:lnSpc>
                <a:spcPct val="150000"/>
              </a:lnSpc>
            </a:pPr>
            <a:r>
              <a:rPr lang="mn-MN" sz="1400" dirty="0">
                <a:latin typeface="Arial" panose="020B0604020202020204" pitchFamily="34" charset="0"/>
                <a:cs typeface="Arial" panose="020B0604020202020204" pitchFamily="34" charset="0"/>
              </a:rPr>
              <a:t>5, 6, 7, 8, 9, 10, 11, 12-р саруудад төлөвлөгөөндөө хүрч чадаагүй байна.</a:t>
            </a:r>
          </a:p>
          <a:p>
            <a:pPr algn="just">
              <a:lnSpc>
                <a:spcPct val="150000"/>
              </a:lnSpc>
            </a:pPr>
            <a:r>
              <a:rPr lang="mn-MN" sz="1400" dirty="0">
                <a:latin typeface="Arial" panose="020B0604020202020204" pitchFamily="34" charset="0"/>
                <a:cs typeface="Arial" panose="020B0604020202020204" pitchFamily="34" charset="0"/>
              </a:rPr>
              <a:t>Төлөвлөгөөнд хүрээгүй хамгийн гол шатлгаан нь цементийн үнийн огцом өсөлт, нийлүүлэлтийн хомсдлоос шалтгаалсан.</a:t>
            </a:r>
          </a:p>
          <a:p>
            <a:pPr algn="just">
              <a:lnSpc>
                <a:spcPct val="150000"/>
              </a:lnSpc>
            </a:pPr>
            <a:r>
              <a:rPr lang="mn-MN" sz="1400" dirty="0">
                <a:latin typeface="Arial" panose="020B0604020202020204" pitchFamily="34" charset="0"/>
                <a:cs typeface="Arial" panose="020B0604020202020204" pitchFamily="34" charset="0"/>
              </a:rPr>
              <a:t>Мөн материалын үнийн өсөлтөөс шалтгаалан бүтээгдэхүүний үнэ өссөн нь зарим харилцагчидад ажлаа зогсоох том шалтгаан болсон.</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2" name="Title 1">
            <a:extLst>
              <a:ext uri="{FF2B5EF4-FFF2-40B4-BE49-F238E27FC236}">
                <a16:creationId xmlns:a16="http://schemas.microsoft.com/office/drawing/2014/main" id="{69EBBB15-6AA1-4C87-A5FB-0340F5B7F083}"/>
              </a:ext>
            </a:extLst>
          </p:cNvPr>
          <p:cNvSpPr>
            <a:spLocks noGrp="1"/>
          </p:cNvSpPr>
          <p:nvPr>
            <p:ph type="title"/>
          </p:nvPr>
        </p:nvSpPr>
        <p:spPr>
          <a:xfrm>
            <a:off x="838200" y="232568"/>
            <a:ext cx="10515600" cy="1325563"/>
          </a:xfrm>
        </p:spPr>
        <p:txBody>
          <a:bodyPr/>
          <a:lstStyle/>
          <a:p>
            <a:r>
              <a:rPr lang="mn-MN" sz="3600" dirty="0">
                <a:latin typeface="Arial" panose="020B0604020202020204" pitchFamily="34" charset="0"/>
                <a:ea typeface="Roboto" panose="02000000000000000000" pitchFamily="2" charset="0"/>
                <a:cs typeface="Arial" panose="020B0604020202020204" pitchFamily="34" charset="0"/>
              </a:rPr>
              <a:t>Борлуулалтын тайлан</a:t>
            </a:r>
            <a:br>
              <a:rPr lang="mn-MN"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өмнөх онтой харьцуулсан тайлан</a:t>
            </a:r>
            <a:endParaRPr lang="mn-MN" dirty="0">
              <a:latin typeface="Arial" panose="020B0604020202020204" pitchFamily="34" charset="0"/>
              <a:ea typeface="Roboto" panose="02000000000000000000" pitchFamily="2" charset="0"/>
              <a:cs typeface="Arial" panose="020B0604020202020204" pitchFamily="34" charset="0"/>
            </a:endParaRPr>
          </a:p>
        </p:txBody>
      </p:sp>
      <p:sp>
        <p:nvSpPr>
          <p:cNvPr id="14" name="Content Placeholder 15"/>
          <p:cNvSpPr>
            <a:spLocks noGrp="1"/>
          </p:cNvSpPr>
          <p:nvPr>
            <p:ph sz="half" idx="4294967295"/>
          </p:nvPr>
        </p:nvSpPr>
        <p:spPr>
          <a:xfrm>
            <a:off x="7747000" y="1879600"/>
            <a:ext cx="4171950" cy="4284663"/>
          </a:xfrm>
          <a:prstGeom prst="rect">
            <a:avLst/>
          </a:prstGeom>
        </p:spPr>
        <p:txBody>
          <a:bodyPr>
            <a:noAutofit/>
          </a:bodyPr>
          <a:lstStyle/>
          <a:p>
            <a:pPr marL="0" indent="0" algn="just">
              <a:lnSpc>
                <a:spcPct val="150000"/>
              </a:lnSpc>
              <a:buNone/>
            </a:pPr>
            <a:r>
              <a:rPr lang="mn-MN" sz="1400" dirty="0">
                <a:latin typeface="Arial" pitchFamily="34" charset="0"/>
                <a:cs typeface="Arial" pitchFamily="34" charset="0"/>
              </a:rPr>
              <a:t>Борлуулалтын хэмжээг 2021 болон 2022 оноор сар сараар харьцуулж харвал 2022 онд өмнөх оноос ихэнх саруудад илүү борлуулалттай ажилласан байна.. Харин 6, 9, 11, 12-р саруудад бага борлуулалт гаргасан байна.</a:t>
            </a:r>
          </a:p>
          <a:p>
            <a:pPr marL="0" indent="0" algn="just">
              <a:lnSpc>
                <a:spcPct val="150000"/>
              </a:lnSpc>
              <a:buNone/>
            </a:pPr>
            <a:r>
              <a:rPr lang="mn-MN" sz="1400" dirty="0">
                <a:latin typeface="Arial" pitchFamily="34" charset="0"/>
                <a:cs typeface="Arial" pitchFamily="34" charset="0"/>
              </a:rPr>
              <a:t>Борлуулалт өссөн шалтгаан нь ажлын гэрээнүүдийг эрт хийсэн гэж харж байна.</a:t>
            </a:r>
          </a:p>
          <a:p>
            <a:pPr marL="0" indent="0" algn="just">
              <a:lnSpc>
                <a:spcPct val="150000"/>
              </a:lnSpc>
              <a:buNone/>
            </a:pPr>
            <a:r>
              <a:rPr lang="mn-MN" sz="1400" dirty="0">
                <a:latin typeface="Arial" pitchFamily="34" charset="0"/>
                <a:cs typeface="Arial" pitchFamily="34" charset="0"/>
              </a:rPr>
              <a:t>Тийм учраас хагас жил хүртэлх ажлууд илүү сайн гарсан байна.</a:t>
            </a:r>
          </a:p>
          <a:p>
            <a:pPr marL="0" indent="0" algn="just">
              <a:lnSpc>
                <a:spcPct val="150000"/>
              </a:lnSpc>
              <a:buNone/>
            </a:pPr>
            <a:r>
              <a:rPr lang="mn-MN" sz="1400" dirty="0">
                <a:latin typeface="Arial" pitchFamily="34" charset="0"/>
                <a:cs typeface="Arial" pitchFamily="34" charset="0"/>
              </a:rPr>
              <a:t>Харин 11, 12-р саруудад өвөл ажиллах харилцагч бага буюу Эн Си Ди групп ХХК-тай хамтран ажилласан.  </a:t>
            </a:r>
          </a:p>
        </p:txBody>
      </p:sp>
      <p:graphicFrame>
        <p:nvGraphicFramePr>
          <p:cNvPr id="2" name="Chart 1">
            <a:extLst>
              <a:ext uri="{FF2B5EF4-FFF2-40B4-BE49-F238E27FC236}">
                <a16:creationId xmlns:a16="http://schemas.microsoft.com/office/drawing/2014/main" id="{C7B014A5-76A3-0F45-17A1-08F30CDA6AF8}"/>
              </a:ext>
            </a:extLst>
          </p:cNvPr>
          <p:cNvGraphicFramePr>
            <a:graphicFrameLocks/>
          </p:cNvGraphicFramePr>
          <p:nvPr>
            <p:extLst>
              <p:ext uri="{D42A27DB-BD31-4B8C-83A1-F6EECF244321}">
                <p14:modId xmlns:p14="http://schemas.microsoft.com/office/powerpoint/2010/main" val="548343196"/>
              </p:ext>
            </p:extLst>
          </p:nvPr>
        </p:nvGraphicFramePr>
        <p:xfrm>
          <a:off x="542925" y="1902399"/>
          <a:ext cx="6838950" cy="4355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703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Arial" panose="020B0604020202020204" pitchFamily="34" charset="0"/>
                <a:ea typeface="Roboto" panose="02000000000000000000" pitchFamily="2" charset="0"/>
                <a:cs typeface="Arial" panose="020B0604020202020204" pitchFamily="34" charset="0"/>
              </a:rPr>
              <a:t>Борлуулалтын тайлан</a:t>
            </a:r>
          </a:p>
        </p:txBody>
      </p:sp>
      <p:sp>
        <p:nvSpPr>
          <p:cNvPr id="15" name="Content Placeholder 15">
            <a:extLst>
              <a:ext uri="{FF2B5EF4-FFF2-40B4-BE49-F238E27FC236}">
                <a16:creationId xmlns:a16="http://schemas.microsoft.com/office/drawing/2014/main" id="{4F93866E-B34C-4D22-B755-C04690E3BF14}"/>
              </a:ext>
            </a:extLst>
          </p:cNvPr>
          <p:cNvSpPr txBox="1">
            <a:spLocks/>
          </p:cNvSpPr>
          <p:nvPr/>
        </p:nvSpPr>
        <p:spPr>
          <a:xfrm>
            <a:off x="7334250" y="1879600"/>
            <a:ext cx="4584700" cy="42846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mn-MN" sz="1400" dirty="0">
                <a:latin typeface="Arial" pitchFamily="34" charset="0"/>
                <a:cs typeface="Arial" pitchFamily="34" charset="0"/>
              </a:rPr>
              <a:t>Борлуулалтын бүтцийг 2022 оноор харвал нийт борлуулалтын 47%-ийг М350 марк, 28%-ийг М400 марк голчлон эзэлж байна. </a:t>
            </a:r>
          </a:p>
          <a:p>
            <a:pPr marL="0" indent="0" algn="just">
              <a:lnSpc>
                <a:spcPct val="150000"/>
              </a:lnSpc>
              <a:buFont typeface="Arial" panose="020B0604020202020204" pitchFamily="34" charset="0"/>
              <a:buNone/>
            </a:pPr>
            <a:r>
              <a:rPr lang="mn-MN" sz="1400" dirty="0">
                <a:latin typeface="Arial" pitchFamily="34" charset="0"/>
                <a:cs typeface="Arial" pitchFamily="34" charset="0"/>
              </a:rPr>
              <a:t>Сүүлийн жилүүдэд өндөр маркын бетон илүү их борлуулагдах болсон байна. Энэ нь барилгын давхар нэмэгдэх мөн чанарт анхаарч буйтай холбоотой байна.</a:t>
            </a:r>
          </a:p>
          <a:p>
            <a:pPr marL="0" indent="0" algn="just">
              <a:lnSpc>
                <a:spcPct val="150000"/>
              </a:lnSpc>
              <a:buFont typeface="Arial" panose="020B0604020202020204" pitchFamily="34" charset="0"/>
              <a:buNone/>
            </a:pPr>
            <a:r>
              <a:rPr lang="mn-MN" sz="1400" dirty="0">
                <a:latin typeface="Arial" pitchFamily="34" charset="0"/>
                <a:cs typeface="Arial" pitchFamily="34" charset="0"/>
              </a:rPr>
              <a:t>Нийт борлуулалтын 95%-ийг голлох 4 маркын бетон эзэлж байна. 2022 онд хамгийн өндөр марк нь М550 маркын бетон 0,1% буюу 91 м.куб борлуулагдсан байна.</a:t>
            </a:r>
          </a:p>
          <a:p>
            <a:pPr marL="0" indent="0" algn="just">
              <a:lnSpc>
                <a:spcPct val="150000"/>
              </a:lnSpc>
              <a:buFont typeface="Arial" panose="020B0604020202020204" pitchFamily="34" charset="0"/>
              <a:buNone/>
            </a:pPr>
            <a:endParaRPr lang="mn-MN" sz="1400" dirty="0">
              <a:latin typeface="Arial" pitchFamily="34" charset="0"/>
              <a:cs typeface="Arial" pitchFamily="34" charset="0"/>
            </a:endParaRPr>
          </a:p>
        </p:txBody>
      </p:sp>
      <p:graphicFrame>
        <p:nvGraphicFramePr>
          <p:cNvPr id="2" name="Chart 1">
            <a:extLst>
              <a:ext uri="{FF2B5EF4-FFF2-40B4-BE49-F238E27FC236}">
                <a16:creationId xmlns:a16="http://schemas.microsoft.com/office/drawing/2014/main" id="{24F23AFE-CB7A-4892-9EDF-61AA9AAF9B85}"/>
              </a:ext>
            </a:extLst>
          </p:cNvPr>
          <p:cNvGraphicFramePr>
            <a:graphicFrameLocks/>
          </p:cNvGraphicFramePr>
          <p:nvPr>
            <p:extLst>
              <p:ext uri="{D42A27DB-BD31-4B8C-83A1-F6EECF244321}">
                <p14:modId xmlns:p14="http://schemas.microsoft.com/office/powerpoint/2010/main" val="91746985"/>
              </p:ext>
            </p:extLst>
          </p:nvPr>
        </p:nvGraphicFramePr>
        <p:xfrm>
          <a:off x="704850" y="1867820"/>
          <a:ext cx="6229350" cy="4284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111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normAutofit/>
          </a:bodyPr>
          <a:lstStyle/>
          <a:p>
            <a:r>
              <a:rPr lang="mn-MN" sz="3600" dirty="0">
                <a:latin typeface="Arial" panose="020B0604020202020204" pitchFamily="34" charset="0"/>
                <a:ea typeface="Roboto" panose="02000000000000000000" pitchFamily="2" charset="0"/>
                <a:cs typeface="Arial" panose="020B0604020202020204" pitchFamily="34" charset="0"/>
              </a:rPr>
              <a:t>Борлуулалтын тайлан</a:t>
            </a:r>
            <a:br>
              <a:rPr lang="en-US" sz="3600" dirty="0">
                <a:latin typeface="Arial" panose="020B0604020202020204" pitchFamily="34" charset="0"/>
                <a:ea typeface="Roboto" panose="02000000000000000000" pitchFamily="2" charset="0"/>
                <a:cs typeface="Arial" panose="020B0604020202020204" pitchFamily="34" charset="0"/>
              </a:rPr>
            </a:br>
            <a:r>
              <a:rPr lang="en-US" sz="2400" dirty="0">
                <a:latin typeface="Arial" panose="020B0604020202020204" pitchFamily="34" charset="0"/>
                <a:ea typeface="Roboto" panose="02000000000000000000" pitchFamily="2" charset="0"/>
                <a:cs typeface="Arial" panose="020B0604020202020204" pitchFamily="34" charset="0"/>
              </a:rPr>
              <a:t>202</a:t>
            </a:r>
            <a:r>
              <a:rPr lang="mn-MN" sz="2400" dirty="0">
                <a:latin typeface="Arial" panose="020B0604020202020204" pitchFamily="34" charset="0"/>
                <a:ea typeface="Roboto" panose="02000000000000000000" pitchFamily="2" charset="0"/>
                <a:cs typeface="Arial" panose="020B0604020202020204" pitchFamily="34" charset="0"/>
              </a:rPr>
              <a:t>2</a:t>
            </a:r>
            <a:r>
              <a:rPr lang="en-US" sz="2400" dirty="0">
                <a:latin typeface="Arial" panose="020B0604020202020204" pitchFamily="34" charset="0"/>
                <a:ea typeface="Roboto" panose="02000000000000000000" pitchFamily="2" charset="0"/>
                <a:cs typeface="Arial" panose="020B0604020202020204" pitchFamily="34" charset="0"/>
              </a:rPr>
              <a:t> </a:t>
            </a:r>
            <a:r>
              <a:rPr lang="mn-MN" sz="2400" dirty="0">
                <a:latin typeface="Arial" panose="020B0604020202020204" pitchFamily="34" charset="0"/>
                <a:ea typeface="Roboto" panose="02000000000000000000" pitchFamily="2" charset="0"/>
                <a:cs typeface="Arial" panose="020B0604020202020204" pitchFamily="34" charset="0"/>
              </a:rPr>
              <a:t>оны томоохон харилцагчид</a:t>
            </a:r>
            <a:endParaRPr lang="mn-MN" sz="3600" dirty="0">
              <a:latin typeface="Arial" panose="020B0604020202020204" pitchFamily="34" charset="0"/>
              <a:ea typeface="Roboto" panose="02000000000000000000" pitchFamily="2" charset="0"/>
              <a:cs typeface="Arial" panose="020B0604020202020204" pitchFamily="34" charset="0"/>
            </a:endParaRPr>
          </a:p>
        </p:txBody>
      </p:sp>
      <p:sp>
        <p:nvSpPr>
          <p:cNvPr id="13" name="Content Placeholder 15">
            <a:extLst>
              <a:ext uri="{FF2B5EF4-FFF2-40B4-BE49-F238E27FC236}">
                <a16:creationId xmlns:a16="http://schemas.microsoft.com/office/drawing/2014/main" id="{8C009B01-928E-43B1-9A38-FD7A39F9C3B9}"/>
              </a:ext>
            </a:extLst>
          </p:cNvPr>
          <p:cNvSpPr txBox="1">
            <a:spLocks/>
          </p:cNvSpPr>
          <p:nvPr/>
        </p:nvSpPr>
        <p:spPr>
          <a:xfrm>
            <a:off x="933119" y="1766692"/>
            <a:ext cx="11080750" cy="4791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mn-MN" sz="1400" dirty="0">
                <a:latin typeface="Arial" pitchFamily="34" charset="0"/>
                <a:cs typeface="Arial" pitchFamily="34" charset="0"/>
              </a:rPr>
              <a:t>МД Прожект ХХК – ХУД Шүншиг вилла Орон сууцны төсөл – </a:t>
            </a:r>
            <a:r>
              <a:rPr lang="en-US" sz="1400" dirty="0">
                <a:latin typeface="Arial" pitchFamily="34" charset="0"/>
                <a:cs typeface="Arial" pitchFamily="34" charset="0"/>
              </a:rPr>
              <a:t>17,260</a:t>
            </a:r>
            <a:r>
              <a:rPr lang="mn-MN" sz="1400" dirty="0">
                <a:latin typeface="Arial" pitchFamily="34" charset="0"/>
                <a:cs typeface="Arial" pitchFamily="34" charset="0"/>
              </a:rPr>
              <a:t>м.куб </a:t>
            </a:r>
          </a:p>
          <a:p>
            <a:pPr marL="0" indent="0" algn="just">
              <a:lnSpc>
                <a:spcPct val="150000"/>
              </a:lnSpc>
              <a:buFont typeface="Arial" panose="020B0604020202020204" pitchFamily="34" charset="0"/>
              <a:buNone/>
            </a:pPr>
            <a:endParaRPr lang="mn-MN" sz="1400" dirty="0">
              <a:latin typeface="Arial" pitchFamily="34" charset="0"/>
              <a:cs typeface="Arial" pitchFamily="34" charset="0"/>
            </a:endParaRPr>
          </a:p>
          <a:p>
            <a:pPr marL="0" indent="0" algn="just">
              <a:lnSpc>
                <a:spcPct val="150000"/>
              </a:lnSpc>
              <a:buFont typeface="Arial" panose="020B0604020202020204" pitchFamily="34" charset="0"/>
              <a:buNone/>
            </a:pPr>
            <a:endParaRPr lang="mn-MN" sz="1400" dirty="0">
              <a:latin typeface="Arial" pitchFamily="34" charset="0"/>
              <a:cs typeface="Arial" pitchFamily="34" charset="0"/>
            </a:endParaRPr>
          </a:p>
        </p:txBody>
      </p:sp>
      <p:pic>
        <p:nvPicPr>
          <p:cNvPr id="5" name="Picture 4">
            <a:extLst>
              <a:ext uri="{FF2B5EF4-FFF2-40B4-BE49-F238E27FC236}">
                <a16:creationId xmlns:a16="http://schemas.microsoft.com/office/drawing/2014/main" id="{4CC36EC3-487B-48D2-A0F9-6EA6CFAFF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19" y="2252990"/>
            <a:ext cx="5107671" cy="2011680"/>
          </a:xfrm>
          <a:prstGeom prst="rect">
            <a:avLst/>
          </a:prstGeom>
        </p:spPr>
      </p:pic>
      <p:pic>
        <p:nvPicPr>
          <p:cNvPr id="7" name="Picture 6">
            <a:extLst>
              <a:ext uri="{FF2B5EF4-FFF2-40B4-BE49-F238E27FC236}">
                <a16:creationId xmlns:a16="http://schemas.microsoft.com/office/drawing/2014/main" id="{84D79BE5-110D-476A-83A8-80E398F11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119" y="4750968"/>
            <a:ext cx="3429001" cy="1920240"/>
          </a:xfrm>
          <a:prstGeom prst="rect">
            <a:avLst/>
          </a:prstGeom>
        </p:spPr>
      </p:pic>
      <p:sp>
        <p:nvSpPr>
          <p:cNvPr id="17" name="TextBox 16">
            <a:extLst>
              <a:ext uri="{FF2B5EF4-FFF2-40B4-BE49-F238E27FC236}">
                <a16:creationId xmlns:a16="http://schemas.microsoft.com/office/drawing/2014/main" id="{175BC619-577F-4C0E-A074-3C2E152B95AA}"/>
              </a:ext>
            </a:extLst>
          </p:cNvPr>
          <p:cNvSpPr txBox="1"/>
          <p:nvPr/>
        </p:nvSpPr>
        <p:spPr>
          <a:xfrm>
            <a:off x="781050" y="4149775"/>
            <a:ext cx="6096000" cy="698717"/>
          </a:xfrm>
          <a:prstGeom prst="rect">
            <a:avLst/>
          </a:prstGeom>
          <a:noFill/>
        </p:spPr>
        <p:txBody>
          <a:bodyPr wrap="square">
            <a:spAutoFit/>
          </a:bodyPr>
          <a:lstStyle/>
          <a:p>
            <a:pPr marL="0" indent="0" algn="just">
              <a:lnSpc>
                <a:spcPct val="150000"/>
              </a:lnSpc>
              <a:buFont typeface="Arial" panose="020B0604020202020204" pitchFamily="34" charset="0"/>
              <a:buNone/>
            </a:pPr>
            <a:r>
              <a:rPr lang="mn-MN" sz="1400" dirty="0">
                <a:latin typeface="Arial" pitchFamily="34" charset="0"/>
                <a:cs typeface="Arial" pitchFamily="34" charset="0"/>
              </a:rPr>
              <a:t>Эн Си Ди групп ХХК – ХУД Арцатын аманд Каса Да Винчи хаус хотхон</a:t>
            </a:r>
          </a:p>
          <a:p>
            <a:pPr marL="0" indent="0" algn="just">
              <a:lnSpc>
                <a:spcPct val="150000"/>
              </a:lnSpc>
              <a:buFont typeface="Arial" panose="020B0604020202020204" pitchFamily="34" charset="0"/>
              <a:buNone/>
            </a:pPr>
            <a:r>
              <a:rPr lang="mn-MN" sz="1400" dirty="0">
                <a:latin typeface="Arial" pitchFamily="34" charset="0"/>
                <a:cs typeface="Arial" pitchFamily="34" charset="0"/>
              </a:rPr>
              <a:t>Гарден сити-2 хотхон – </a:t>
            </a:r>
            <a:r>
              <a:rPr lang="en-US" sz="1400" dirty="0">
                <a:latin typeface="Arial" pitchFamily="34" charset="0"/>
                <a:cs typeface="Arial" pitchFamily="34" charset="0"/>
              </a:rPr>
              <a:t>16,472</a:t>
            </a:r>
            <a:r>
              <a:rPr lang="mn-MN" sz="1400" dirty="0">
                <a:latin typeface="Arial" pitchFamily="34" charset="0"/>
                <a:cs typeface="Arial" pitchFamily="34" charset="0"/>
              </a:rPr>
              <a:t> м.куб</a:t>
            </a:r>
          </a:p>
        </p:txBody>
      </p:sp>
      <p:sp>
        <p:nvSpPr>
          <p:cNvPr id="19" name="TextBox 18">
            <a:extLst>
              <a:ext uri="{FF2B5EF4-FFF2-40B4-BE49-F238E27FC236}">
                <a16:creationId xmlns:a16="http://schemas.microsoft.com/office/drawing/2014/main" id="{4DAF704D-A72C-429E-9082-5A64F45AD95E}"/>
              </a:ext>
            </a:extLst>
          </p:cNvPr>
          <p:cNvSpPr txBox="1"/>
          <p:nvPr/>
        </p:nvSpPr>
        <p:spPr>
          <a:xfrm>
            <a:off x="6819900" y="2252990"/>
            <a:ext cx="4892986" cy="698717"/>
          </a:xfrm>
          <a:prstGeom prst="rect">
            <a:avLst/>
          </a:prstGeom>
          <a:noFill/>
        </p:spPr>
        <p:txBody>
          <a:bodyPr wrap="square">
            <a:spAutoFit/>
          </a:bodyPr>
          <a:lstStyle/>
          <a:p>
            <a:pPr marL="0" indent="0" algn="just">
              <a:lnSpc>
                <a:spcPct val="150000"/>
              </a:lnSpc>
              <a:buFont typeface="Arial" panose="020B0604020202020204" pitchFamily="34" charset="0"/>
              <a:buNone/>
            </a:pPr>
            <a:r>
              <a:rPr lang="mn-MN" sz="1400" dirty="0">
                <a:latin typeface="Arial" panose="020B0604020202020204" pitchFamily="34" charset="0"/>
                <a:cs typeface="Arial" pitchFamily="34" charset="0"/>
              </a:rPr>
              <a:t>Эрхэм хүслэн констракшн ХХК – Мандах наран хотхон БЗД-т – 5,130 м.куб</a:t>
            </a:r>
          </a:p>
        </p:txBody>
      </p:sp>
      <p:pic>
        <p:nvPicPr>
          <p:cNvPr id="1026" name="Picture 2" descr="Мандах Наран Хороолол 2 өрөө худалдана. - C21 Mongolia">
            <a:extLst>
              <a:ext uri="{FF2B5EF4-FFF2-40B4-BE49-F238E27FC236}">
                <a16:creationId xmlns:a16="http://schemas.microsoft.com/office/drawing/2014/main" id="{012F3BA3-773E-9174-3675-E1E9EBA506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813" r="13245" b="2412"/>
          <a:stretch/>
        </p:blipFill>
        <p:spPr bwMode="auto">
          <a:xfrm>
            <a:off x="7444410" y="3026248"/>
            <a:ext cx="3383280" cy="334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normAutofit/>
          </a:bodyPr>
          <a:lstStyle/>
          <a:p>
            <a:r>
              <a:rPr lang="mn-MN" sz="3600" dirty="0">
                <a:latin typeface="Arial" panose="020B0604020202020204" pitchFamily="34" charset="0"/>
                <a:ea typeface="Roboto" panose="02000000000000000000" pitchFamily="2" charset="0"/>
                <a:cs typeface="Arial" panose="020B0604020202020204" pitchFamily="34" charset="0"/>
              </a:rPr>
              <a:t>Борлуулалтын тайлан</a:t>
            </a:r>
            <a:br>
              <a:rPr lang="en-US" sz="3600" dirty="0">
                <a:latin typeface="Arial" panose="020B0604020202020204" pitchFamily="34" charset="0"/>
                <a:ea typeface="Roboto" panose="02000000000000000000" pitchFamily="2" charset="0"/>
                <a:cs typeface="Arial" panose="020B0604020202020204" pitchFamily="34" charset="0"/>
              </a:rPr>
            </a:br>
            <a:r>
              <a:rPr lang="en-US" sz="2400" dirty="0">
                <a:latin typeface="Arial" panose="020B0604020202020204" pitchFamily="34" charset="0"/>
                <a:ea typeface="Roboto" panose="02000000000000000000" pitchFamily="2" charset="0"/>
                <a:cs typeface="Arial" panose="020B0604020202020204" pitchFamily="34" charset="0"/>
              </a:rPr>
              <a:t>2021 </a:t>
            </a:r>
            <a:r>
              <a:rPr lang="mn-MN" sz="2400" dirty="0">
                <a:latin typeface="Arial" panose="020B0604020202020204" pitchFamily="34" charset="0"/>
                <a:ea typeface="Roboto" panose="02000000000000000000" pitchFamily="2" charset="0"/>
                <a:cs typeface="Arial" panose="020B0604020202020204" pitchFamily="34" charset="0"/>
              </a:rPr>
              <a:t>оны томоохон харилцагчид</a:t>
            </a:r>
            <a:endParaRPr lang="mn-MN" sz="3600" dirty="0">
              <a:latin typeface="Arial" panose="020B0604020202020204" pitchFamily="34" charset="0"/>
              <a:ea typeface="Roboto" panose="02000000000000000000" pitchFamily="2" charset="0"/>
              <a:cs typeface="Arial" panose="020B0604020202020204" pitchFamily="34" charset="0"/>
            </a:endParaRPr>
          </a:p>
        </p:txBody>
      </p:sp>
      <p:sp>
        <p:nvSpPr>
          <p:cNvPr id="13" name="Content Placeholder 15">
            <a:extLst>
              <a:ext uri="{FF2B5EF4-FFF2-40B4-BE49-F238E27FC236}">
                <a16:creationId xmlns:a16="http://schemas.microsoft.com/office/drawing/2014/main" id="{8C009B01-928E-43B1-9A38-FD7A39F9C3B9}"/>
              </a:ext>
            </a:extLst>
          </p:cNvPr>
          <p:cNvSpPr txBox="1">
            <a:spLocks/>
          </p:cNvSpPr>
          <p:nvPr/>
        </p:nvSpPr>
        <p:spPr>
          <a:xfrm>
            <a:off x="933119" y="1766692"/>
            <a:ext cx="11080750" cy="42846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mn-MN" sz="1400" dirty="0">
                <a:latin typeface="Arial" pitchFamily="34" charset="0"/>
                <a:cs typeface="Arial" pitchFamily="34" charset="0"/>
              </a:rPr>
              <a:t>Инэл ХХК – БЗД Өгөөмөр захын хажууд Их Мандал хотхон – </a:t>
            </a:r>
            <a:r>
              <a:rPr lang="en-US" sz="1400" dirty="0">
                <a:latin typeface="Arial" pitchFamily="34" charset="0"/>
                <a:cs typeface="Arial" pitchFamily="34" charset="0"/>
              </a:rPr>
              <a:t>2,743</a:t>
            </a:r>
            <a:r>
              <a:rPr lang="mn-MN" sz="1400" dirty="0">
                <a:latin typeface="Arial" pitchFamily="34" charset="0"/>
                <a:cs typeface="Arial" pitchFamily="34" charset="0"/>
              </a:rPr>
              <a:t> м.куб	</a:t>
            </a:r>
          </a:p>
          <a:p>
            <a:pPr marL="0" indent="0" algn="just">
              <a:lnSpc>
                <a:spcPct val="150000"/>
              </a:lnSpc>
              <a:buFont typeface="Arial" panose="020B0604020202020204" pitchFamily="34" charset="0"/>
              <a:buNone/>
            </a:pPr>
            <a:r>
              <a:rPr lang="mn-MN" sz="1400" dirty="0">
                <a:latin typeface="Arial" pitchFamily="34" charset="0"/>
                <a:cs typeface="Arial" pitchFamily="34" charset="0"/>
              </a:rPr>
              <a:t>						        Буянпэл ХХК – БЗД-т орон сууцны барилга – 5,310 м.куб</a:t>
            </a:r>
          </a:p>
          <a:p>
            <a:pPr marL="0" indent="0" algn="just">
              <a:lnSpc>
                <a:spcPct val="150000"/>
              </a:lnSpc>
              <a:buFont typeface="Arial" panose="020B0604020202020204" pitchFamily="34" charset="0"/>
              <a:buNone/>
            </a:pPr>
            <a:endParaRPr lang="mn-MN" sz="1400" dirty="0">
              <a:latin typeface="Arial" pitchFamily="34" charset="0"/>
              <a:cs typeface="Arial" pitchFamily="34" charset="0"/>
            </a:endParaRPr>
          </a:p>
          <a:p>
            <a:pPr marL="0" indent="0" algn="just">
              <a:lnSpc>
                <a:spcPct val="150000"/>
              </a:lnSpc>
              <a:buFont typeface="Arial" panose="020B0604020202020204" pitchFamily="34" charset="0"/>
              <a:buNone/>
            </a:pPr>
            <a:endParaRPr lang="mn-MN" sz="1400" dirty="0">
              <a:latin typeface="Arial" pitchFamily="34" charset="0"/>
              <a:cs typeface="Arial" pitchFamily="34" charset="0"/>
            </a:endParaRPr>
          </a:p>
        </p:txBody>
      </p:sp>
      <p:pic>
        <p:nvPicPr>
          <p:cNvPr id="6" name="Picture 5">
            <a:extLst>
              <a:ext uri="{FF2B5EF4-FFF2-40B4-BE49-F238E27FC236}">
                <a16:creationId xmlns:a16="http://schemas.microsoft.com/office/drawing/2014/main" id="{26A0512D-5E7D-47FE-829D-BE7681D0F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214" y="2240915"/>
            <a:ext cx="5669280" cy="4251960"/>
          </a:xfrm>
          <a:prstGeom prst="rect">
            <a:avLst/>
          </a:prstGeom>
        </p:spPr>
      </p:pic>
      <p:sp>
        <p:nvSpPr>
          <p:cNvPr id="2" name="AutoShape 2" descr="Орон сууц - Худалдах - Баянзүрх, Монгол - 119039049-19 , RE/MAX - Үл хөдлөх  хөрөнгийн листинг">
            <a:extLst>
              <a:ext uri="{FF2B5EF4-FFF2-40B4-BE49-F238E27FC236}">
                <a16:creationId xmlns:a16="http://schemas.microsoft.com/office/drawing/2014/main" id="{2E2E0B0B-BBBE-D197-D90B-7504F725E8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Орон сууц - Худалдах - Баянзүрх, Монгол - 119039049-19 , RE/MAX - Үл хөдлөх  хөрөнгийн листинг">
            <a:extLst>
              <a:ext uri="{FF2B5EF4-FFF2-40B4-BE49-F238E27FC236}">
                <a16:creationId xmlns:a16="http://schemas.microsoft.com/office/drawing/2014/main" id="{C7705139-1858-60F7-F0CD-52FB605F1B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01" t="8724" r="3545" b="10270"/>
          <a:stretch/>
        </p:blipFill>
        <p:spPr bwMode="auto">
          <a:xfrm>
            <a:off x="6602399" y="2770977"/>
            <a:ext cx="5303520" cy="328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0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ТЭМ-ийн тайлан</a:t>
            </a:r>
            <a:endParaRPr lang="mn-MN" sz="3200" dirty="0">
              <a:solidFill>
                <a:srgbClr val="FF0000"/>
              </a:solidFill>
              <a:latin typeface="Arial" panose="020B0604020202020204" pitchFamily="34" charset="0"/>
              <a:ea typeface="Roboto" panose="02000000000000000000" pitchFamily="2" charset="0"/>
              <a:cs typeface="Arial" panose="020B0604020202020204" pitchFamily="34" charset="0"/>
            </a:endParaRPr>
          </a:p>
        </p:txBody>
      </p:sp>
      <p:sp>
        <p:nvSpPr>
          <p:cNvPr id="13" name="Content Placeholder 15">
            <a:extLst>
              <a:ext uri="{FF2B5EF4-FFF2-40B4-BE49-F238E27FC236}">
                <a16:creationId xmlns:a16="http://schemas.microsoft.com/office/drawing/2014/main" id="{8C009B01-928E-43B1-9A38-FD7A39F9C3B9}"/>
              </a:ext>
            </a:extLst>
          </p:cNvPr>
          <p:cNvSpPr txBox="1">
            <a:spLocks/>
          </p:cNvSpPr>
          <p:nvPr/>
        </p:nvSpPr>
        <p:spPr>
          <a:xfrm>
            <a:off x="933119" y="1766692"/>
            <a:ext cx="11080750" cy="42846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mn-MN" sz="1400" dirty="0">
                <a:latin typeface="Arial" pitchFamily="34" charset="0"/>
                <a:cs typeface="Arial" pitchFamily="34" charset="0"/>
              </a:rPr>
              <a:t>	</a:t>
            </a:r>
          </a:p>
          <a:p>
            <a:pPr marL="0" indent="0" algn="just">
              <a:lnSpc>
                <a:spcPct val="150000"/>
              </a:lnSpc>
              <a:buFont typeface="Arial" panose="020B0604020202020204" pitchFamily="34" charset="0"/>
              <a:buNone/>
            </a:pPr>
            <a:r>
              <a:rPr lang="mn-MN" sz="1400" dirty="0">
                <a:latin typeface="Arial" pitchFamily="34" charset="0"/>
                <a:cs typeface="Arial" pitchFamily="34" charset="0"/>
              </a:rPr>
              <a:t>						</a:t>
            </a:r>
          </a:p>
        </p:txBody>
      </p:sp>
      <p:graphicFrame>
        <p:nvGraphicFramePr>
          <p:cNvPr id="2" name="Table 1">
            <a:extLst>
              <a:ext uri="{FF2B5EF4-FFF2-40B4-BE49-F238E27FC236}">
                <a16:creationId xmlns:a16="http://schemas.microsoft.com/office/drawing/2014/main" id="{99C82FDF-4A60-4D61-B9E8-9051F9333EE6}"/>
              </a:ext>
            </a:extLst>
          </p:cNvPr>
          <p:cNvGraphicFramePr>
            <a:graphicFrameLocks noGrp="1"/>
          </p:cNvGraphicFramePr>
          <p:nvPr>
            <p:extLst>
              <p:ext uri="{D42A27DB-BD31-4B8C-83A1-F6EECF244321}">
                <p14:modId xmlns:p14="http://schemas.microsoft.com/office/powerpoint/2010/main" val="2961092045"/>
              </p:ext>
            </p:extLst>
          </p:nvPr>
        </p:nvGraphicFramePr>
        <p:xfrm>
          <a:off x="1028700" y="2036090"/>
          <a:ext cx="10496529" cy="4293150"/>
        </p:xfrm>
        <a:graphic>
          <a:graphicData uri="http://schemas.openxmlformats.org/drawingml/2006/table">
            <a:tbl>
              <a:tblPr>
                <a:tableStyleId>{0E3FDE45-AF77-4B5C-9715-49D594BDF05E}</a:tableStyleId>
              </a:tblPr>
              <a:tblGrid>
                <a:gridCol w="811580">
                  <a:extLst>
                    <a:ext uri="{9D8B030D-6E8A-4147-A177-3AD203B41FA5}">
                      <a16:colId xmlns:a16="http://schemas.microsoft.com/office/drawing/2014/main" val="1071320245"/>
                    </a:ext>
                  </a:extLst>
                </a:gridCol>
                <a:gridCol w="236032">
                  <a:extLst>
                    <a:ext uri="{9D8B030D-6E8A-4147-A177-3AD203B41FA5}">
                      <a16:colId xmlns:a16="http://schemas.microsoft.com/office/drawing/2014/main" val="1184071444"/>
                    </a:ext>
                  </a:extLst>
                </a:gridCol>
                <a:gridCol w="1537154">
                  <a:extLst>
                    <a:ext uri="{9D8B030D-6E8A-4147-A177-3AD203B41FA5}">
                      <a16:colId xmlns:a16="http://schemas.microsoft.com/office/drawing/2014/main" val="15193548"/>
                    </a:ext>
                  </a:extLst>
                </a:gridCol>
                <a:gridCol w="1001301">
                  <a:extLst>
                    <a:ext uri="{9D8B030D-6E8A-4147-A177-3AD203B41FA5}">
                      <a16:colId xmlns:a16="http://schemas.microsoft.com/office/drawing/2014/main" val="2796510013"/>
                    </a:ext>
                  </a:extLst>
                </a:gridCol>
                <a:gridCol w="784927">
                  <a:extLst>
                    <a:ext uri="{9D8B030D-6E8A-4147-A177-3AD203B41FA5}">
                      <a16:colId xmlns:a16="http://schemas.microsoft.com/office/drawing/2014/main" val="680503254"/>
                    </a:ext>
                  </a:extLst>
                </a:gridCol>
                <a:gridCol w="1430338">
                  <a:extLst>
                    <a:ext uri="{9D8B030D-6E8A-4147-A177-3AD203B41FA5}">
                      <a16:colId xmlns:a16="http://schemas.microsoft.com/office/drawing/2014/main" val="2955655600"/>
                    </a:ext>
                  </a:extLst>
                </a:gridCol>
                <a:gridCol w="1238250">
                  <a:extLst>
                    <a:ext uri="{9D8B030D-6E8A-4147-A177-3AD203B41FA5}">
                      <a16:colId xmlns:a16="http://schemas.microsoft.com/office/drawing/2014/main" val="315482186"/>
                    </a:ext>
                  </a:extLst>
                </a:gridCol>
                <a:gridCol w="1314450">
                  <a:extLst>
                    <a:ext uri="{9D8B030D-6E8A-4147-A177-3AD203B41FA5}">
                      <a16:colId xmlns:a16="http://schemas.microsoft.com/office/drawing/2014/main" val="16750794"/>
                    </a:ext>
                  </a:extLst>
                </a:gridCol>
                <a:gridCol w="926662">
                  <a:extLst>
                    <a:ext uri="{9D8B030D-6E8A-4147-A177-3AD203B41FA5}">
                      <a16:colId xmlns:a16="http://schemas.microsoft.com/office/drawing/2014/main" val="3986735971"/>
                    </a:ext>
                  </a:extLst>
                </a:gridCol>
                <a:gridCol w="1215835">
                  <a:extLst>
                    <a:ext uri="{9D8B030D-6E8A-4147-A177-3AD203B41FA5}">
                      <a16:colId xmlns:a16="http://schemas.microsoft.com/office/drawing/2014/main" val="1752471240"/>
                    </a:ext>
                  </a:extLst>
                </a:gridCol>
              </a:tblGrid>
              <a:tr h="316280">
                <a:tc rowSpan="2" gridSpan="2">
                  <a:txBody>
                    <a:bodyPr/>
                    <a:lstStyle/>
                    <a:p>
                      <a:pPr algn="ctr" fontAlgn="ctr"/>
                      <a:r>
                        <a:rPr lang="mn-MN" sz="1200" b="1" u="none" strike="noStrike" dirty="0">
                          <a:effectLst/>
                          <a:latin typeface="Arial" panose="020B0604020202020204" pitchFamily="34" charset="0"/>
                          <a:cs typeface="Arial" panose="020B0604020202020204" pitchFamily="34" charset="0"/>
                        </a:rPr>
                        <a:t>Д/д</a:t>
                      </a:r>
                      <a:endParaRPr lang="mn-MN"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2"/>
                      </a:solidFill>
                      <a:prstDash val="solid"/>
                      <a:round/>
                      <a:headEnd type="none" w="med" len="med"/>
                      <a:tailEnd type="none" w="med" len="med"/>
                    </a:lnB>
                  </a:tcPr>
                </a:tc>
                <a:tc rowSpan="2" hMerge="1">
                  <a:txBody>
                    <a:bodyPr/>
                    <a:lstStyle/>
                    <a:p>
                      <a:endParaRPr lang="en-US"/>
                    </a:p>
                  </a:txBody>
                  <a:tcPr/>
                </a:tc>
                <a:tc rowSpan="2">
                  <a:txBody>
                    <a:bodyPr/>
                    <a:lstStyle/>
                    <a:p>
                      <a:pPr algn="ctr" fontAlgn="ctr"/>
                      <a:r>
                        <a:rPr lang="mn-MN" sz="1200" b="1" u="none" strike="noStrike" dirty="0">
                          <a:effectLst/>
                          <a:latin typeface="Arial" panose="020B0604020202020204" pitchFamily="34" charset="0"/>
                          <a:cs typeface="Arial" panose="020B0604020202020204" pitchFamily="34" charset="0"/>
                        </a:rPr>
                        <a:t>Материалын нэр</a:t>
                      </a:r>
                      <a:endParaRPr lang="mn-MN"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2"/>
                      </a:solidFill>
                      <a:prstDash val="solid"/>
                      <a:round/>
                      <a:headEnd type="none" w="med" len="med"/>
                      <a:tailEnd type="none" w="med" len="med"/>
                    </a:lnB>
                  </a:tcPr>
                </a:tc>
                <a:tc rowSpan="2">
                  <a:txBody>
                    <a:bodyPr/>
                    <a:lstStyle/>
                    <a:p>
                      <a:pPr algn="ctr" fontAlgn="ctr"/>
                      <a:r>
                        <a:rPr lang="mn-MN" sz="1200" b="1" u="none" strike="noStrike">
                          <a:effectLst/>
                          <a:latin typeface="Arial" panose="020B0604020202020204" pitchFamily="34" charset="0"/>
                          <a:cs typeface="Arial" panose="020B0604020202020204" pitchFamily="34" charset="0"/>
                        </a:rPr>
                        <a:t>Хэмжээ</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2"/>
                      </a:solidFill>
                      <a:prstDash val="solid"/>
                      <a:round/>
                      <a:headEnd type="none" w="med" len="med"/>
                      <a:tailEnd type="none" w="med" len="med"/>
                    </a:lnB>
                  </a:tcPr>
                </a:tc>
                <a:tc rowSpan="2">
                  <a:txBody>
                    <a:bodyPr/>
                    <a:lstStyle/>
                    <a:p>
                      <a:pPr algn="ctr" fontAlgn="ctr"/>
                      <a:r>
                        <a:rPr lang="mn-MN" sz="1200" b="1" u="none" strike="noStrike" dirty="0">
                          <a:effectLst/>
                          <a:latin typeface="Arial" panose="020B0604020202020204" pitchFamily="34" charset="0"/>
                          <a:cs typeface="Arial" panose="020B0604020202020204" pitchFamily="34" charset="0"/>
                        </a:rPr>
                        <a:t>Нэгж үнэ</a:t>
                      </a:r>
                      <a:endParaRPr lang="mn-MN"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2"/>
                      </a:solidFill>
                      <a:prstDash val="solid"/>
                      <a:round/>
                      <a:headEnd type="none" w="med" len="med"/>
                      <a:tailEnd type="none" w="med" len="med"/>
                    </a:lnB>
                  </a:tcPr>
                </a:tc>
                <a:tc rowSpan="2">
                  <a:txBody>
                    <a:bodyPr/>
                    <a:lstStyle/>
                    <a:p>
                      <a:pPr algn="ctr" fontAlgn="ctr"/>
                      <a:r>
                        <a:rPr lang="mn-MN" sz="1200" b="1" u="none" strike="noStrike" dirty="0">
                          <a:effectLst/>
                          <a:latin typeface="Arial" panose="020B0604020202020204" pitchFamily="34" charset="0"/>
                          <a:cs typeface="Arial" panose="020B0604020202020204" pitchFamily="34" charset="0"/>
                        </a:rPr>
                        <a:t>Нийт үнэ</a:t>
                      </a:r>
                      <a:endParaRPr lang="mn-MN"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2"/>
                      </a:solidFill>
                      <a:prstDash val="solid"/>
                      <a:round/>
                      <a:headEnd type="none" w="med" len="med"/>
                      <a:tailEnd type="none" w="med" len="med"/>
                    </a:lnB>
                  </a:tcPr>
                </a:tc>
                <a:tc gridSpan="2">
                  <a:txBody>
                    <a:bodyPr/>
                    <a:lstStyle/>
                    <a:p>
                      <a:pPr algn="ctr" fontAlgn="ctr"/>
                      <a:r>
                        <a:rPr lang="mn-MN" sz="1200" b="1" u="none" strike="noStrike">
                          <a:effectLst/>
                          <a:latin typeface="Arial" panose="020B0604020202020204" pitchFamily="34" charset="0"/>
                          <a:cs typeface="Arial" panose="020B0604020202020204" pitchFamily="34" charset="0"/>
                        </a:rPr>
                        <a:t>Худалдан авалт</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hMerge="1">
                  <a:txBody>
                    <a:bodyPr/>
                    <a:lstStyle/>
                    <a:p>
                      <a:endParaRPr lang="en-US"/>
                    </a:p>
                  </a:txBody>
                  <a:tcPr/>
                </a:tc>
                <a:tc rowSpan="2">
                  <a:txBody>
                    <a:bodyPr/>
                    <a:lstStyle/>
                    <a:p>
                      <a:pPr algn="ctr" fontAlgn="ctr"/>
                      <a:r>
                        <a:rPr lang="mn-MN" sz="1200" b="1" u="none" strike="noStrike" dirty="0">
                          <a:effectLst/>
                          <a:latin typeface="Arial" panose="020B0604020202020204" pitchFamily="34" charset="0"/>
                          <a:cs typeface="Arial" panose="020B0604020202020204" pitchFamily="34" charset="0"/>
                        </a:rPr>
                        <a:t>Бэлэн хувь</a:t>
                      </a:r>
                      <a:endParaRPr lang="mn-MN"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2"/>
                      </a:solidFill>
                      <a:prstDash val="solid"/>
                      <a:round/>
                      <a:headEnd type="none" w="med" len="med"/>
                      <a:tailEnd type="none" w="med" len="med"/>
                    </a:lnB>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mn-MN" sz="1200" b="1" u="none" strike="noStrike" dirty="0">
                          <a:effectLst/>
                          <a:latin typeface="Arial" panose="020B0604020202020204" pitchFamily="34" charset="0"/>
                          <a:cs typeface="Arial" panose="020B0604020202020204" pitchFamily="34" charset="0"/>
                        </a:rPr>
                        <a:t>Бартерын хувь</a:t>
                      </a:r>
                      <a:endParaRPr lang="mn-MN" sz="1200" b="1" i="0" u="none" strike="noStrike" dirty="0">
                        <a:solidFill>
                          <a:srgbClr val="000000"/>
                        </a:solidFill>
                        <a:effectLst/>
                        <a:latin typeface="Arial" panose="020B0604020202020204" pitchFamily="34" charset="0"/>
                        <a:cs typeface="Arial" panose="020B0604020202020204" pitchFamily="34" charset="0"/>
                      </a:endParaRPr>
                    </a:p>
                    <a:p>
                      <a:pPr algn="ctr" fontAlgn="ctr"/>
                      <a:endParaRPr lang="mn-MN"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267743374"/>
                  </a:ext>
                </a:extLst>
              </a:tr>
              <a:tr h="311260">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200" b="1" i="0" u="none" strike="noStrike" dirty="0">
                          <a:solidFill>
                            <a:srgbClr val="FF0000"/>
                          </a:solidFill>
                          <a:effectLst/>
                          <a:latin typeface="Arial" panose="020B0604020202020204" pitchFamily="34" charset="0"/>
                          <a:cs typeface="Arial" panose="020B0604020202020204" pitchFamily="34" charset="0"/>
                        </a:rPr>
                        <a:t>Бэлэн мөнгө</a:t>
                      </a:r>
                    </a:p>
                  </a:txBody>
                  <a:tcPr marL="6350" marR="6350" marT="6350" marB="0" anchor="ctr">
                    <a:lnB w="12700" cap="flat" cmpd="sng" algn="ctr">
                      <a:solidFill>
                        <a:schemeClr val="accent2"/>
                      </a:solidFill>
                      <a:prstDash val="solid"/>
                      <a:round/>
                      <a:headEnd type="none" w="med" len="med"/>
                      <a:tailEnd type="none" w="med" len="med"/>
                    </a:lnB>
                  </a:tcPr>
                </a:tc>
                <a:tc>
                  <a:txBody>
                    <a:bodyPr/>
                    <a:lstStyle/>
                    <a:p>
                      <a:pPr algn="ctr" fontAlgn="ctr"/>
                      <a:r>
                        <a:rPr lang="mn-MN" sz="1200" b="1" u="none" strike="noStrike" dirty="0">
                          <a:solidFill>
                            <a:srgbClr val="FF0000"/>
                          </a:solidFill>
                          <a:effectLst/>
                          <a:latin typeface="Arial" panose="020B0604020202020204" pitchFamily="34" charset="0"/>
                          <a:cs typeface="Arial" panose="020B0604020202020204" pitchFamily="34" charset="0"/>
                        </a:rPr>
                        <a:t>Бартер</a:t>
                      </a:r>
                      <a:endParaRPr lang="mn-MN" sz="12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ctr">
                    <a:lnB w="12700" cap="flat" cmpd="sng" algn="ctr">
                      <a:solidFill>
                        <a:schemeClr val="accent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4607276"/>
                  </a:ext>
                </a:extLst>
              </a:tr>
              <a:tr h="241495">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l" fontAlgn="ctr"/>
                      <a:r>
                        <a:rPr lang="mn-MN" sz="1100" b="0" i="0" u="none" strike="noStrike">
                          <a:solidFill>
                            <a:srgbClr val="000000"/>
                          </a:solidFill>
                          <a:effectLst/>
                          <a:latin typeface="Arial" panose="020B0604020202020204" pitchFamily="34" charset="0"/>
                        </a:rPr>
                        <a:t>05 элс</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fontAlgn="ctr"/>
                      <a:r>
                        <a:rPr lang="en-US" sz="1100" b="0" i="0" u="none" strike="noStrike" dirty="0">
                          <a:solidFill>
                            <a:srgbClr val="000000"/>
                          </a:solidFill>
                          <a:effectLst/>
                          <a:latin typeface="Arial" panose="020B0604020202020204" pitchFamily="34" charset="0"/>
                        </a:rPr>
                        <a:t>     75,517.84 </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fontAlgn="ctr"/>
                      <a:r>
                        <a:rPr lang="mn-MN" sz="1100" b="0" i="0" u="none" strike="noStrike" dirty="0">
                          <a:solidFill>
                            <a:srgbClr val="000000"/>
                          </a:solidFill>
                          <a:effectLst/>
                          <a:latin typeface="Arial" panose="020B0604020202020204" pitchFamily="34" charset="0"/>
                        </a:rPr>
                        <a:t>36,000</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accent2"/>
                      </a:solidFill>
                      <a:prstDash val="solid"/>
                      <a:round/>
                      <a:headEnd type="none" w="med" len="med"/>
                      <a:tailEnd type="none" w="med" len="med"/>
                    </a:lnT>
                  </a:tcPr>
                </a:tc>
                <a:tc>
                  <a:txBody>
                    <a:bodyPr/>
                    <a:lstStyle/>
                    <a:p>
                      <a:pPr algn="l" fontAlgn="ctr"/>
                      <a:r>
                        <a:rPr lang="en-US" sz="1100" b="0" i="0" u="none" strike="noStrike">
                          <a:solidFill>
                            <a:srgbClr val="000000"/>
                          </a:solidFill>
                          <a:effectLst/>
                          <a:latin typeface="Arial" panose="020B0604020202020204" pitchFamily="34" charset="0"/>
                        </a:rPr>
                        <a:t>            1,964,481,180 </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l" fontAlgn="ctr"/>
                      <a:r>
                        <a:rPr lang="en-US" sz="1100" b="0" i="0" u="none" strike="noStrike" dirty="0">
                          <a:solidFill>
                            <a:srgbClr val="000000"/>
                          </a:solidFill>
                          <a:effectLst/>
                          <a:latin typeface="Arial" panose="020B0604020202020204" pitchFamily="34" charset="0"/>
                        </a:rPr>
                        <a:t>          217,805,000 </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l" fontAlgn="ctr"/>
                      <a:r>
                        <a:rPr lang="en-US" sz="1100" b="0" i="0" u="none" strike="noStrike">
                          <a:solidFill>
                            <a:srgbClr val="000000"/>
                          </a:solidFill>
                          <a:effectLst/>
                          <a:latin typeface="Arial" panose="020B0604020202020204" pitchFamily="34" charset="0"/>
                        </a:rPr>
                        <a:t>         1,746,676,180 </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fontAlgn="ctr"/>
                      <a:r>
                        <a:rPr lang="en-US" sz="1100" b="0" i="0" u="none" strike="noStrike" dirty="0">
                          <a:solidFill>
                            <a:srgbClr val="FF0000"/>
                          </a:solidFill>
                          <a:effectLst/>
                          <a:latin typeface="Arial" panose="020B0604020202020204" pitchFamily="34" charset="0"/>
                        </a:rPr>
                        <a:t>11%</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fontAlgn="ctr"/>
                      <a:r>
                        <a:rPr lang="en-US" sz="1100" b="0" i="0" u="none" strike="noStrike">
                          <a:solidFill>
                            <a:srgbClr val="FF0000"/>
                          </a:solidFill>
                          <a:effectLst/>
                          <a:latin typeface="Arial" panose="020B0604020202020204" pitchFamily="34" charset="0"/>
                        </a:rPr>
                        <a:t>89%</a:t>
                      </a:r>
                    </a:p>
                  </a:txBody>
                  <a:tcPr marL="0" marR="0" marT="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797345358"/>
                  </a:ext>
                </a:extLst>
              </a:tr>
              <a:tr h="227110">
                <a:tc>
                  <a:txBody>
                    <a:bodyPr/>
                    <a:lstStyle/>
                    <a:p>
                      <a:pPr algn="ctr" fontAlgn="ct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ctr"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tcPr>
                </a:tc>
                <a:tc>
                  <a:txBody>
                    <a:bodyPr/>
                    <a:lstStyle/>
                    <a:p>
                      <a:pPr algn="l" fontAlgn="ctr"/>
                      <a:r>
                        <a:rPr lang="mn-MN" sz="1100" b="0" i="0" u="none" strike="noStrike">
                          <a:solidFill>
                            <a:srgbClr val="000000"/>
                          </a:solidFill>
                          <a:effectLst/>
                          <a:latin typeface="Arial" panose="020B0604020202020204" pitchFamily="34" charset="0"/>
                        </a:rPr>
                        <a:t>10-20 дайрга</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23,623.09 </a:t>
                      </a:r>
                    </a:p>
                  </a:txBody>
                  <a:tcPr marL="0" marR="0" marT="0" marB="0" anchor="ctr"/>
                </a:tc>
                <a:tc>
                  <a:txBody>
                    <a:bodyPr/>
                    <a:lstStyle/>
                    <a:p>
                      <a:pPr algn="ctr" fontAlgn="ctr"/>
                      <a:r>
                        <a:rPr lang="mn-MN" sz="1100" b="0" i="0" u="none" strike="noStrike" dirty="0">
                          <a:solidFill>
                            <a:schemeClr val="tx1"/>
                          </a:solidFill>
                          <a:effectLst/>
                          <a:latin typeface="Arial" panose="020B0604020202020204" pitchFamily="34" charset="0"/>
                        </a:rPr>
                        <a:t>25 000</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368,515,669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368,515,669 </a:t>
                      </a:r>
                    </a:p>
                  </a:txBody>
                  <a:tcPr marL="0" marR="0" marT="0" marB="0" anchor="ctr"/>
                </a:tc>
                <a:tc>
                  <a:txBody>
                    <a:bodyPr/>
                    <a:lstStyle/>
                    <a:p>
                      <a:pPr algn="ctr" fontAlgn="ctr"/>
                      <a:r>
                        <a:rPr lang="en-US" sz="1100" b="0" i="0" u="none" strike="noStrike" dirty="0">
                          <a:solidFill>
                            <a:srgbClr val="FF0000"/>
                          </a:solidFill>
                          <a:effectLst/>
                          <a:latin typeface="Arial" panose="020B0604020202020204" pitchFamily="34" charset="0"/>
                        </a:rPr>
                        <a:t>0%</a:t>
                      </a:r>
                    </a:p>
                  </a:txBody>
                  <a:tcPr marL="0" marR="0" marT="0" marB="0" anchor="ctr"/>
                </a:tc>
                <a:tc>
                  <a:txBody>
                    <a:bodyPr/>
                    <a:lstStyle/>
                    <a:p>
                      <a:pPr algn="ctr" fontAlgn="ctr"/>
                      <a:r>
                        <a:rPr lang="en-US" sz="1100" b="0" i="0" u="none" strike="noStrike">
                          <a:solidFill>
                            <a:srgbClr val="FF0000"/>
                          </a:solidFill>
                          <a:effectLst/>
                          <a:latin typeface="Arial" panose="020B0604020202020204" pitchFamily="34" charset="0"/>
                        </a:rPr>
                        <a:t>100%</a:t>
                      </a:r>
                    </a:p>
                  </a:txBody>
                  <a:tcPr marL="0" marR="0" marT="0" marB="0" anchor="ctr"/>
                </a:tc>
                <a:extLst>
                  <a:ext uri="{0D108BD9-81ED-4DB2-BD59-A6C34878D82A}">
                    <a16:rowId xmlns:a16="http://schemas.microsoft.com/office/drawing/2014/main" val="2513107879"/>
                  </a:ext>
                </a:extLst>
              </a:tr>
              <a:tr h="204140">
                <a:tc>
                  <a:txBody>
                    <a:bodyPr/>
                    <a:lstStyle/>
                    <a:p>
                      <a:pPr algn="ctr" fontAlgn="ctr"/>
                      <a:r>
                        <a:rPr lang="mn-MN" sz="1200" b="0" i="0" u="none" strike="noStrike" dirty="0">
                          <a:solidFill>
                            <a:srgbClr val="000000"/>
                          </a:solidFill>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ctr"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tcPr>
                </a:tc>
                <a:tc>
                  <a:txBody>
                    <a:bodyPr/>
                    <a:lstStyle/>
                    <a:p>
                      <a:pPr algn="l" fontAlgn="ctr"/>
                      <a:r>
                        <a:rPr lang="mn-MN" sz="1100" b="0" i="0" u="none" strike="noStrike">
                          <a:solidFill>
                            <a:srgbClr val="000000"/>
                          </a:solidFill>
                          <a:effectLst/>
                          <a:latin typeface="Arial" panose="020B0604020202020204" pitchFamily="34" charset="0"/>
                        </a:rPr>
                        <a:t>10-20 хайрга</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36,581.42 </a:t>
                      </a:r>
                    </a:p>
                  </a:txBody>
                  <a:tcPr marL="0" marR="0" marT="0" marB="0" anchor="ctr"/>
                </a:tc>
                <a:tc>
                  <a:txBody>
                    <a:bodyPr/>
                    <a:lstStyle/>
                    <a:p>
                      <a:pPr algn="ctr" fontAlgn="ctr"/>
                      <a:r>
                        <a:rPr lang="mn-MN" sz="1100" b="0" i="0" u="none" strike="noStrike" dirty="0">
                          <a:solidFill>
                            <a:schemeClr val="tx1"/>
                          </a:solidFill>
                          <a:effectLst/>
                          <a:latin typeface="Arial" panose="020B0604020202020204" pitchFamily="34" charset="0"/>
                        </a:rPr>
                        <a:t>25 000</a:t>
                      </a:r>
                      <a:endParaRPr lang="en-US" sz="1100" b="0" i="0" u="none" strike="noStrike" dirty="0">
                        <a:solidFill>
                          <a:schemeClr val="tx1"/>
                        </a:solidFill>
                        <a:effectLst/>
                        <a:latin typeface="Arial" panose="020B0604020202020204" pitchFamily="34" charset="0"/>
                      </a:endParaRPr>
                    </a:p>
                  </a:txBody>
                  <a:tcPr marL="0" marR="0" marT="0" marB="0" anchor="ctr"/>
                </a:tc>
                <a:tc>
                  <a:txBody>
                    <a:bodyPr/>
                    <a:lstStyle/>
                    <a:p>
                      <a:pPr algn="l" fontAlgn="ctr"/>
                      <a:r>
                        <a:rPr lang="en-US" sz="1100" b="0" i="0" u="none" strike="noStrike" dirty="0">
                          <a:solidFill>
                            <a:srgbClr val="000000"/>
                          </a:solidFill>
                          <a:effectLst/>
                          <a:latin typeface="Arial" panose="020B0604020202020204" pitchFamily="34" charset="0"/>
                        </a:rPr>
                        <a:t>               521,918,716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521,918,716 </a:t>
                      </a:r>
                    </a:p>
                  </a:txBody>
                  <a:tcPr marL="0" marR="0" marT="0" marB="0" anchor="ctr"/>
                </a:tc>
                <a:tc>
                  <a:txBody>
                    <a:bodyPr/>
                    <a:lstStyle/>
                    <a:p>
                      <a:pPr algn="ctr" fontAlgn="ctr"/>
                      <a:r>
                        <a:rPr lang="en-US" sz="1100" b="0" i="0" u="none" strike="noStrike" dirty="0">
                          <a:solidFill>
                            <a:srgbClr val="FF0000"/>
                          </a:solidFill>
                          <a:effectLst/>
                          <a:latin typeface="Arial" panose="020B0604020202020204" pitchFamily="34" charset="0"/>
                        </a:rPr>
                        <a:t>0%</a:t>
                      </a:r>
                    </a:p>
                  </a:txBody>
                  <a:tcPr marL="0" marR="0" marT="0" marB="0" anchor="ctr"/>
                </a:tc>
                <a:tc>
                  <a:txBody>
                    <a:bodyPr/>
                    <a:lstStyle/>
                    <a:p>
                      <a:pPr algn="ctr" fontAlgn="ctr"/>
                      <a:r>
                        <a:rPr lang="en-US" sz="1100" b="0" i="0" u="none" strike="noStrike" dirty="0">
                          <a:solidFill>
                            <a:srgbClr val="FF0000"/>
                          </a:solidFill>
                          <a:effectLst/>
                          <a:latin typeface="Arial" panose="020B0604020202020204" pitchFamily="34" charset="0"/>
                        </a:rPr>
                        <a:t>100%</a:t>
                      </a:r>
                    </a:p>
                  </a:txBody>
                  <a:tcPr marL="0" marR="0" marT="0" marB="0" anchor="ctr"/>
                </a:tc>
                <a:extLst>
                  <a:ext uri="{0D108BD9-81ED-4DB2-BD59-A6C34878D82A}">
                    <a16:rowId xmlns:a16="http://schemas.microsoft.com/office/drawing/2014/main" val="2998309970"/>
                  </a:ext>
                </a:extLst>
              </a:tr>
              <a:tr h="245305">
                <a:tc>
                  <a:txBody>
                    <a:bodyPr/>
                    <a:lstStyle/>
                    <a:p>
                      <a:pPr algn="ctr" fontAlgn="ctr"/>
                      <a:r>
                        <a:rPr lang="mn-MN" sz="1200" b="0" i="0" u="none" strike="noStrike" dirty="0">
                          <a:solidFill>
                            <a:srgbClr val="000000"/>
                          </a:solidFill>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ctr"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tcPr>
                </a:tc>
                <a:tc>
                  <a:txBody>
                    <a:bodyPr/>
                    <a:lstStyle/>
                    <a:p>
                      <a:pPr algn="l" fontAlgn="ctr"/>
                      <a:r>
                        <a:rPr lang="mn-MN" sz="1100" b="0" i="0" u="none" strike="noStrike" dirty="0">
                          <a:solidFill>
                            <a:srgbClr val="000000"/>
                          </a:solidFill>
                          <a:effectLst/>
                          <a:latin typeface="Arial" panose="020B0604020202020204" pitchFamily="34" charset="0"/>
                        </a:rPr>
                        <a:t>5-10 дайрга</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454.59 </a:t>
                      </a:r>
                    </a:p>
                  </a:txBody>
                  <a:tcPr marL="0" marR="0" marT="0" marB="0" anchor="ctr"/>
                </a:tc>
                <a:tc>
                  <a:txBody>
                    <a:bodyPr/>
                    <a:lstStyle/>
                    <a:p>
                      <a:pPr algn="ctr" fontAlgn="ctr"/>
                      <a:r>
                        <a:rPr lang="mn-MN" sz="1100" b="0" i="0" u="none" strike="noStrike" dirty="0">
                          <a:solidFill>
                            <a:schemeClr val="tx1"/>
                          </a:solidFill>
                          <a:effectLst/>
                          <a:latin typeface="Arial" panose="020B0604020202020204" pitchFamily="34" charset="0"/>
                        </a:rPr>
                        <a:t>25,000</a:t>
                      </a:r>
                      <a:endParaRPr lang="en-US" sz="1100" b="0" i="0" u="none" strike="noStrike" dirty="0">
                        <a:solidFill>
                          <a:schemeClr val="tx1"/>
                        </a:solidFill>
                        <a:effectLst/>
                        <a:latin typeface="Arial" panose="020B0604020202020204" pitchFamily="34" charset="0"/>
                      </a:endParaRP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11,364,655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11,364,655 </a:t>
                      </a:r>
                    </a:p>
                  </a:txBody>
                  <a:tcPr marL="0" marR="0" marT="0" marB="0" anchor="ctr"/>
                </a:tc>
                <a:tc>
                  <a:txBody>
                    <a:bodyPr/>
                    <a:lstStyle/>
                    <a:p>
                      <a:pPr algn="ctr" fontAlgn="ctr"/>
                      <a:r>
                        <a:rPr lang="en-US" sz="1100" b="0" i="0" u="none" strike="noStrike">
                          <a:solidFill>
                            <a:srgbClr val="FF0000"/>
                          </a:solidFill>
                          <a:effectLst/>
                          <a:latin typeface="Arial" panose="020B0604020202020204" pitchFamily="34" charset="0"/>
                        </a:rPr>
                        <a:t>0%</a:t>
                      </a:r>
                    </a:p>
                  </a:txBody>
                  <a:tcPr marL="0" marR="0" marT="0" marB="0" anchor="ctr"/>
                </a:tc>
                <a:tc>
                  <a:txBody>
                    <a:bodyPr/>
                    <a:lstStyle/>
                    <a:p>
                      <a:pPr algn="ctr" fontAlgn="ctr"/>
                      <a:r>
                        <a:rPr lang="en-US" sz="1100" b="0" i="0" u="none" strike="noStrike" dirty="0">
                          <a:solidFill>
                            <a:srgbClr val="FF0000"/>
                          </a:solidFill>
                          <a:effectLst/>
                          <a:latin typeface="Arial" panose="020B0604020202020204" pitchFamily="34" charset="0"/>
                        </a:rPr>
                        <a:t>100%</a:t>
                      </a:r>
                    </a:p>
                  </a:txBody>
                  <a:tcPr marL="0" marR="0" marT="0" marB="0" anchor="ctr"/>
                </a:tc>
                <a:extLst>
                  <a:ext uri="{0D108BD9-81ED-4DB2-BD59-A6C34878D82A}">
                    <a16:rowId xmlns:a16="http://schemas.microsoft.com/office/drawing/2014/main" val="1216192162"/>
                  </a:ext>
                </a:extLst>
              </a:tr>
              <a:tr h="257480">
                <a:tc>
                  <a:txBody>
                    <a:bodyPr/>
                    <a:lstStyle/>
                    <a:p>
                      <a:pPr algn="ctr" fontAlgn="ctr"/>
                      <a:r>
                        <a:rPr lang="mn-MN" sz="1200" b="0" i="0" u="none" strike="noStrike" dirty="0">
                          <a:solidFill>
                            <a:srgbClr val="000000"/>
                          </a:solidFill>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ctr"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tcPr>
                </a:tc>
                <a:tc>
                  <a:txBody>
                    <a:bodyPr/>
                    <a:lstStyle/>
                    <a:p>
                      <a:pPr algn="l" fontAlgn="ctr"/>
                      <a:r>
                        <a:rPr lang="mn-MN" sz="1100" b="0" i="0" u="none" strike="noStrike">
                          <a:solidFill>
                            <a:srgbClr val="000000"/>
                          </a:solidFill>
                          <a:effectLst/>
                          <a:latin typeface="Arial" panose="020B0604020202020204" pitchFamily="34" charset="0"/>
                        </a:rPr>
                        <a:t>5-10 хайрга</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403.23 </a:t>
                      </a:r>
                    </a:p>
                  </a:txBody>
                  <a:tcPr marL="0" marR="0" marT="0" marB="0" anchor="ctr"/>
                </a:tc>
                <a:tc>
                  <a:txBody>
                    <a:bodyPr/>
                    <a:lstStyle/>
                    <a:p>
                      <a:pPr algn="ctr" fontAlgn="ctr"/>
                      <a:r>
                        <a:rPr lang="mn-MN" sz="1100" b="0" i="0" u="none" strike="noStrike" dirty="0">
                          <a:solidFill>
                            <a:schemeClr val="tx1"/>
                          </a:solidFill>
                          <a:effectLst/>
                          <a:latin typeface="Arial" panose="020B0604020202020204" pitchFamily="34" charset="0"/>
                        </a:rPr>
                        <a:t>24,000</a:t>
                      </a:r>
                      <a:endParaRPr lang="en-US" sz="1100" b="0" i="0" u="none" strike="noStrike" dirty="0">
                        <a:solidFill>
                          <a:schemeClr val="tx1"/>
                        </a:solidFill>
                        <a:effectLst/>
                        <a:latin typeface="Arial" panose="020B0604020202020204" pitchFamily="34" charset="0"/>
                      </a:endParaRP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5,645,267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5,645,267 </a:t>
                      </a:r>
                    </a:p>
                  </a:txBody>
                  <a:tcPr marL="0" marR="0" marT="0" marB="0" anchor="ctr"/>
                </a:tc>
                <a:tc>
                  <a:txBody>
                    <a:bodyPr/>
                    <a:lstStyle/>
                    <a:p>
                      <a:pPr algn="ctr" fontAlgn="ctr"/>
                      <a:r>
                        <a:rPr lang="en-US" sz="1100" b="0" i="0" u="none" strike="noStrike">
                          <a:solidFill>
                            <a:srgbClr val="FF0000"/>
                          </a:solidFill>
                          <a:effectLst/>
                          <a:latin typeface="Arial" panose="020B0604020202020204" pitchFamily="34" charset="0"/>
                        </a:rPr>
                        <a:t>0%</a:t>
                      </a:r>
                    </a:p>
                  </a:txBody>
                  <a:tcPr marL="0" marR="0" marT="0" marB="0" anchor="ctr"/>
                </a:tc>
                <a:tc>
                  <a:txBody>
                    <a:bodyPr/>
                    <a:lstStyle/>
                    <a:p>
                      <a:pPr algn="ctr" fontAlgn="ctr"/>
                      <a:r>
                        <a:rPr lang="en-US" sz="1100" b="0" i="0" u="none" strike="noStrike" dirty="0">
                          <a:solidFill>
                            <a:srgbClr val="FF0000"/>
                          </a:solidFill>
                          <a:effectLst/>
                          <a:latin typeface="Arial" panose="020B0604020202020204" pitchFamily="34" charset="0"/>
                        </a:rPr>
                        <a:t>100%</a:t>
                      </a:r>
                    </a:p>
                  </a:txBody>
                  <a:tcPr marL="0" marR="0" marT="0" marB="0" anchor="ctr"/>
                </a:tc>
                <a:extLst>
                  <a:ext uri="{0D108BD9-81ED-4DB2-BD59-A6C34878D82A}">
                    <a16:rowId xmlns:a16="http://schemas.microsoft.com/office/drawing/2014/main" val="906702485"/>
                  </a:ext>
                </a:extLst>
              </a:tr>
              <a:tr h="311260">
                <a:tc>
                  <a:txBody>
                    <a:bodyPr/>
                    <a:lstStyle/>
                    <a:p>
                      <a:pPr algn="ctr" fontAlgn="ctr"/>
                      <a:r>
                        <a:rPr lang="mn-MN" sz="1200" b="0" i="0" u="none" strike="noStrike" dirty="0">
                          <a:solidFill>
                            <a:srgbClr val="000000"/>
                          </a:solidFill>
                          <a:effectLst/>
                          <a:latin typeface="Arial" panose="020B0604020202020204" pitchFamily="34" charset="0"/>
                          <a:cs typeface="Arial" panose="020B0604020202020204" pitchFamily="34" charset="0"/>
                        </a:rPr>
                        <a:t>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ctr"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tcPr>
                </a:tc>
                <a:tc>
                  <a:txBody>
                    <a:bodyPr/>
                    <a:lstStyle/>
                    <a:p>
                      <a:pPr algn="l" fontAlgn="ctr"/>
                      <a:r>
                        <a:rPr lang="mn-MN" sz="1100" b="0" i="0" u="none" strike="noStrike">
                          <a:solidFill>
                            <a:srgbClr val="000000"/>
                          </a:solidFill>
                          <a:effectLst/>
                          <a:latin typeface="Arial" panose="020B0604020202020204" pitchFamily="34" charset="0"/>
                        </a:rPr>
                        <a:t>5-20 хайрга</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373.98 </a:t>
                      </a:r>
                    </a:p>
                  </a:txBody>
                  <a:tcPr marL="0" marR="0" marT="0" marB="0" anchor="ctr"/>
                </a:tc>
                <a:tc>
                  <a:txBody>
                    <a:bodyPr/>
                    <a:lstStyle/>
                    <a:p>
                      <a:pPr algn="ctr" fontAlgn="ctr"/>
                      <a:r>
                        <a:rPr lang="mn-MN" sz="1100" b="0" i="0" u="none" strike="noStrike" dirty="0">
                          <a:solidFill>
                            <a:srgbClr val="000000"/>
                          </a:solidFill>
                          <a:effectLst/>
                          <a:latin typeface="Arial" panose="020B0604020202020204" pitchFamily="34" charset="0"/>
                        </a:rPr>
                        <a:t>20 000</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2,565,328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2,565,328 </a:t>
                      </a:r>
                    </a:p>
                  </a:txBody>
                  <a:tcPr marL="0" marR="0" marT="0" marB="0" anchor="ctr"/>
                </a:tc>
                <a:tc>
                  <a:txBody>
                    <a:bodyPr/>
                    <a:lstStyle/>
                    <a:p>
                      <a:pPr algn="ctr" fontAlgn="ctr"/>
                      <a:r>
                        <a:rPr lang="en-US" sz="1100" b="0" i="0" u="none" strike="noStrike">
                          <a:solidFill>
                            <a:srgbClr val="FF0000"/>
                          </a:solidFill>
                          <a:effectLst/>
                          <a:latin typeface="Arial" panose="020B0604020202020204" pitchFamily="34" charset="0"/>
                        </a:rPr>
                        <a:t>0%</a:t>
                      </a:r>
                    </a:p>
                  </a:txBody>
                  <a:tcPr marL="0" marR="0" marT="0" marB="0" anchor="ctr"/>
                </a:tc>
                <a:tc>
                  <a:txBody>
                    <a:bodyPr/>
                    <a:lstStyle/>
                    <a:p>
                      <a:pPr algn="ctr" fontAlgn="ctr"/>
                      <a:r>
                        <a:rPr lang="en-US" sz="1100" b="0" i="0" u="none" strike="noStrike" dirty="0">
                          <a:solidFill>
                            <a:srgbClr val="FF0000"/>
                          </a:solidFill>
                          <a:effectLst/>
                          <a:latin typeface="Arial" panose="020B0604020202020204" pitchFamily="34" charset="0"/>
                        </a:rPr>
                        <a:t>100%</a:t>
                      </a:r>
                    </a:p>
                  </a:txBody>
                  <a:tcPr marL="0" marR="0" marT="0" marB="0" anchor="ctr"/>
                </a:tc>
                <a:extLst>
                  <a:ext uri="{0D108BD9-81ED-4DB2-BD59-A6C34878D82A}">
                    <a16:rowId xmlns:a16="http://schemas.microsoft.com/office/drawing/2014/main" val="4175359635"/>
                  </a:ext>
                </a:extLst>
              </a:tr>
              <a:tr h="311260">
                <a:tc>
                  <a:txBody>
                    <a:bodyPr/>
                    <a:lstStyle/>
                    <a:p>
                      <a:pPr algn="ctr" fontAlgn="ctr"/>
                      <a:r>
                        <a:rPr lang="mn-MN" sz="1200" b="0" i="0" u="none" strike="noStrike" dirty="0">
                          <a:solidFill>
                            <a:srgbClr val="000000"/>
                          </a:solidFill>
                          <a:effectLst/>
                          <a:latin typeface="Arial" panose="020B0604020202020204" pitchFamily="34" charset="0"/>
                          <a:cs typeface="Arial" panose="020B0604020202020204" pitchFamily="34" charset="0"/>
                        </a:rPr>
                        <a:t>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ctr" fontAlgn="ct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tcPr>
                </a:tc>
                <a:tc>
                  <a:txBody>
                    <a:bodyPr/>
                    <a:lstStyle/>
                    <a:p>
                      <a:pPr algn="l" fontAlgn="ctr"/>
                      <a:r>
                        <a:rPr lang="mn-MN" sz="1100" b="0" i="0" u="none" strike="noStrike">
                          <a:solidFill>
                            <a:srgbClr val="000000"/>
                          </a:solidFill>
                          <a:effectLst/>
                          <a:latin typeface="Arial" panose="020B0604020202020204" pitchFamily="34" charset="0"/>
                        </a:rPr>
                        <a:t>нэмэлт зун</a:t>
                      </a:r>
                    </a:p>
                  </a:txBody>
                  <a:tcPr marL="0" marR="0" marT="0" marB="0" anchor="ctr"/>
                </a:tc>
                <a:tc>
                  <a:txBody>
                    <a:bodyPr/>
                    <a:lstStyle/>
                    <a:p>
                      <a:pPr algn="ctr" fontAlgn="ctr"/>
                      <a:r>
                        <a:rPr lang="en-US" sz="1100" b="0" i="0" u="none" strike="noStrike">
                          <a:solidFill>
                            <a:srgbClr val="000000"/>
                          </a:solidFill>
                          <a:effectLst/>
                          <a:latin typeface="Arial" panose="020B0604020202020204" pitchFamily="34" charset="0"/>
                        </a:rPr>
                        <a:t>             339,360 </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a:t>
                      </a:r>
                      <a:r>
                        <a:rPr lang="mn-MN" sz="1100" b="0" i="0" u="none" strike="noStrike" dirty="0">
                          <a:solidFill>
                            <a:srgbClr val="000000"/>
                          </a:solidFill>
                          <a:effectLst/>
                          <a:latin typeface="Arial" panose="020B0604020202020204" pitchFamily="34" charset="0"/>
                        </a:rPr>
                        <a:t>2,950</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1,001,664,000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1,001,664,000 </a:t>
                      </a:r>
                    </a:p>
                  </a:txBody>
                  <a:tcPr marL="0" marR="0" marT="0" marB="0" anchor="ctr"/>
                </a:tc>
                <a:tc>
                  <a:txBody>
                    <a:bodyPr/>
                    <a:lstStyle/>
                    <a:p>
                      <a:pPr algn="ctr" fontAlgn="ctr"/>
                      <a:r>
                        <a:rPr lang="en-US" sz="1100" b="0" i="0" u="none" strike="noStrike">
                          <a:solidFill>
                            <a:srgbClr val="000000"/>
                          </a:solidFill>
                          <a:effectLst/>
                          <a:latin typeface="Arial" panose="020B0604020202020204" pitchFamily="34" charset="0"/>
                        </a:rPr>
                        <a:t>0%</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0" marR="0" marT="0" marB="0" anchor="ctr"/>
                </a:tc>
                <a:extLst>
                  <a:ext uri="{0D108BD9-81ED-4DB2-BD59-A6C34878D82A}">
                    <a16:rowId xmlns:a16="http://schemas.microsoft.com/office/drawing/2014/main" val="37998064"/>
                  </a:ext>
                </a:extLst>
              </a:tr>
              <a:tr h="311260">
                <a:tc>
                  <a:txBody>
                    <a:bodyPr/>
                    <a:lstStyle/>
                    <a:p>
                      <a:pPr algn="ctr" fontAlgn="ctr"/>
                      <a:r>
                        <a:rPr lang="mn-MN" sz="1200" b="0" i="0" u="none" strike="noStrike" dirty="0">
                          <a:solidFill>
                            <a:srgbClr val="000000"/>
                          </a:solidFill>
                          <a:effectLst/>
                          <a:latin typeface="Arial" panose="020B0604020202020204" pitchFamily="34" charset="0"/>
                          <a:cs typeface="Arial" panose="020B0604020202020204" pitchFamily="34" charset="0"/>
                        </a:rPr>
                        <a:t>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ctr" fontAlgn="ct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tcPr>
                </a:tc>
                <a:tc>
                  <a:txBody>
                    <a:bodyPr/>
                    <a:lstStyle/>
                    <a:p>
                      <a:pPr algn="l" fontAlgn="ctr"/>
                      <a:r>
                        <a:rPr lang="mn-MN" sz="1100" b="0" i="0" u="none" strike="noStrike">
                          <a:solidFill>
                            <a:srgbClr val="000000"/>
                          </a:solidFill>
                          <a:effectLst/>
                          <a:latin typeface="Arial" panose="020B0604020202020204" pitchFamily="34" charset="0"/>
                        </a:rPr>
                        <a:t>нэмэлт өвөл</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78,900 </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a:t>
                      </a:r>
                      <a:r>
                        <a:rPr lang="mn-MN" sz="1100" b="0" i="0" u="none" strike="noStrike" dirty="0">
                          <a:solidFill>
                            <a:srgbClr val="000000"/>
                          </a:solidFill>
                          <a:effectLst/>
                          <a:latin typeface="Arial" panose="020B0604020202020204" pitchFamily="34" charset="0"/>
                        </a:rPr>
                        <a:t>3,500</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100" b="0" i="0" u="none" strike="noStrike" dirty="0">
                          <a:solidFill>
                            <a:srgbClr val="000000"/>
                          </a:solidFill>
                          <a:effectLst/>
                          <a:latin typeface="Arial" panose="020B0604020202020204" pitchFamily="34" charset="0"/>
                        </a:rPr>
                        <a:t>               277,260,000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277,260,000 </a:t>
                      </a:r>
                    </a:p>
                  </a:txBody>
                  <a:tcPr marL="0" marR="0" marT="0" marB="0" anchor="ctr"/>
                </a:tc>
                <a:tc>
                  <a:txBody>
                    <a:bodyPr/>
                    <a:lstStyle/>
                    <a:p>
                      <a:pPr algn="ctr" fontAlgn="ctr"/>
                      <a:r>
                        <a:rPr lang="en-US" sz="1100" b="0" i="0" u="none" strike="noStrike">
                          <a:solidFill>
                            <a:srgbClr val="000000"/>
                          </a:solidFill>
                          <a:effectLst/>
                          <a:latin typeface="Arial" panose="020B0604020202020204" pitchFamily="34" charset="0"/>
                        </a:rPr>
                        <a:t>0%</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100%</a:t>
                      </a:r>
                    </a:p>
                  </a:txBody>
                  <a:tcPr marL="0" marR="0" marT="0" marB="0" anchor="ctr"/>
                </a:tc>
                <a:extLst>
                  <a:ext uri="{0D108BD9-81ED-4DB2-BD59-A6C34878D82A}">
                    <a16:rowId xmlns:a16="http://schemas.microsoft.com/office/drawing/2014/main" val="1081049678"/>
                  </a:ext>
                </a:extLst>
              </a:tr>
              <a:tr h="311260">
                <a:tc>
                  <a:txBody>
                    <a:bodyPr/>
                    <a:lstStyle/>
                    <a:p>
                      <a:pPr algn="ctr" fontAlgn="ctr"/>
                      <a:r>
                        <a:rPr lang="mn-MN" sz="1200" b="0" i="0" u="none" strike="noStrike" dirty="0">
                          <a:solidFill>
                            <a:srgbClr val="000000"/>
                          </a:solidFill>
                          <a:effectLst/>
                          <a:latin typeface="Arial" panose="020B0604020202020204" pitchFamily="34" charset="0"/>
                          <a:cs typeface="Arial" panose="020B0604020202020204" pitchFamily="34" charset="0"/>
                        </a:rPr>
                        <a:t>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ctr" fontAlgn="ct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tcPr>
                </a:tc>
                <a:tc>
                  <a:txBody>
                    <a:bodyPr/>
                    <a:lstStyle/>
                    <a:p>
                      <a:pPr algn="l" fontAlgn="ctr"/>
                      <a:r>
                        <a:rPr lang="mn-MN" sz="1100" b="0" i="0" u="none" strike="noStrike">
                          <a:solidFill>
                            <a:srgbClr val="000000"/>
                          </a:solidFill>
                          <a:effectLst/>
                          <a:latin typeface="Arial" panose="020B0604020202020204" pitchFamily="34" charset="0"/>
                        </a:rPr>
                        <a:t>усны нэмэлт</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13,000 </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a:t>
                      </a:r>
                      <a:r>
                        <a:rPr lang="mn-MN" sz="1100" b="0" i="0" u="none" strike="noStrike" dirty="0">
                          <a:solidFill>
                            <a:srgbClr val="000000"/>
                          </a:solidFill>
                          <a:effectLst/>
                          <a:latin typeface="Arial" panose="020B0604020202020204" pitchFamily="34" charset="0"/>
                        </a:rPr>
                        <a:t>4,100</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53,300,000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53,300,000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tc>
                <a:tc>
                  <a:txBody>
                    <a:bodyPr/>
                    <a:lstStyle/>
                    <a:p>
                      <a:pPr algn="ctr" fontAlgn="ctr"/>
                      <a:r>
                        <a:rPr lang="en-US" sz="1100" b="0" i="0" u="none" strike="noStrike">
                          <a:solidFill>
                            <a:srgbClr val="000000"/>
                          </a:solidFill>
                          <a:effectLst/>
                          <a:latin typeface="Arial" panose="020B0604020202020204" pitchFamily="34" charset="0"/>
                        </a:rPr>
                        <a:t>100%</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0%</a:t>
                      </a:r>
                    </a:p>
                  </a:txBody>
                  <a:tcPr marL="0" marR="0" marT="0" marB="0" anchor="ctr"/>
                </a:tc>
                <a:extLst>
                  <a:ext uri="{0D108BD9-81ED-4DB2-BD59-A6C34878D82A}">
                    <a16:rowId xmlns:a16="http://schemas.microsoft.com/office/drawing/2014/main" val="2042320570"/>
                  </a:ext>
                </a:extLst>
              </a:tr>
              <a:tr h="311260">
                <a:tc>
                  <a:txBody>
                    <a:bodyPr/>
                    <a:lstStyle/>
                    <a:p>
                      <a:pPr algn="ctr" fontAlgn="ctr"/>
                      <a:r>
                        <a:rPr lang="mn-MN" sz="1200" b="0" i="0" u="none" strike="noStrike" dirty="0">
                          <a:solidFill>
                            <a:srgbClr val="000000"/>
                          </a:solidFill>
                          <a:effectLst/>
                          <a:latin typeface="Arial" panose="020B0604020202020204" pitchFamily="34" charset="0"/>
                          <a:cs typeface="Arial" panose="020B0604020202020204" pitchFamily="34" charset="0"/>
                        </a:rPr>
                        <a:t>10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ctr" fontAlgn="ct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tcPr>
                </a:tc>
                <a:tc>
                  <a:txBody>
                    <a:bodyPr/>
                    <a:lstStyle/>
                    <a:p>
                      <a:pPr algn="l" fontAlgn="ctr"/>
                      <a:r>
                        <a:rPr lang="mn-MN" sz="1100" b="0" i="0" u="none" strike="noStrike" dirty="0">
                          <a:solidFill>
                            <a:srgbClr val="000000"/>
                          </a:solidFill>
                          <a:effectLst/>
                          <a:latin typeface="Arial" panose="020B0604020202020204" pitchFamily="34" charset="0"/>
                        </a:rPr>
                        <a:t>Цемент тн</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32,482</a:t>
                      </a:r>
                      <a:r>
                        <a:rPr lang="mn-MN" sz="1100" b="0" i="0" u="none" strike="noStrike" dirty="0">
                          <a:solidFill>
                            <a:srgbClr val="000000"/>
                          </a:solidFill>
                          <a:effectLst/>
                          <a:latin typeface="Arial" panose="020B0604020202020204" pitchFamily="34" charset="0"/>
                        </a:rPr>
                        <a:t>.5</a:t>
                      </a:r>
                      <a:r>
                        <a:rPr lang="en-US" sz="1100" b="0" i="0" u="none" strike="noStrike" dirty="0">
                          <a:solidFill>
                            <a:srgbClr val="000000"/>
                          </a:solidFill>
                          <a:effectLst/>
                          <a:latin typeface="Arial" panose="020B0604020202020204" pitchFamily="34" charset="0"/>
                        </a:rPr>
                        <a:t> </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a:t>
                      </a:r>
                      <a:r>
                        <a:rPr lang="mn-MN" sz="1100" b="0" i="0" u="none" strike="noStrike" dirty="0">
                          <a:solidFill>
                            <a:srgbClr val="000000"/>
                          </a:solidFill>
                          <a:effectLst/>
                          <a:latin typeface="Arial" panose="020B0604020202020204" pitchFamily="34" charset="0"/>
                        </a:rPr>
                        <a:t>265,000</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100" b="0" i="0" u="none" strike="noStrike" dirty="0">
                          <a:solidFill>
                            <a:srgbClr val="000000"/>
                          </a:solidFill>
                          <a:effectLst/>
                          <a:latin typeface="Arial" panose="020B0604020202020204" pitchFamily="34" charset="0"/>
                        </a:rPr>
                        <a:t>            8,546,297,006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8,260,637,006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285,660,000 </a:t>
                      </a:r>
                    </a:p>
                  </a:txBody>
                  <a:tcPr marL="0" marR="0" marT="0" marB="0" anchor="ctr"/>
                </a:tc>
                <a:tc>
                  <a:txBody>
                    <a:bodyPr/>
                    <a:lstStyle/>
                    <a:p>
                      <a:pPr algn="ctr" fontAlgn="ctr"/>
                      <a:r>
                        <a:rPr lang="en-US" sz="1100" b="0" i="0" u="none" strike="noStrike">
                          <a:solidFill>
                            <a:srgbClr val="000000"/>
                          </a:solidFill>
                          <a:effectLst/>
                          <a:latin typeface="Arial" panose="020B0604020202020204" pitchFamily="34" charset="0"/>
                        </a:rPr>
                        <a:t>97%</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3%</a:t>
                      </a:r>
                    </a:p>
                  </a:txBody>
                  <a:tcPr marL="0" marR="0" marT="0" marB="0" anchor="ctr"/>
                </a:tc>
                <a:extLst>
                  <a:ext uri="{0D108BD9-81ED-4DB2-BD59-A6C34878D82A}">
                    <a16:rowId xmlns:a16="http://schemas.microsoft.com/office/drawing/2014/main" val="4249875420"/>
                  </a:ext>
                </a:extLst>
              </a:tr>
              <a:tr h="311260">
                <a:tc>
                  <a:txBody>
                    <a:bodyPr/>
                    <a:lstStyle/>
                    <a:p>
                      <a:pPr algn="ctr" fontAlgn="ctr"/>
                      <a:r>
                        <a:rPr lang="mn-MN" sz="1200" b="0" i="0" u="none" strike="noStrike" dirty="0">
                          <a:solidFill>
                            <a:srgbClr val="000000"/>
                          </a:solidFill>
                          <a:effectLst/>
                          <a:latin typeface="Arial" panose="020B0604020202020204" pitchFamily="34" charset="0"/>
                          <a:cs typeface="Arial" panose="020B0604020202020204" pitchFamily="34" charset="0"/>
                        </a:rPr>
                        <a:t>11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ctr" fontAlgn="ct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tcPr>
                </a:tc>
                <a:tc>
                  <a:txBody>
                    <a:bodyPr/>
                    <a:lstStyle/>
                    <a:p>
                      <a:pPr algn="l" fontAlgn="ctr"/>
                      <a:r>
                        <a:rPr lang="mn-MN" sz="1100" b="0" i="0" u="none" strike="noStrike" dirty="0">
                          <a:solidFill>
                            <a:srgbClr val="000000"/>
                          </a:solidFill>
                          <a:effectLst/>
                          <a:latin typeface="Arial" panose="020B0604020202020204" pitchFamily="34" charset="0"/>
                        </a:rPr>
                        <a:t>Үнс тн</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679</a:t>
                      </a:r>
                      <a:r>
                        <a:rPr lang="mn-MN" sz="1100" b="0" i="0" u="none" strike="noStrike" dirty="0">
                          <a:solidFill>
                            <a:srgbClr val="000000"/>
                          </a:solidFill>
                          <a:effectLst/>
                          <a:latin typeface="Arial" panose="020B0604020202020204" pitchFamily="34" charset="0"/>
                        </a:rPr>
                        <a:t>.3</a:t>
                      </a:r>
                      <a:r>
                        <a:rPr lang="en-US" sz="1100" b="0" i="0" u="none" strike="noStrike" dirty="0">
                          <a:solidFill>
                            <a:srgbClr val="000000"/>
                          </a:solidFill>
                          <a:effectLst/>
                          <a:latin typeface="Arial" panose="020B0604020202020204" pitchFamily="34" charset="0"/>
                        </a:rPr>
                        <a:t> </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a:t>
                      </a:r>
                      <a:r>
                        <a:rPr lang="mn-MN" sz="1100" b="0" i="0" u="none" strike="noStrike" dirty="0">
                          <a:solidFill>
                            <a:srgbClr val="000000"/>
                          </a:solidFill>
                          <a:effectLst/>
                          <a:latin typeface="Arial" panose="020B0604020202020204" pitchFamily="34" charset="0"/>
                        </a:rPr>
                        <a:t>17,500</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100" b="0" i="0" u="none" strike="noStrike" dirty="0">
                          <a:solidFill>
                            <a:srgbClr val="000000"/>
                          </a:solidFill>
                          <a:effectLst/>
                          <a:latin typeface="Arial" panose="020B0604020202020204" pitchFamily="34" charset="0"/>
                        </a:rPr>
                        <a:t>                 11,592,912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11,592,912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tc>
                <a:tc>
                  <a:txBody>
                    <a:bodyPr/>
                    <a:lstStyle/>
                    <a:p>
                      <a:pPr algn="ctr" fontAlgn="ctr"/>
                      <a:r>
                        <a:rPr lang="en-US" sz="1100" b="0" i="0" u="none" strike="noStrike">
                          <a:solidFill>
                            <a:srgbClr val="000000"/>
                          </a:solidFill>
                          <a:effectLst/>
                          <a:latin typeface="Arial" panose="020B0604020202020204" pitchFamily="34" charset="0"/>
                        </a:rPr>
                        <a:t>100%</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0%</a:t>
                      </a:r>
                    </a:p>
                  </a:txBody>
                  <a:tcPr marL="0" marR="0" marT="0" marB="0" anchor="ctr"/>
                </a:tc>
                <a:extLst>
                  <a:ext uri="{0D108BD9-81ED-4DB2-BD59-A6C34878D82A}">
                    <a16:rowId xmlns:a16="http://schemas.microsoft.com/office/drawing/2014/main" val="1131334435"/>
                  </a:ext>
                </a:extLst>
              </a:tr>
              <a:tr h="311260">
                <a:tc>
                  <a:txBody>
                    <a:bodyPr/>
                    <a:lstStyle/>
                    <a:p>
                      <a:pPr algn="ctr" fontAlgn="ctr"/>
                      <a:r>
                        <a:rPr lang="mn-MN" sz="1200" b="0" i="0" u="none" strike="noStrike" dirty="0">
                          <a:solidFill>
                            <a:srgbClr val="000000"/>
                          </a:solidFill>
                          <a:effectLst/>
                          <a:latin typeface="Arial" panose="020B0604020202020204" pitchFamily="34" charset="0"/>
                          <a:cs typeface="Arial" panose="020B0604020202020204" pitchFamily="34" charset="0"/>
                        </a:rPr>
                        <a:t>12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ctr" fontAlgn="ct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tcPr>
                </a:tc>
                <a:tc>
                  <a:txBody>
                    <a:bodyPr/>
                    <a:lstStyle/>
                    <a:p>
                      <a:pPr algn="l" fontAlgn="ctr"/>
                      <a:r>
                        <a:rPr lang="mn-MN" sz="1100" b="0" i="0" u="none" strike="noStrike" dirty="0">
                          <a:solidFill>
                            <a:srgbClr val="000000"/>
                          </a:solidFill>
                          <a:effectLst/>
                          <a:latin typeface="Arial" panose="020B0604020202020204" pitchFamily="34" charset="0"/>
                        </a:rPr>
                        <a:t>Халуун ус тн</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2,132</a:t>
                      </a:r>
                      <a:r>
                        <a:rPr lang="mn-MN" sz="1100" b="0" i="0" u="none" strike="noStrike" dirty="0">
                          <a:solidFill>
                            <a:srgbClr val="000000"/>
                          </a:solidFill>
                          <a:effectLst/>
                          <a:latin typeface="Arial" panose="020B0604020202020204" pitchFamily="34" charset="0"/>
                        </a:rPr>
                        <a:t>.7</a:t>
                      </a:r>
                      <a:r>
                        <a:rPr lang="en-US" sz="1100" b="0" i="0" u="none" strike="noStrike" dirty="0">
                          <a:solidFill>
                            <a:srgbClr val="000000"/>
                          </a:solidFill>
                          <a:effectLst/>
                          <a:latin typeface="Arial" panose="020B0604020202020204" pitchFamily="34" charset="0"/>
                        </a:rPr>
                        <a:t> </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 </a:t>
                      </a:r>
                      <a:r>
                        <a:rPr lang="mn-MN" sz="1100" b="0" i="0" u="none" strike="noStrike" dirty="0">
                          <a:solidFill>
                            <a:srgbClr val="000000"/>
                          </a:solidFill>
                          <a:effectLst/>
                          <a:latin typeface="Arial" panose="020B0604020202020204" pitchFamily="34" charset="0"/>
                        </a:rPr>
                        <a:t>15,500</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100" b="0" i="0" u="none" strike="noStrike" dirty="0">
                          <a:solidFill>
                            <a:srgbClr val="000000"/>
                          </a:solidFill>
                          <a:effectLst/>
                          <a:latin typeface="Arial" panose="020B0604020202020204" pitchFamily="34" charset="0"/>
                        </a:rPr>
                        <a:t>                 32,688,500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32,688,500 </a:t>
                      </a:r>
                    </a:p>
                  </a:txBody>
                  <a:tcPr marL="0" marR="0" marT="0" marB="0" anchor="ct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tc>
                <a:tc>
                  <a:txBody>
                    <a:bodyPr/>
                    <a:lstStyle/>
                    <a:p>
                      <a:pPr algn="ctr" fontAlgn="ctr"/>
                      <a:r>
                        <a:rPr lang="en-US" sz="1100" b="0" i="0" u="none" strike="noStrike">
                          <a:solidFill>
                            <a:srgbClr val="000000"/>
                          </a:solidFill>
                          <a:effectLst/>
                          <a:latin typeface="Arial" panose="020B0604020202020204" pitchFamily="34" charset="0"/>
                        </a:rPr>
                        <a:t>100%</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0%</a:t>
                      </a:r>
                    </a:p>
                  </a:txBody>
                  <a:tcPr marL="0" marR="0" marT="0" marB="0" anchor="ctr"/>
                </a:tc>
                <a:extLst>
                  <a:ext uri="{0D108BD9-81ED-4DB2-BD59-A6C34878D82A}">
                    <a16:rowId xmlns:a16="http://schemas.microsoft.com/office/drawing/2014/main" val="3421872328"/>
                  </a:ext>
                </a:extLst>
              </a:tr>
              <a:tr h="311260">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ctr" fontAlgn="ct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2"/>
                      </a:solidFill>
                      <a:prstDash val="solid"/>
                      <a:round/>
                      <a:headEnd type="none" w="med" len="med"/>
                      <a:tailEnd type="none" w="med" len="med"/>
                    </a:lnL>
                  </a:tcPr>
                </a:tc>
                <a:tc>
                  <a:txBody>
                    <a:bodyPr/>
                    <a:lstStyle/>
                    <a:p>
                      <a:pPr algn="l" fontAlgn="ctr"/>
                      <a:r>
                        <a:rPr lang="en-US" sz="1100" b="0" i="0" u="none" strike="noStrike">
                          <a:solidFill>
                            <a:srgbClr val="000000"/>
                          </a:solidFill>
                          <a:effectLst/>
                          <a:latin typeface="Arial" panose="020B0604020202020204" pitchFamily="34" charset="0"/>
                        </a:rPr>
                        <a:t> </a:t>
                      </a:r>
                    </a:p>
                  </a:txBody>
                  <a:tcPr marL="0" marR="0" marT="0" marB="0" anchor="ctr"/>
                </a:tc>
                <a:tc>
                  <a:txBody>
                    <a:bodyPr/>
                    <a:lstStyle/>
                    <a:p>
                      <a:pPr algn="l" fontAlgn="ctr"/>
                      <a:r>
                        <a:rPr lang="en-US" sz="1100" b="0" i="0" u="none" strike="noStrike" dirty="0">
                          <a:solidFill>
                            <a:srgbClr val="000000"/>
                          </a:solidFill>
                          <a:effectLst/>
                          <a:latin typeface="Arial" panose="020B0604020202020204" pitchFamily="34" charset="0"/>
                        </a:rPr>
                        <a:t> </a:t>
                      </a:r>
                    </a:p>
                  </a:txBody>
                  <a:tcPr marL="0" marR="0" marT="0" marB="0" anchor="ctr"/>
                </a:tc>
                <a:tc>
                  <a:txBody>
                    <a:bodyPr/>
                    <a:lstStyle/>
                    <a:p>
                      <a:pPr algn="l" fontAlgn="ctr"/>
                      <a:r>
                        <a:rPr lang="en-US" sz="1100" b="1" i="0" u="none" strike="noStrike" dirty="0">
                          <a:solidFill>
                            <a:srgbClr val="000000"/>
                          </a:solidFill>
                          <a:effectLst/>
                          <a:latin typeface="Arial" panose="020B0604020202020204" pitchFamily="34" charset="0"/>
                        </a:rPr>
                        <a:t>   </a:t>
                      </a:r>
                    </a:p>
                  </a:txBody>
                  <a:tcPr marL="0" marR="0" marT="0" marB="0" anchor="ctr"/>
                </a:tc>
                <a:tc>
                  <a:txBody>
                    <a:bodyPr/>
                    <a:lstStyle/>
                    <a:p>
                      <a:pPr algn="l" fontAlgn="ctr"/>
                      <a:r>
                        <a:rPr lang="en-US" sz="1100" b="1" i="0" u="none" strike="noStrike" dirty="0">
                          <a:solidFill>
                            <a:srgbClr val="000000"/>
                          </a:solidFill>
                          <a:effectLst/>
                          <a:latin typeface="Arial" panose="020B0604020202020204" pitchFamily="34" charset="0"/>
                        </a:rPr>
                        <a:t>     12,753,011,821.00 </a:t>
                      </a:r>
                    </a:p>
                  </a:txBody>
                  <a:tcPr marL="0" marR="0" marT="0" marB="0" anchor="ctr"/>
                </a:tc>
                <a:tc>
                  <a:txBody>
                    <a:bodyPr/>
                    <a:lstStyle/>
                    <a:p>
                      <a:pPr algn="l" fontAlgn="ctr"/>
                      <a:r>
                        <a:rPr lang="en-US" sz="1100" b="1" i="0" u="none" strike="noStrike">
                          <a:solidFill>
                            <a:srgbClr val="000000"/>
                          </a:solidFill>
                          <a:effectLst/>
                          <a:latin typeface="Arial" panose="020B0604020202020204" pitchFamily="34" charset="0"/>
                        </a:rPr>
                        <a:t>  8,531,742,006.00 </a:t>
                      </a:r>
                    </a:p>
                  </a:txBody>
                  <a:tcPr marL="0" marR="0" marT="0" marB="0" anchor="ctr"/>
                </a:tc>
                <a:tc>
                  <a:txBody>
                    <a:bodyPr/>
                    <a:lstStyle/>
                    <a:p>
                      <a:pPr algn="l" fontAlgn="ctr"/>
                      <a:r>
                        <a:rPr lang="en-US" sz="1100" b="1" i="0" u="none" strike="noStrike" dirty="0">
                          <a:solidFill>
                            <a:srgbClr val="000000"/>
                          </a:solidFill>
                          <a:effectLst/>
                          <a:latin typeface="Arial" panose="020B0604020202020204" pitchFamily="34" charset="0"/>
                        </a:rPr>
                        <a:t>    4,221,269,815.00 </a:t>
                      </a:r>
                    </a:p>
                  </a:txBody>
                  <a:tcPr marL="0" marR="0" marT="0" marB="0" anchor="ctr"/>
                </a:tc>
                <a:tc>
                  <a:txBody>
                    <a:bodyPr/>
                    <a:lstStyle/>
                    <a:p>
                      <a:pPr algn="ctr" fontAlgn="ctr"/>
                      <a:r>
                        <a:rPr lang="mn-MN" sz="1200" b="1" u="none" strike="noStrike" dirty="0">
                          <a:effectLst/>
                          <a:latin typeface="Arial" panose="020B0604020202020204" pitchFamily="34" charset="0"/>
                          <a:cs typeface="Arial" panose="020B0604020202020204" pitchFamily="34" charset="0"/>
                        </a:rPr>
                        <a:t>67</a:t>
                      </a:r>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mn-MN" sz="1200" b="1" i="0" u="none" strike="noStrike" dirty="0">
                          <a:solidFill>
                            <a:srgbClr val="000000"/>
                          </a:solidFill>
                          <a:effectLst/>
                          <a:latin typeface="Arial" panose="020B0604020202020204" pitchFamily="34" charset="0"/>
                          <a:cs typeface="Arial" panose="020B0604020202020204" pitchFamily="34" charset="0"/>
                        </a:rPr>
                        <a:t>33%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925674013"/>
                  </a:ext>
                </a:extLst>
              </a:tr>
            </a:tbl>
          </a:graphicData>
        </a:graphic>
      </p:graphicFrame>
    </p:spTree>
    <p:extLst>
      <p:ext uri="{BB962C8B-B14F-4D97-AF65-F5344CB8AC3E}">
        <p14:creationId xmlns:p14="http://schemas.microsoft.com/office/powerpoint/2010/main" val="66204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normAutofit/>
          </a:bodyPr>
          <a:lstStyle/>
          <a:p>
            <a:r>
              <a:rPr lang="mn-MN" sz="3600" dirty="0">
                <a:latin typeface="Arial" panose="020B0604020202020204" pitchFamily="34" charset="0"/>
                <a:ea typeface="Roboto" panose="02000000000000000000" pitchFamily="2" charset="0"/>
                <a:cs typeface="Arial" panose="020B0604020202020204" pitchFamily="34" charset="0"/>
              </a:rPr>
              <a:t>Санхүүгийн тайлан</a:t>
            </a:r>
          </a:p>
        </p:txBody>
      </p:sp>
      <p:sp>
        <p:nvSpPr>
          <p:cNvPr id="16" name="Text Placeholder 5"/>
          <p:cNvSpPr txBox="1">
            <a:spLocks/>
          </p:cNvSpPr>
          <p:nvPr/>
        </p:nvSpPr>
        <p:spPr>
          <a:xfrm>
            <a:off x="1003301" y="1564086"/>
            <a:ext cx="4516655" cy="514116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anose="020B0604020202020204" pitchFamily="34" charset="0"/>
                <a:cs typeface="Arial" pitchFamily="34" charset="0"/>
              </a:rPr>
              <a:t>ОРЛОГО ҮР ДҮНГИЙН ТАЙЛАН</a:t>
            </a:r>
          </a:p>
          <a:p>
            <a:pPr algn="just">
              <a:lnSpc>
                <a:spcPct val="150000"/>
              </a:lnSpc>
            </a:pPr>
            <a:r>
              <a:rPr lang="mn-MN" sz="1400" dirty="0">
                <a:latin typeface="Arial" panose="020B0604020202020204" pitchFamily="34" charset="0"/>
                <a:cs typeface="Arial" pitchFamily="34" charset="0"/>
              </a:rPr>
              <a:t>Орлого үр дүнгийн тайлангаас харвал борлуулалтын орлого өмнөх жилээс 7</a:t>
            </a:r>
            <a:r>
              <a:rPr lang="en-US" sz="1400" dirty="0">
                <a:latin typeface="Arial" panose="020B0604020202020204" pitchFamily="34" charset="0"/>
                <a:cs typeface="Arial" pitchFamily="34" charset="0"/>
              </a:rPr>
              <a:t>7</a:t>
            </a:r>
            <a:r>
              <a:rPr lang="mn-MN" sz="1400" dirty="0">
                <a:latin typeface="Arial" pitchFamily="34" charset="0"/>
                <a:cs typeface="Arial" pitchFamily="34" charset="0"/>
              </a:rPr>
              <a:t>%-аар өссөн ба үүнийг дагаад борлуулсан бүтээгдэхүүний өртөг 62%-аар өсч нийт ашиг мөн 134%-аар өссөн байна. Харин зардлын хувьд үйл ажиллагааны зардал 36%-аар өсч, үйл ажиллагааны ашиг 338%-аар, зээлийн хүүгийн зардал 13%-аар өсч, элэгдлийн зардал 9%-тус тус өссөн үзүүлэлттэй байна. Тайлант хугацааны цэвэр ашиг өмнөх оноос 23 дахин өсч 138 сая төгрөгийн ашигтай байсан үр дүн 2,725 саяын ашигтай болж ашигт ажиллагаа сайжирсан. </a:t>
            </a:r>
          </a:p>
          <a:p>
            <a:pPr algn="just">
              <a:lnSpc>
                <a:spcPct val="150000"/>
              </a:lnSpc>
            </a:pPr>
            <a:r>
              <a:rPr lang="mn-MN" sz="1400" dirty="0">
                <a:latin typeface="Arial" pitchFamily="34" charset="0"/>
                <a:cs typeface="Arial" pitchFamily="34" charset="0"/>
              </a:rPr>
              <a:t>Тайлангийн шинжилгээнээс харахад нийт ашгийн маржин өмнөх оноос 29%-аар, үйл ажиллагааны ашгийн маржин 9%-аар, Цэвэр ашгийн маржин </a:t>
            </a:r>
            <a:r>
              <a:rPr lang="mn-MN" sz="1400" b="1" dirty="0">
                <a:solidFill>
                  <a:srgbClr val="FF0000"/>
                </a:solidFill>
                <a:latin typeface="Arial" pitchFamily="34" charset="0"/>
                <a:cs typeface="Arial" pitchFamily="34" charset="0"/>
              </a:rPr>
              <a:t>10%-</a:t>
            </a:r>
            <a:r>
              <a:rPr lang="mn-MN" sz="1400" dirty="0">
                <a:latin typeface="Arial" pitchFamily="34" charset="0"/>
                <a:cs typeface="Arial" pitchFamily="34" charset="0"/>
              </a:rPr>
              <a:t>аар өссөн үзүүлэлт гарсан байна.  </a:t>
            </a:r>
            <a:endParaRPr lang="en-US" sz="1400" dirty="0">
              <a:solidFill>
                <a:srgbClr val="FF0000"/>
              </a:solidFill>
              <a:latin typeface="Arial" panose="020B0604020202020204" pitchFamily="34" charset="0"/>
              <a:cs typeface="Arial" pitchFamily="34" charset="0"/>
            </a:endParaRPr>
          </a:p>
        </p:txBody>
      </p:sp>
      <p:graphicFrame>
        <p:nvGraphicFramePr>
          <p:cNvPr id="7" name="Table 6">
            <a:extLst>
              <a:ext uri="{FF2B5EF4-FFF2-40B4-BE49-F238E27FC236}">
                <a16:creationId xmlns:a16="http://schemas.microsoft.com/office/drawing/2014/main" id="{868C7C2E-F6B0-4AA2-A6D4-831D4556612B}"/>
              </a:ext>
            </a:extLst>
          </p:cNvPr>
          <p:cNvGraphicFramePr>
            <a:graphicFrameLocks noGrp="1"/>
          </p:cNvGraphicFramePr>
          <p:nvPr>
            <p:extLst>
              <p:ext uri="{D42A27DB-BD31-4B8C-83A1-F6EECF244321}">
                <p14:modId xmlns:p14="http://schemas.microsoft.com/office/powerpoint/2010/main" val="41322529"/>
              </p:ext>
            </p:extLst>
          </p:nvPr>
        </p:nvGraphicFramePr>
        <p:xfrm>
          <a:off x="5685057" y="2001207"/>
          <a:ext cx="6359796" cy="4017098"/>
        </p:xfrm>
        <a:graphic>
          <a:graphicData uri="http://schemas.openxmlformats.org/drawingml/2006/table">
            <a:tbl>
              <a:tblPr>
                <a:tableStyleId>{0E3FDE45-AF77-4B5C-9715-49D594BDF05E}</a:tableStyleId>
              </a:tblPr>
              <a:tblGrid>
                <a:gridCol w="2614378">
                  <a:extLst>
                    <a:ext uri="{9D8B030D-6E8A-4147-A177-3AD203B41FA5}">
                      <a16:colId xmlns:a16="http://schemas.microsoft.com/office/drawing/2014/main" val="2110208583"/>
                    </a:ext>
                  </a:extLst>
                </a:gridCol>
                <a:gridCol w="452417">
                  <a:extLst>
                    <a:ext uri="{9D8B030D-6E8A-4147-A177-3AD203B41FA5}">
                      <a16:colId xmlns:a16="http://schemas.microsoft.com/office/drawing/2014/main" val="2032892133"/>
                    </a:ext>
                  </a:extLst>
                </a:gridCol>
                <a:gridCol w="543271">
                  <a:extLst>
                    <a:ext uri="{9D8B030D-6E8A-4147-A177-3AD203B41FA5}">
                      <a16:colId xmlns:a16="http://schemas.microsoft.com/office/drawing/2014/main" val="3310338011"/>
                    </a:ext>
                  </a:extLst>
                </a:gridCol>
                <a:gridCol w="543271">
                  <a:extLst>
                    <a:ext uri="{9D8B030D-6E8A-4147-A177-3AD203B41FA5}">
                      <a16:colId xmlns:a16="http://schemas.microsoft.com/office/drawing/2014/main" val="1950844794"/>
                    </a:ext>
                  </a:extLst>
                </a:gridCol>
                <a:gridCol w="678626">
                  <a:extLst>
                    <a:ext uri="{9D8B030D-6E8A-4147-A177-3AD203B41FA5}">
                      <a16:colId xmlns:a16="http://schemas.microsoft.com/office/drawing/2014/main" val="1271515812"/>
                    </a:ext>
                  </a:extLst>
                </a:gridCol>
                <a:gridCol w="543271">
                  <a:extLst>
                    <a:ext uri="{9D8B030D-6E8A-4147-A177-3AD203B41FA5}">
                      <a16:colId xmlns:a16="http://schemas.microsoft.com/office/drawing/2014/main" val="3244093934"/>
                    </a:ext>
                  </a:extLst>
                </a:gridCol>
                <a:gridCol w="522875">
                  <a:extLst>
                    <a:ext uri="{9D8B030D-6E8A-4147-A177-3AD203B41FA5}">
                      <a16:colId xmlns:a16="http://schemas.microsoft.com/office/drawing/2014/main" val="2663207049"/>
                    </a:ext>
                  </a:extLst>
                </a:gridCol>
                <a:gridCol w="461687">
                  <a:extLst>
                    <a:ext uri="{9D8B030D-6E8A-4147-A177-3AD203B41FA5}">
                      <a16:colId xmlns:a16="http://schemas.microsoft.com/office/drawing/2014/main" val="2249831520"/>
                    </a:ext>
                  </a:extLst>
                </a:gridCol>
              </a:tblGrid>
              <a:tr h="228534">
                <a:tc gridSpan="8">
                  <a:txBody>
                    <a:bodyPr/>
                    <a:lstStyle/>
                    <a:p>
                      <a:pPr algn="l" rtl="0" fontAlgn="ctr"/>
                      <a:r>
                        <a:rPr lang="mn-MN" sz="1000" u="none" strike="noStrike" dirty="0">
                          <a:effectLst/>
                          <a:latin typeface="Arial" panose="020B0604020202020204" pitchFamily="34" charset="0"/>
                          <a:cs typeface="Arial" panose="020B0604020202020204" pitchFamily="34" charset="0"/>
                        </a:rPr>
                        <a:t>Орлого үр дүнгийн тайлан /сая төгрөгөөр/</a:t>
                      </a:r>
                      <a:endParaRPr lang="mn-MN" sz="10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592748"/>
                  </a:ext>
                </a:extLst>
              </a:tr>
              <a:tr h="244858">
                <a:tc>
                  <a:txBody>
                    <a:bodyPr/>
                    <a:lstStyle/>
                    <a:p>
                      <a:pPr algn="ctr" rtl="0" fontAlgn="ctr"/>
                      <a:r>
                        <a:rPr lang="mn-MN" sz="1100" b="1" u="none" strike="noStrike" dirty="0">
                          <a:effectLst/>
                          <a:latin typeface="Arial" panose="020B0604020202020204" pitchFamily="34" charset="0"/>
                          <a:cs typeface="Arial" panose="020B0604020202020204" pitchFamily="34" charset="0"/>
                        </a:rPr>
                        <a:t>Он</a:t>
                      </a:r>
                      <a:endParaRPr lang="mn-MN"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10253F"/>
                          </a:solidFill>
                          <a:effectLst/>
                          <a:latin typeface="Arial" panose="020B0604020202020204" pitchFamily="34" charset="0"/>
                        </a:rPr>
                        <a:t>2019</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10253F"/>
                          </a:solidFill>
                          <a:effectLst/>
                          <a:latin typeface="Arial" panose="020B0604020202020204" pitchFamily="34" charset="0"/>
                        </a:rPr>
                        <a:t>2020</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10253F"/>
                          </a:solidFill>
                          <a:effectLst/>
                          <a:latin typeface="Arial" panose="020B0604020202020204" pitchFamily="34" charset="0"/>
                        </a:rPr>
                        <a:t>2021</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10253F"/>
                          </a:solidFill>
                          <a:effectLst/>
                          <a:latin typeface="Arial" panose="020B0604020202020204" pitchFamily="34" charset="0"/>
                        </a:rPr>
                        <a:t>2022</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mn-MN" sz="1100" b="1" i="0" u="none" strike="noStrike">
                          <a:solidFill>
                            <a:srgbClr val="10253F"/>
                          </a:solidFill>
                          <a:effectLst/>
                          <a:latin typeface="Arial" panose="020B0604020202020204" pitchFamily="34" charset="0"/>
                        </a:rPr>
                        <a:t>Төсөв</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mn-MN" sz="1100" b="1" i="0" u="none" strike="noStrike">
                          <a:solidFill>
                            <a:srgbClr val="10253F"/>
                          </a:solidFill>
                          <a:effectLst/>
                          <a:latin typeface="Arial" panose="020B0604020202020204" pitchFamily="34" charset="0"/>
                        </a:rPr>
                        <a:t>ӨОМҮ</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mn-MN" sz="1000" b="1" i="0" u="none" strike="noStrike" dirty="0">
                          <a:solidFill>
                            <a:srgbClr val="10253F"/>
                          </a:solidFill>
                          <a:effectLst/>
                          <a:latin typeface="Arial" panose="020B0604020202020204" pitchFamily="34" charset="0"/>
                        </a:rPr>
                        <a:t>ГТХ</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9219901"/>
                  </a:ext>
                </a:extLst>
              </a:tr>
              <a:tr h="228534">
                <a:tc>
                  <a:txBody>
                    <a:bodyPr/>
                    <a:lstStyle/>
                    <a:p>
                      <a:pPr algn="l" rtl="0" fontAlgn="ctr"/>
                      <a:r>
                        <a:rPr lang="mn-MN" sz="1100" u="none" strike="noStrike" dirty="0">
                          <a:effectLst/>
                          <a:latin typeface="Arial" panose="020B0604020202020204" pitchFamily="34" charset="0"/>
                          <a:cs typeface="Arial" panose="020B0604020202020204" pitchFamily="34" charset="0"/>
                        </a:rPr>
                        <a:t>Борлуулалтын орлого</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10253F"/>
                          </a:solidFill>
                          <a:effectLst/>
                          <a:latin typeface="Arial" panose="020B0604020202020204" pitchFamily="34" charset="0"/>
                        </a:rPr>
                        <a:t>13,518</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10253F"/>
                          </a:solidFill>
                          <a:effectLst/>
                          <a:latin typeface="Arial" panose="020B0604020202020204" pitchFamily="34" charset="0"/>
                        </a:rPr>
                        <a:t>10,251</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10253F"/>
                          </a:solidFill>
                          <a:effectLst/>
                          <a:latin typeface="Arial" panose="020B0604020202020204" pitchFamily="34" charset="0"/>
                        </a:rPr>
                        <a:t>14,000.2</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10253F"/>
                          </a:solidFill>
                          <a:effectLst/>
                          <a:latin typeface="Arial" panose="020B0604020202020204" pitchFamily="34" charset="0"/>
                        </a:rPr>
                        <a:t>24,748.4</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10253F"/>
                          </a:solidFill>
                          <a:effectLst/>
                          <a:latin typeface="Arial" panose="020B0604020202020204" pitchFamily="34" charset="0"/>
                        </a:rPr>
                        <a:t>17,231</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10253F"/>
                          </a:solidFill>
                          <a:effectLst/>
                          <a:latin typeface="Arial" panose="020B0604020202020204" pitchFamily="34" charset="0"/>
                        </a:rPr>
                        <a:t>177%</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10253F"/>
                          </a:solidFill>
                          <a:effectLst/>
                          <a:latin typeface="Arial" panose="020B0604020202020204" pitchFamily="34" charset="0"/>
                        </a:rPr>
                        <a:t>144%</a:t>
                      </a:r>
                    </a:p>
                  </a:txBody>
                  <a:tcPr marL="0" marR="0" marT="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263722608"/>
                  </a:ext>
                </a:extLst>
              </a:tr>
              <a:tr h="228534">
                <a:tc>
                  <a:txBody>
                    <a:bodyPr/>
                    <a:lstStyle/>
                    <a:p>
                      <a:pPr algn="l" rtl="0" fontAlgn="ctr"/>
                      <a:r>
                        <a:rPr lang="mn-MN" sz="1100" u="none" strike="noStrike">
                          <a:effectLst/>
                          <a:latin typeface="Arial" panose="020B0604020202020204" pitchFamily="34" charset="0"/>
                          <a:cs typeface="Arial" panose="020B0604020202020204" pitchFamily="34" charset="0"/>
                        </a:rPr>
                        <a:t>ББӨ</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10,366</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8,781</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11,151.5</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18,075.7</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12,277</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162%</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147%</a:t>
                      </a:r>
                    </a:p>
                  </a:txBody>
                  <a:tcPr marL="0" marR="0" marT="0" marB="0" anchor="ctr"/>
                </a:tc>
                <a:extLst>
                  <a:ext uri="{0D108BD9-81ED-4DB2-BD59-A6C34878D82A}">
                    <a16:rowId xmlns:a16="http://schemas.microsoft.com/office/drawing/2014/main" val="560648037"/>
                  </a:ext>
                </a:extLst>
              </a:tr>
              <a:tr h="228534">
                <a:tc>
                  <a:txBody>
                    <a:bodyPr/>
                    <a:lstStyle/>
                    <a:p>
                      <a:pPr algn="l" rtl="0" fontAlgn="ctr"/>
                      <a:r>
                        <a:rPr lang="mn-MN" sz="1100" u="none" strike="noStrike">
                          <a:effectLst/>
                          <a:latin typeface="Arial" panose="020B0604020202020204" pitchFamily="34" charset="0"/>
                          <a:cs typeface="Arial" panose="020B0604020202020204" pitchFamily="34" charset="0"/>
                        </a:rPr>
                        <a:t>Нийт ашиг</a:t>
                      </a:r>
                      <a:endParaRPr lang="mn-MN"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3,152</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1,470</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2,848.7</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6,672.7</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4,955</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234%</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135%</a:t>
                      </a:r>
                    </a:p>
                  </a:txBody>
                  <a:tcPr marL="0" marR="0" marT="0" marB="0" anchor="ctr"/>
                </a:tc>
                <a:extLst>
                  <a:ext uri="{0D108BD9-81ED-4DB2-BD59-A6C34878D82A}">
                    <a16:rowId xmlns:a16="http://schemas.microsoft.com/office/drawing/2014/main" val="51263848"/>
                  </a:ext>
                </a:extLst>
              </a:tr>
              <a:tr h="228534">
                <a:tc>
                  <a:txBody>
                    <a:bodyPr/>
                    <a:lstStyle/>
                    <a:p>
                      <a:pPr algn="l" rtl="0" fontAlgn="ctr"/>
                      <a:r>
                        <a:rPr lang="mn-MN" sz="1100" u="none" strike="noStrike">
                          <a:effectLst/>
                          <a:latin typeface="Arial" panose="020B0604020202020204" pitchFamily="34" charset="0"/>
                          <a:cs typeface="Arial" panose="020B0604020202020204" pitchFamily="34" charset="0"/>
                        </a:rPr>
                        <a:t>Үйл ажиллагааны зардал</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2,101</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1,589</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1,921.5</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2,614.3</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2,881</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136%</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91%</a:t>
                      </a:r>
                    </a:p>
                  </a:txBody>
                  <a:tcPr marL="0" marR="0" marT="0" marB="0" anchor="ctr"/>
                </a:tc>
                <a:extLst>
                  <a:ext uri="{0D108BD9-81ED-4DB2-BD59-A6C34878D82A}">
                    <a16:rowId xmlns:a16="http://schemas.microsoft.com/office/drawing/2014/main" val="37748052"/>
                  </a:ext>
                </a:extLst>
              </a:tr>
              <a:tr h="228534">
                <a:tc>
                  <a:txBody>
                    <a:bodyPr/>
                    <a:lstStyle/>
                    <a:p>
                      <a:pPr algn="l" rtl="0" fontAlgn="ctr"/>
                      <a:r>
                        <a:rPr lang="mn-MN" sz="1100" u="none" strike="noStrike">
                          <a:effectLst/>
                          <a:latin typeface="Arial" panose="020B0604020202020204" pitchFamily="34" charset="0"/>
                          <a:cs typeface="Arial" panose="020B0604020202020204" pitchFamily="34" charset="0"/>
                        </a:rPr>
                        <a:t>Үйл ажиллагааны ашиг</a:t>
                      </a:r>
                      <a:endParaRPr lang="mn-MN"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1,051</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-119</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927.1</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4,058.4</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2,074</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438%</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196%</a:t>
                      </a:r>
                    </a:p>
                  </a:txBody>
                  <a:tcPr marL="0" marR="0" marT="0" marB="0" anchor="ctr"/>
                </a:tc>
                <a:extLst>
                  <a:ext uri="{0D108BD9-81ED-4DB2-BD59-A6C34878D82A}">
                    <a16:rowId xmlns:a16="http://schemas.microsoft.com/office/drawing/2014/main" val="4147488529"/>
                  </a:ext>
                </a:extLst>
              </a:tr>
              <a:tr h="228534">
                <a:tc>
                  <a:txBody>
                    <a:bodyPr/>
                    <a:lstStyle/>
                    <a:p>
                      <a:pPr algn="l" rtl="0" fontAlgn="ctr"/>
                      <a:r>
                        <a:rPr lang="mn-MN" sz="1100" u="none" strike="noStrike">
                          <a:effectLst/>
                          <a:latin typeface="Arial" panose="020B0604020202020204" pitchFamily="34" charset="0"/>
                          <a:cs typeface="Arial" panose="020B0604020202020204" pitchFamily="34" charset="0"/>
                        </a:rPr>
                        <a:t>Элэгдлийн зардал</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410</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400</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342.9</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373.5</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473</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109%</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79%</a:t>
                      </a:r>
                    </a:p>
                  </a:txBody>
                  <a:tcPr marL="0" marR="0" marT="0" marB="0" anchor="ctr"/>
                </a:tc>
                <a:extLst>
                  <a:ext uri="{0D108BD9-81ED-4DB2-BD59-A6C34878D82A}">
                    <a16:rowId xmlns:a16="http://schemas.microsoft.com/office/drawing/2014/main" val="3445080706"/>
                  </a:ext>
                </a:extLst>
              </a:tr>
              <a:tr h="228534">
                <a:tc>
                  <a:txBody>
                    <a:bodyPr/>
                    <a:lstStyle/>
                    <a:p>
                      <a:pPr algn="l" rtl="0" fontAlgn="ctr"/>
                      <a:r>
                        <a:rPr lang="mn-MN" sz="1100" u="none" strike="noStrike">
                          <a:effectLst/>
                          <a:latin typeface="Arial" panose="020B0604020202020204" pitchFamily="34" charset="0"/>
                          <a:cs typeface="Arial" panose="020B0604020202020204" pitchFamily="34" charset="0"/>
                        </a:rPr>
                        <a:t>Зээлийн хүүгийн зардал</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611</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71</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380.8</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430.6</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607</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113%</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71%</a:t>
                      </a:r>
                    </a:p>
                  </a:txBody>
                  <a:tcPr marL="0" marR="0" marT="0" marB="0" anchor="ctr"/>
                </a:tc>
                <a:extLst>
                  <a:ext uri="{0D108BD9-81ED-4DB2-BD59-A6C34878D82A}">
                    <a16:rowId xmlns:a16="http://schemas.microsoft.com/office/drawing/2014/main" val="2743826033"/>
                  </a:ext>
                </a:extLst>
              </a:tr>
              <a:tr h="228534">
                <a:tc>
                  <a:txBody>
                    <a:bodyPr/>
                    <a:lstStyle/>
                    <a:p>
                      <a:pPr algn="l" rtl="0" fontAlgn="ctr"/>
                      <a:r>
                        <a:rPr lang="mn-MN" sz="1100" u="none" strike="noStrike" dirty="0">
                          <a:effectLst/>
                          <a:latin typeface="Arial" panose="020B0604020202020204" pitchFamily="34" charset="0"/>
                          <a:cs typeface="Arial" panose="020B0604020202020204" pitchFamily="34" charset="0"/>
                        </a:rPr>
                        <a:t>Татварын өмнөх ашиг</a:t>
                      </a:r>
                      <a:endParaRPr lang="mn-MN"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30</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-590</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203.4</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3,254.3</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994</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1600%</a:t>
                      </a:r>
                    </a:p>
                  </a:txBody>
                  <a:tcPr marL="0" marR="0" marT="0" marB="0" anchor="ctr"/>
                </a:tc>
                <a:tc>
                  <a:txBody>
                    <a:bodyPr/>
                    <a:lstStyle/>
                    <a:p>
                      <a:pPr algn="ctr" rtl="0" fontAlgn="ctr"/>
                      <a:r>
                        <a:rPr lang="en-US" sz="1100" b="1" i="0" u="none" strike="noStrike">
                          <a:solidFill>
                            <a:srgbClr val="10253F"/>
                          </a:solidFill>
                          <a:effectLst/>
                          <a:latin typeface="Arial" panose="020B0604020202020204" pitchFamily="34" charset="0"/>
                        </a:rPr>
                        <a:t>327%</a:t>
                      </a:r>
                    </a:p>
                  </a:txBody>
                  <a:tcPr marL="0" marR="0" marT="0" marB="0" anchor="ctr"/>
                </a:tc>
                <a:extLst>
                  <a:ext uri="{0D108BD9-81ED-4DB2-BD59-A6C34878D82A}">
                    <a16:rowId xmlns:a16="http://schemas.microsoft.com/office/drawing/2014/main" val="2928622759"/>
                  </a:ext>
                </a:extLst>
              </a:tr>
              <a:tr h="228534">
                <a:tc>
                  <a:txBody>
                    <a:bodyPr/>
                    <a:lstStyle/>
                    <a:p>
                      <a:pPr algn="l" rtl="0" fontAlgn="ctr"/>
                      <a:r>
                        <a:rPr lang="mn-MN" sz="1100" u="none" strike="noStrike">
                          <a:effectLst/>
                          <a:latin typeface="Arial" panose="020B0604020202020204" pitchFamily="34" charset="0"/>
                          <a:cs typeface="Arial" panose="020B0604020202020204" pitchFamily="34" charset="0"/>
                        </a:rPr>
                        <a:t>Ү/а-ны бус орлого</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103</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-21</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-49.9</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-32.7</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-59</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66%</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56%</a:t>
                      </a:r>
                    </a:p>
                  </a:txBody>
                  <a:tcPr marL="0" marR="0" marT="0" marB="0" anchor="ctr"/>
                </a:tc>
                <a:extLst>
                  <a:ext uri="{0D108BD9-81ED-4DB2-BD59-A6C34878D82A}">
                    <a16:rowId xmlns:a16="http://schemas.microsoft.com/office/drawing/2014/main" val="1665344337"/>
                  </a:ext>
                </a:extLst>
              </a:tr>
              <a:tr h="228534">
                <a:tc>
                  <a:txBody>
                    <a:bodyPr/>
                    <a:lstStyle/>
                    <a:p>
                      <a:pPr algn="l" rtl="0" fontAlgn="ctr"/>
                      <a:r>
                        <a:rPr lang="mn-MN" sz="1100" u="none" strike="noStrike">
                          <a:effectLst/>
                          <a:latin typeface="Arial" panose="020B0604020202020204" pitchFamily="34" charset="0"/>
                          <a:cs typeface="Arial" panose="020B0604020202020204" pitchFamily="34" charset="0"/>
                        </a:rPr>
                        <a:t>Орлогын татвар</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13</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3</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15.3</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496.2</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24</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3233%</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2097%</a:t>
                      </a:r>
                    </a:p>
                  </a:txBody>
                  <a:tcPr marL="0" marR="0" marT="0" marB="0" anchor="ctr"/>
                </a:tc>
                <a:extLst>
                  <a:ext uri="{0D108BD9-81ED-4DB2-BD59-A6C34878D82A}">
                    <a16:rowId xmlns:a16="http://schemas.microsoft.com/office/drawing/2014/main" val="4001279365"/>
                  </a:ext>
                </a:extLst>
              </a:tr>
              <a:tr h="236696">
                <a:tc>
                  <a:txBody>
                    <a:bodyPr/>
                    <a:lstStyle/>
                    <a:p>
                      <a:pPr algn="l" rtl="0" fontAlgn="ctr"/>
                      <a:r>
                        <a:rPr lang="mn-MN" sz="1100" u="none" strike="noStrike" dirty="0">
                          <a:effectLst/>
                          <a:latin typeface="Arial" panose="020B0604020202020204" pitchFamily="34" charset="0"/>
                          <a:cs typeface="Arial" panose="020B0604020202020204" pitchFamily="34" charset="0"/>
                        </a:rPr>
                        <a:t>Цэвэр ашиг/алдагдал</a:t>
                      </a:r>
                      <a:endParaRPr lang="mn-MN"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10253F"/>
                          </a:solidFill>
                          <a:effectLst/>
                          <a:latin typeface="Arial" panose="020B0604020202020204" pitchFamily="34" charset="0"/>
                        </a:rPr>
                        <a:t>120</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10253F"/>
                          </a:solidFill>
                          <a:effectLst/>
                          <a:latin typeface="Arial" panose="020B0604020202020204" pitchFamily="34" charset="0"/>
                        </a:rPr>
                        <a:t>-614</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10253F"/>
                          </a:solidFill>
                          <a:effectLst/>
                          <a:latin typeface="Arial" panose="020B0604020202020204" pitchFamily="34" charset="0"/>
                        </a:rPr>
                        <a:t>138.1</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10253F"/>
                          </a:solidFill>
                          <a:effectLst/>
                          <a:latin typeface="Arial" panose="020B0604020202020204" pitchFamily="34" charset="0"/>
                        </a:rPr>
                        <a:t>2,725.3</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10253F"/>
                          </a:solidFill>
                          <a:effectLst/>
                          <a:latin typeface="Arial" panose="020B0604020202020204" pitchFamily="34" charset="0"/>
                        </a:rPr>
                        <a:t>912</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10253F"/>
                          </a:solidFill>
                          <a:effectLst/>
                          <a:latin typeface="Arial" panose="020B0604020202020204" pitchFamily="34" charset="0"/>
                        </a:rPr>
                        <a:t>1973%</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10253F"/>
                          </a:solidFill>
                          <a:effectLst/>
                          <a:latin typeface="Arial" panose="020B0604020202020204" pitchFamily="34" charset="0"/>
                        </a:rPr>
                        <a:t>299%</a:t>
                      </a:r>
                    </a:p>
                  </a:txBody>
                  <a:tcPr marL="0" marR="0" marT="0" marB="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001775102"/>
                  </a:ext>
                </a:extLst>
              </a:tr>
              <a:tr h="228534">
                <a:tc>
                  <a:txBody>
                    <a:bodyPr/>
                    <a:lstStyle/>
                    <a:p>
                      <a:pPr algn="l" rtl="0" fontAlgn="ctr"/>
                      <a:r>
                        <a:rPr lang="mn-MN" sz="1100" u="none" strike="noStrike">
                          <a:effectLst/>
                          <a:latin typeface="Arial" panose="020B0604020202020204" pitchFamily="34" charset="0"/>
                          <a:cs typeface="Arial" panose="020B0604020202020204" pitchFamily="34" charset="0"/>
                        </a:rPr>
                        <a:t>Нийт ашгийн маржин</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000000"/>
                          </a:solidFill>
                          <a:effectLst/>
                          <a:latin typeface="Arial" panose="020B0604020202020204" pitchFamily="34" charset="0"/>
                        </a:rPr>
                        <a:t>23%</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000000"/>
                          </a:solidFill>
                          <a:effectLst/>
                          <a:latin typeface="Arial" panose="020B0604020202020204" pitchFamily="34" charset="0"/>
                        </a:rPr>
                        <a:t>14%</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000000"/>
                          </a:solidFill>
                          <a:effectLst/>
                          <a:latin typeface="Arial" panose="020B0604020202020204" pitchFamily="34" charset="0"/>
                        </a:rPr>
                        <a:t>20%</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000000"/>
                          </a:solidFill>
                          <a:effectLst/>
                          <a:latin typeface="Arial" panose="020B0604020202020204" pitchFamily="34" charset="0"/>
                        </a:rPr>
                        <a:t>27%</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000000"/>
                          </a:solidFill>
                          <a:effectLst/>
                          <a:latin typeface="Arial" panose="020B0604020202020204" pitchFamily="34" charset="0"/>
                        </a:rPr>
                        <a:t>29%</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10253F"/>
                          </a:solidFill>
                          <a:effectLst/>
                          <a:latin typeface="Arial" panose="020B0604020202020204" pitchFamily="34" charset="0"/>
                        </a:rPr>
                        <a:t>7%</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a:solidFill>
                            <a:srgbClr val="10253F"/>
                          </a:solidFill>
                          <a:effectLst/>
                          <a:latin typeface="Arial" panose="020B0604020202020204" pitchFamily="34" charset="0"/>
                        </a:rPr>
                        <a:t>-2%</a:t>
                      </a:r>
                    </a:p>
                  </a:txBody>
                  <a:tcPr marL="0" marR="0" marT="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622834629"/>
                  </a:ext>
                </a:extLst>
              </a:tr>
              <a:tr h="327906">
                <a:tc>
                  <a:txBody>
                    <a:bodyPr/>
                    <a:lstStyle/>
                    <a:p>
                      <a:pPr algn="l" rtl="0" fontAlgn="ctr"/>
                      <a:r>
                        <a:rPr lang="mn-MN" sz="1100" u="none" strike="noStrike">
                          <a:effectLst/>
                          <a:latin typeface="Arial" panose="020B0604020202020204" pitchFamily="34" charset="0"/>
                          <a:cs typeface="Arial" panose="020B0604020202020204" pitchFamily="34" charset="0"/>
                        </a:rPr>
                        <a:t>Үйл ажиллагааны ашгийн маржин</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b="0" i="0" u="none" strike="noStrike">
                          <a:solidFill>
                            <a:srgbClr val="000000"/>
                          </a:solidFill>
                          <a:effectLst/>
                          <a:latin typeface="Arial" panose="020B0604020202020204" pitchFamily="34" charset="0"/>
                        </a:rPr>
                        <a:t>8%</a:t>
                      </a:r>
                    </a:p>
                  </a:txBody>
                  <a:tcPr marL="0" marR="0" marT="0" marB="0" anchor="ctr"/>
                </a:tc>
                <a:tc>
                  <a:txBody>
                    <a:bodyPr/>
                    <a:lstStyle/>
                    <a:p>
                      <a:pPr algn="ctr" rtl="0" fontAlgn="ctr"/>
                      <a:r>
                        <a:rPr lang="en-US" sz="1100" b="0" i="0" u="none" strike="noStrike">
                          <a:solidFill>
                            <a:srgbClr val="000000"/>
                          </a:solidFill>
                          <a:effectLst/>
                          <a:latin typeface="Arial" panose="020B0604020202020204" pitchFamily="34" charset="0"/>
                        </a:rPr>
                        <a:t>-1%</a:t>
                      </a:r>
                    </a:p>
                  </a:txBody>
                  <a:tcPr marL="0" marR="0" marT="0" marB="0" anchor="ctr"/>
                </a:tc>
                <a:tc>
                  <a:txBody>
                    <a:bodyPr/>
                    <a:lstStyle/>
                    <a:p>
                      <a:pPr algn="ctr" rtl="0" fontAlgn="ctr"/>
                      <a:r>
                        <a:rPr lang="en-US" sz="1100" b="0" i="0" u="none" strike="noStrike">
                          <a:solidFill>
                            <a:srgbClr val="000000"/>
                          </a:solidFill>
                          <a:effectLst/>
                          <a:latin typeface="Arial" panose="020B0604020202020204" pitchFamily="34" charset="0"/>
                        </a:rPr>
                        <a:t>7%</a:t>
                      </a:r>
                    </a:p>
                  </a:txBody>
                  <a:tcPr marL="0" marR="0" marT="0" marB="0" anchor="ctr"/>
                </a:tc>
                <a:tc>
                  <a:txBody>
                    <a:bodyPr/>
                    <a:lstStyle/>
                    <a:p>
                      <a:pPr algn="ctr" rtl="0" fontAlgn="ctr"/>
                      <a:r>
                        <a:rPr lang="en-US" sz="1100" b="0" i="0" u="none" strike="noStrike">
                          <a:solidFill>
                            <a:srgbClr val="000000"/>
                          </a:solidFill>
                          <a:effectLst/>
                          <a:latin typeface="Arial" panose="020B0604020202020204" pitchFamily="34" charset="0"/>
                        </a:rPr>
                        <a:t>16%</a:t>
                      </a:r>
                    </a:p>
                  </a:txBody>
                  <a:tcPr marL="0" marR="0" marT="0" marB="0" anchor="ctr"/>
                </a:tc>
                <a:tc>
                  <a:txBody>
                    <a:bodyPr/>
                    <a:lstStyle/>
                    <a:p>
                      <a:pPr algn="ctr" rtl="0" fontAlgn="ctr"/>
                      <a:r>
                        <a:rPr lang="en-US" sz="1100" b="0" i="0" u="none" strike="noStrike">
                          <a:solidFill>
                            <a:srgbClr val="000000"/>
                          </a:solidFill>
                          <a:effectLst/>
                          <a:latin typeface="Arial" panose="020B0604020202020204" pitchFamily="34" charset="0"/>
                        </a:rPr>
                        <a:t>12%</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10%</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4%</a:t>
                      </a:r>
                    </a:p>
                  </a:txBody>
                  <a:tcPr marL="0" marR="0" marT="0" marB="0" anchor="ctr"/>
                </a:tc>
                <a:extLst>
                  <a:ext uri="{0D108BD9-81ED-4DB2-BD59-A6C34878D82A}">
                    <a16:rowId xmlns:a16="http://schemas.microsoft.com/office/drawing/2014/main" val="1326650146"/>
                  </a:ext>
                </a:extLst>
              </a:tr>
              <a:tr h="228534">
                <a:tc>
                  <a:txBody>
                    <a:bodyPr/>
                    <a:lstStyle/>
                    <a:p>
                      <a:pPr algn="l" rtl="0" fontAlgn="ctr"/>
                      <a:r>
                        <a:rPr lang="mn-MN" sz="1100" u="none" strike="noStrike">
                          <a:effectLst/>
                          <a:latin typeface="Arial" panose="020B0604020202020204" pitchFamily="34" charset="0"/>
                          <a:cs typeface="Arial" panose="020B0604020202020204" pitchFamily="34" charset="0"/>
                        </a:rPr>
                        <a:t>Цэвэр ашгийн маржин</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b="0" i="0" u="none" strike="noStrike">
                          <a:solidFill>
                            <a:srgbClr val="000000"/>
                          </a:solidFill>
                          <a:effectLst/>
                          <a:latin typeface="Arial" panose="020B0604020202020204" pitchFamily="34" charset="0"/>
                        </a:rPr>
                        <a:t>1%</a:t>
                      </a:r>
                    </a:p>
                  </a:txBody>
                  <a:tcPr marL="0" marR="0" marT="0" marB="0" anchor="ctr"/>
                </a:tc>
                <a:tc>
                  <a:txBody>
                    <a:bodyPr/>
                    <a:lstStyle/>
                    <a:p>
                      <a:pPr algn="ctr" rtl="0" fontAlgn="ctr"/>
                      <a:r>
                        <a:rPr lang="en-US" sz="1100" b="0" i="0" u="none" strike="noStrike">
                          <a:solidFill>
                            <a:srgbClr val="000000"/>
                          </a:solidFill>
                          <a:effectLst/>
                          <a:latin typeface="Arial" panose="020B0604020202020204" pitchFamily="34" charset="0"/>
                        </a:rPr>
                        <a:t>-6%</a:t>
                      </a: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rPr>
                        <a:t>1%</a:t>
                      </a:r>
                    </a:p>
                  </a:txBody>
                  <a:tcPr marL="0" marR="0" marT="0" marB="0" anchor="ctr"/>
                </a:tc>
                <a:tc>
                  <a:txBody>
                    <a:bodyPr/>
                    <a:lstStyle/>
                    <a:p>
                      <a:pPr algn="ctr" rtl="0" fontAlgn="ctr"/>
                      <a:r>
                        <a:rPr lang="en-US" sz="1100" b="0" i="0" u="none" strike="noStrike" dirty="0">
                          <a:solidFill>
                            <a:srgbClr val="FF0000"/>
                          </a:solidFill>
                          <a:effectLst/>
                          <a:latin typeface="Arial" panose="020B0604020202020204" pitchFamily="34" charset="0"/>
                        </a:rPr>
                        <a:t>11%</a:t>
                      </a:r>
                    </a:p>
                  </a:txBody>
                  <a:tcPr marL="0" marR="0" marT="0" marB="0" anchor="ctr"/>
                </a:tc>
                <a:tc>
                  <a:txBody>
                    <a:bodyPr/>
                    <a:lstStyle/>
                    <a:p>
                      <a:pPr algn="ctr" rtl="0" fontAlgn="ctr"/>
                      <a:r>
                        <a:rPr lang="en-US" sz="1100" b="0" i="0" u="none" strike="noStrike">
                          <a:solidFill>
                            <a:srgbClr val="000000"/>
                          </a:solidFill>
                          <a:effectLst/>
                          <a:latin typeface="Arial" panose="020B0604020202020204" pitchFamily="34" charset="0"/>
                        </a:rPr>
                        <a:t>5%</a:t>
                      </a:r>
                    </a:p>
                  </a:txBody>
                  <a:tcPr marL="0" marR="0" marT="0" marB="0" anchor="ctr"/>
                </a:tc>
                <a:tc>
                  <a:txBody>
                    <a:bodyPr/>
                    <a:lstStyle/>
                    <a:p>
                      <a:pPr algn="ctr" rtl="0" fontAlgn="ctr"/>
                      <a:r>
                        <a:rPr lang="en-US" sz="1100" b="0" i="0" u="none" strike="noStrike" dirty="0">
                          <a:solidFill>
                            <a:srgbClr val="10253F"/>
                          </a:solidFill>
                          <a:effectLst/>
                          <a:latin typeface="Arial" panose="020B0604020202020204" pitchFamily="34" charset="0"/>
                        </a:rPr>
                        <a:t>10%</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6%</a:t>
                      </a:r>
                    </a:p>
                  </a:txBody>
                  <a:tcPr marL="0" marR="0" marT="0" marB="0" anchor="ctr"/>
                </a:tc>
                <a:extLst>
                  <a:ext uri="{0D108BD9-81ED-4DB2-BD59-A6C34878D82A}">
                    <a16:rowId xmlns:a16="http://schemas.microsoft.com/office/drawing/2014/main" val="180246099"/>
                  </a:ext>
                </a:extLst>
              </a:tr>
              <a:tr h="236696">
                <a:tc>
                  <a:txBody>
                    <a:bodyPr/>
                    <a:lstStyle/>
                    <a:p>
                      <a:pPr algn="l" rtl="0" fontAlgn="ctr"/>
                      <a:r>
                        <a:rPr lang="en-US" sz="1100" u="none" strike="noStrike" dirty="0">
                          <a:effectLst/>
                          <a:latin typeface="Arial" panose="020B0604020202020204" pitchFamily="34" charset="0"/>
                          <a:cs typeface="Arial" panose="020B0604020202020204" pitchFamily="34" charset="0"/>
                        </a:rPr>
                        <a:t>EBITDA  </a:t>
                      </a:r>
                      <a:r>
                        <a:rPr lang="mn-MN" sz="1100" u="none" strike="noStrike" dirty="0">
                          <a:effectLst/>
                          <a:latin typeface="Arial" panose="020B0604020202020204" pitchFamily="34" charset="0"/>
                          <a:cs typeface="Arial" panose="020B0604020202020204" pitchFamily="34" charset="0"/>
                        </a:rPr>
                        <a:t>маржин</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b="0" i="0" u="none" strike="noStrike">
                          <a:solidFill>
                            <a:srgbClr val="000000"/>
                          </a:solidFill>
                          <a:effectLst/>
                          <a:latin typeface="Arial" panose="020B0604020202020204" pitchFamily="34" charset="0"/>
                        </a:rPr>
                        <a:t>0%</a:t>
                      </a:r>
                    </a:p>
                  </a:txBody>
                  <a:tcPr marL="0" marR="0" marT="0" marB="0" anchor="ctr"/>
                </a:tc>
                <a:tc>
                  <a:txBody>
                    <a:bodyPr/>
                    <a:lstStyle/>
                    <a:p>
                      <a:pPr algn="ctr" rtl="0" fontAlgn="ctr"/>
                      <a:r>
                        <a:rPr lang="en-US" sz="1100" b="0" i="0" u="none" strike="noStrike">
                          <a:solidFill>
                            <a:srgbClr val="000000"/>
                          </a:solidFill>
                          <a:effectLst/>
                          <a:latin typeface="Arial" panose="020B0604020202020204" pitchFamily="34" charset="0"/>
                        </a:rPr>
                        <a:t>-6%</a:t>
                      </a:r>
                    </a:p>
                  </a:txBody>
                  <a:tcPr marL="0" marR="0" marT="0" marB="0" anchor="ctr"/>
                </a:tc>
                <a:tc>
                  <a:txBody>
                    <a:bodyPr/>
                    <a:lstStyle/>
                    <a:p>
                      <a:pPr algn="ctr" rtl="0" fontAlgn="ctr"/>
                      <a:r>
                        <a:rPr lang="en-US" sz="1100" b="0" i="0" u="none" strike="noStrike">
                          <a:solidFill>
                            <a:srgbClr val="000000"/>
                          </a:solidFill>
                          <a:effectLst/>
                          <a:latin typeface="Arial" panose="020B0604020202020204" pitchFamily="34" charset="0"/>
                        </a:rPr>
                        <a:t>1%</a:t>
                      </a: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rPr>
                        <a:t>13%</a:t>
                      </a:r>
                    </a:p>
                  </a:txBody>
                  <a:tcPr marL="0" marR="0" marT="0" marB="0" anchor="ctr"/>
                </a:tc>
                <a:tc>
                  <a:txBody>
                    <a:bodyPr/>
                    <a:lstStyle/>
                    <a:p>
                      <a:pPr algn="ctr" rtl="0" fontAlgn="ctr"/>
                      <a:r>
                        <a:rPr lang="en-US" sz="1100" b="0" i="0" u="none" strike="noStrike">
                          <a:solidFill>
                            <a:srgbClr val="000000"/>
                          </a:solidFill>
                          <a:effectLst/>
                          <a:latin typeface="Arial" panose="020B0604020202020204" pitchFamily="34" charset="0"/>
                        </a:rPr>
                        <a:t>6%</a:t>
                      </a:r>
                    </a:p>
                  </a:txBody>
                  <a:tcPr marL="0" marR="0" marT="0" marB="0" anchor="ctr"/>
                </a:tc>
                <a:tc>
                  <a:txBody>
                    <a:bodyPr/>
                    <a:lstStyle/>
                    <a:p>
                      <a:pPr algn="ctr" rtl="0" fontAlgn="ctr"/>
                      <a:r>
                        <a:rPr lang="en-US" sz="1100" b="0" i="0" u="none" strike="noStrike">
                          <a:solidFill>
                            <a:srgbClr val="10253F"/>
                          </a:solidFill>
                          <a:effectLst/>
                          <a:latin typeface="Arial" panose="020B0604020202020204" pitchFamily="34" charset="0"/>
                        </a:rPr>
                        <a:t>12%</a:t>
                      </a:r>
                    </a:p>
                  </a:txBody>
                  <a:tcPr marL="0" marR="0" marT="0" marB="0" anchor="ctr"/>
                </a:tc>
                <a:tc>
                  <a:txBody>
                    <a:bodyPr/>
                    <a:lstStyle/>
                    <a:p>
                      <a:pPr algn="ctr" rtl="0" fontAlgn="ctr"/>
                      <a:r>
                        <a:rPr lang="en-US" sz="1100" b="0" i="0" u="none" strike="noStrike" dirty="0">
                          <a:solidFill>
                            <a:srgbClr val="10253F"/>
                          </a:solidFill>
                          <a:effectLst/>
                          <a:latin typeface="Arial" panose="020B0604020202020204" pitchFamily="34" charset="0"/>
                        </a:rPr>
                        <a:t>7%</a:t>
                      </a:r>
                    </a:p>
                  </a:txBody>
                  <a:tcPr marL="0" marR="0" marT="0" marB="0" anchor="ctr"/>
                </a:tc>
                <a:extLst>
                  <a:ext uri="{0D108BD9-81ED-4DB2-BD59-A6C34878D82A}">
                    <a16:rowId xmlns:a16="http://schemas.microsoft.com/office/drawing/2014/main" val="3236444701"/>
                  </a:ext>
                </a:extLst>
              </a:tr>
            </a:tbl>
          </a:graphicData>
        </a:graphic>
      </p:graphicFrame>
    </p:spTree>
    <p:extLst>
      <p:ext uri="{BB962C8B-B14F-4D97-AF65-F5344CB8AC3E}">
        <p14:creationId xmlns:p14="http://schemas.microsoft.com/office/powerpoint/2010/main" val="4544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normAutofit/>
          </a:bodyPr>
          <a:lstStyle/>
          <a:p>
            <a:r>
              <a:rPr lang="mn-MN" sz="3600" dirty="0">
                <a:latin typeface="Arial" panose="020B0604020202020204" pitchFamily="34" charset="0"/>
                <a:ea typeface="Roboto" panose="02000000000000000000" pitchFamily="2" charset="0"/>
                <a:cs typeface="Arial" panose="020B0604020202020204" pitchFamily="34" charset="0"/>
              </a:rPr>
              <a:t>Санхүүгийн тайлан</a:t>
            </a:r>
          </a:p>
        </p:txBody>
      </p:sp>
      <p:sp>
        <p:nvSpPr>
          <p:cNvPr id="16" name="Text Placeholder 5"/>
          <p:cNvSpPr txBox="1">
            <a:spLocks/>
          </p:cNvSpPr>
          <p:nvPr/>
        </p:nvSpPr>
        <p:spPr>
          <a:xfrm>
            <a:off x="1003301" y="1564086"/>
            <a:ext cx="4516655" cy="514116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anose="020B0604020202020204" pitchFamily="34" charset="0"/>
                <a:cs typeface="Arial" pitchFamily="34" charset="0"/>
              </a:rPr>
              <a:t>ОРЛОГО ҮР ДҮНГИЙН ТАЙЛАН</a:t>
            </a:r>
          </a:p>
          <a:p>
            <a:pPr algn="just">
              <a:lnSpc>
                <a:spcPct val="150000"/>
              </a:lnSpc>
            </a:pPr>
            <a:r>
              <a:rPr lang="mn-MN" sz="1400" dirty="0">
                <a:latin typeface="Arial" pitchFamily="34" charset="0"/>
                <a:cs typeface="Arial" pitchFamily="34" charset="0"/>
              </a:rPr>
              <a:t> Борлуулалтын орлого 77%-аар өсөхөд бетоны борлуулалт 85%, помпны борлуулалт 22%-аар өссөн нь нөлөөлсөн. Энэ нь тоо хэмжээ өссөнөөс гадна бүтээгдэхүүний үнийн өсөлттэй холбоотой.</a:t>
            </a:r>
          </a:p>
          <a:p>
            <a:pPr algn="just">
              <a:lnSpc>
                <a:spcPct val="150000"/>
              </a:lnSpc>
            </a:pPr>
            <a:r>
              <a:rPr lang="mn-MN" sz="1400" dirty="0">
                <a:latin typeface="Arial" pitchFamily="34" charset="0"/>
                <a:cs typeface="Arial" pitchFamily="34" charset="0"/>
              </a:rPr>
              <a:t>Мөн помпны борлуулалт тоо хэмжээ нэмэгдсэн болон үйл ажиллагаатай уялдан өссөн.</a:t>
            </a:r>
          </a:p>
          <a:p>
            <a:pPr algn="just">
              <a:lnSpc>
                <a:spcPct val="150000"/>
              </a:lnSpc>
            </a:pPr>
            <a:r>
              <a:rPr lang="mn-MN" sz="1400" dirty="0">
                <a:latin typeface="Arial" pitchFamily="34" charset="0"/>
                <a:cs typeface="Arial" pitchFamily="34" charset="0"/>
              </a:rPr>
              <a:t>ТЭМ-ийн тээвэртэй холбоотойгоор түлшний борлуулалт өсч байгаа.</a:t>
            </a:r>
          </a:p>
          <a:p>
            <a:pPr algn="just">
              <a:lnSpc>
                <a:spcPct val="150000"/>
              </a:lnSpc>
            </a:pPr>
            <a:r>
              <a:rPr lang="mn-MN" sz="1400" dirty="0">
                <a:latin typeface="Arial" pitchFamily="34" charset="0"/>
                <a:cs typeface="Arial" pitchFamily="34" charset="0"/>
              </a:rPr>
              <a:t>Харин орон сууц борлуулалтын сүүлийн жилүүдэд орлого үр дүнгийн тайланд тусгагддаг болсон. Учир нь иргэн болон ААН-үүд бартерын орон сууц борлуулалттай холбоотойгоор НӨАТ болон ибаримт өгдөг болсноор заавал борлуулалтаар тусгах шаардлага гарч байгаа.</a:t>
            </a:r>
          </a:p>
          <a:p>
            <a:pPr algn="just">
              <a:lnSpc>
                <a:spcPct val="150000"/>
              </a:lnSpc>
            </a:pPr>
            <a:endParaRPr lang="en-US" sz="1400" dirty="0">
              <a:latin typeface="Arial" panose="020B0604020202020204" pitchFamily="34" charset="0"/>
              <a:cs typeface="Arial" pitchFamily="34" charset="0"/>
            </a:endParaRPr>
          </a:p>
        </p:txBody>
      </p:sp>
      <p:graphicFrame>
        <p:nvGraphicFramePr>
          <p:cNvPr id="7" name="Table 6">
            <a:extLst>
              <a:ext uri="{FF2B5EF4-FFF2-40B4-BE49-F238E27FC236}">
                <a16:creationId xmlns:a16="http://schemas.microsoft.com/office/drawing/2014/main" id="{5BC7BC60-40A5-4901-B3BB-77CB12D50767}"/>
              </a:ext>
            </a:extLst>
          </p:cNvPr>
          <p:cNvGraphicFramePr>
            <a:graphicFrameLocks noGrp="1"/>
          </p:cNvGraphicFramePr>
          <p:nvPr>
            <p:extLst>
              <p:ext uri="{D42A27DB-BD31-4B8C-83A1-F6EECF244321}">
                <p14:modId xmlns:p14="http://schemas.microsoft.com/office/powerpoint/2010/main" val="1629056961"/>
              </p:ext>
            </p:extLst>
          </p:nvPr>
        </p:nvGraphicFramePr>
        <p:xfrm>
          <a:off x="5685057" y="1768648"/>
          <a:ext cx="6412348" cy="3712684"/>
        </p:xfrm>
        <a:graphic>
          <a:graphicData uri="http://schemas.openxmlformats.org/drawingml/2006/table">
            <a:tbl>
              <a:tblPr firstRow="1" bandRow="1">
                <a:tableStyleId>{0E3FDE45-AF77-4B5C-9715-49D594BDF05E}</a:tableStyleId>
              </a:tblPr>
              <a:tblGrid>
                <a:gridCol w="1882965">
                  <a:extLst>
                    <a:ext uri="{9D8B030D-6E8A-4147-A177-3AD203B41FA5}">
                      <a16:colId xmlns:a16="http://schemas.microsoft.com/office/drawing/2014/main" val="3852317398"/>
                    </a:ext>
                  </a:extLst>
                </a:gridCol>
                <a:gridCol w="640208">
                  <a:extLst>
                    <a:ext uri="{9D8B030D-6E8A-4147-A177-3AD203B41FA5}">
                      <a16:colId xmlns:a16="http://schemas.microsoft.com/office/drawing/2014/main" val="2609904469"/>
                    </a:ext>
                  </a:extLst>
                </a:gridCol>
                <a:gridCol w="715526">
                  <a:extLst>
                    <a:ext uri="{9D8B030D-6E8A-4147-A177-3AD203B41FA5}">
                      <a16:colId xmlns:a16="http://schemas.microsoft.com/office/drawing/2014/main" val="702187248"/>
                    </a:ext>
                  </a:extLst>
                </a:gridCol>
                <a:gridCol w="715526">
                  <a:extLst>
                    <a:ext uri="{9D8B030D-6E8A-4147-A177-3AD203B41FA5}">
                      <a16:colId xmlns:a16="http://schemas.microsoft.com/office/drawing/2014/main" val="234386038"/>
                    </a:ext>
                  </a:extLst>
                </a:gridCol>
                <a:gridCol w="715526">
                  <a:extLst>
                    <a:ext uri="{9D8B030D-6E8A-4147-A177-3AD203B41FA5}">
                      <a16:colId xmlns:a16="http://schemas.microsoft.com/office/drawing/2014/main" val="3462770597"/>
                    </a:ext>
                  </a:extLst>
                </a:gridCol>
                <a:gridCol w="790845">
                  <a:extLst>
                    <a:ext uri="{9D8B030D-6E8A-4147-A177-3AD203B41FA5}">
                      <a16:colId xmlns:a16="http://schemas.microsoft.com/office/drawing/2014/main" val="1094593616"/>
                    </a:ext>
                  </a:extLst>
                </a:gridCol>
                <a:gridCol w="460470">
                  <a:extLst>
                    <a:ext uri="{9D8B030D-6E8A-4147-A177-3AD203B41FA5}">
                      <a16:colId xmlns:a16="http://schemas.microsoft.com/office/drawing/2014/main" val="3315831681"/>
                    </a:ext>
                  </a:extLst>
                </a:gridCol>
                <a:gridCol w="491282">
                  <a:extLst>
                    <a:ext uri="{9D8B030D-6E8A-4147-A177-3AD203B41FA5}">
                      <a16:colId xmlns:a16="http://schemas.microsoft.com/office/drawing/2014/main" val="4030742510"/>
                    </a:ext>
                  </a:extLst>
                </a:gridCol>
              </a:tblGrid>
              <a:tr h="491076">
                <a:tc gridSpan="8">
                  <a:txBody>
                    <a:bodyPr/>
                    <a:lstStyle/>
                    <a:p>
                      <a:pPr algn="l" rtl="0" fontAlgn="ctr"/>
                      <a:r>
                        <a:rPr lang="mn-MN" sz="1000" u="none" strike="noStrike" dirty="0">
                          <a:effectLst/>
                          <a:latin typeface="Arial" panose="020B0604020202020204" pitchFamily="34" charset="0"/>
                          <a:cs typeface="Arial" panose="020B0604020202020204" pitchFamily="34" charset="0"/>
                        </a:rPr>
                        <a:t>Орлого үр дүнгийн тайлан /</a:t>
                      </a:r>
                      <a:r>
                        <a:rPr lang="mn-MN" sz="1000" u="none" strike="noStrike" dirty="0">
                          <a:solidFill>
                            <a:srgbClr val="FF0000"/>
                          </a:solidFill>
                          <a:effectLst/>
                          <a:latin typeface="Arial" panose="020B0604020202020204" pitchFamily="34" charset="0"/>
                          <a:cs typeface="Arial" panose="020B0604020202020204" pitchFamily="34" charset="0"/>
                        </a:rPr>
                        <a:t>мянган</a:t>
                      </a:r>
                      <a:r>
                        <a:rPr lang="mn-MN" sz="1000" u="none" strike="noStrike" dirty="0">
                          <a:effectLst/>
                          <a:latin typeface="Arial" panose="020B0604020202020204" pitchFamily="34" charset="0"/>
                          <a:cs typeface="Arial" panose="020B0604020202020204" pitchFamily="34" charset="0"/>
                        </a:rPr>
                        <a:t> төгрөгөөр/</a:t>
                      </a:r>
                      <a:endParaRPr lang="mn-MN" sz="10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21440"/>
                  </a:ext>
                </a:extLst>
              </a:tr>
              <a:tr h="565215">
                <a:tc>
                  <a:txBody>
                    <a:bodyPr/>
                    <a:lstStyle/>
                    <a:p>
                      <a:pPr algn="ctr" rtl="0" fontAlgn="ctr"/>
                      <a:r>
                        <a:rPr lang="mn-MN" sz="1000" b="1" u="none" strike="noStrike" dirty="0">
                          <a:effectLst/>
                          <a:latin typeface="Arial" panose="020B0604020202020204" pitchFamily="34" charset="0"/>
                          <a:cs typeface="Arial" panose="020B0604020202020204" pitchFamily="34" charset="0"/>
                        </a:rPr>
                        <a:t> Үзүүлэлт </a:t>
                      </a:r>
                      <a:endParaRPr lang="mn-MN" sz="1000" b="1" i="0" u="none" strike="noStrike" dirty="0">
                        <a:solidFill>
                          <a:srgbClr val="203864"/>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1" i="0" u="none" strike="noStrike" dirty="0">
                          <a:solidFill>
                            <a:srgbClr val="203864"/>
                          </a:solidFill>
                          <a:effectLst/>
                          <a:latin typeface="Arial" panose="020B0604020202020204" pitchFamily="34" charset="0"/>
                        </a:rPr>
                        <a:t>2019</a:t>
                      </a:r>
                    </a:p>
                  </a:txBody>
                  <a:tcPr marL="0" marR="0" marT="0" marB="0" anchor="ctr"/>
                </a:tc>
                <a:tc>
                  <a:txBody>
                    <a:bodyPr/>
                    <a:lstStyle/>
                    <a:p>
                      <a:pPr algn="ctr" rtl="0" fontAlgn="ctr"/>
                      <a:r>
                        <a:rPr lang="en-US" sz="1000" b="1" i="0" u="none" strike="noStrike" dirty="0">
                          <a:solidFill>
                            <a:srgbClr val="203864"/>
                          </a:solidFill>
                          <a:effectLst/>
                          <a:latin typeface="Arial" panose="020B0604020202020204" pitchFamily="34" charset="0"/>
                        </a:rPr>
                        <a:t>2020</a:t>
                      </a:r>
                    </a:p>
                  </a:txBody>
                  <a:tcPr marL="0" marR="0" marT="0" marB="0" anchor="ctr"/>
                </a:tc>
                <a:tc>
                  <a:txBody>
                    <a:bodyPr/>
                    <a:lstStyle/>
                    <a:p>
                      <a:pPr algn="ctr" rtl="0" fontAlgn="ctr"/>
                      <a:r>
                        <a:rPr lang="en-US" sz="1000" b="1" i="0" u="none" strike="noStrike" dirty="0">
                          <a:solidFill>
                            <a:srgbClr val="203864"/>
                          </a:solidFill>
                          <a:effectLst/>
                          <a:latin typeface="Arial" panose="020B0604020202020204" pitchFamily="34" charset="0"/>
                        </a:rPr>
                        <a:t>2021</a:t>
                      </a:r>
                    </a:p>
                  </a:txBody>
                  <a:tcPr marL="0" marR="0" marT="0" marB="0" anchor="ctr"/>
                </a:tc>
                <a:tc>
                  <a:txBody>
                    <a:bodyPr/>
                    <a:lstStyle/>
                    <a:p>
                      <a:pPr algn="ctr" rtl="0" fontAlgn="ctr"/>
                      <a:r>
                        <a:rPr lang="en-US" sz="1000" b="1" i="0" u="none" strike="noStrike" dirty="0">
                          <a:solidFill>
                            <a:srgbClr val="203864"/>
                          </a:solidFill>
                          <a:effectLst/>
                          <a:latin typeface="Arial" panose="020B0604020202020204" pitchFamily="34" charset="0"/>
                        </a:rPr>
                        <a:t>2022</a:t>
                      </a:r>
                    </a:p>
                  </a:txBody>
                  <a:tcPr marL="0" marR="0" marT="0" marB="0" anchor="ctr"/>
                </a:tc>
                <a:tc>
                  <a:txBody>
                    <a:bodyPr/>
                    <a:lstStyle/>
                    <a:p>
                      <a:pPr algn="ctr" rtl="0" fontAlgn="ctr"/>
                      <a:r>
                        <a:rPr lang="mn-MN" sz="1000" b="1" i="0" u="none" strike="noStrike" dirty="0">
                          <a:solidFill>
                            <a:srgbClr val="203864"/>
                          </a:solidFill>
                          <a:effectLst/>
                          <a:latin typeface="Arial" panose="020B0604020202020204" pitchFamily="34" charset="0"/>
                        </a:rPr>
                        <a:t>Төсөв</a:t>
                      </a:r>
                    </a:p>
                  </a:txBody>
                  <a:tcPr marL="0" marR="0" marT="0" marB="0" anchor="ctr"/>
                </a:tc>
                <a:tc>
                  <a:txBody>
                    <a:bodyPr/>
                    <a:lstStyle/>
                    <a:p>
                      <a:pPr algn="ctr" rtl="0" fontAlgn="ctr"/>
                      <a:r>
                        <a:rPr lang="mn-MN" sz="1000" b="1" i="0" u="none" strike="noStrike" dirty="0">
                          <a:solidFill>
                            <a:srgbClr val="203864"/>
                          </a:solidFill>
                          <a:effectLst/>
                          <a:latin typeface="Arial" panose="020B0604020202020204" pitchFamily="34" charset="0"/>
                        </a:rPr>
                        <a:t>ӨОМҮ</a:t>
                      </a:r>
                    </a:p>
                  </a:txBody>
                  <a:tcPr marL="0" marR="0" marT="0" marB="0" anchor="ctr"/>
                </a:tc>
                <a:tc>
                  <a:txBody>
                    <a:bodyPr/>
                    <a:lstStyle/>
                    <a:p>
                      <a:pPr algn="ctr" rtl="0" fontAlgn="ctr"/>
                      <a:r>
                        <a:rPr lang="mn-MN" sz="1000" b="1" i="0" u="none" strike="noStrike" dirty="0">
                          <a:solidFill>
                            <a:srgbClr val="203864"/>
                          </a:solidFill>
                          <a:effectLst/>
                          <a:latin typeface="Arial" panose="020B0604020202020204" pitchFamily="34" charset="0"/>
                        </a:rPr>
                        <a:t>ТГХ</a:t>
                      </a:r>
                    </a:p>
                  </a:txBody>
                  <a:tcPr marL="0" marR="0" marT="0" marB="0" anchor="ctr"/>
                </a:tc>
                <a:extLst>
                  <a:ext uri="{0D108BD9-81ED-4DB2-BD59-A6C34878D82A}">
                    <a16:rowId xmlns:a16="http://schemas.microsoft.com/office/drawing/2014/main" val="4049323062"/>
                  </a:ext>
                </a:extLst>
              </a:tr>
              <a:tr h="439912">
                <a:tc>
                  <a:txBody>
                    <a:bodyPr/>
                    <a:lstStyle/>
                    <a:p>
                      <a:pPr algn="l" rtl="0" fontAlgn="ctr"/>
                      <a:r>
                        <a:rPr lang="mn-MN" sz="1000" u="none" strike="noStrike" dirty="0">
                          <a:effectLst/>
                          <a:latin typeface="Arial" panose="020B0604020202020204" pitchFamily="34" charset="0"/>
                          <a:cs typeface="Arial" panose="020B0604020202020204" pitchFamily="34" charset="0"/>
                        </a:rPr>
                        <a:t> Бетон зуурмагийн орлого </a:t>
                      </a:r>
                      <a:endParaRPr lang="mn-MN"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11,401,180</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7,508,283</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11,335,958</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20,953,030</a:t>
                      </a:r>
                    </a:p>
                  </a:txBody>
                  <a:tcPr marL="0" marR="0" marT="0" marB="0" anchor="ctr"/>
                </a:tc>
                <a:tc>
                  <a:txBody>
                    <a:bodyPr/>
                    <a:lstStyle/>
                    <a:p>
                      <a:pPr algn="l" rtl="0" fontAlgn="ctr"/>
                      <a:r>
                        <a:rPr lang="en-US" sz="1000" b="0" i="0" u="none" strike="noStrike">
                          <a:solidFill>
                            <a:srgbClr val="000000"/>
                          </a:solidFill>
                          <a:effectLst/>
                          <a:latin typeface="Arial" panose="020B0604020202020204" pitchFamily="34" charset="0"/>
                        </a:rPr>
                        <a:t> 16,758,269  </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185%</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125%</a:t>
                      </a:r>
                    </a:p>
                  </a:txBody>
                  <a:tcPr marL="0" marR="0" marT="0" marB="0" anchor="ctr"/>
                </a:tc>
                <a:extLst>
                  <a:ext uri="{0D108BD9-81ED-4DB2-BD59-A6C34878D82A}">
                    <a16:rowId xmlns:a16="http://schemas.microsoft.com/office/drawing/2014/main" val="3341234549"/>
                  </a:ext>
                </a:extLst>
              </a:tr>
              <a:tr h="439912">
                <a:tc>
                  <a:txBody>
                    <a:bodyPr/>
                    <a:lstStyle/>
                    <a:p>
                      <a:pPr algn="l" rtl="0" fontAlgn="ctr"/>
                      <a:r>
                        <a:rPr lang="mn-MN" sz="1000" u="none" strike="noStrike">
                          <a:effectLst/>
                          <a:latin typeface="Arial" panose="020B0604020202020204" pitchFamily="34" charset="0"/>
                          <a:cs typeface="Arial" panose="020B0604020202020204" pitchFamily="34" charset="0"/>
                        </a:rPr>
                        <a:t> Помпны орлого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rtl="0" fontAlgn="ctr"/>
                      <a:r>
                        <a:rPr lang="en-US" sz="1000" b="0" i="0" u="none" strike="noStrike" dirty="0">
                          <a:solidFill>
                            <a:srgbClr val="000000"/>
                          </a:solidFill>
                          <a:effectLst/>
                          <a:latin typeface="Arial" panose="020B0604020202020204" pitchFamily="34" charset="0"/>
                        </a:rPr>
                        <a:t>153,425</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11,224</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171,637</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210,181</a:t>
                      </a:r>
                    </a:p>
                  </a:txBody>
                  <a:tcPr marL="0" marR="0" marT="0" marB="0" anchor="ctr"/>
                </a:tc>
                <a:tc>
                  <a:txBody>
                    <a:bodyPr/>
                    <a:lstStyle/>
                    <a:p>
                      <a:pPr algn="l" rtl="0" fontAlgn="ctr"/>
                      <a:r>
                        <a:rPr lang="en-US" sz="1000" b="0" i="0" u="none" strike="noStrike">
                          <a:solidFill>
                            <a:srgbClr val="000000"/>
                          </a:solidFill>
                          <a:effectLst/>
                          <a:latin typeface="Arial" panose="020B0604020202020204" pitchFamily="34" charset="0"/>
                        </a:rPr>
                        <a:t>      268,781  </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122%</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78%</a:t>
                      </a:r>
                    </a:p>
                  </a:txBody>
                  <a:tcPr marL="0" marR="0" marT="0" marB="0" anchor="ctr"/>
                </a:tc>
                <a:extLst>
                  <a:ext uri="{0D108BD9-81ED-4DB2-BD59-A6C34878D82A}">
                    <a16:rowId xmlns:a16="http://schemas.microsoft.com/office/drawing/2014/main" val="2671862701"/>
                  </a:ext>
                </a:extLst>
              </a:tr>
              <a:tr h="439912">
                <a:tc>
                  <a:txBody>
                    <a:bodyPr/>
                    <a:lstStyle/>
                    <a:p>
                      <a:pPr algn="l" rtl="0" fontAlgn="ctr"/>
                      <a:r>
                        <a:rPr lang="mn-MN" sz="1000" u="none" strike="noStrike" dirty="0">
                          <a:effectLst/>
                          <a:latin typeface="Arial" panose="020B0604020202020204" pitchFamily="34" charset="0"/>
                          <a:cs typeface="Arial" panose="020B0604020202020204" pitchFamily="34" charset="0"/>
                        </a:rPr>
                        <a:t> Түрээсийн орлого </a:t>
                      </a:r>
                      <a:endParaRPr lang="mn-MN"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127,500</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111,063</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26,913</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17,176</a:t>
                      </a:r>
                    </a:p>
                  </a:txBody>
                  <a:tcPr marL="0" marR="0" marT="0" marB="0" anchor="ctr"/>
                </a:tc>
                <a:tc>
                  <a:txBody>
                    <a:bodyPr/>
                    <a:lstStyle/>
                    <a:p>
                      <a:pPr algn="l" rtl="0" fontAlgn="ctr"/>
                      <a:r>
                        <a:rPr lang="en-US" sz="1000" b="0" i="0" u="none" strike="noStrike">
                          <a:solidFill>
                            <a:srgbClr val="000000"/>
                          </a:solidFill>
                          <a:effectLst/>
                          <a:latin typeface="Arial" panose="020B0604020202020204" pitchFamily="34" charset="0"/>
                        </a:rPr>
                        <a:t>              -    </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64%</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 </a:t>
                      </a:r>
                    </a:p>
                  </a:txBody>
                  <a:tcPr marL="0" marR="0" marT="0" marB="0" anchor="ctr"/>
                </a:tc>
                <a:extLst>
                  <a:ext uri="{0D108BD9-81ED-4DB2-BD59-A6C34878D82A}">
                    <a16:rowId xmlns:a16="http://schemas.microsoft.com/office/drawing/2014/main" val="413666450"/>
                  </a:ext>
                </a:extLst>
              </a:tr>
              <a:tr h="439912">
                <a:tc>
                  <a:txBody>
                    <a:bodyPr/>
                    <a:lstStyle/>
                    <a:p>
                      <a:pPr algn="l" rtl="0" fontAlgn="ctr"/>
                      <a:r>
                        <a:rPr lang="mn-MN" sz="1000" u="none" strike="noStrike">
                          <a:effectLst/>
                          <a:latin typeface="Arial" panose="020B0604020202020204" pitchFamily="34" charset="0"/>
                          <a:cs typeface="Arial" panose="020B0604020202020204" pitchFamily="34" charset="0"/>
                        </a:rPr>
                        <a:t> Түлш борлуулалтын орлого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440,829</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35,288</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167,691</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206,476</a:t>
                      </a:r>
                    </a:p>
                  </a:txBody>
                  <a:tcPr marL="0" marR="0" marT="0" marB="0" anchor="ctr"/>
                </a:tc>
                <a:tc>
                  <a:txBody>
                    <a:bodyPr/>
                    <a:lstStyle/>
                    <a:p>
                      <a:pPr algn="l" rtl="0" fontAlgn="ctr"/>
                      <a:r>
                        <a:rPr lang="en-US" sz="1000" b="0" i="0" u="none" strike="noStrike">
                          <a:solidFill>
                            <a:srgbClr val="000000"/>
                          </a:solidFill>
                          <a:effectLst/>
                          <a:latin typeface="Arial" panose="020B0604020202020204" pitchFamily="34" charset="0"/>
                        </a:rPr>
                        <a:t>      204,200  </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123%</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101%</a:t>
                      </a:r>
                    </a:p>
                  </a:txBody>
                  <a:tcPr marL="0" marR="0" marT="0" marB="0" anchor="ctr"/>
                </a:tc>
                <a:extLst>
                  <a:ext uri="{0D108BD9-81ED-4DB2-BD59-A6C34878D82A}">
                    <a16:rowId xmlns:a16="http://schemas.microsoft.com/office/drawing/2014/main" val="1392028288"/>
                  </a:ext>
                </a:extLst>
              </a:tr>
              <a:tr h="439912">
                <a:tc>
                  <a:txBody>
                    <a:bodyPr/>
                    <a:lstStyle/>
                    <a:p>
                      <a:pPr algn="l" rtl="0" fontAlgn="ctr"/>
                      <a:r>
                        <a:rPr lang="mn-MN" sz="1000" u="none" strike="noStrike">
                          <a:effectLst/>
                          <a:latin typeface="Arial" panose="020B0604020202020204" pitchFamily="34" charset="0"/>
                          <a:cs typeface="Arial" panose="020B0604020202020204" pitchFamily="34" charset="0"/>
                        </a:rPr>
                        <a:t>Байр борлуулалтын орлого</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1,395,474</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2,585,283</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2,302,623</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3,361,567</a:t>
                      </a:r>
                    </a:p>
                  </a:txBody>
                  <a:tcPr marL="0" marR="0" marT="0" marB="0" anchor="ctr"/>
                </a:tc>
                <a:tc>
                  <a:txBody>
                    <a:bodyPr/>
                    <a:lstStyle/>
                    <a:p>
                      <a:pPr algn="l" rtl="0" fontAlgn="ctr"/>
                      <a:r>
                        <a:rPr lang="en-US" sz="1000" b="0" i="0" u="none" strike="noStrike">
                          <a:solidFill>
                            <a:srgbClr val="000000"/>
                          </a:solidFill>
                          <a:effectLst/>
                          <a:latin typeface="Arial" panose="020B0604020202020204" pitchFamily="34" charset="0"/>
                        </a:rPr>
                        <a:t>              -    </a:t>
                      </a:r>
                    </a:p>
                  </a:txBody>
                  <a:tcPr marL="0" marR="0" marT="0" marB="0" anchor="ctr"/>
                </a:tc>
                <a:tc>
                  <a:txBody>
                    <a:bodyPr/>
                    <a:lstStyle/>
                    <a:p>
                      <a:pPr algn="r" rtl="0" fontAlgn="ctr"/>
                      <a:r>
                        <a:rPr lang="en-US" sz="1000" b="0" i="0" u="none" strike="noStrike">
                          <a:solidFill>
                            <a:srgbClr val="000000"/>
                          </a:solidFill>
                          <a:effectLst/>
                          <a:latin typeface="Arial" panose="020B0604020202020204" pitchFamily="34" charset="0"/>
                        </a:rPr>
                        <a:t>146%</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 </a:t>
                      </a:r>
                    </a:p>
                  </a:txBody>
                  <a:tcPr marL="0" marR="0" marT="0" marB="0" anchor="ctr"/>
                </a:tc>
                <a:extLst>
                  <a:ext uri="{0D108BD9-81ED-4DB2-BD59-A6C34878D82A}">
                    <a16:rowId xmlns:a16="http://schemas.microsoft.com/office/drawing/2014/main" val="3667788770"/>
                  </a:ext>
                </a:extLst>
              </a:tr>
              <a:tr h="456833">
                <a:tc>
                  <a:txBody>
                    <a:bodyPr/>
                    <a:lstStyle/>
                    <a:p>
                      <a:pPr algn="l" rtl="0" fontAlgn="ctr"/>
                      <a:r>
                        <a:rPr lang="mn-MN" sz="1000" u="none" strike="noStrike" dirty="0">
                          <a:effectLst/>
                          <a:latin typeface="Arial" panose="020B0604020202020204" pitchFamily="34" charset="0"/>
                          <a:cs typeface="Arial" panose="020B0604020202020204" pitchFamily="34" charset="0"/>
                        </a:rPr>
                        <a:t> Нийт борлуулалтын орлого </a:t>
                      </a:r>
                      <a:endParaRPr lang="mn-MN" sz="10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r" rtl="0" fontAlgn="ctr"/>
                      <a:r>
                        <a:rPr lang="en-US" sz="1000" b="1" i="0" u="none" strike="noStrike">
                          <a:solidFill>
                            <a:srgbClr val="10253F"/>
                          </a:solidFill>
                          <a:effectLst/>
                          <a:latin typeface="Arial" panose="020B0604020202020204" pitchFamily="34" charset="0"/>
                        </a:rPr>
                        <a:t>13,518,408</a:t>
                      </a:r>
                    </a:p>
                  </a:txBody>
                  <a:tcPr marL="0" marR="0" marT="0" marB="0" anchor="ctr"/>
                </a:tc>
                <a:tc>
                  <a:txBody>
                    <a:bodyPr/>
                    <a:lstStyle/>
                    <a:p>
                      <a:pPr algn="r" rtl="0" fontAlgn="ctr"/>
                      <a:r>
                        <a:rPr lang="en-US" sz="1000" b="1" i="0" u="none" strike="noStrike">
                          <a:solidFill>
                            <a:srgbClr val="10253F"/>
                          </a:solidFill>
                          <a:effectLst/>
                          <a:latin typeface="Arial" panose="020B0604020202020204" pitchFamily="34" charset="0"/>
                        </a:rPr>
                        <a:t>10,251,141</a:t>
                      </a:r>
                    </a:p>
                  </a:txBody>
                  <a:tcPr marL="0" marR="0" marT="0" marB="0" anchor="ctr"/>
                </a:tc>
                <a:tc>
                  <a:txBody>
                    <a:bodyPr/>
                    <a:lstStyle/>
                    <a:p>
                      <a:pPr algn="r" rtl="0" fontAlgn="ctr"/>
                      <a:r>
                        <a:rPr lang="en-US" sz="1000" b="1" i="0" u="none" strike="noStrike">
                          <a:solidFill>
                            <a:srgbClr val="10253F"/>
                          </a:solidFill>
                          <a:effectLst/>
                          <a:latin typeface="Arial" panose="020B0604020202020204" pitchFamily="34" charset="0"/>
                        </a:rPr>
                        <a:t>14,004,822</a:t>
                      </a:r>
                    </a:p>
                  </a:txBody>
                  <a:tcPr marL="0" marR="0" marT="0" marB="0" anchor="ctr"/>
                </a:tc>
                <a:tc>
                  <a:txBody>
                    <a:bodyPr/>
                    <a:lstStyle/>
                    <a:p>
                      <a:pPr algn="r" rtl="0" fontAlgn="ctr"/>
                      <a:r>
                        <a:rPr lang="en-US" sz="1000" b="1" i="0" u="none" strike="noStrike">
                          <a:solidFill>
                            <a:srgbClr val="10253F"/>
                          </a:solidFill>
                          <a:effectLst/>
                          <a:latin typeface="Arial" panose="020B0604020202020204" pitchFamily="34" charset="0"/>
                        </a:rPr>
                        <a:t>24,748,430</a:t>
                      </a:r>
                    </a:p>
                  </a:txBody>
                  <a:tcPr marL="0" marR="0" marT="0" marB="0" anchor="ctr"/>
                </a:tc>
                <a:tc>
                  <a:txBody>
                    <a:bodyPr/>
                    <a:lstStyle/>
                    <a:p>
                      <a:pPr algn="l" rtl="0" fontAlgn="ctr"/>
                      <a:r>
                        <a:rPr lang="en-US" sz="1000" b="1" i="0" u="none" strike="noStrike">
                          <a:solidFill>
                            <a:srgbClr val="10253F"/>
                          </a:solidFill>
                          <a:effectLst/>
                          <a:latin typeface="Arial" panose="020B0604020202020204" pitchFamily="34" charset="0"/>
                        </a:rPr>
                        <a:t> 17,231,251  </a:t>
                      </a:r>
                    </a:p>
                  </a:txBody>
                  <a:tcPr marL="0" marR="0" marT="0" marB="0" anchor="ctr"/>
                </a:tc>
                <a:tc>
                  <a:txBody>
                    <a:bodyPr/>
                    <a:lstStyle/>
                    <a:p>
                      <a:pPr algn="r" rtl="0" fontAlgn="ctr"/>
                      <a:r>
                        <a:rPr lang="en-US" sz="1000" b="1" i="0" u="none" strike="noStrike">
                          <a:solidFill>
                            <a:srgbClr val="10253F"/>
                          </a:solidFill>
                          <a:effectLst/>
                          <a:latin typeface="Arial" panose="020B0604020202020204" pitchFamily="34" charset="0"/>
                        </a:rPr>
                        <a:t>177%</a:t>
                      </a:r>
                    </a:p>
                  </a:txBody>
                  <a:tcPr marL="0" marR="0" marT="0" marB="0" anchor="ctr"/>
                </a:tc>
                <a:tc>
                  <a:txBody>
                    <a:bodyPr/>
                    <a:lstStyle/>
                    <a:p>
                      <a:pPr algn="r" rtl="0" fontAlgn="ctr"/>
                      <a:r>
                        <a:rPr lang="en-US" sz="1000" b="1" i="0" u="none" strike="noStrike" dirty="0">
                          <a:solidFill>
                            <a:srgbClr val="10253F"/>
                          </a:solidFill>
                          <a:effectLst/>
                          <a:latin typeface="Arial" panose="020B0604020202020204" pitchFamily="34" charset="0"/>
                        </a:rPr>
                        <a:t>144%</a:t>
                      </a:r>
                    </a:p>
                  </a:txBody>
                  <a:tcPr marL="0" marR="0" marT="0" marB="0" anchor="ctr"/>
                </a:tc>
                <a:extLst>
                  <a:ext uri="{0D108BD9-81ED-4DB2-BD59-A6C34878D82A}">
                    <a16:rowId xmlns:a16="http://schemas.microsoft.com/office/drawing/2014/main" val="3924622130"/>
                  </a:ext>
                </a:extLst>
              </a:tr>
            </a:tbl>
          </a:graphicData>
        </a:graphic>
      </p:graphicFrame>
    </p:spTree>
    <p:extLst>
      <p:ext uri="{BB962C8B-B14F-4D97-AF65-F5344CB8AC3E}">
        <p14:creationId xmlns:p14="http://schemas.microsoft.com/office/powerpoint/2010/main" val="174491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noAutofit/>
          </a:bodyPr>
          <a:lstStyle/>
          <a:p>
            <a:r>
              <a:rPr lang="mn-MN" sz="3200" dirty="0">
                <a:latin typeface="Arial" panose="020B0604020202020204" pitchFamily="34" charset="0"/>
                <a:ea typeface="Roboto" panose="02000000000000000000" pitchFamily="2" charset="0"/>
                <a:cs typeface="Arial" panose="020B0604020202020204" pitchFamily="34" charset="0"/>
              </a:rPr>
              <a:t>Санхүүгийн тайлан</a:t>
            </a:r>
            <a:br>
              <a:rPr lang="en-US" sz="2800" dirty="0">
                <a:latin typeface="Arial" panose="020B0604020202020204" pitchFamily="34" charset="0"/>
                <a:ea typeface="Roboto" panose="02000000000000000000" pitchFamily="2" charset="0"/>
                <a:cs typeface="Arial" panose="020B0604020202020204" pitchFamily="34" charset="0"/>
              </a:rPr>
            </a:br>
            <a:r>
              <a:rPr lang="mn-MN" sz="2000" dirty="0">
                <a:latin typeface="Arial" panose="020B0604020202020204" pitchFamily="34" charset="0"/>
                <a:ea typeface="Roboto" panose="02000000000000000000" pitchFamily="2" charset="0"/>
                <a:cs typeface="Arial" panose="020B0604020202020204" pitchFamily="34" charset="0"/>
              </a:rPr>
              <a:t>ББӨ-ийн тайлан</a:t>
            </a:r>
            <a:endParaRPr lang="mn-MN" sz="2800" dirty="0">
              <a:latin typeface="Arial" panose="020B0604020202020204" pitchFamily="34" charset="0"/>
              <a:ea typeface="Roboto" panose="02000000000000000000" pitchFamily="2" charset="0"/>
              <a:cs typeface="Arial" panose="020B0604020202020204" pitchFamily="34" charset="0"/>
            </a:endParaRPr>
          </a:p>
        </p:txBody>
      </p:sp>
      <p:sp>
        <p:nvSpPr>
          <p:cNvPr id="16" name="Text Placeholder 5"/>
          <p:cNvSpPr txBox="1">
            <a:spLocks/>
          </p:cNvSpPr>
          <p:nvPr/>
        </p:nvSpPr>
        <p:spPr>
          <a:xfrm>
            <a:off x="483477" y="1564086"/>
            <a:ext cx="5036480" cy="51411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anose="020B0604020202020204" pitchFamily="34" charset="0"/>
                <a:cs typeface="Arial" pitchFamily="34" charset="0"/>
              </a:rPr>
              <a:t>ББӨ-ийн тайлан</a:t>
            </a:r>
          </a:p>
          <a:p>
            <a:pPr algn="just">
              <a:lnSpc>
                <a:spcPct val="150000"/>
              </a:lnSpc>
            </a:pPr>
            <a:r>
              <a:rPr lang="mn-MN" sz="1400" dirty="0">
                <a:latin typeface="Arial" pitchFamily="34" charset="0"/>
                <a:cs typeface="Arial" pitchFamily="34" charset="0"/>
              </a:rPr>
              <a:t>ББӨ-ийн тайлангаас харахад 2022 онд өмнөх 2 оноос өртөг нэмэгдсэн байна. Шалтгаан нь:</a:t>
            </a:r>
          </a:p>
          <a:p>
            <a:pPr algn="just">
              <a:lnSpc>
                <a:spcPct val="150000"/>
              </a:lnSpc>
            </a:pPr>
            <a:r>
              <a:rPr lang="mn-MN" sz="1400" dirty="0">
                <a:latin typeface="Arial" pitchFamily="34" charset="0"/>
                <a:cs typeface="Arial" pitchFamily="34" charset="0"/>
              </a:rPr>
              <a:t>1. 2021 онтой харьцуулахад тоо хэмжээ 38%-аар өссөн, мөн үнийн өсөлтөөс олон түүхий эдийн нэгжийн үнэ  өртөг өссөн учир нийт өртөг өссөн. Материалын зардал үнийн өсөлт тоо хэмжээнээс шалтгаалж 72%-аар өссөн. </a:t>
            </a:r>
          </a:p>
          <a:p>
            <a:pPr algn="just">
              <a:lnSpc>
                <a:spcPct val="150000"/>
              </a:lnSpc>
            </a:pPr>
            <a:r>
              <a:rPr lang="mn-MN" sz="1400" dirty="0">
                <a:latin typeface="Arial" pitchFamily="34" charset="0"/>
                <a:cs typeface="Arial" pitchFamily="34" charset="0"/>
              </a:rPr>
              <a:t>Үүнд: 2019 онд цемент 165,000  төгрөг байсан бол 2021 онд 205,000 төгрөг, 2022 онд 390-580,000 болж өссөн, мөн химийн нэмэлт хил гааль хаалттай, тээврийн зардал өссөн.</a:t>
            </a:r>
          </a:p>
        </p:txBody>
      </p:sp>
      <p:graphicFrame>
        <p:nvGraphicFramePr>
          <p:cNvPr id="12" name="Table 11">
            <a:extLst>
              <a:ext uri="{FF2B5EF4-FFF2-40B4-BE49-F238E27FC236}">
                <a16:creationId xmlns:a16="http://schemas.microsoft.com/office/drawing/2014/main" id="{7B5A66E7-D83D-4381-B098-A1E856DC4C65}"/>
              </a:ext>
            </a:extLst>
          </p:cNvPr>
          <p:cNvGraphicFramePr>
            <a:graphicFrameLocks noGrp="1"/>
          </p:cNvGraphicFramePr>
          <p:nvPr>
            <p:extLst>
              <p:ext uri="{D42A27DB-BD31-4B8C-83A1-F6EECF244321}">
                <p14:modId xmlns:p14="http://schemas.microsoft.com/office/powerpoint/2010/main" val="2621130073"/>
              </p:ext>
            </p:extLst>
          </p:nvPr>
        </p:nvGraphicFramePr>
        <p:xfrm>
          <a:off x="5685057" y="1902746"/>
          <a:ext cx="5968998" cy="3562222"/>
        </p:xfrm>
        <a:graphic>
          <a:graphicData uri="http://schemas.openxmlformats.org/drawingml/2006/table">
            <a:tbl>
              <a:tblPr firstRow="1" bandRow="1">
                <a:tableStyleId>{0E3FDE45-AF77-4B5C-9715-49D594BDF05E}</a:tableStyleId>
              </a:tblPr>
              <a:tblGrid>
                <a:gridCol w="1631950">
                  <a:extLst>
                    <a:ext uri="{9D8B030D-6E8A-4147-A177-3AD203B41FA5}">
                      <a16:colId xmlns:a16="http://schemas.microsoft.com/office/drawing/2014/main" val="768236518"/>
                    </a:ext>
                  </a:extLst>
                </a:gridCol>
                <a:gridCol w="977899">
                  <a:extLst>
                    <a:ext uri="{9D8B030D-6E8A-4147-A177-3AD203B41FA5}">
                      <a16:colId xmlns:a16="http://schemas.microsoft.com/office/drawing/2014/main" val="3929972816"/>
                    </a:ext>
                  </a:extLst>
                </a:gridCol>
                <a:gridCol w="977899">
                  <a:extLst>
                    <a:ext uri="{9D8B030D-6E8A-4147-A177-3AD203B41FA5}">
                      <a16:colId xmlns:a16="http://schemas.microsoft.com/office/drawing/2014/main" val="2071696111"/>
                    </a:ext>
                  </a:extLst>
                </a:gridCol>
                <a:gridCol w="762000">
                  <a:extLst>
                    <a:ext uri="{9D8B030D-6E8A-4147-A177-3AD203B41FA5}">
                      <a16:colId xmlns:a16="http://schemas.microsoft.com/office/drawing/2014/main" val="2397154403"/>
                    </a:ext>
                  </a:extLst>
                </a:gridCol>
                <a:gridCol w="920750">
                  <a:extLst>
                    <a:ext uri="{9D8B030D-6E8A-4147-A177-3AD203B41FA5}">
                      <a16:colId xmlns:a16="http://schemas.microsoft.com/office/drawing/2014/main" val="3046462244"/>
                    </a:ext>
                  </a:extLst>
                </a:gridCol>
                <a:gridCol w="698500">
                  <a:extLst>
                    <a:ext uri="{9D8B030D-6E8A-4147-A177-3AD203B41FA5}">
                      <a16:colId xmlns:a16="http://schemas.microsoft.com/office/drawing/2014/main" val="1734144188"/>
                    </a:ext>
                  </a:extLst>
                </a:gridCol>
              </a:tblGrid>
              <a:tr h="226687">
                <a:tc gridSpan="4">
                  <a:txBody>
                    <a:bodyPr/>
                    <a:lstStyle/>
                    <a:p>
                      <a:pPr algn="l" fontAlgn="ctr"/>
                      <a:r>
                        <a:rPr lang="mn-MN" sz="1000" u="none" strike="noStrike">
                          <a:effectLst/>
                          <a:latin typeface="Arial" panose="020B0604020202020204" pitchFamily="34" charset="0"/>
                          <a:cs typeface="Arial" panose="020B0604020202020204" pitchFamily="34" charset="0"/>
                        </a:rPr>
                        <a:t>ББӨ-ийн тайлан /мянган төгрөгөөр/</a:t>
                      </a:r>
                      <a:endParaRPr lang="mn-MN"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100" u="none" strike="noStrike">
                          <a:effectLst/>
                          <a:latin typeface="Arial" panose="020B0604020202020204" pitchFamily="34" charset="0"/>
                          <a:cs typeface="Arial" panose="020B0604020202020204" pitchFamily="34" charset="0"/>
                        </a:rPr>
                        <a:t> </a:t>
                      </a:r>
                      <a:endParaRPr lang="en-US" sz="1100" b="0" i="0" u="none" strike="noStrike">
                        <a:solidFill>
                          <a:srgbClr val="10253F"/>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6194185"/>
                  </a:ext>
                </a:extLst>
              </a:tr>
              <a:tr h="226687">
                <a:tc>
                  <a:txBody>
                    <a:bodyPr/>
                    <a:lstStyle/>
                    <a:p>
                      <a:pPr algn="ctr" fontAlgn="ctr"/>
                      <a:r>
                        <a:rPr lang="mn-MN" sz="1000" b="1" u="none" strike="noStrike" dirty="0">
                          <a:effectLst/>
                          <a:latin typeface="Arial" panose="020B0604020202020204" pitchFamily="34" charset="0"/>
                          <a:cs typeface="Arial" panose="020B0604020202020204" pitchFamily="34" charset="0"/>
                        </a:rPr>
                        <a:t>Үзүүлэлт</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000" b="1" i="0" u="none" strike="noStrike">
                          <a:solidFill>
                            <a:srgbClr val="000000"/>
                          </a:solidFill>
                          <a:effectLst/>
                          <a:latin typeface="Arial" panose="020B0604020202020204" pitchFamily="34" charset="0"/>
                        </a:rPr>
                        <a:t>2019 он</a:t>
                      </a:r>
                    </a:p>
                  </a:txBody>
                  <a:tcPr marL="0" marR="0" marT="0" marB="0" anchor="ctr"/>
                </a:tc>
                <a:tc>
                  <a:txBody>
                    <a:bodyPr/>
                    <a:lstStyle/>
                    <a:p>
                      <a:pPr algn="ctr" fontAlgn="ctr"/>
                      <a:r>
                        <a:rPr lang="mn-MN" sz="1000" b="1" i="0" u="none" strike="noStrike">
                          <a:solidFill>
                            <a:srgbClr val="000000"/>
                          </a:solidFill>
                          <a:effectLst/>
                          <a:latin typeface="Arial" panose="020B0604020202020204" pitchFamily="34" charset="0"/>
                        </a:rPr>
                        <a:t>2020 он</a:t>
                      </a:r>
                    </a:p>
                  </a:txBody>
                  <a:tcPr marL="0" marR="0" marT="0" marB="0" anchor="ctr"/>
                </a:tc>
                <a:tc>
                  <a:txBody>
                    <a:bodyPr/>
                    <a:lstStyle/>
                    <a:p>
                      <a:pPr algn="ctr" fontAlgn="ctr"/>
                      <a:r>
                        <a:rPr lang="mn-MN" sz="1000" b="1" i="0" u="none" strike="noStrike">
                          <a:solidFill>
                            <a:srgbClr val="000000"/>
                          </a:solidFill>
                          <a:effectLst/>
                          <a:latin typeface="Arial" panose="020B0604020202020204" pitchFamily="34" charset="0"/>
                        </a:rPr>
                        <a:t>2021 он</a:t>
                      </a:r>
                    </a:p>
                  </a:txBody>
                  <a:tcPr marL="0" marR="0" marT="0" marB="0" anchor="ctr"/>
                </a:tc>
                <a:tc>
                  <a:txBody>
                    <a:bodyPr/>
                    <a:lstStyle/>
                    <a:p>
                      <a:pPr algn="ctr" fontAlgn="ctr"/>
                      <a:r>
                        <a:rPr lang="mn-MN" sz="1000" b="1" i="0" u="none" strike="noStrike" dirty="0">
                          <a:solidFill>
                            <a:srgbClr val="000000"/>
                          </a:solidFill>
                          <a:effectLst/>
                          <a:latin typeface="Arial" panose="020B0604020202020204" pitchFamily="34" charset="0"/>
                        </a:rPr>
                        <a:t>2022 он</a:t>
                      </a:r>
                    </a:p>
                  </a:txBody>
                  <a:tcPr marL="0" marR="0" marT="0" marB="0" anchor="ctr"/>
                </a:tc>
                <a:tc>
                  <a:txBody>
                    <a:bodyPr/>
                    <a:lstStyle/>
                    <a:p>
                      <a:pPr algn="ctr" rtl="0" fontAlgn="ctr"/>
                      <a:r>
                        <a:rPr lang="en-US" sz="1100" b="1" i="0" u="none" strike="noStrike" dirty="0">
                          <a:solidFill>
                            <a:srgbClr val="10253F"/>
                          </a:solidFill>
                          <a:effectLst/>
                          <a:latin typeface="Arial" panose="020B0604020202020204" pitchFamily="34" charset="0"/>
                        </a:rPr>
                        <a:t>2022/2021</a:t>
                      </a:r>
                    </a:p>
                  </a:txBody>
                  <a:tcPr marL="0" marR="0" marT="0" marB="0" anchor="ctr"/>
                </a:tc>
                <a:extLst>
                  <a:ext uri="{0D108BD9-81ED-4DB2-BD59-A6C34878D82A}">
                    <a16:rowId xmlns:a16="http://schemas.microsoft.com/office/drawing/2014/main" val="3142982250"/>
                  </a:ext>
                </a:extLst>
              </a:tr>
              <a:tr h="388606">
                <a:tc>
                  <a:txBody>
                    <a:bodyPr/>
                    <a:lstStyle/>
                    <a:p>
                      <a:pPr algn="ctr" fontAlgn="ctr"/>
                      <a:r>
                        <a:rPr lang="mn-MN" sz="1000" b="1" u="none" strike="noStrike" dirty="0">
                          <a:effectLst/>
                          <a:latin typeface="Arial" panose="020B0604020202020204" pitchFamily="34" charset="0"/>
                          <a:cs typeface="Arial" panose="020B0604020202020204" pitchFamily="34" charset="0"/>
                        </a:rPr>
                        <a:t>ББӨ</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10,366,181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8,780,700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11,151,530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18,075,701 </a:t>
                      </a:r>
                    </a:p>
                  </a:txBody>
                  <a:tcPr marL="0" marR="0" marT="0" marB="0" anchor="ctr"/>
                </a:tc>
                <a:tc>
                  <a:txBody>
                    <a:bodyPr/>
                    <a:lstStyle/>
                    <a:p>
                      <a:pPr algn="r" fontAlgn="ctr"/>
                      <a:r>
                        <a:rPr lang="en-US" sz="1000" b="0" i="0" u="none" strike="noStrike" dirty="0">
                          <a:solidFill>
                            <a:srgbClr val="000000"/>
                          </a:solidFill>
                          <a:effectLst/>
                          <a:latin typeface="Arial" panose="020B0604020202020204" pitchFamily="34" charset="0"/>
                        </a:rPr>
                        <a:t>162%</a:t>
                      </a:r>
                    </a:p>
                  </a:txBody>
                  <a:tcPr marL="0" marR="0" marT="0" marB="0" anchor="ctr"/>
                </a:tc>
                <a:extLst>
                  <a:ext uri="{0D108BD9-81ED-4DB2-BD59-A6C34878D82A}">
                    <a16:rowId xmlns:a16="http://schemas.microsoft.com/office/drawing/2014/main" val="355427429"/>
                  </a:ext>
                </a:extLst>
              </a:tr>
              <a:tr h="388606">
                <a:tc>
                  <a:txBody>
                    <a:bodyPr/>
                    <a:lstStyle/>
                    <a:p>
                      <a:pPr algn="l" fontAlgn="ctr"/>
                      <a:r>
                        <a:rPr lang="mn-MN" sz="1000" u="none" strike="noStrike">
                          <a:effectLst/>
                          <a:latin typeface="Arial" panose="020B0604020202020204" pitchFamily="34" charset="0"/>
                          <a:cs typeface="Arial" panose="020B0604020202020204" pitchFamily="34" charset="0"/>
                        </a:rPr>
                        <a:t>Материалын зардал</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7,687,117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5,088,107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7,790,962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    13,400,880  </a:t>
                      </a:r>
                    </a:p>
                  </a:txBody>
                  <a:tcPr marL="0" marR="0" marT="0" marB="0" anchor="ctr"/>
                </a:tc>
                <a:tc>
                  <a:txBody>
                    <a:bodyPr/>
                    <a:lstStyle/>
                    <a:p>
                      <a:pPr algn="r" fontAlgn="ctr"/>
                      <a:r>
                        <a:rPr lang="en-US" sz="1000" b="0" i="0" u="none" strike="noStrike">
                          <a:solidFill>
                            <a:srgbClr val="000000"/>
                          </a:solidFill>
                          <a:effectLst/>
                          <a:latin typeface="Arial" panose="020B0604020202020204" pitchFamily="34" charset="0"/>
                        </a:rPr>
                        <a:t>172%</a:t>
                      </a:r>
                    </a:p>
                  </a:txBody>
                  <a:tcPr marL="0" marR="0" marT="0" marB="0" anchor="ctr"/>
                </a:tc>
                <a:extLst>
                  <a:ext uri="{0D108BD9-81ED-4DB2-BD59-A6C34878D82A}">
                    <a16:rowId xmlns:a16="http://schemas.microsoft.com/office/drawing/2014/main" val="3994485511"/>
                  </a:ext>
                </a:extLst>
              </a:tr>
              <a:tr h="388606">
                <a:tc>
                  <a:txBody>
                    <a:bodyPr/>
                    <a:lstStyle/>
                    <a:p>
                      <a:pPr algn="l" fontAlgn="ctr"/>
                      <a:r>
                        <a:rPr lang="mn-MN" sz="1000" u="none" strike="noStrike" dirty="0">
                          <a:effectLst/>
                          <a:latin typeface="Arial" panose="020B0604020202020204" pitchFamily="34" charset="0"/>
                          <a:cs typeface="Arial" panose="020B0604020202020204" pitchFamily="34" charset="0"/>
                        </a:rPr>
                        <a:t>Түлш шатахууны өртөг</a:t>
                      </a:r>
                      <a:endParaRPr lang="mn-MN"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420,965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33,326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160,982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         114,819  </a:t>
                      </a:r>
                    </a:p>
                  </a:txBody>
                  <a:tcPr marL="0" marR="0" marT="0" marB="0" anchor="ctr"/>
                </a:tc>
                <a:tc>
                  <a:txBody>
                    <a:bodyPr/>
                    <a:lstStyle/>
                    <a:p>
                      <a:pPr algn="r" fontAlgn="ctr"/>
                      <a:r>
                        <a:rPr lang="en-US" sz="1000" b="0" i="0" u="none" strike="noStrike">
                          <a:solidFill>
                            <a:srgbClr val="000000"/>
                          </a:solidFill>
                          <a:effectLst/>
                          <a:latin typeface="Arial" panose="020B0604020202020204" pitchFamily="34" charset="0"/>
                        </a:rPr>
                        <a:t>71%</a:t>
                      </a:r>
                    </a:p>
                  </a:txBody>
                  <a:tcPr marL="0" marR="0" marT="0" marB="0" anchor="ctr"/>
                </a:tc>
                <a:extLst>
                  <a:ext uri="{0D108BD9-81ED-4DB2-BD59-A6C34878D82A}">
                    <a16:rowId xmlns:a16="http://schemas.microsoft.com/office/drawing/2014/main" val="503915805"/>
                  </a:ext>
                </a:extLst>
              </a:tr>
              <a:tr h="388606">
                <a:tc>
                  <a:txBody>
                    <a:bodyPr/>
                    <a:lstStyle/>
                    <a:p>
                      <a:pPr algn="l" fontAlgn="ctr"/>
                      <a:r>
                        <a:rPr lang="mn-MN" sz="1000" u="none" strike="noStrike">
                          <a:effectLst/>
                          <a:latin typeface="Arial" panose="020B0604020202020204" pitchFamily="34" charset="0"/>
                          <a:cs typeface="Arial" panose="020B0604020202020204" pitchFamily="34" charset="0"/>
                        </a:rPr>
                        <a:t>Түрээсийн өртөг</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21,528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                  -    </a:t>
                      </a:r>
                    </a:p>
                  </a:txBody>
                  <a:tcPr marL="0" marR="0" marT="0" marB="0" anchor="ctr"/>
                </a:tc>
                <a:tc>
                  <a:txBody>
                    <a:bodyPr/>
                    <a:lstStyle/>
                    <a:p>
                      <a:pPr algn="r" fontAlgn="ctr"/>
                      <a:r>
                        <a:rPr lang="en-US" sz="1000" b="0" i="0" u="none" strike="noStrike">
                          <a:solidFill>
                            <a:srgbClr val="000000"/>
                          </a:solidFill>
                          <a:effectLst/>
                          <a:latin typeface="Arial" panose="020B0604020202020204" pitchFamily="34" charset="0"/>
                        </a:rPr>
                        <a:t>0%</a:t>
                      </a:r>
                    </a:p>
                  </a:txBody>
                  <a:tcPr marL="0" marR="0" marT="0" marB="0" anchor="ctr"/>
                </a:tc>
                <a:extLst>
                  <a:ext uri="{0D108BD9-81ED-4DB2-BD59-A6C34878D82A}">
                    <a16:rowId xmlns:a16="http://schemas.microsoft.com/office/drawing/2014/main" val="909545171"/>
                  </a:ext>
                </a:extLst>
              </a:tr>
              <a:tr h="388606">
                <a:tc>
                  <a:txBody>
                    <a:bodyPr/>
                    <a:lstStyle/>
                    <a:p>
                      <a:pPr algn="l" fontAlgn="ctr"/>
                      <a:r>
                        <a:rPr lang="mn-MN" sz="1000" u="none" strike="noStrike">
                          <a:effectLst/>
                          <a:latin typeface="Arial" panose="020B0604020202020204" pitchFamily="34" charset="0"/>
                          <a:cs typeface="Arial" panose="020B0604020202020204" pitchFamily="34" charset="0"/>
                        </a:rPr>
                        <a:t>Байрны өртөг</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1,399,930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2,835,188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2,411,058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      3,598,581  </a:t>
                      </a:r>
                    </a:p>
                  </a:txBody>
                  <a:tcPr marL="0" marR="0" marT="0" marB="0" anchor="ctr"/>
                </a:tc>
                <a:tc>
                  <a:txBody>
                    <a:bodyPr/>
                    <a:lstStyle/>
                    <a:p>
                      <a:pPr algn="r" fontAlgn="ctr"/>
                      <a:r>
                        <a:rPr lang="en-US" sz="1000" b="0" i="0" u="none" strike="noStrike">
                          <a:solidFill>
                            <a:srgbClr val="000000"/>
                          </a:solidFill>
                          <a:effectLst/>
                          <a:latin typeface="Arial" panose="020B0604020202020204" pitchFamily="34" charset="0"/>
                        </a:rPr>
                        <a:t>149%</a:t>
                      </a:r>
                    </a:p>
                  </a:txBody>
                  <a:tcPr marL="0" marR="0" marT="0" marB="0" anchor="ctr"/>
                </a:tc>
                <a:extLst>
                  <a:ext uri="{0D108BD9-81ED-4DB2-BD59-A6C34878D82A}">
                    <a16:rowId xmlns:a16="http://schemas.microsoft.com/office/drawing/2014/main" val="2892584827"/>
                  </a:ext>
                </a:extLst>
              </a:tr>
              <a:tr h="388606">
                <a:tc>
                  <a:txBody>
                    <a:bodyPr/>
                    <a:lstStyle/>
                    <a:p>
                      <a:pPr algn="l" fontAlgn="ctr"/>
                      <a:r>
                        <a:rPr lang="mn-MN" sz="1000" u="none" strike="noStrike">
                          <a:effectLst/>
                          <a:latin typeface="Arial" panose="020B0604020202020204" pitchFamily="34" charset="0"/>
                          <a:cs typeface="Arial" panose="020B0604020202020204" pitchFamily="34" charset="0"/>
                        </a:rPr>
                        <a:t>Шууд хөдөлмөрийн зардал</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169,168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164,833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119,082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         177,526  </a:t>
                      </a:r>
                    </a:p>
                  </a:txBody>
                  <a:tcPr marL="0" marR="0" marT="0" marB="0" anchor="ctr"/>
                </a:tc>
                <a:tc>
                  <a:txBody>
                    <a:bodyPr/>
                    <a:lstStyle/>
                    <a:p>
                      <a:pPr algn="r" fontAlgn="ctr"/>
                      <a:r>
                        <a:rPr lang="en-US" sz="1000" b="0" i="0" u="none" strike="noStrike">
                          <a:solidFill>
                            <a:srgbClr val="000000"/>
                          </a:solidFill>
                          <a:effectLst/>
                          <a:latin typeface="Arial" panose="020B0604020202020204" pitchFamily="34" charset="0"/>
                        </a:rPr>
                        <a:t>149%</a:t>
                      </a:r>
                    </a:p>
                  </a:txBody>
                  <a:tcPr marL="0" marR="0" marT="0" marB="0" anchor="ctr"/>
                </a:tc>
                <a:extLst>
                  <a:ext uri="{0D108BD9-81ED-4DB2-BD59-A6C34878D82A}">
                    <a16:rowId xmlns:a16="http://schemas.microsoft.com/office/drawing/2014/main" val="649390670"/>
                  </a:ext>
                </a:extLst>
              </a:tr>
              <a:tr h="388606">
                <a:tc>
                  <a:txBody>
                    <a:bodyPr/>
                    <a:lstStyle/>
                    <a:p>
                      <a:pPr algn="l" fontAlgn="ctr"/>
                      <a:r>
                        <a:rPr lang="mn-MN" sz="1000" u="none" strike="noStrike">
                          <a:effectLst/>
                          <a:latin typeface="Arial" panose="020B0604020202020204" pitchFamily="34" charset="0"/>
                          <a:cs typeface="Arial" panose="020B0604020202020204" pitchFamily="34" charset="0"/>
                        </a:rPr>
                        <a:t>ҮНЗ</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424,348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477,184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413,773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         544,915  </a:t>
                      </a:r>
                    </a:p>
                  </a:txBody>
                  <a:tcPr marL="0" marR="0" marT="0" marB="0" anchor="ctr"/>
                </a:tc>
                <a:tc>
                  <a:txBody>
                    <a:bodyPr/>
                    <a:lstStyle/>
                    <a:p>
                      <a:pPr algn="r" fontAlgn="ctr"/>
                      <a:r>
                        <a:rPr lang="en-US" sz="1000" b="0" i="0" u="none" strike="noStrike">
                          <a:solidFill>
                            <a:srgbClr val="000000"/>
                          </a:solidFill>
                          <a:effectLst/>
                          <a:latin typeface="Arial" panose="020B0604020202020204" pitchFamily="34" charset="0"/>
                        </a:rPr>
                        <a:t>132%</a:t>
                      </a:r>
                    </a:p>
                  </a:txBody>
                  <a:tcPr marL="0" marR="0" marT="0" marB="0" anchor="ctr"/>
                </a:tc>
                <a:extLst>
                  <a:ext uri="{0D108BD9-81ED-4DB2-BD59-A6C34878D82A}">
                    <a16:rowId xmlns:a16="http://schemas.microsoft.com/office/drawing/2014/main" val="2436960163"/>
                  </a:ext>
                </a:extLst>
              </a:tr>
              <a:tr h="388606">
                <a:tc>
                  <a:txBody>
                    <a:bodyPr/>
                    <a:lstStyle/>
                    <a:p>
                      <a:pPr algn="l" fontAlgn="ctr"/>
                      <a:r>
                        <a:rPr lang="mn-MN" sz="1000" u="none" strike="noStrike">
                          <a:effectLst/>
                          <a:latin typeface="Arial" panose="020B0604020202020204" pitchFamily="34" charset="0"/>
                          <a:cs typeface="Arial" panose="020B0604020202020204" pitchFamily="34" charset="0"/>
                        </a:rPr>
                        <a:t>Элэгдлийн зардал</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264,652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182,062 </a:t>
                      </a:r>
                    </a:p>
                  </a:txBody>
                  <a:tcPr marL="0" marR="0" marT="0" marB="0" anchor="ctr"/>
                </a:tc>
                <a:tc>
                  <a:txBody>
                    <a:bodyPr/>
                    <a:lstStyle/>
                    <a:p>
                      <a:pPr algn="l" fontAlgn="ctr"/>
                      <a:r>
                        <a:rPr lang="en-US" sz="1000" b="0" i="0" u="none" strike="noStrike">
                          <a:solidFill>
                            <a:srgbClr val="000000"/>
                          </a:solidFill>
                          <a:effectLst/>
                          <a:latin typeface="Times New Roman" panose="02020603050405020304" pitchFamily="18" charset="0"/>
                        </a:rPr>
                        <a:t>         234,145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         238,980  </a:t>
                      </a:r>
                    </a:p>
                  </a:txBody>
                  <a:tcPr marL="0" marR="0" marT="0" marB="0" anchor="ctr"/>
                </a:tc>
                <a:tc>
                  <a:txBody>
                    <a:bodyPr/>
                    <a:lstStyle/>
                    <a:p>
                      <a:pPr algn="r" fontAlgn="ctr"/>
                      <a:r>
                        <a:rPr lang="en-US" sz="1000" b="0" i="0" u="none" strike="noStrike" dirty="0">
                          <a:solidFill>
                            <a:srgbClr val="000000"/>
                          </a:solidFill>
                          <a:effectLst/>
                          <a:latin typeface="Arial" panose="020B0604020202020204" pitchFamily="34" charset="0"/>
                        </a:rPr>
                        <a:t>102%</a:t>
                      </a:r>
                    </a:p>
                  </a:txBody>
                  <a:tcPr marL="0" marR="0" marT="0" marB="0" anchor="ctr"/>
                </a:tc>
                <a:extLst>
                  <a:ext uri="{0D108BD9-81ED-4DB2-BD59-A6C34878D82A}">
                    <a16:rowId xmlns:a16="http://schemas.microsoft.com/office/drawing/2014/main" val="2134270304"/>
                  </a:ext>
                </a:extLst>
              </a:tr>
            </a:tbl>
          </a:graphicData>
        </a:graphic>
      </p:graphicFrame>
    </p:spTree>
    <p:extLst>
      <p:ext uri="{BB962C8B-B14F-4D97-AF65-F5344CB8AC3E}">
        <p14:creationId xmlns:p14="http://schemas.microsoft.com/office/powerpoint/2010/main" val="1280011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noAutofit/>
          </a:bodyPr>
          <a:lstStyle/>
          <a:p>
            <a:r>
              <a:rPr lang="mn-MN" sz="3200" dirty="0">
                <a:latin typeface="Arial" panose="020B0604020202020204" pitchFamily="34" charset="0"/>
                <a:ea typeface="Roboto" panose="02000000000000000000" pitchFamily="2" charset="0"/>
                <a:cs typeface="Arial" panose="020B0604020202020204" pitchFamily="34" charset="0"/>
              </a:rPr>
              <a:t>Санхүүгийн тайлан</a:t>
            </a:r>
            <a:br>
              <a:rPr lang="en-US" sz="2800" dirty="0">
                <a:latin typeface="Arial" panose="020B0604020202020204" pitchFamily="34" charset="0"/>
                <a:ea typeface="Roboto" panose="02000000000000000000" pitchFamily="2" charset="0"/>
                <a:cs typeface="Arial" panose="020B0604020202020204" pitchFamily="34" charset="0"/>
              </a:rPr>
            </a:br>
            <a:r>
              <a:rPr lang="mn-MN" sz="2000" dirty="0">
                <a:latin typeface="Arial" panose="020B0604020202020204" pitchFamily="34" charset="0"/>
                <a:ea typeface="Roboto" panose="02000000000000000000" pitchFamily="2" charset="0"/>
                <a:cs typeface="Arial" panose="020B0604020202020204" pitchFamily="34" charset="0"/>
              </a:rPr>
              <a:t>ББӨ-ийн тайлан</a:t>
            </a:r>
            <a:endParaRPr lang="mn-MN" sz="2800" dirty="0">
              <a:latin typeface="Arial" panose="020B0604020202020204" pitchFamily="34" charset="0"/>
              <a:ea typeface="Roboto" panose="02000000000000000000" pitchFamily="2" charset="0"/>
              <a:cs typeface="Arial" panose="020B0604020202020204" pitchFamily="34" charset="0"/>
            </a:endParaRPr>
          </a:p>
        </p:txBody>
      </p:sp>
      <p:sp>
        <p:nvSpPr>
          <p:cNvPr id="16" name="Text Placeholder 5"/>
          <p:cNvSpPr txBox="1">
            <a:spLocks/>
          </p:cNvSpPr>
          <p:nvPr/>
        </p:nvSpPr>
        <p:spPr>
          <a:xfrm>
            <a:off x="483477" y="1564086"/>
            <a:ext cx="5036480" cy="51411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anose="020B0604020202020204" pitchFamily="34" charset="0"/>
                <a:cs typeface="Arial" pitchFamily="34" charset="0"/>
              </a:rPr>
              <a:t>ББӨ-ийн тайлан</a:t>
            </a:r>
          </a:p>
          <a:p>
            <a:pPr algn="just">
              <a:lnSpc>
                <a:spcPct val="150000"/>
              </a:lnSpc>
            </a:pPr>
            <a:r>
              <a:rPr lang="mn-MN" sz="1400" dirty="0">
                <a:latin typeface="Arial" pitchFamily="34" charset="0"/>
                <a:cs typeface="Arial" pitchFamily="34" charset="0"/>
              </a:rPr>
              <a:t>Өртөгийн харьцуулалтыг харвал 1 м.куб бетонд материалын зардал 2020, 2021 онд ойролцоо бсан бол 2022 онд 28%-аар өссөн байна. Энэ нь дээр дурьдсанчлан цементийн үнэ 2 дахин нэмэгдэж, нэмэлтийн үнэ 22%-аар бусад материалуудын 5-10%-ийн үнийн өсөлттэй холбоотой байна.</a:t>
            </a:r>
          </a:p>
          <a:p>
            <a:pPr algn="just">
              <a:lnSpc>
                <a:spcPct val="150000"/>
              </a:lnSpc>
            </a:pPr>
            <a:r>
              <a:rPr lang="mn-MN" sz="1400" dirty="0">
                <a:latin typeface="Arial" pitchFamily="34" charset="0"/>
                <a:cs typeface="Arial" pitchFamily="34" charset="0"/>
              </a:rPr>
              <a:t>Компанийн хувьд өртгийг бага байлгах тал дээр илүү анхаарч ажиллаж байгаа бөгөөд сүүлийн жилүүдэд бетоны орцод өөрчлөлт ороогүй. 2022 онд өртөг бууруулах зорилгоор үйлдвэрлэлийн нөхцөлд үнсийг хэрэглэж байна.</a:t>
            </a:r>
          </a:p>
          <a:p>
            <a:pPr algn="just">
              <a:lnSpc>
                <a:spcPct val="150000"/>
              </a:lnSpc>
            </a:pPr>
            <a:r>
              <a:rPr lang="mn-MN" sz="1400" dirty="0">
                <a:latin typeface="Arial" pitchFamily="34" charset="0"/>
                <a:cs typeface="Arial" pitchFamily="34" charset="0"/>
              </a:rPr>
              <a:t>Үнс нь цементийн орцыг 5-10% буулгаж байгаа бөгөөд үнийн хувьд цементээс 5,5 дахин бага юм.</a:t>
            </a:r>
          </a:p>
        </p:txBody>
      </p:sp>
      <p:graphicFrame>
        <p:nvGraphicFramePr>
          <p:cNvPr id="2" name="Table 1">
            <a:extLst>
              <a:ext uri="{FF2B5EF4-FFF2-40B4-BE49-F238E27FC236}">
                <a16:creationId xmlns:a16="http://schemas.microsoft.com/office/drawing/2014/main" id="{082A78EA-0660-4D4D-9660-C3F449462660}"/>
              </a:ext>
            </a:extLst>
          </p:cNvPr>
          <p:cNvGraphicFramePr>
            <a:graphicFrameLocks noGrp="1"/>
          </p:cNvGraphicFramePr>
          <p:nvPr>
            <p:extLst>
              <p:ext uri="{D42A27DB-BD31-4B8C-83A1-F6EECF244321}">
                <p14:modId xmlns:p14="http://schemas.microsoft.com/office/powerpoint/2010/main" val="3011745289"/>
              </p:ext>
            </p:extLst>
          </p:nvPr>
        </p:nvGraphicFramePr>
        <p:xfrm>
          <a:off x="5728138" y="2131276"/>
          <a:ext cx="6168587" cy="3333692"/>
        </p:xfrm>
        <a:graphic>
          <a:graphicData uri="http://schemas.openxmlformats.org/drawingml/2006/table">
            <a:tbl>
              <a:tblPr firstRow="1" bandRow="1">
                <a:tableStyleId>{0E3FDE45-AF77-4B5C-9715-49D594BDF05E}</a:tableStyleId>
              </a:tblPr>
              <a:tblGrid>
                <a:gridCol w="2019248">
                  <a:extLst>
                    <a:ext uri="{9D8B030D-6E8A-4147-A177-3AD203B41FA5}">
                      <a16:colId xmlns:a16="http://schemas.microsoft.com/office/drawing/2014/main" val="3570396201"/>
                    </a:ext>
                  </a:extLst>
                </a:gridCol>
                <a:gridCol w="821057">
                  <a:extLst>
                    <a:ext uri="{9D8B030D-6E8A-4147-A177-3AD203B41FA5}">
                      <a16:colId xmlns:a16="http://schemas.microsoft.com/office/drawing/2014/main" val="3813907396"/>
                    </a:ext>
                  </a:extLst>
                </a:gridCol>
                <a:gridCol w="835412">
                  <a:extLst>
                    <a:ext uri="{9D8B030D-6E8A-4147-A177-3AD203B41FA5}">
                      <a16:colId xmlns:a16="http://schemas.microsoft.com/office/drawing/2014/main" val="887327384"/>
                    </a:ext>
                  </a:extLst>
                </a:gridCol>
                <a:gridCol w="801996">
                  <a:extLst>
                    <a:ext uri="{9D8B030D-6E8A-4147-A177-3AD203B41FA5}">
                      <a16:colId xmlns:a16="http://schemas.microsoft.com/office/drawing/2014/main" val="1659522433"/>
                    </a:ext>
                  </a:extLst>
                </a:gridCol>
                <a:gridCol w="588130">
                  <a:extLst>
                    <a:ext uri="{9D8B030D-6E8A-4147-A177-3AD203B41FA5}">
                      <a16:colId xmlns:a16="http://schemas.microsoft.com/office/drawing/2014/main" val="874405084"/>
                    </a:ext>
                  </a:extLst>
                </a:gridCol>
                <a:gridCol w="551372">
                  <a:extLst>
                    <a:ext uri="{9D8B030D-6E8A-4147-A177-3AD203B41FA5}">
                      <a16:colId xmlns:a16="http://schemas.microsoft.com/office/drawing/2014/main" val="3320259996"/>
                    </a:ext>
                  </a:extLst>
                </a:gridCol>
                <a:gridCol w="551372">
                  <a:extLst>
                    <a:ext uri="{9D8B030D-6E8A-4147-A177-3AD203B41FA5}">
                      <a16:colId xmlns:a16="http://schemas.microsoft.com/office/drawing/2014/main" val="4009905300"/>
                    </a:ext>
                  </a:extLst>
                </a:gridCol>
              </a:tblGrid>
              <a:tr h="471065">
                <a:tc>
                  <a:txBody>
                    <a:bodyPr/>
                    <a:lstStyle/>
                    <a:p>
                      <a:pPr algn="ctr" fontAlgn="ctr"/>
                      <a:r>
                        <a:rPr lang="mn-MN" sz="1000" u="none" strike="noStrike" dirty="0">
                          <a:effectLst/>
                          <a:latin typeface="Arial" panose="020B0604020202020204" pitchFamily="34" charset="0"/>
                          <a:cs typeface="Arial" panose="020B0604020202020204" pitchFamily="34" charset="0"/>
                        </a:rPr>
                        <a:t>Үзүүлэлт</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000" b="1" i="0" u="none" strike="noStrike" dirty="0">
                          <a:solidFill>
                            <a:srgbClr val="000000"/>
                          </a:solidFill>
                          <a:effectLst/>
                          <a:latin typeface="Arial" panose="020B0604020202020204" pitchFamily="34" charset="0"/>
                          <a:cs typeface="Arial" panose="020B0604020202020204" pitchFamily="34" charset="0"/>
                        </a:rPr>
                        <a:t>2020 он</a:t>
                      </a:r>
                    </a:p>
                  </a:txBody>
                  <a:tcPr marL="0" marR="0" marT="0" marB="0" anchor="ctr"/>
                </a:tc>
                <a:tc>
                  <a:txBody>
                    <a:bodyPr/>
                    <a:lstStyle/>
                    <a:p>
                      <a:pPr algn="ctr" fontAlgn="ctr"/>
                      <a:r>
                        <a:rPr lang="mn-MN" sz="1000" b="1" i="0" u="none" strike="noStrike">
                          <a:solidFill>
                            <a:srgbClr val="000000"/>
                          </a:solidFill>
                          <a:effectLst/>
                          <a:latin typeface="Arial" panose="020B0604020202020204" pitchFamily="34" charset="0"/>
                          <a:cs typeface="Arial" panose="020B0604020202020204" pitchFamily="34" charset="0"/>
                        </a:rPr>
                        <a:t>2021 он</a:t>
                      </a:r>
                    </a:p>
                  </a:txBody>
                  <a:tcPr marL="0" marR="0" marT="0" marB="0" anchor="ctr"/>
                </a:tc>
                <a:tc>
                  <a:txBody>
                    <a:bodyPr/>
                    <a:lstStyle/>
                    <a:p>
                      <a:pPr algn="ctr" fontAlgn="ctr"/>
                      <a:r>
                        <a:rPr lang="mn-MN" sz="1000" b="1" i="0" u="none" strike="noStrike">
                          <a:solidFill>
                            <a:srgbClr val="000000"/>
                          </a:solidFill>
                          <a:effectLst/>
                          <a:latin typeface="Arial" panose="020B0604020202020204" pitchFamily="34" charset="0"/>
                          <a:cs typeface="Arial" panose="020B0604020202020204" pitchFamily="34" charset="0"/>
                        </a:rPr>
                        <a:t>2022 он</a:t>
                      </a:r>
                    </a:p>
                  </a:txBody>
                  <a:tcPr marL="0" marR="0" marT="0" marB="0" anchor="ctr"/>
                </a:tc>
                <a:tc>
                  <a:txBody>
                    <a:bodyPr/>
                    <a:lstStyle/>
                    <a:p>
                      <a:pPr algn="ctr" fontAlgn="ctr"/>
                      <a:r>
                        <a:rPr lang="mn-MN" sz="1000" b="1" i="0" u="none" strike="noStrike">
                          <a:solidFill>
                            <a:srgbClr val="000000"/>
                          </a:solidFill>
                          <a:effectLst/>
                          <a:latin typeface="Arial" panose="020B0604020202020204" pitchFamily="34" charset="0"/>
                          <a:cs typeface="Arial" panose="020B0604020202020204" pitchFamily="34" charset="0"/>
                        </a:rPr>
                        <a:t>2020 он</a:t>
                      </a:r>
                    </a:p>
                  </a:txBody>
                  <a:tcPr marL="0" marR="0" marT="0" marB="0" anchor="ctr"/>
                </a:tc>
                <a:tc>
                  <a:txBody>
                    <a:bodyPr/>
                    <a:lstStyle/>
                    <a:p>
                      <a:pPr algn="ctr" fontAlgn="ctr"/>
                      <a:r>
                        <a:rPr lang="mn-MN" sz="1000" b="1" i="0" u="none" strike="noStrike">
                          <a:solidFill>
                            <a:srgbClr val="000000"/>
                          </a:solidFill>
                          <a:effectLst/>
                          <a:latin typeface="Arial" panose="020B0604020202020204" pitchFamily="34" charset="0"/>
                          <a:cs typeface="Arial" panose="020B0604020202020204" pitchFamily="34" charset="0"/>
                        </a:rPr>
                        <a:t>2021 он</a:t>
                      </a:r>
                    </a:p>
                  </a:txBody>
                  <a:tcPr marL="0" marR="0" marT="0" marB="0" anchor="ctr"/>
                </a:tc>
                <a:tc>
                  <a:txBody>
                    <a:bodyPr/>
                    <a:lstStyle/>
                    <a:p>
                      <a:pPr algn="ctr" fontAlgn="ctr"/>
                      <a:r>
                        <a:rPr lang="mn-MN" sz="1000" b="1" i="0" u="none" strike="noStrike">
                          <a:solidFill>
                            <a:srgbClr val="000000"/>
                          </a:solidFill>
                          <a:effectLst/>
                          <a:latin typeface="Arial" panose="020B0604020202020204" pitchFamily="34" charset="0"/>
                          <a:cs typeface="Arial" panose="020B0604020202020204" pitchFamily="34" charset="0"/>
                        </a:rPr>
                        <a:t>2022 он</a:t>
                      </a:r>
                    </a:p>
                  </a:txBody>
                  <a:tcPr marL="0" marR="0" marT="0" marB="0" anchor="ctr"/>
                </a:tc>
                <a:extLst>
                  <a:ext uri="{0D108BD9-81ED-4DB2-BD59-A6C34878D82A}">
                    <a16:rowId xmlns:a16="http://schemas.microsoft.com/office/drawing/2014/main" val="112540488"/>
                  </a:ext>
                </a:extLst>
              </a:tr>
              <a:tr h="507302">
                <a:tc>
                  <a:txBody>
                    <a:bodyPr/>
                    <a:lstStyle/>
                    <a:p>
                      <a:pPr algn="ctr" fontAlgn="ctr"/>
                      <a:r>
                        <a:rPr lang="mn-MN" sz="1000" u="none" strike="noStrike">
                          <a:effectLst/>
                          <a:latin typeface="Arial" panose="020B0604020202020204" pitchFamily="34" charset="0"/>
                          <a:cs typeface="Arial" panose="020B0604020202020204" pitchFamily="34" charset="0"/>
                        </a:rPr>
                        <a:t>Тоо хэмжээ</a:t>
                      </a:r>
                      <a:endParaRPr lang="mn-MN"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  42,591.50  </a:t>
                      </a: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   61,923.60  </a:t>
                      </a: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  83,629.10  </a:t>
                      </a:r>
                    </a:p>
                  </a:txBody>
                  <a:tcPr marL="0" marR="0" marT="0" marB="0" anchor="ctr"/>
                </a:tc>
                <a:tc gridSpan="3">
                  <a:txBody>
                    <a:bodyPr/>
                    <a:lstStyle/>
                    <a:p>
                      <a:pPr algn="ctr" fontAlgn="ctr"/>
                      <a:r>
                        <a:rPr lang="mn-MN" sz="1000" b="0" i="0" u="none" strike="noStrike">
                          <a:solidFill>
                            <a:srgbClr val="000000"/>
                          </a:solidFill>
                          <a:effectLst/>
                          <a:latin typeface="Arial" panose="020B0604020202020204" pitchFamily="34" charset="0"/>
                          <a:cs typeface="Arial" panose="020B0604020202020204" pitchFamily="34" charset="0"/>
                        </a:rPr>
                        <a:t>1 м.куб бетоны өртөг</a:t>
                      </a: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4267039"/>
                  </a:ext>
                </a:extLst>
              </a:tr>
              <a:tr h="471065">
                <a:tc>
                  <a:txBody>
                    <a:bodyPr/>
                    <a:lstStyle/>
                    <a:p>
                      <a:pPr algn="ctr" fontAlgn="ctr"/>
                      <a:r>
                        <a:rPr lang="mn-MN" sz="1000" u="none" strike="noStrike">
                          <a:effectLst/>
                          <a:latin typeface="Arial" panose="020B0604020202020204" pitchFamily="34" charset="0"/>
                          <a:cs typeface="Arial" panose="020B0604020202020204" pitchFamily="34" charset="0"/>
                        </a:rPr>
                        <a:t>ББӨ</a:t>
                      </a:r>
                      <a:endParaRPr lang="mn-MN"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      5,912,186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       8,557,962 </a:t>
                      </a: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    14,362,301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 138,811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138,202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171,738 </a:t>
                      </a:r>
                    </a:p>
                  </a:txBody>
                  <a:tcPr marL="0" marR="0" marT="0" marB="0" anchor="ctr"/>
                </a:tc>
                <a:extLst>
                  <a:ext uri="{0D108BD9-81ED-4DB2-BD59-A6C34878D82A}">
                    <a16:rowId xmlns:a16="http://schemas.microsoft.com/office/drawing/2014/main" val="2915333650"/>
                  </a:ext>
                </a:extLst>
              </a:tr>
              <a:tr h="471065">
                <a:tc>
                  <a:txBody>
                    <a:bodyPr/>
                    <a:lstStyle/>
                    <a:p>
                      <a:pPr algn="l" fontAlgn="ctr"/>
                      <a:r>
                        <a:rPr lang="mn-MN" sz="1000" u="none" strike="noStrike" dirty="0">
                          <a:effectLst/>
                          <a:latin typeface="Arial" panose="020B0604020202020204" pitchFamily="34" charset="0"/>
                          <a:cs typeface="Arial" panose="020B0604020202020204" pitchFamily="34" charset="0"/>
                        </a:rPr>
                        <a:t>Материалын зардал</a:t>
                      </a:r>
                      <a:endParaRPr lang="mn-MN"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      5,088,107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       7,790,962 </a:t>
                      </a: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    13,400,880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119,463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125,816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160,242 </a:t>
                      </a:r>
                    </a:p>
                  </a:txBody>
                  <a:tcPr marL="0" marR="0" marT="0" marB="0" anchor="ctr"/>
                </a:tc>
                <a:extLst>
                  <a:ext uri="{0D108BD9-81ED-4DB2-BD59-A6C34878D82A}">
                    <a16:rowId xmlns:a16="http://schemas.microsoft.com/office/drawing/2014/main" val="1083454725"/>
                  </a:ext>
                </a:extLst>
              </a:tr>
              <a:tr h="471065">
                <a:tc>
                  <a:txBody>
                    <a:bodyPr/>
                    <a:lstStyle/>
                    <a:p>
                      <a:pPr algn="l" fontAlgn="ctr"/>
                      <a:r>
                        <a:rPr lang="mn-MN" sz="1000" u="none" strike="noStrike">
                          <a:effectLst/>
                          <a:latin typeface="Arial" panose="020B0604020202020204" pitchFamily="34" charset="0"/>
                          <a:cs typeface="Arial" panose="020B0604020202020204" pitchFamily="34" charset="0"/>
                        </a:rPr>
                        <a:t>Шууд хөдөлмөрийн зардал</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         164,833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          119,082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         177,526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3,870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1,923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2,123 </a:t>
                      </a:r>
                    </a:p>
                  </a:txBody>
                  <a:tcPr marL="0" marR="0" marT="0" marB="0" anchor="ctr"/>
                </a:tc>
                <a:extLst>
                  <a:ext uri="{0D108BD9-81ED-4DB2-BD59-A6C34878D82A}">
                    <a16:rowId xmlns:a16="http://schemas.microsoft.com/office/drawing/2014/main" val="294115736"/>
                  </a:ext>
                </a:extLst>
              </a:tr>
              <a:tr h="471065">
                <a:tc>
                  <a:txBody>
                    <a:bodyPr/>
                    <a:lstStyle/>
                    <a:p>
                      <a:pPr algn="l" fontAlgn="ctr"/>
                      <a:r>
                        <a:rPr lang="mn-MN" sz="1000" u="none" strike="noStrike" dirty="0">
                          <a:effectLst/>
                          <a:latin typeface="Arial" panose="020B0604020202020204" pitchFamily="34" charset="0"/>
                          <a:cs typeface="Arial" panose="020B0604020202020204" pitchFamily="34" charset="0"/>
                        </a:rPr>
                        <a:t>ҮНЗ</a:t>
                      </a:r>
                      <a:endParaRPr lang="mn-MN"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         477,184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          413,773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         544,915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11,204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 6,682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6,516 </a:t>
                      </a:r>
                    </a:p>
                  </a:txBody>
                  <a:tcPr marL="0" marR="0" marT="0" marB="0" anchor="ctr"/>
                </a:tc>
                <a:extLst>
                  <a:ext uri="{0D108BD9-81ED-4DB2-BD59-A6C34878D82A}">
                    <a16:rowId xmlns:a16="http://schemas.microsoft.com/office/drawing/2014/main" val="3546499827"/>
                  </a:ext>
                </a:extLst>
              </a:tr>
              <a:tr h="471065">
                <a:tc>
                  <a:txBody>
                    <a:bodyPr/>
                    <a:lstStyle/>
                    <a:p>
                      <a:pPr algn="l" fontAlgn="ctr"/>
                      <a:r>
                        <a:rPr lang="mn-MN" sz="1000" u="none" strike="noStrike" dirty="0">
                          <a:effectLst/>
                          <a:latin typeface="Arial" panose="020B0604020202020204" pitchFamily="34" charset="0"/>
                          <a:cs typeface="Arial" panose="020B0604020202020204" pitchFamily="34" charset="0"/>
                        </a:rPr>
                        <a:t>Элэгдлийн зардал</a:t>
                      </a:r>
                      <a:endParaRPr lang="mn-MN"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         182,062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          234,145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cs typeface="Arial" panose="020B0604020202020204" pitchFamily="34" charset="0"/>
                        </a:rPr>
                        <a:t>         238,980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4,275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3,781 </a:t>
                      </a:r>
                    </a:p>
                  </a:txBody>
                  <a:tcPr marL="0" marR="0" marT="0" marB="0" anchor="ct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2,858 </a:t>
                      </a:r>
                    </a:p>
                  </a:txBody>
                  <a:tcPr marL="0" marR="0" marT="0" marB="0" anchor="ctr"/>
                </a:tc>
                <a:extLst>
                  <a:ext uri="{0D108BD9-81ED-4DB2-BD59-A6C34878D82A}">
                    <a16:rowId xmlns:a16="http://schemas.microsoft.com/office/drawing/2014/main" val="3072084388"/>
                  </a:ext>
                </a:extLst>
              </a:tr>
            </a:tbl>
          </a:graphicData>
        </a:graphic>
      </p:graphicFrame>
      <p:sp>
        <p:nvSpPr>
          <p:cNvPr id="13" name="TextBox 12">
            <a:extLst>
              <a:ext uri="{FF2B5EF4-FFF2-40B4-BE49-F238E27FC236}">
                <a16:creationId xmlns:a16="http://schemas.microsoft.com/office/drawing/2014/main" id="{D50FBA74-4846-4A28-8F8E-CA2D4E23A572}"/>
              </a:ext>
            </a:extLst>
          </p:cNvPr>
          <p:cNvSpPr txBox="1"/>
          <p:nvPr/>
        </p:nvSpPr>
        <p:spPr>
          <a:xfrm>
            <a:off x="5728138" y="1674861"/>
            <a:ext cx="4994352" cy="307777"/>
          </a:xfrm>
          <a:prstGeom prst="rect">
            <a:avLst/>
          </a:prstGeom>
          <a:noFill/>
        </p:spPr>
        <p:txBody>
          <a:bodyPr wrap="square">
            <a:spAutoFit/>
          </a:bodyPr>
          <a:lstStyle/>
          <a:p>
            <a:pPr marL="0" indent="0">
              <a:buNone/>
            </a:pPr>
            <a:r>
              <a:rPr lang="mn-MN" sz="1400" b="1" dirty="0">
                <a:latin typeface="Arial" panose="020B0604020202020204" pitchFamily="34" charset="0"/>
                <a:cs typeface="Arial" pitchFamily="34" charset="0"/>
              </a:rPr>
              <a:t>1 м.куб-ын өртөгий нхарьцуулалт</a:t>
            </a:r>
          </a:p>
        </p:txBody>
      </p:sp>
    </p:spTree>
    <p:extLst>
      <p:ext uri="{BB962C8B-B14F-4D97-AF65-F5344CB8AC3E}">
        <p14:creationId xmlns:p14="http://schemas.microsoft.com/office/powerpoint/2010/main" val="397387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10515600" cy="1027907"/>
          </a:xfrm>
        </p:spPr>
        <p:txBody>
          <a:bodyPr>
            <a:normAutofit/>
          </a:bodyPr>
          <a:lstStyle/>
          <a:p>
            <a:r>
              <a:rPr lang="mn-MN" sz="36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mn-MN" sz="36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Агуулга</a:t>
            </a:r>
            <a:endParaRPr lang="mn-MN" sz="3600" dirty="0">
              <a:latin typeface="Arial" panose="020B0604020202020204" pitchFamily="34" charset="0"/>
              <a:ea typeface="Roboto" panose="02000000000000000000" pitchFamily="2" charset="0"/>
              <a:cs typeface="Arial" panose="020B0604020202020204" pitchFamily="34" charset="0"/>
            </a:endParaRPr>
          </a:p>
        </p:txBody>
      </p:sp>
      <p:sp>
        <p:nvSpPr>
          <p:cNvPr id="27" name="Rectangle 26">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81A23CA-A5C0-49B0-8816-9082F198FAC9}"/>
              </a:ext>
            </a:extLst>
          </p:cNvPr>
          <p:cNvSpPr/>
          <p:nvPr/>
        </p:nvSpPr>
        <p:spPr>
          <a:xfrm>
            <a:off x="11645900" y="6692554"/>
            <a:ext cx="546100" cy="165446"/>
          </a:xfrm>
          <a:prstGeom prst="rect">
            <a:avLst/>
          </a:prstGeom>
          <a:gradFill flip="none" rotWithShape="1">
            <a:gsLst>
              <a:gs pos="0">
                <a:srgbClr val="A71C20"/>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26" name="Picture 25">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30" name="Straight Connector 2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2" name="Rectangle 11">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F2E8CC5D-CA00-433A-B23C-7C530B832966}"/>
              </a:ext>
            </a:extLst>
          </p:cNvPr>
          <p:cNvSpPr>
            <a:spLocks noGrp="1"/>
          </p:cNvSpPr>
          <p:nvPr>
            <p:ph idx="1"/>
          </p:nvPr>
        </p:nvSpPr>
        <p:spPr>
          <a:xfrm>
            <a:off x="1735137" y="1458455"/>
            <a:ext cx="9559925" cy="5334123"/>
          </a:xfrm>
        </p:spPr>
        <p:txBody>
          <a:bodyPr>
            <a:noAutofit/>
          </a:bodyPr>
          <a:lstStyle/>
          <a:p>
            <a:pPr marL="342900" indent="-342900">
              <a:lnSpc>
                <a:spcPct val="150000"/>
              </a:lnSpc>
              <a:buFont typeface="Wingdings" pitchFamily="2" charset="2"/>
              <a:buChar char="Ø"/>
            </a:pPr>
            <a:r>
              <a:rPr lang="mn-MN" sz="1400" dirty="0">
                <a:latin typeface="Arial" pitchFamily="34" charset="0"/>
                <a:cs typeface="Arial" pitchFamily="34" charset="0"/>
              </a:rPr>
              <a:t>Үйл ажиллагааны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Үйл ажиллагааны төлөвлөгөөний биелэлт,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Бүтэц орон тооны төлөвлөгөөний биелэлт, тайлан</a:t>
            </a:r>
          </a:p>
          <a:p>
            <a:pPr marL="342900" indent="-342900">
              <a:lnSpc>
                <a:spcPct val="150000"/>
              </a:lnSpc>
              <a:buFont typeface="Wingdings" pitchFamily="2" charset="2"/>
              <a:buChar char="Ø"/>
            </a:pPr>
            <a:r>
              <a:rPr lang="mn-MN" sz="1400" dirty="0">
                <a:latin typeface="Arial" pitchFamily="34" charset="0"/>
                <a:cs typeface="Arial" pitchFamily="34" charset="0"/>
              </a:rPr>
              <a:t>Борлуулалт, хангамжийн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Борлуулалтын төлөвлөгөөний биелэлт,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ТЭМ-ын худалдан авалт зарцуулалтын тайлан</a:t>
            </a:r>
          </a:p>
          <a:p>
            <a:pPr marL="342900" indent="-342900">
              <a:lnSpc>
                <a:spcPct val="150000"/>
              </a:lnSpc>
              <a:buFont typeface="Wingdings" pitchFamily="2" charset="2"/>
              <a:buChar char="Ø"/>
            </a:pPr>
            <a:r>
              <a:rPr lang="mn-MN" sz="1400" dirty="0">
                <a:latin typeface="Arial" pitchFamily="34" charset="0"/>
                <a:cs typeface="Arial" pitchFamily="34" charset="0"/>
              </a:rPr>
              <a:t>Санхүүгийн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Орлого үр дүнгийн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Зардлын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Зээл санхүүжилтийн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Бусад санхүүгийн тайлан</a:t>
            </a:r>
          </a:p>
          <a:p>
            <a:pPr marL="342900" indent="-342900">
              <a:lnSpc>
                <a:spcPct val="150000"/>
              </a:lnSpc>
              <a:buFont typeface="Wingdings" pitchFamily="2" charset="2"/>
              <a:buChar char="Ø"/>
            </a:pPr>
            <a:r>
              <a:rPr lang="mn-MN" sz="1400" dirty="0">
                <a:latin typeface="Arial" pitchFamily="34" charset="0"/>
                <a:cs typeface="Arial" pitchFamily="34" charset="0"/>
              </a:rPr>
              <a:t>Хувьцааны арилжааны тайлан</a:t>
            </a:r>
          </a:p>
          <a:p>
            <a:pPr marL="342900" indent="-342900">
              <a:lnSpc>
                <a:spcPct val="150000"/>
              </a:lnSpc>
              <a:buFont typeface="Wingdings" pitchFamily="2" charset="2"/>
              <a:buChar char="Ø"/>
            </a:pPr>
            <a:r>
              <a:rPr lang="mn-MN" sz="1400" dirty="0">
                <a:latin typeface="Arial" pitchFamily="34" charset="0"/>
                <a:cs typeface="Arial" pitchFamily="34" charset="0"/>
              </a:rPr>
              <a:t>Бартертын борлуулалтын тайлан</a:t>
            </a:r>
          </a:p>
        </p:txBody>
      </p:sp>
    </p:spTree>
    <p:extLst>
      <p:ext uri="{BB962C8B-B14F-4D97-AF65-F5344CB8AC3E}">
        <p14:creationId xmlns:p14="http://schemas.microsoft.com/office/powerpoint/2010/main" val="519553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normAutofit/>
          </a:bodyPr>
          <a:lstStyle/>
          <a:p>
            <a:r>
              <a:rPr lang="mn-MN" dirty="0">
                <a:latin typeface="Arial" panose="020B0604020202020204" pitchFamily="34" charset="0"/>
                <a:ea typeface="Roboto" panose="02000000000000000000" pitchFamily="2" charset="0"/>
                <a:cs typeface="Arial" panose="020B0604020202020204" pitchFamily="34" charset="0"/>
              </a:rPr>
              <a:t>Санхүүгийн тайлан</a:t>
            </a:r>
            <a:endParaRPr lang="mn-MN" dirty="0">
              <a:solidFill>
                <a:srgbClr val="FF0000"/>
              </a:solidFill>
              <a:latin typeface="Arial" panose="020B0604020202020204" pitchFamily="34" charset="0"/>
              <a:ea typeface="Roboto" panose="02000000000000000000" pitchFamily="2" charset="0"/>
              <a:cs typeface="Arial" panose="020B0604020202020204" pitchFamily="34" charset="0"/>
            </a:endParaRPr>
          </a:p>
        </p:txBody>
      </p:sp>
      <p:sp>
        <p:nvSpPr>
          <p:cNvPr id="16" name="Text Placeholder 5"/>
          <p:cNvSpPr txBox="1">
            <a:spLocks/>
          </p:cNvSpPr>
          <p:nvPr/>
        </p:nvSpPr>
        <p:spPr>
          <a:xfrm>
            <a:off x="1003301" y="1564086"/>
            <a:ext cx="4399016" cy="47986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anose="020B0604020202020204" pitchFamily="34" charset="0"/>
                <a:cs typeface="Arial" pitchFamily="34" charset="0"/>
              </a:rPr>
              <a:t>Үйл ажиллагааны зардлын задаргаа</a:t>
            </a:r>
          </a:p>
          <a:p>
            <a:pPr marL="0" indent="0" algn="just">
              <a:lnSpc>
                <a:spcPct val="150000"/>
              </a:lnSpc>
              <a:buNone/>
            </a:pPr>
            <a:r>
              <a:rPr lang="mn-MN" sz="1400" dirty="0">
                <a:latin typeface="Arial" pitchFamily="34" charset="0"/>
                <a:cs typeface="Arial" pitchFamily="34" charset="0"/>
              </a:rPr>
              <a:t>Үйл ажиллагааны зардлыг өмнөх онтой харьцуулж харвал 29%-аар өссөн байна. Задаргааг харвал цалин, НДШ-ийн зардал 38%-аар өссөн ба энэ нь зарим ажилчид ээлжинд орох мөн цалингийн нэмэгдэл зайлшгүй хийх зэрэг шаардлагаас үүдэлтэй. Бусад зардлын өсөлтүүд тоо хэмжээний нэмэгдэл үнийн өсөлт зэргээс үүдэлтэй. Зардлыг хамгийн бага байх зорилтын хүрээнд илүү зардлууд дээр хяналттай ажилласан нь ашигтай ажиллахад үр нөлөө үзүүлсэн. </a:t>
            </a:r>
          </a:p>
          <a:p>
            <a:pPr marL="0" indent="0" algn="just">
              <a:lnSpc>
                <a:spcPct val="150000"/>
              </a:lnSpc>
              <a:buNone/>
            </a:pPr>
            <a:endParaRPr lang="mn-MN" sz="1400" dirty="0">
              <a:latin typeface="Arial" pitchFamily="34" charset="0"/>
              <a:cs typeface="Arial" pitchFamily="34" charset="0"/>
            </a:endParaRPr>
          </a:p>
        </p:txBody>
      </p:sp>
      <p:graphicFrame>
        <p:nvGraphicFramePr>
          <p:cNvPr id="6" name="Table 5">
            <a:extLst>
              <a:ext uri="{FF2B5EF4-FFF2-40B4-BE49-F238E27FC236}">
                <a16:creationId xmlns:a16="http://schemas.microsoft.com/office/drawing/2014/main" id="{7A965286-928E-420E-BD08-919166FFCAA4}"/>
              </a:ext>
            </a:extLst>
          </p:cNvPr>
          <p:cNvGraphicFramePr>
            <a:graphicFrameLocks noGrp="1"/>
          </p:cNvGraphicFramePr>
          <p:nvPr>
            <p:extLst>
              <p:ext uri="{D42A27DB-BD31-4B8C-83A1-F6EECF244321}">
                <p14:modId xmlns:p14="http://schemas.microsoft.com/office/powerpoint/2010/main" val="3391757554"/>
              </p:ext>
            </p:extLst>
          </p:nvPr>
        </p:nvGraphicFramePr>
        <p:xfrm>
          <a:off x="5665076" y="1652417"/>
          <a:ext cx="6206379" cy="4958587"/>
        </p:xfrm>
        <a:graphic>
          <a:graphicData uri="http://schemas.openxmlformats.org/drawingml/2006/table">
            <a:tbl>
              <a:tblPr firstRow="1" bandRow="1">
                <a:tableStyleId>{5DA37D80-6434-44D0-A028-1B22A696006F}</a:tableStyleId>
              </a:tblPr>
              <a:tblGrid>
                <a:gridCol w="2518139">
                  <a:extLst>
                    <a:ext uri="{9D8B030D-6E8A-4147-A177-3AD203B41FA5}">
                      <a16:colId xmlns:a16="http://schemas.microsoft.com/office/drawing/2014/main" val="4058259243"/>
                    </a:ext>
                  </a:extLst>
                </a:gridCol>
                <a:gridCol w="380749">
                  <a:extLst>
                    <a:ext uri="{9D8B030D-6E8A-4147-A177-3AD203B41FA5}">
                      <a16:colId xmlns:a16="http://schemas.microsoft.com/office/drawing/2014/main" val="1416253653"/>
                    </a:ext>
                  </a:extLst>
                </a:gridCol>
                <a:gridCol w="511904">
                  <a:extLst>
                    <a:ext uri="{9D8B030D-6E8A-4147-A177-3AD203B41FA5}">
                      <a16:colId xmlns:a16="http://schemas.microsoft.com/office/drawing/2014/main" val="3696634612"/>
                    </a:ext>
                  </a:extLst>
                </a:gridCol>
                <a:gridCol w="454025">
                  <a:extLst>
                    <a:ext uri="{9D8B030D-6E8A-4147-A177-3AD203B41FA5}">
                      <a16:colId xmlns:a16="http://schemas.microsoft.com/office/drawing/2014/main" val="2833655498"/>
                    </a:ext>
                  </a:extLst>
                </a:gridCol>
                <a:gridCol w="523875">
                  <a:extLst>
                    <a:ext uri="{9D8B030D-6E8A-4147-A177-3AD203B41FA5}">
                      <a16:colId xmlns:a16="http://schemas.microsoft.com/office/drawing/2014/main" val="19684645"/>
                    </a:ext>
                  </a:extLst>
                </a:gridCol>
                <a:gridCol w="733425">
                  <a:extLst>
                    <a:ext uri="{9D8B030D-6E8A-4147-A177-3AD203B41FA5}">
                      <a16:colId xmlns:a16="http://schemas.microsoft.com/office/drawing/2014/main" val="656204483"/>
                    </a:ext>
                  </a:extLst>
                </a:gridCol>
                <a:gridCol w="628650">
                  <a:extLst>
                    <a:ext uri="{9D8B030D-6E8A-4147-A177-3AD203B41FA5}">
                      <a16:colId xmlns:a16="http://schemas.microsoft.com/office/drawing/2014/main" val="2810329277"/>
                    </a:ext>
                  </a:extLst>
                </a:gridCol>
                <a:gridCol w="455612">
                  <a:extLst>
                    <a:ext uri="{9D8B030D-6E8A-4147-A177-3AD203B41FA5}">
                      <a16:colId xmlns:a16="http://schemas.microsoft.com/office/drawing/2014/main" val="1063554433"/>
                    </a:ext>
                  </a:extLst>
                </a:gridCol>
              </a:tblGrid>
              <a:tr h="425759">
                <a:tc>
                  <a:txBody>
                    <a:bodyPr/>
                    <a:lstStyle/>
                    <a:p>
                      <a:pPr algn="ctr" rtl="0" fontAlgn="ctr"/>
                      <a:r>
                        <a:rPr lang="mn-MN" sz="1000" u="none" strike="noStrike" dirty="0">
                          <a:effectLst/>
                          <a:latin typeface="Arial" panose="020B0604020202020204" pitchFamily="34" charset="0"/>
                          <a:cs typeface="Arial" panose="020B0604020202020204" pitchFamily="34" charset="0"/>
                        </a:rPr>
                        <a:t> Үзүүлэлт /сая.төг/</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1" i="0" u="none" strike="noStrike">
                          <a:solidFill>
                            <a:srgbClr val="000000"/>
                          </a:solidFill>
                          <a:effectLst/>
                          <a:latin typeface="Arial" panose="020B0604020202020204" pitchFamily="34" charset="0"/>
                        </a:rPr>
                        <a:t>2019</a:t>
                      </a:r>
                    </a:p>
                  </a:txBody>
                  <a:tcPr marL="0" marR="0" marT="0" marB="0" anchor="ctr"/>
                </a:tc>
                <a:tc>
                  <a:txBody>
                    <a:bodyPr/>
                    <a:lstStyle/>
                    <a:p>
                      <a:pPr algn="ctr" rtl="0" fontAlgn="ctr"/>
                      <a:r>
                        <a:rPr lang="en-US" sz="1000" b="1" i="0" u="none" strike="noStrike">
                          <a:solidFill>
                            <a:srgbClr val="000000"/>
                          </a:solidFill>
                          <a:effectLst/>
                          <a:latin typeface="Arial" panose="020B0604020202020204" pitchFamily="34" charset="0"/>
                        </a:rPr>
                        <a:t>2020</a:t>
                      </a:r>
                    </a:p>
                  </a:txBody>
                  <a:tcPr marL="0" marR="0" marT="0" marB="0" anchor="ctr"/>
                </a:tc>
                <a:tc>
                  <a:txBody>
                    <a:bodyPr/>
                    <a:lstStyle/>
                    <a:p>
                      <a:pPr algn="ctr" rtl="0" fontAlgn="ctr"/>
                      <a:r>
                        <a:rPr lang="en-US" sz="1000" b="1" i="0" u="none" strike="noStrike">
                          <a:solidFill>
                            <a:srgbClr val="000000"/>
                          </a:solidFill>
                          <a:effectLst/>
                          <a:latin typeface="Arial" panose="020B0604020202020204" pitchFamily="34" charset="0"/>
                        </a:rPr>
                        <a:t>2021</a:t>
                      </a:r>
                    </a:p>
                  </a:txBody>
                  <a:tcPr marL="0" marR="0" marT="0" marB="0" anchor="ctr"/>
                </a:tc>
                <a:tc>
                  <a:txBody>
                    <a:bodyPr/>
                    <a:lstStyle/>
                    <a:p>
                      <a:pPr algn="ctr" rtl="0" fontAlgn="ctr"/>
                      <a:r>
                        <a:rPr lang="en-US" sz="1000" b="1" i="0" u="none" strike="noStrike">
                          <a:solidFill>
                            <a:srgbClr val="000000"/>
                          </a:solidFill>
                          <a:effectLst/>
                          <a:latin typeface="Arial" panose="020B0604020202020204" pitchFamily="34" charset="0"/>
                        </a:rPr>
                        <a:t>2022</a:t>
                      </a:r>
                    </a:p>
                  </a:txBody>
                  <a:tcPr marL="0" marR="0" marT="0" marB="0" anchor="ctr"/>
                </a:tc>
                <a:tc>
                  <a:txBody>
                    <a:bodyPr/>
                    <a:lstStyle/>
                    <a:p>
                      <a:pPr algn="ctr" rtl="0" fontAlgn="ctr"/>
                      <a:r>
                        <a:rPr lang="mn-MN" sz="1000" b="1" i="0" u="none" strike="noStrike">
                          <a:solidFill>
                            <a:srgbClr val="000000"/>
                          </a:solidFill>
                          <a:effectLst/>
                          <a:latin typeface="Arial" panose="020B0604020202020204" pitchFamily="34" charset="0"/>
                        </a:rPr>
                        <a:t>Төсөв</a:t>
                      </a:r>
                    </a:p>
                  </a:txBody>
                  <a:tcPr marL="0" marR="0" marT="0" marB="0" anchor="ctr"/>
                </a:tc>
                <a:tc>
                  <a:txBody>
                    <a:bodyPr/>
                    <a:lstStyle/>
                    <a:p>
                      <a:pPr algn="ctr" rtl="0" fontAlgn="ctr"/>
                      <a:r>
                        <a:rPr lang="en-US" sz="1000" b="1" i="0" u="none" strike="noStrike">
                          <a:solidFill>
                            <a:srgbClr val="000000"/>
                          </a:solidFill>
                          <a:effectLst/>
                          <a:latin typeface="Arial" panose="020B0604020202020204" pitchFamily="34" charset="0"/>
                        </a:rPr>
                        <a:t>2022/2021</a:t>
                      </a:r>
                    </a:p>
                  </a:txBody>
                  <a:tcPr marL="0" marR="0" marT="0" marB="0" anchor="ctr"/>
                </a:tc>
                <a:tc>
                  <a:txBody>
                    <a:bodyPr/>
                    <a:lstStyle/>
                    <a:p>
                      <a:pPr algn="ctr" rtl="0" fontAlgn="ctr"/>
                      <a:r>
                        <a:rPr lang="mn-MN" sz="1000" b="1" i="0" u="none" strike="noStrike" dirty="0">
                          <a:solidFill>
                            <a:schemeClr val="tx1"/>
                          </a:solidFill>
                          <a:effectLst/>
                          <a:latin typeface="Arial" panose="020B0604020202020204" pitchFamily="34" charset="0"/>
                        </a:rPr>
                        <a:t>ГТХ</a:t>
                      </a:r>
                    </a:p>
                  </a:txBody>
                  <a:tcPr marL="0" marR="0" marT="0" marB="0" anchor="ctr"/>
                </a:tc>
                <a:extLst>
                  <a:ext uri="{0D108BD9-81ED-4DB2-BD59-A6C34878D82A}">
                    <a16:rowId xmlns:a16="http://schemas.microsoft.com/office/drawing/2014/main" val="668497012"/>
                  </a:ext>
                </a:extLst>
              </a:tr>
              <a:tr h="223629">
                <a:tc>
                  <a:txBody>
                    <a:bodyPr/>
                    <a:lstStyle/>
                    <a:p>
                      <a:pPr algn="ctr" rtl="0" fontAlgn="ctr"/>
                      <a:r>
                        <a:rPr lang="mn-MN" sz="1000" b="1" u="none" strike="noStrike" dirty="0">
                          <a:effectLst/>
                          <a:latin typeface="Arial" panose="020B0604020202020204" pitchFamily="34" charset="0"/>
                          <a:cs typeface="Arial" panose="020B0604020202020204" pitchFamily="34" charset="0"/>
                        </a:rPr>
                        <a:t> Үйл ажиллагааны зардал </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1" i="0" u="none" strike="noStrike">
                          <a:solidFill>
                            <a:srgbClr val="000000"/>
                          </a:solidFill>
                          <a:effectLst/>
                          <a:latin typeface="Arial" panose="020B0604020202020204" pitchFamily="34" charset="0"/>
                        </a:rPr>
                        <a:t>3,122</a:t>
                      </a:r>
                    </a:p>
                  </a:txBody>
                  <a:tcPr marL="0" marR="0" marT="0" marB="0" anchor="ctr"/>
                </a:tc>
                <a:tc>
                  <a:txBody>
                    <a:bodyPr/>
                    <a:lstStyle/>
                    <a:p>
                      <a:pPr algn="ctr" rtl="0" fontAlgn="ctr"/>
                      <a:r>
                        <a:rPr lang="en-US" sz="1000" b="1" i="0" u="none" strike="noStrike">
                          <a:solidFill>
                            <a:srgbClr val="000000"/>
                          </a:solidFill>
                          <a:effectLst/>
                          <a:latin typeface="Arial" panose="020B0604020202020204" pitchFamily="34" charset="0"/>
                        </a:rPr>
                        <a:t>2,060</a:t>
                      </a:r>
                    </a:p>
                  </a:txBody>
                  <a:tcPr marL="0" marR="0" marT="0" marB="0" anchor="ctr"/>
                </a:tc>
                <a:tc>
                  <a:txBody>
                    <a:bodyPr/>
                    <a:lstStyle/>
                    <a:p>
                      <a:pPr algn="ctr" rtl="0" fontAlgn="ctr"/>
                      <a:r>
                        <a:rPr lang="en-US" sz="1000" b="1" i="0" u="none" strike="noStrike" dirty="0">
                          <a:solidFill>
                            <a:srgbClr val="000000"/>
                          </a:solidFill>
                          <a:effectLst/>
                          <a:latin typeface="Arial" panose="020B0604020202020204" pitchFamily="34" charset="0"/>
                        </a:rPr>
                        <a:t>2,645</a:t>
                      </a:r>
                    </a:p>
                  </a:txBody>
                  <a:tcPr marL="0" marR="0" marT="0" marB="0" anchor="ctr"/>
                </a:tc>
                <a:tc>
                  <a:txBody>
                    <a:bodyPr/>
                    <a:lstStyle/>
                    <a:p>
                      <a:pPr algn="ctr" rtl="0" fontAlgn="ctr"/>
                      <a:r>
                        <a:rPr lang="en-US" sz="1000" b="1" i="0" u="none" strike="noStrike">
                          <a:solidFill>
                            <a:srgbClr val="000000"/>
                          </a:solidFill>
                          <a:effectLst/>
                          <a:latin typeface="Arial" panose="020B0604020202020204" pitchFamily="34" charset="0"/>
                        </a:rPr>
                        <a:t>3,418</a:t>
                      </a:r>
                    </a:p>
                  </a:txBody>
                  <a:tcPr marL="0" marR="0" marT="0" marB="0" anchor="ctr"/>
                </a:tc>
                <a:tc>
                  <a:txBody>
                    <a:bodyPr/>
                    <a:lstStyle/>
                    <a:p>
                      <a:pPr algn="ctr" rtl="0" fontAlgn="ctr"/>
                      <a:r>
                        <a:rPr lang="en-US" sz="1000" b="1" i="0" u="none" strike="noStrike">
                          <a:solidFill>
                            <a:srgbClr val="000000"/>
                          </a:solidFill>
                          <a:effectLst/>
                          <a:latin typeface="Arial" panose="020B0604020202020204" pitchFamily="34" charset="0"/>
                        </a:rPr>
                        <a:t>3,960</a:t>
                      </a:r>
                    </a:p>
                  </a:txBody>
                  <a:tcPr marL="0" marR="0" marT="0" marB="0" anchor="ctr"/>
                </a:tc>
                <a:tc>
                  <a:txBody>
                    <a:bodyPr/>
                    <a:lstStyle/>
                    <a:p>
                      <a:pPr algn="ctr" rtl="0" fontAlgn="ctr"/>
                      <a:r>
                        <a:rPr lang="en-US" sz="1000" b="1" i="0" u="none" strike="noStrike">
                          <a:solidFill>
                            <a:srgbClr val="000000"/>
                          </a:solidFill>
                          <a:effectLst/>
                          <a:latin typeface="Arial" panose="020B0604020202020204" pitchFamily="34" charset="0"/>
                        </a:rPr>
                        <a:t>129%</a:t>
                      </a:r>
                    </a:p>
                  </a:txBody>
                  <a:tcPr marL="0" marR="0" marT="0" marB="0" anchor="ctr"/>
                </a:tc>
                <a:tc>
                  <a:txBody>
                    <a:bodyPr/>
                    <a:lstStyle/>
                    <a:p>
                      <a:pPr algn="ctr" rtl="0" fontAlgn="ctr"/>
                      <a:r>
                        <a:rPr lang="en-US" sz="1000" b="1" i="0" u="none" strike="noStrike">
                          <a:solidFill>
                            <a:srgbClr val="000000"/>
                          </a:solidFill>
                          <a:effectLst/>
                          <a:latin typeface="Arial" panose="020B0604020202020204" pitchFamily="34" charset="0"/>
                        </a:rPr>
                        <a:t>86%</a:t>
                      </a:r>
                    </a:p>
                  </a:txBody>
                  <a:tcPr marL="0" marR="0" marT="0" marB="0" anchor="ctr"/>
                </a:tc>
                <a:extLst>
                  <a:ext uri="{0D108BD9-81ED-4DB2-BD59-A6C34878D82A}">
                    <a16:rowId xmlns:a16="http://schemas.microsoft.com/office/drawing/2014/main" val="3013213144"/>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 Цалин, нэмэгдэл, урамшуулал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787.0</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882.7</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 863.5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1,195.0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1,186.9</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138%</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101%</a:t>
                      </a:r>
                    </a:p>
                  </a:txBody>
                  <a:tcPr marL="0" marR="0" marT="0" marB="0" anchor="ctr"/>
                </a:tc>
                <a:extLst>
                  <a:ext uri="{0D108BD9-81ED-4DB2-BD59-A6C34878D82A}">
                    <a16:rowId xmlns:a16="http://schemas.microsoft.com/office/drawing/2014/main" val="951634439"/>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 НДШ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124.7</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43.7</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111.6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154.7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160.2</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139%</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97%</a:t>
                      </a:r>
                    </a:p>
                  </a:txBody>
                  <a:tcPr marL="0" marR="0" marT="0" marB="0" anchor="ctr"/>
                </a:tc>
                <a:extLst>
                  <a:ext uri="{0D108BD9-81ED-4DB2-BD59-A6C34878D82A}">
                    <a16:rowId xmlns:a16="http://schemas.microsoft.com/office/drawing/2014/main" val="3714472640"/>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 Түлш, унаа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505.2</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251.8</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525.7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6</a:t>
                      </a:r>
                      <a:r>
                        <a:rPr lang="mn-MN" sz="1000" b="0" i="0" u="none" strike="noStrike" dirty="0">
                          <a:solidFill>
                            <a:srgbClr val="000000"/>
                          </a:solidFill>
                          <a:effectLst/>
                          <a:latin typeface="Arial" panose="020B0604020202020204" pitchFamily="34" charset="0"/>
                        </a:rPr>
                        <a:t>7</a:t>
                      </a:r>
                      <a:r>
                        <a:rPr lang="en-US" sz="1000" b="0" i="0" u="none" strike="noStrike" dirty="0">
                          <a:solidFill>
                            <a:srgbClr val="000000"/>
                          </a:solidFill>
                          <a:effectLst/>
                          <a:latin typeface="Arial" panose="020B0604020202020204" pitchFamily="34" charset="0"/>
                        </a:rPr>
                        <a:t>3.2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671.0</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12</a:t>
                      </a:r>
                      <a:r>
                        <a:rPr lang="mn-MN" sz="1000" b="0" i="0" u="none" strike="noStrike" dirty="0">
                          <a:solidFill>
                            <a:srgbClr val="000000"/>
                          </a:solidFill>
                          <a:effectLst/>
                          <a:latin typeface="Arial" panose="020B0604020202020204" pitchFamily="34" charset="0"/>
                        </a:rPr>
                        <a:t>8</a:t>
                      </a:r>
                      <a:r>
                        <a:rPr lang="en-US" sz="1000" b="0" i="0" u="none" strike="noStrike" dirty="0">
                          <a:solidFill>
                            <a:srgbClr val="000000"/>
                          </a:solidFill>
                          <a:effectLst/>
                          <a:latin typeface="Arial" panose="020B0604020202020204" pitchFamily="34" charset="0"/>
                        </a:rPr>
                        <a:t>%</a:t>
                      </a:r>
                    </a:p>
                  </a:txBody>
                  <a:tcPr marL="0" marR="0" marT="0" marB="0" anchor="ctr"/>
                </a:tc>
                <a:tc>
                  <a:txBody>
                    <a:bodyPr/>
                    <a:lstStyle/>
                    <a:p>
                      <a:pPr algn="ctr" rtl="0" fontAlgn="ctr"/>
                      <a:r>
                        <a:rPr lang="mn-MN" sz="1000" b="0" i="0" u="none" strike="noStrike" dirty="0">
                          <a:solidFill>
                            <a:srgbClr val="000000"/>
                          </a:solidFill>
                          <a:effectLst/>
                          <a:latin typeface="Arial" panose="020B0604020202020204" pitchFamily="34" charset="0"/>
                        </a:rPr>
                        <a:t>100</a:t>
                      </a:r>
                      <a:r>
                        <a:rPr lang="en-US" sz="1000" b="0" i="0" u="none" strike="noStrike" dirty="0">
                          <a:solidFill>
                            <a:srgbClr val="000000"/>
                          </a:solidFill>
                          <a:effectLst/>
                          <a:latin typeface="Arial" panose="020B0604020202020204" pitchFamily="34" charset="0"/>
                        </a:rPr>
                        <a:t>%</a:t>
                      </a:r>
                    </a:p>
                  </a:txBody>
                  <a:tcPr marL="0" marR="0" marT="0" marB="0" anchor="ctr"/>
                </a:tc>
                <a:extLst>
                  <a:ext uri="{0D108BD9-81ED-4DB2-BD59-A6C34878D82A}">
                    <a16:rowId xmlns:a16="http://schemas.microsoft.com/office/drawing/2014/main" val="3297829899"/>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 Гар утас, шуудан холбоо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32.6</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34.8</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47.5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35.0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28.0</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74%</a:t>
                      </a:r>
                    </a:p>
                  </a:txBody>
                  <a:tcPr marL="0" marR="0" marT="0" marB="0" anchor="ctr"/>
                </a:tc>
                <a:tc>
                  <a:txBody>
                    <a:bodyPr/>
                    <a:lstStyle/>
                    <a:p>
                      <a:pPr algn="ctr" rtl="0" fontAlgn="ctr"/>
                      <a:r>
                        <a:rPr lang="en-US" sz="1000" b="0" i="0" u="none" strike="noStrike" dirty="0">
                          <a:solidFill>
                            <a:srgbClr val="FF0000"/>
                          </a:solidFill>
                          <a:effectLst/>
                          <a:latin typeface="Arial" panose="020B0604020202020204" pitchFamily="34" charset="0"/>
                        </a:rPr>
                        <a:t>125</a:t>
                      </a:r>
                      <a:r>
                        <a:rPr lang="en-US" sz="1000" b="0" i="0" u="none" strike="noStrike" dirty="0">
                          <a:solidFill>
                            <a:srgbClr val="000000"/>
                          </a:solidFill>
                          <a:effectLst/>
                          <a:latin typeface="Arial" panose="020B0604020202020204" pitchFamily="34" charset="0"/>
                        </a:rPr>
                        <a:t>%</a:t>
                      </a:r>
                    </a:p>
                  </a:txBody>
                  <a:tcPr marL="0" marR="0" marT="0" marB="0" anchor="ctr"/>
                </a:tc>
                <a:extLst>
                  <a:ext uri="{0D108BD9-81ED-4DB2-BD59-A6C34878D82A}">
                    <a16:rowId xmlns:a16="http://schemas.microsoft.com/office/drawing/2014/main" val="3729387768"/>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 Томилолтын зардал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15.0</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5.8</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13.6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26.1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27.6</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192%</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95%</a:t>
                      </a:r>
                    </a:p>
                  </a:txBody>
                  <a:tcPr marL="0" marR="0" marT="0" marB="0" anchor="ctr"/>
                </a:tc>
                <a:extLst>
                  <a:ext uri="{0D108BD9-81ED-4DB2-BD59-A6C34878D82A}">
                    <a16:rowId xmlns:a16="http://schemas.microsoft.com/office/drawing/2014/main" val="1088192930"/>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 Борлуулалтын зардал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162.3</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35.8</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30.7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101.0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45.7</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329%</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221%</a:t>
                      </a:r>
                    </a:p>
                  </a:txBody>
                  <a:tcPr marL="0" marR="0" marT="0" marB="0" anchor="ctr"/>
                </a:tc>
                <a:extLst>
                  <a:ext uri="{0D108BD9-81ED-4DB2-BD59-A6C34878D82A}">
                    <a16:rowId xmlns:a16="http://schemas.microsoft.com/office/drawing/2014/main" val="3020921375"/>
                  </a:ext>
                </a:extLst>
              </a:tr>
              <a:tr h="215030">
                <a:tc>
                  <a:txBody>
                    <a:bodyPr/>
                    <a:lstStyle/>
                    <a:p>
                      <a:pPr algn="l" rtl="0" fontAlgn="ctr"/>
                      <a:r>
                        <a:rPr lang="mn-MN" sz="1000" u="none" strike="noStrike" dirty="0">
                          <a:effectLst/>
                          <a:latin typeface="Arial" panose="020B0604020202020204" pitchFamily="34" charset="0"/>
                          <a:cs typeface="Arial" panose="020B0604020202020204" pitchFamily="34" charset="0"/>
                        </a:rPr>
                        <a:t> Хөдөлмөр хамгаалал </a:t>
                      </a:r>
                      <a:endParaRPr lang="mn-MN"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13.3</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1.8</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11.8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33.6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41.8</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285%</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80%</a:t>
                      </a:r>
                    </a:p>
                  </a:txBody>
                  <a:tcPr marL="0" marR="0" marT="0" marB="0" anchor="ctr"/>
                </a:tc>
                <a:extLst>
                  <a:ext uri="{0D108BD9-81ED-4DB2-BD59-A6C34878D82A}">
                    <a16:rowId xmlns:a16="http://schemas.microsoft.com/office/drawing/2014/main" val="3631177610"/>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 Хангамжийн материалын зардал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13.2</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22.8</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7.5  </a:t>
                      </a:r>
                    </a:p>
                  </a:txBody>
                  <a:tcPr marL="0" marR="0" marT="0" marB="0" anchor="ctr"/>
                </a:tc>
                <a:tc>
                  <a:txBody>
                    <a:bodyPr/>
                    <a:lstStyle/>
                    <a:p>
                      <a:pPr algn="ctr" rtl="0" fontAlgn="ctr"/>
                      <a:r>
                        <a:rPr lang="mn-MN" sz="1000" b="0" i="0" u="none" strike="noStrike" dirty="0">
                          <a:solidFill>
                            <a:srgbClr val="000000"/>
                          </a:solidFill>
                          <a:effectLst/>
                          <a:latin typeface="Arial" panose="020B0604020202020204" pitchFamily="34" charset="0"/>
                        </a:rPr>
                        <a:t>2</a:t>
                      </a:r>
                      <a:r>
                        <a:rPr lang="en-US" sz="1000" b="0" i="0" u="none" strike="noStrike" dirty="0">
                          <a:solidFill>
                            <a:srgbClr val="000000"/>
                          </a:solidFill>
                          <a:effectLst/>
                          <a:latin typeface="Arial" panose="020B0604020202020204" pitchFamily="34" charset="0"/>
                        </a:rPr>
                        <a:t>1.1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18.5</a:t>
                      </a:r>
                    </a:p>
                  </a:txBody>
                  <a:tcPr marL="0" marR="0" marT="0" marB="0" anchor="ctr"/>
                </a:tc>
                <a:tc>
                  <a:txBody>
                    <a:bodyPr/>
                    <a:lstStyle/>
                    <a:p>
                      <a:pPr algn="ctr" rtl="0" fontAlgn="ctr"/>
                      <a:r>
                        <a:rPr lang="mn-MN" sz="1000" b="0" i="0" u="none" strike="noStrike" dirty="0">
                          <a:solidFill>
                            <a:srgbClr val="000000"/>
                          </a:solidFill>
                          <a:effectLst/>
                          <a:latin typeface="Arial" panose="020B0604020202020204" pitchFamily="34" charset="0"/>
                        </a:rPr>
                        <a:t>281</a:t>
                      </a:r>
                      <a:r>
                        <a:rPr lang="en-US" sz="1000" b="0" i="0" u="none" strike="noStrike" dirty="0">
                          <a:solidFill>
                            <a:srgbClr val="000000"/>
                          </a:solidFill>
                          <a:effectLst/>
                          <a:latin typeface="Arial" panose="020B0604020202020204" pitchFamily="34" charset="0"/>
                        </a:rPr>
                        <a:t>%</a:t>
                      </a:r>
                    </a:p>
                  </a:txBody>
                  <a:tcPr marL="0" marR="0" marT="0" marB="0" anchor="ctr"/>
                </a:tc>
                <a:tc>
                  <a:txBody>
                    <a:bodyPr/>
                    <a:lstStyle/>
                    <a:p>
                      <a:pPr algn="ctr" rtl="0" fontAlgn="ctr"/>
                      <a:r>
                        <a:rPr lang="mn-MN" sz="1000" b="0" i="0" u="none" strike="noStrike" dirty="0">
                          <a:solidFill>
                            <a:srgbClr val="000000"/>
                          </a:solidFill>
                          <a:effectLst/>
                          <a:latin typeface="Arial" panose="020B0604020202020204" pitchFamily="34" charset="0"/>
                        </a:rPr>
                        <a:t>114</a:t>
                      </a:r>
                      <a:r>
                        <a:rPr lang="en-US" sz="1000" b="0" i="0" u="none" strike="noStrike" dirty="0">
                          <a:solidFill>
                            <a:srgbClr val="000000"/>
                          </a:solidFill>
                          <a:effectLst/>
                          <a:latin typeface="Arial" panose="020B0604020202020204" pitchFamily="34" charset="0"/>
                        </a:rPr>
                        <a:t>%</a:t>
                      </a:r>
                    </a:p>
                  </a:txBody>
                  <a:tcPr marL="0" marR="0" marT="0" marB="0" anchor="ctr"/>
                </a:tc>
                <a:extLst>
                  <a:ext uri="{0D108BD9-81ED-4DB2-BD59-A6C34878D82A}">
                    <a16:rowId xmlns:a16="http://schemas.microsoft.com/office/drawing/2014/main" val="1415229460"/>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 Түрээсийн зардал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19.5</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3.7</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8.1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4.1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7.5</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50%</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54%</a:t>
                      </a:r>
                    </a:p>
                  </a:txBody>
                  <a:tcPr marL="0" marR="0" marT="0" marB="0" anchor="ctr"/>
                </a:tc>
                <a:extLst>
                  <a:ext uri="{0D108BD9-81ED-4DB2-BD59-A6C34878D82A}">
                    <a16:rowId xmlns:a16="http://schemas.microsoft.com/office/drawing/2014/main" val="3369356702"/>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 Сэлбэг, хэрэгслийн зардал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201.5</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178.8</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99.0  </a:t>
                      </a:r>
                    </a:p>
                  </a:txBody>
                  <a:tcPr marL="0" marR="0" marT="0" marB="0" anchor="ctr"/>
                </a:tc>
                <a:tc>
                  <a:txBody>
                    <a:bodyPr/>
                    <a:lstStyle/>
                    <a:p>
                      <a:pPr algn="ctr" rtl="0" fontAlgn="ctr"/>
                      <a:r>
                        <a:rPr lang="mn-MN" sz="1000" b="0" i="0" u="none" strike="noStrike" dirty="0">
                          <a:solidFill>
                            <a:srgbClr val="000000"/>
                          </a:solidFill>
                          <a:effectLst/>
                          <a:latin typeface="Arial" panose="020B0604020202020204" pitchFamily="34" charset="0"/>
                        </a:rPr>
                        <a:t>18</a:t>
                      </a:r>
                      <a:r>
                        <a:rPr lang="en-US" sz="1000" b="0" i="0" u="none" strike="noStrike" dirty="0">
                          <a:solidFill>
                            <a:srgbClr val="000000"/>
                          </a:solidFill>
                          <a:effectLst/>
                          <a:latin typeface="Arial" panose="020B0604020202020204" pitchFamily="34" charset="0"/>
                        </a:rPr>
                        <a:t>8.2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198.3</a:t>
                      </a:r>
                    </a:p>
                  </a:txBody>
                  <a:tcPr marL="0" marR="0" marT="0" marB="0" anchor="ctr"/>
                </a:tc>
                <a:tc>
                  <a:txBody>
                    <a:bodyPr/>
                    <a:lstStyle/>
                    <a:p>
                      <a:pPr algn="ctr" rtl="0" fontAlgn="ctr"/>
                      <a:r>
                        <a:rPr lang="mn-MN" sz="1000" b="0" i="0" u="none" strike="noStrike" dirty="0">
                          <a:solidFill>
                            <a:srgbClr val="000000"/>
                          </a:solidFill>
                          <a:effectLst/>
                          <a:latin typeface="Arial" panose="020B0604020202020204" pitchFamily="34" charset="0"/>
                        </a:rPr>
                        <a:t>190</a:t>
                      </a:r>
                      <a:r>
                        <a:rPr lang="en-US" sz="1000" b="0" i="0" u="none" strike="noStrike" dirty="0">
                          <a:solidFill>
                            <a:srgbClr val="000000"/>
                          </a:solidFill>
                          <a:effectLst/>
                          <a:latin typeface="Arial" panose="020B0604020202020204" pitchFamily="34" charset="0"/>
                        </a:rPr>
                        <a:t>%</a:t>
                      </a:r>
                    </a:p>
                  </a:txBody>
                  <a:tcPr marL="0" marR="0" marT="0" marB="0" anchor="ctr"/>
                </a:tc>
                <a:tc>
                  <a:txBody>
                    <a:bodyPr/>
                    <a:lstStyle/>
                    <a:p>
                      <a:pPr algn="ctr" rtl="0" fontAlgn="ctr"/>
                      <a:r>
                        <a:rPr lang="mn-MN" sz="1000" b="0" i="0" u="none" strike="noStrike" dirty="0">
                          <a:solidFill>
                            <a:srgbClr val="000000"/>
                          </a:solidFill>
                          <a:effectLst/>
                          <a:latin typeface="Arial" panose="020B0604020202020204" pitchFamily="34" charset="0"/>
                        </a:rPr>
                        <a:t>95</a:t>
                      </a:r>
                      <a:r>
                        <a:rPr lang="en-US" sz="1000" b="0" i="0" u="none" strike="noStrike" dirty="0">
                          <a:solidFill>
                            <a:srgbClr val="000000"/>
                          </a:solidFill>
                          <a:effectLst/>
                          <a:latin typeface="Arial" panose="020B0604020202020204" pitchFamily="34" charset="0"/>
                        </a:rPr>
                        <a:t>%</a:t>
                      </a:r>
                    </a:p>
                  </a:txBody>
                  <a:tcPr marL="0" marR="0" marT="0" marB="0" anchor="ctr"/>
                </a:tc>
                <a:extLst>
                  <a:ext uri="{0D108BD9-81ED-4DB2-BD59-A6C34878D82A}">
                    <a16:rowId xmlns:a16="http://schemas.microsoft.com/office/drawing/2014/main" val="583077825"/>
                  </a:ext>
                </a:extLst>
              </a:tr>
              <a:tr h="215030">
                <a:tc>
                  <a:txBody>
                    <a:bodyPr/>
                    <a:lstStyle/>
                    <a:p>
                      <a:pPr algn="l" rtl="0" fontAlgn="ctr"/>
                      <a:r>
                        <a:rPr lang="mn-MN" sz="1000" u="none" strike="noStrike" dirty="0">
                          <a:effectLst/>
                          <a:latin typeface="Arial" panose="020B0604020202020204" pitchFamily="34" charset="0"/>
                          <a:cs typeface="Arial" panose="020B0604020202020204" pitchFamily="34" charset="0"/>
                        </a:rPr>
                        <a:t> ТХ-ийн даатгалын зардал </a:t>
                      </a:r>
                      <a:endParaRPr lang="mn-MN"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8.3</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5.9</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8.7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4.0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12.0</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46%</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33%</a:t>
                      </a:r>
                    </a:p>
                  </a:txBody>
                  <a:tcPr marL="0" marR="0" marT="0" marB="0" anchor="ctr"/>
                </a:tc>
                <a:extLst>
                  <a:ext uri="{0D108BD9-81ED-4DB2-BD59-A6C34878D82A}">
                    <a16:rowId xmlns:a16="http://schemas.microsoft.com/office/drawing/2014/main" val="4220813423"/>
                  </a:ext>
                </a:extLst>
              </a:tr>
              <a:tr h="215030">
                <a:tc>
                  <a:txBody>
                    <a:bodyPr/>
                    <a:lstStyle/>
                    <a:p>
                      <a:pPr algn="l" rtl="0" fontAlgn="ctr"/>
                      <a:r>
                        <a:rPr lang="ru-RU" sz="1000" u="none" strike="noStrike">
                          <a:effectLst/>
                          <a:latin typeface="Arial" panose="020B0604020202020204" pitchFamily="34" charset="0"/>
                          <a:cs typeface="Arial" panose="020B0604020202020204" pitchFamily="34" charset="0"/>
                        </a:rPr>
                        <a:t> ТХ-ийн оношлогоо, түрээс г.м зардал </a:t>
                      </a:r>
                      <a:endParaRPr lang="ru-RU"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31.8</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7.2</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8.2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2.4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11.4</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30%</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21%</a:t>
                      </a:r>
                    </a:p>
                  </a:txBody>
                  <a:tcPr marL="0" marR="0" marT="0" marB="0" anchor="ctr"/>
                </a:tc>
                <a:extLst>
                  <a:ext uri="{0D108BD9-81ED-4DB2-BD59-A6C34878D82A}">
                    <a16:rowId xmlns:a16="http://schemas.microsoft.com/office/drawing/2014/main" val="3145477658"/>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 Элэгдлийн зардал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409.8</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400.4</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342.9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373.5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472.9</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109%</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79%</a:t>
                      </a:r>
                    </a:p>
                  </a:txBody>
                  <a:tcPr marL="0" marR="0" marT="0" marB="0" anchor="ctr"/>
                </a:tc>
                <a:extLst>
                  <a:ext uri="{0D108BD9-81ED-4DB2-BD59-A6C34878D82A}">
                    <a16:rowId xmlns:a16="http://schemas.microsoft.com/office/drawing/2014/main" val="2551136136"/>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 Гэрээт ажил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90.7</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51.8</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84.3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34.7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28.8</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41%</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121%</a:t>
                      </a:r>
                    </a:p>
                  </a:txBody>
                  <a:tcPr marL="0" marR="0" marT="0" marB="0" anchor="ctr"/>
                </a:tc>
                <a:extLst>
                  <a:ext uri="{0D108BD9-81ED-4DB2-BD59-A6C34878D82A}">
                    <a16:rowId xmlns:a16="http://schemas.microsoft.com/office/drawing/2014/main" val="509104702"/>
                  </a:ext>
                </a:extLst>
              </a:tr>
              <a:tr h="215030">
                <a:tc>
                  <a:txBody>
                    <a:bodyPr/>
                    <a:lstStyle/>
                    <a:p>
                      <a:pPr algn="l" rtl="0" fontAlgn="ctr"/>
                      <a:r>
                        <a:rPr lang="mn-MN" sz="1000" u="none" strike="noStrike" dirty="0">
                          <a:effectLst/>
                          <a:latin typeface="Arial" panose="020B0604020202020204" pitchFamily="34" charset="0"/>
                          <a:cs typeface="Arial" panose="020B0604020202020204" pitchFamily="34" charset="0"/>
                        </a:rPr>
                        <a:t> Хүнсний зардал </a:t>
                      </a:r>
                      <a:endParaRPr lang="mn-MN"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0.9</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0.2</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2.0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0.0</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0%</a:t>
                      </a:r>
                    </a:p>
                  </a:txBody>
                  <a:tcPr marL="0" marR="0" marT="0" marB="0" anchor="ctr"/>
                </a:tc>
                <a:tc>
                  <a:txBody>
                    <a:bodyPr/>
                    <a:lstStyle/>
                    <a:p>
                      <a:pPr algn="ctr" rtl="0" fontAlgn="ctr"/>
                      <a:endParaRPr lang="en-US" sz="1000" b="0" i="0" u="none" strike="noStrike" dirty="0">
                        <a:solidFill>
                          <a:srgbClr val="FF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146468192"/>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 ҮХХ, АТӨЯХ-н татвар </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52.1</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16.4</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43.5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59.9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89.3</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138%</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67%</a:t>
                      </a:r>
                    </a:p>
                  </a:txBody>
                  <a:tcPr marL="0" marR="0" marT="0" marB="0" anchor="ctr"/>
                </a:tc>
                <a:extLst>
                  <a:ext uri="{0D108BD9-81ED-4DB2-BD59-A6C34878D82A}">
                    <a16:rowId xmlns:a16="http://schemas.microsoft.com/office/drawing/2014/main" val="1899163682"/>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Зээлийн хүү, санхүүжилтын зардал</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623.7</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70.5</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380.8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430.6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607.0</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113%</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71%</a:t>
                      </a:r>
                    </a:p>
                  </a:txBody>
                  <a:tcPr marL="0" marR="0" marT="0" marB="0" anchor="ctr"/>
                </a:tc>
                <a:extLst>
                  <a:ext uri="{0D108BD9-81ED-4DB2-BD59-A6C34878D82A}">
                    <a16:rowId xmlns:a16="http://schemas.microsoft.com/office/drawing/2014/main" val="2135040330"/>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Байгаль орчин, үнэлгээний зардал</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0.1</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1.8</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6.3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11.0</a:t>
                      </a:r>
                    </a:p>
                  </a:txBody>
                  <a:tcPr marL="0" marR="0" marT="0" marB="0" anchor="ctr"/>
                </a:tc>
                <a:tc>
                  <a:txBody>
                    <a:bodyPr/>
                    <a:lstStyle/>
                    <a:p>
                      <a:pPr algn="ctr" rtl="0" fontAlgn="ct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57%</a:t>
                      </a:r>
                    </a:p>
                  </a:txBody>
                  <a:tcPr marL="0" marR="0" marT="0" marB="0" anchor="ctr"/>
                </a:tc>
                <a:extLst>
                  <a:ext uri="{0D108BD9-81ED-4DB2-BD59-A6C34878D82A}">
                    <a16:rowId xmlns:a16="http://schemas.microsoft.com/office/drawing/2014/main" val="183662308"/>
                  </a:ext>
                </a:extLst>
              </a:tr>
              <a:tr h="215030">
                <a:tc>
                  <a:txBody>
                    <a:bodyPr/>
                    <a:lstStyle/>
                    <a:p>
                      <a:pPr algn="l" rtl="0" fontAlgn="ctr"/>
                      <a:r>
                        <a:rPr lang="mn-MN" sz="1000" u="none" strike="noStrike">
                          <a:effectLst/>
                          <a:latin typeface="Arial" panose="020B0604020202020204" pitchFamily="34" charset="0"/>
                          <a:cs typeface="Arial" panose="020B0604020202020204" pitchFamily="34" charset="0"/>
                        </a:rPr>
                        <a:t>Зар сурталчилгааны зардал</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19.1</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9.4</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16.1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7.5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50.6</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46%</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15%</a:t>
                      </a:r>
                    </a:p>
                  </a:txBody>
                  <a:tcPr marL="0" marR="0" marT="0" marB="0" anchor="ctr"/>
                </a:tc>
                <a:extLst>
                  <a:ext uri="{0D108BD9-81ED-4DB2-BD59-A6C34878D82A}">
                    <a16:rowId xmlns:a16="http://schemas.microsoft.com/office/drawing/2014/main" val="2204209520"/>
                  </a:ext>
                </a:extLst>
              </a:tr>
              <a:tr h="223629">
                <a:tc>
                  <a:txBody>
                    <a:bodyPr/>
                    <a:lstStyle/>
                    <a:p>
                      <a:pPr algn="l" rtl="0" fontAlgn="ctr"/>
                      <a:r>
                        <a:rPr lang="mn-MN" sz="1000" u="none" strike="noStrike">
                          <a:effectLst/>
                          <a:latin typeface="Arial" panose="020B0604020202020204" pitchFamily="34" charset="0"/>
                          <a:cs typeface="Arial" panose="020B0604020202020204" pitchFamily="34" charset="0"/>
                        </a:rPr>
                        <a:t>Үйл ажиллагааны бусад зардал</a:t>
                      </a:r>
                      <a:endParaRPr lang="mn-MN"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11.0</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34.7</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39.7  </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67.4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         292.0  </a:t>
                      </a:r>
                    </a:p>
                  </a:txBody>
                  <a:tcPr marL="0" marR="0" marT="0" marB="0" anchor="ctr"/>
                </a:tc>
                <a:tc>
                  <a:txBody>
                    <a:bodyPr/>
                    <a:lstStyle/>
                    <a:p>
                      <a:pPr algn="ctr" rtl="0" fontAlgn="ctr"/>
                      <a:r>
                        <a:rPr lang="en-US" sz="1000" b="0" i="0" u="none" strike="noStrike">
                          <a:solidFill>
                            <a:srgbClr val="000000"/>
                          </a:solidFill>
                          <a:effectLst/>
                          <a:latin typeface="Arial" panose="020B0604020202020204" pitchFamily="34" charset="0"/>
                        </a:rPr>
                        <a:t>170%</a:t>
                      </a:r>
                    </a:p>
                  </a:txBody>
                  <a:tcPr marL="0" marR="0" marT="0" marB="0" anchor="ctr"/>
                </a:tc>
                <a:tc>
                  <a:txBody>
                    <a:bodyPr/>
                    <a:lstStyle/>
                    <a:p>
                      <a:pPr algn="ctr" rtl="0" fontAlgn="ctr"/>
                      <a:r>
                        <a:rPr lang="en-US" sz="1000" b="0" i="0" u="none" strike="noStrike" dirty="0">
                          <a:solidFill>
                            <a:srgbClr val="000000"/>
                          </a:solidFill>
                          <a:effectLst/>
                          <a:latin typeface="Arial" panose="020B0604020202020204" pitchFamily="34" charset="0"/>
                        </a:rPr>
                        <a:t>23%</a:t>
                      </a:r>
                    </a:p>
                  </a:txBody>
                  <a:tcPr marL="0" marR="0" marT="0" marB="0" anchor="ctr"/>
                </a:tc>
                <a:extLst>
                  <a:ext uri="{0D108BD9-81ED-4DB2-BD59-A6C34878D82A}">
                    <a16:rowId xmlns:a16="http://schemas.microsoft.com/office/drawing/2014/main" val="3043598652"/>
                  </a:ext>
                </a:extLst>
              </a:tr>
            </a:tbl>
          </a:graphicData>
        </a:graphic>
      </p:graphicFrame>
    </p:spTree>
    <p:extLst>
      <p:ext uri="{BB962C8B-B14F-4D97-AF65-F5344CB8AC3E}">
        <p14:creationId xmlns:p14="http://schemas.microsoft.com/office/powerpoint/2010/main" val="2837408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Arial" panose="020B0604020202020204" pitchFamily="34" charset="0"/>
                <a:ea typeface="Roboto" panose="02000000000000000000" pitchFamily="2" charset="0"/>
                <a:cs typeface="Arial" panose="020B0604020202020204" pitchFamily="34" charset="0"/>
              </a:rPr>
              <a:t>Санхүүгийн тайлан</a:t>
            </a:r>
          </a:p>
        </p:txBody>
      </p:sp>
      <p:sp>
        <p:nvSpPr>
          <p:cNvPr id="16" name="Text Placeholder 5"/>
          <p:cNvSpPr txBox="1">
            <a:spLocks/>
          </p:cNvSpPr>
          <p:nvPr/>
        </p:nvSpPr>
        <p:spPr>
          <a:xfrm>
            <a:off x="1003301" y="1564085"/>
            <a:ext cx="4152899" cy="49287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anose="020B0604020202020204" pitchFamily="34" charset="0"/>
                <a:cs typeface="Arial" pitchFamily="34" charset="0"/>
              </a:rPr>
              <a:t>Баланс</a:t>
            </a:r>
          </a:p>
          <a:p>
            <a:pPr marL="0" indent="0" algn="just">
              <a:lnSpc>
                <a:spcPct val="150000"/>
              </a:lnSpc>
              <a:buNone/>
            </a:pPr>
            <a:r>
              <a:rPr lang="mn-MN" sz="1400" dirty="0">
                <a:latin typeface="Arial" pitchFamily="34" charset="0"/>
                <a:cs typeface="Arial" pitchFamily="34" charset="0"/>
              </a:rPr>
              <a:t>Санхүү байдлын тайлангаас харахад 2022 онд эргэлтийн хөрөнгө 18%-аар эргэлтийн бус хөрөнгө 37%-аар өссөн байна. Энэ нь бараа материалын нөөц авлага зэрэг үзүүлэлтийн өсөлттэй холбоотой өссөн.</a:t>
            </a:r>
          </a:p>
          <a:p>
            <a:pPr marL="0" indent="0" algn="just">
              <a:lnSpc>
                <a:spcPct val="150000"/>
              </a:lnSpc>
              <a:buNone/>
            </a:pPr>
            <a:r>
              <a:rPr lang="mn-MN" sz="1400" dirty="0">
                <a:latin typeface="Arial" pitchFamily="34" charset="0"/>
                <a:cs typeface="Arial" pitchFamily="34" charset="0"/>
              </a:rPr>
              <a:t>Урт хугацаат зээлийн өглөг буурсан хэдий ч татварын өр нэмэгдэж байгаа учир өр төлбөрийн дүнд өөрчлөлт бага байна. Урт хугацаат зээл 5.3 тэрбум төгрөг барагдуулсан ба татварын өглөг 4 тэрбум төгрөг болсон.</a:t>
            </a:r>
          </a:p>
          <a:p>
            <a:pPr marL="0" indent="0" algn="just">
              <a:lnSpc>
                <a:spcPct val="150000"/>
              </a:lnSpc>
              <a:buNone/>
            </a:pPr>
            <a:r>
              <a:rPr lang="mn-MN" sz="1400" dirty="0">
                <a:latin typeface="Arial" pitchFamily="34" charset="0"/>
                <a:cs typeface="Arial" pitchFamily="34" charset="0"/>
              </a:rPr>
              <a:t>Харин эздийн өмч 23 хувиар өссөн нь тайлант үеийн ашиг хуримтлагдсан алдагдалыг бага ч гэсэн бууруулж байна.</a:t>
            </a:r>
          </a:p>
          <a:p>
            <a:pPr marL="0" indent="0" algn="just">
              <a:lnSpc>
                <a:spcPct val="150000"/>
              </a:lnSpc>
              <a:buNone/>
            </a:pPr>
            <a:endParaRPr lang="mn-MN" sz="1400" dirty="0">
              <a:latin typeface="Arial" pitchFamily="34" charset="0"/>
              <a:cs typeface="Arial" pitchFamily="34" charset="0"/>
            </a:endParaRPr>
          </a:p>
        </p:txBody>
      </p:sp>
      <p:graphicFrame>
        <p:nvGraphicFramePr>
          <p:cNvPr id="5" name="Table 4">
            <a:extLst>
              <a:ext uri="{FF2B5EF4-FFF2-40B4-BE49-F238E27FC236}">
                <a16:creationId xmlns:a16="http://schemas.microsoft.com/office/drawing/2014/main" id="{00A385DE-FF7D-4BCC-BC17-C3BF2F99A208}"/>
              </a:ext>
            </a:extLst>
          </p:cNvPr>
          <p:cNvGraphicFramePr>
            <a:graphicFrameLocks noGrp="1"/>
          </p:cNvGraphicFramePr>
          <p:nvPr>
            <p:extLst>
              <p:ext uri="{D42A27DB-BD31-4B8C-83A1-F6EECF244321}">
                <p14:modId xmlns:p14="http://schemas.microsoft.com/office/powerpoint/2010/main" val="1106422360"/>
              </p:ext>
            </p:extLst>
          </p:nvPr>
        </p:nvGraphicFramePr>
        <p:xfrm>
          <a:off x="5710405" y="1641301"/>
          <a:ext cx="6254905" cy="2379932"/>
        </p:xfrm>
        <a:graphic>
          <a:graphicData uri="http://schemas.openxmlformats.org/drawingml/2006/table">
            <a:tbl>
              <a:tblPr>
                <a:tableStyleId>{0E3FDE45-AF77-4B5C-9715-49D594BDF05E}</a:tableStyleId>
              </a:tblPr>
              <a:tblGrid>
                <a:gridCol w="2431560">
                  <a:extLst>
                    <a:ext uri="{9D8B030D-6E8A-4147-A177-3AD203B41FA5}">
                      <a16:colId xmlns:a16="http://schemas.microsoft.com/office/drawing/2014/main" val="2409281472"/>
                    </a:ext>
                  </a:extLst>
                </a:gridCol>
                <a:gridCol w="643091">
                  <a:extLst>
                    <a:ext uri="{9D8B030D-6E8A-4147-A177-3AD203B41FA5}">
                      <a16:colId xmlns:a16="http://schemas.microsoft.com/office/drawing/2014/main" val="1991194010"/>
                    </a:ext>
                  </a:extLst>
                </a:gridCol>
                <a:gridCol w="643091">
                  <a:extLst>
                    <a:ext uri="{9D8B030D-6E8A-4147-A177-3AD203B41FA5}">
                      <a16:colId xmlns:a16="http://schemas.microsoft.com/office/drawing/2014/main" val="87014875"/>
                    </a:ext>
                  </a:extLst>
                </a:gridCol>
                <a:gridCol w="643091">
                  <a:extLst>
                    <a:ext uri="{9D8B030D-6E8A-4147-A177-3AD203B41FA5}">
                      <a16:colId xmlns:a16="http://schemas.microsoft.com/office/drawing/2014/main" val="3365921500"/>
                    </a:ext>
                  </a:extLst>
                </a:gridCol>
                <a:gridCol w="643091">
                  <a:extLst>
                    <a:ext uri="{9D8B030D-6E8A-4147-A177-3AD203B41FA5}">
                      <a16:colId xmlns:a16="http://schemas.microsoft.com/office/drawing/2014/main" val="3041452301"/>
                    </a:ext>
                  </a:extLst>
                </a:gridCol>
                <a:gridCol w="643091">
                  <a:extLst>
                    <a:ext uri="{9D8B030D-6E8A-4147-A177-3AD203B41FA5}">
                      <a16:colId xmlns:a16="http://schemas.microsoft.com/office/drawing/2014/main" val="1153371414"/>
                    </a:ext>
                  </a:extLst>
                </a:gridCol>
                <a:gridCol w="607890">
                  <a:extLst>
                    <a:ext uri="{9D8B030D-6E8A-4147-A177-3AD203B41FA5}">
                      <a16:colId xmlns:a16="http://schemas.microsoft.com/office/drawing/2014/main" val="339108030"/>
                    </a:ext>
                  </a:extLst>
                </a:gridCol>
              </a:tblGrid>
              <a:tr h="161201">
                <a:tc gridSpan="6">
                  <a:txBody>
                    <a:bodyPr/>
                    <a:lstStyle/>
                    <a:p>
                      <a:pPr algn="ctr" rtl="0" fontAlgn="ctr"/>
                      <a:r>
                        <a:rPr lang="mn-MN" sz="1100" b="1" u="none" strike="noStrike" dirty="0">
                          <a:effectLst/>
                          <a:latin typeface="Arial" panose="020B0604020202020204" pitchFamily="34" charset="0"/>
                          <a:cs typeface="Arial" panose="020B0604020202020204" pitchFamily="34" charset="0"/>
                        </a:rPr>
                        <a:t>Санхүүгийн байдал /сая төгрөгөөр/</a:t>
                      </a:r>
                      <a:endParaRPr lang="mn-MN" sz="1100" b="1" i="0" u="none" strike="noStrike" dirty="0">
                        <a:solidFill>
                          <a:srgbClr val="9D1E23"/>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59011398"/>
                  </a:ext>
                </a:extLst>
              </a:tr>
              <a:tr h="171806">
                <a:tc>
                  <a:txBody>
                    <a:bodyPr/>
                    <a:lstStyle/>
                    <a:p>
                      <a:pPr algn="ctr" fontAlgn="t"/>
                      <a:r>
                        <a:rPr lang="mn-MN" sz="1100" b="1" u="none" strike="noStrike" dirty="0">
                          <a:effectLst/>
                          <a:latin typeface="Arial" panose="020B0604020202020204" pitchFamily="34" charset="0"/>
                          <a:cs typeface="Arial" panose="020B0604020202020204" pitchFamily="34" charset="0"/>
                        </a:rPr>
                        <a:t>Үзүүлэлт</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9D1E23"/>
                          </a:solidFill>
                          <a:effectLst/>
                          <a:latin typeface="Arial" panose="020B0604020202020204" pitchFamily="34" charset="0"/>
                          <a:cs typeface="Arial" panose="020B0604020202020204" pitchFamily="34" charset="0"/>
                        </a:rPr>
                        <a:t>2018</a:t>
                      </a:r>
                    </a:p>
                  </a:txBody>
                  <a:tcPr marL="0" marR="0" marT="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9D1E23"/>
                          </a:solidFill>
                          <a:effectLst/>
                          <a:latin typeface="Arial" panose="020B0604020202020204" pitchFamily="34" charset="0"/>
                          <a:cs typeface="Arial" panose="020B0604020202020204" pitchFamily="34" charset="0"/>
                        </a:rPr>
                        <a:t>2019</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9D1E23"/>
                          </a:solidFill>
                          <a:effectLst/>
                          <a:latin typeface="Arial" panose="020B0604020202020204" pitchFamily="34" charset="0"/>
                          <a:cs typeface="Arial" panose="020B0604020202020204" pitchFamily="34" charset="0"/>
                        </a:rPr>
                        <a:t>2020</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9D1E23"/>
                          </a:solidFill>
                          <a:effectLst/>
                          <a:latin typeface="Arial" panose="020B0604020202020204" pitchFamily="34" charset="0"/>
                          <a:cs typeface="Arial" panose="020B0604020202020204" pitchFamily="34" charset="0"/>
                        </a:rPr>
                        <a:t>2021</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a:solidFill>
                            <a:srgbClr val="9D1E23"/>
                          </a:solidFill>
                          <a:effectLst/>
                          <a:latin typeface="Arial" panose="020B0604020202020204" pitchFamily="34" charset="0"/>
                          <a:cs typeface="Arial" panose="020B0604020202020204" pitchFamily="34" charset="0"/>
                        </a:rPr>
                        <a:t>2022</a:t>
                      </a:r>
                    </a:p>
                  </a:txBody>
                  <a:tcPr marL="0" marR="0" marT="0"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62091993"/>
                  </a:ext>
                </a:extLst>
              </a:tr>
              <a:tr h="405101">
                <a:tc>
                  <a:txBody>
                    <a:bodyPr/>
                    <a:lstStyle/>
                    <a:p>
                      <a:pPr algn="ctr" rtl="0" fontAlgn="ctr"/>
                      <a:r>
                        <a:rPr lang="mn-MN" sz="1100" u="none" strike="noStrike" dirty="0">
                          <a:effectLst/>
                          <a:latin typeface="Arial" panose="020B0604020202020204" pitchFamily="34" charset="0"/>
                          <a:cs typeface="Arial" panose="020B0604020202020204" pitchFamily="34" charset="0"/>
                        </a:rPr>
                        <a:t>Эргэлтйн хөрөнгө</a:t>
                      </a:r>
                      <a:endParaRPr lang="mn-MN" sz="1100" b="0" i="0" u="none" strike="noStrike" dirty="0">
                        <a:solidFill>
                          <a:srgbClr val="262626"/>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10,716  </a:t>
                      </a:r>
                    </a:p>
                  </a:txBody>
                  <a:tcPr marL="0" marR="0" marT="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14,052  </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13,259  </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14,729  </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17,441  </a:t>
                      </a:r>
                    </a:p>
                  </a:txBody>
                  <a:tcPr marL="0" marR="0" marT="0"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118%</a:t>
                      </a:r>
                    </a:p>
                  </a:txBody>
                  <a:tcPr marL="0" marR="0" marT="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4030682820"/>
                  </a:ext>
                </a:extLst>
              </a:tr>
              <a:tr h="346842">
                <a:tc>
                  <a:txBody>
                    <a:bodyPr/>
                    <a:lstStyle/>
                    <a:p>
                      <a:pPr algn="ctr" rtl="0" fontAlgn="ctr"/>
                      <a:r>
                        <a:rPr lang="mn-MN" sz="1100" u="none" strike="noStrike" dirty="0">
                          <a:effectLst/>
                          <a:latin typeface="Arial" panose="020B0604020202020204" pitchFamily="34" charset="0"/>
                          <a:cs typeface="Arial" panose="020B0604020202020204" pitchFamily="34" charset="0"/>
                        </a:rPr>
                        <a:t>Эргэлтийн бус хөрөнгө</a:t>
                      </a:r>
                      <a:endParaRPr lang="mn-MN" sz="1100" b="0" i="0" u="none" strike="noStrike" dirty="0">
                        <a:solidFill>
                          <a:srgbClr val="262626"/>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7,029  </a:t>
                      </a:r>
                    </a:p>
                  </a:txBody>
                  <a:tcPr marL="0" marR="0" marT="0"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6,436  </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5,798  </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5,245  </a:t>
                      </a:r>
                    </a:p>
                  </a:txBody>
                  <a:tcPr marL="0" marR="0" marT="0" marB="0" anchor="ctr">
                    <a:lnB w="12700" cap="flat" cmpd="sng" algn="ctr">
                      <a:solidFill>
                        <a:schemeClr val="accent2"/>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7,169  </a:t>
                      </a:r>
                    </a:p>
                  </a:txBody>
                  <a:tcPr marL="0" marR="0" marT="0"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137%</a:t>
                      </a:r>
                    </a:p>
                  </a:txBody>
                  <a:tcPr marL="0" marR="0" marT="0"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8341198"/>
                  </a:ext>
                </a:extLst>
              </a:tr>
              <a:tr h="320704">
                <a:tc>
                  <a:txBody>
                    <a:bodyPr/>
                    <a:lstStyle/>
                    <a:p>
                      <a:pPr algn="ctr" rtl="0" fontAlgn="ctr"/>
                      <a:r>
                        <a:rPr lang="mn-MN" sz="1100" b="1" u="none" strike="noStrike" dirty="0">
                          <a:effectLst/>
                          <a:latin typeface="Arial" panose="020B0604020202020204" pitchFamily="34" charset="0"/>
                          <a:cs typeface="Arial" panose="020B0604020202020204" pitchFamily="34" charset="0"/>
                        </a:rPr>
                        <a:t>Нийт актив</a:t>
                      </a:r>
                      <a:endParaRPr lang="mn-MN" sz="1100" b="1" i="0" u="none" strike="noStrike" dirty="0">
                        <a:solidFill>
                          <a:srgbClr val="9D1E23"/>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17,745  </a:t>
                      </a:r>
                    </a:p>
                  </a:txBody>
                  <a:tcPr marL="0" marR="0" marT="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20,489  </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19,058  </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19,974  </a:t>
                      </a:r>
                    </a:p>
                  </a:txBody>
                  <a:tcPr marL="0"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24,610  </a:t>
                      </a:r>
                    </a:p>
                  </a:txBody>
                  <a:tcPr marL="0" marR="0" marT="0"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123%</a:t>
                      </a:r>
                    </a:p>
                  </a:txBody>
                  <a:tcPr marL="0" marR="0" marT="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24018934"/>
                  </a:ext>
                </a:extLst>
              </a:tr>
              <a:tr h="320704">
                <a:tc>
                  <a:txBody>
                    <a:bodyPr/>
                    <a:lstStyle/>
                    <a:p>
                      <a:pPr algn="ctr" rtl="0" fontAlgn="ctr"/>
                      <a:r>
                        <a:rPr lang="mn-MN" sz="1100" u="none" strike="noStrike" dirty="0">
                          <a:effectLst/>
                          <a:latin typeface="Arial" panose="020B0604020202020204" pitchFamily="34" charset="0"/>
                          <a:cs typeface="Arial" panose="020B0604020202020204" pitchFamily="34" charset="0"/>
                        </a:rPr>
                        <a:t>Өр төлбөр</a:t>
                      </a:r>
                      <a:endParaRPr lang="mn-MN" sz="1100" b="0" i="0" u="none" strike="noStrike" dirty="0">
                        <a:solidFill>
                          <a:srgbClr val="262626"/>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11,952  </a:t>
                      </a:r>
                    </a:p>
                  </a:txBody>
                  <a:tcPr marL="0" marR="0" marT="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12,053  </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11,672  </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12,479  </a:t>
                      </a:r>
                    </a:p>
                  </a:txBody>
                  <a:tcPr marL="0" marR="0" marT="0" marB="0" anchor="ctr">
                    <a:lnT w="12700" cap="flat" cmpd="sng" algn="ctr">
                      <a:solidFill>
                        <a:schemeClr val="accent2"/>
                      </a:solidFill>
                      <a:prstDash val="solid"/>
                      <a:round/>
                      <a:headEnd type="none" w="med" len="med"/>
                      <a:tailEnd type="none" w="med" len="med"/>
                    </a:lnT>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12,420  </a:t>
                      </a:r>
                    </a:p>
                  </a:txBody>
                  <a:tcPr marL="0" marR="0" marT="0"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182288839"/>
                  </a:ext>
                </a:extLst>
              </a:tr>
              <a:tr h="320704">
                <a:tc>
                  <a:txBody>
                    <a:bodyPr/>
                    <a:lstStyle/>
                    <a:p>
                      <a:pPr algn="ctr" rtl="0" fontAlgn="ctr"/>
                      <a:r>
                        <a:rPr lang="mn-MN" sz="1100" u="none" strike="noStrike" dirty="0">
                          <a:effectLst/>
                          <a:latin typeface="Arial" panose="020B0604020202020204" pitchFamily="34" charset="0"/>
                          <a:cs typeface="Arial" panose="020B0604020202020204" pitchFamily="34" charset="0"/>
                        </a:rPr>
                        <a:t>Эздийн өмч</a:t>
                      </a:r>
                      <a:endParaRPr lang="mn-MN" sz="1100" b="0" i="0" u="none" strike="noStrike" dirty="0">
                        <a:solidFill>
                          <a:srgbClr val="262626"/>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accent2"/>
                      </a:solidFill>
                      <a:prstDash val="solid"/>
                      <a:round/>
                      <a:headEnd type="none" w="med" len="med"/>
                      <a:tailEnd type="none" w="med" len="med"/>
                    </a:lnR>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5,793  </a:t>
                      </a:r>
                    </a:p>
                  </a:txBody>
                  <a:tcPr marL="0" marR="0" marT="0" marB="0" anchor="ctr">
                    <a:lnL w="12700" cap="flat" cmpd="sng" algn="ctr">
                      <a:solidFill>
                        <a:schemeClr val="accent2"/>
                      </a:solidFill>
                      <a:prstDash val="solid"/>
                      <a:round/>
                      <a:headEnd type="none" w="med" len="med"/>
                      <a:tailEnd type="none" w="med" len="med"/>
                    </a:lnL>
                  </a:tcP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8,436  </a:t>
                      </a: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7,385  </a:t>
                      </a: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7,495  </a:t>
                      </a: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cs typeface="Arial" panose="020B0604020202020204" pitchFamily="34" charset="0"/>
                        </a:rPr>
                        <a:t>12,190  </a:t>
                      </a:r>
                    </a:p>
                  </a:txBody>
                  <a:tcPr marL="0" marR="0" marT="0" marB="0" anchor="ctr">
                    <a:lnR w="12700" cap="flat" cmpd="sng" algn="ctr">
                      <a:solidFill>
                        <a:schemeClr val="accent2"/>
                      </a:solidFill>
                      <a:prstDash val="solid"/>
                      <a:round/>
                      <a:headEnd type="none" w="med" len="med"/>
                      <a:tailEnd type="none" w="med" len="med"/>
                    </a:lnR>
                  </a:tcP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163%</a:t>
                      </a:r>
                    </a:p>
                  </a:txBody>
                  <a:tcPr marL="0" marR="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4279625524"/>
                  </a:ext>
                </a:extLst>
              </a:tr>
              <a:tr h="326431">
                <a:tc>
                  <a:txBody>
                    <a:bodyPr/>
                    <a:lstStyle/>
                    <a:p>
                      <a:pPr algn="ctr" rtl="0" fontAlgn="ctr"/>
                      <a:r>
                        <a:rPr lang="mn-MN" sz="1100" b="1" u="none" strike="noStrike" dirty="0">
                          <a:effectLst/>
                          <a:latin typeface="Arial" panose="020B0604020202020204" pitchFamily="34" charset="0"/>
                          <a:cs typeface="Arial" panose="020B0604020202020204" pitchFamily="34" charset="0"/>
                        </a:rPr>
                        <a:t>Нийт пассив</a:t>
                      </a:r>
                      <a:endParaRPr lang="mn-MN" sz="1100" b="1" i="0" u="none" strike="noStrike" dirty="0">
                        <a:solidFill>
                          <a:srgbClr val="9D1E23"/>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accent2"/>
                      </a:solidFill>
                      <a:prstDash val="solid"/>
                      <a:round/>
                      <a:headEnd type="none" w="med" len="med"/>
                      <a:tailEnd type="none" w="med" len="med"/>
                    </a:lnR>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17,745  </a:t>
                      </a:r>
                    </a:p>
                  </a:txBody>
                  <a:tcPr marL="0" marR="0" marT="0" marB="0" anchor="ctr">
                    <a:lnL w="12700" cap="flat" cmpd="sng" algn="ctr">
                      <a:solidFill>
                        <a:schemeClr val="accent2"/>
                      </a:solidFill>
                      <a:prstDash val="solid"/>
                      <a:round/>
                      <a:headEnd type="none" w="med" len="med"/>
                      <a:tailEnd type="none" w="med" len="med"/>
                    </a:lnL>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20,489  </a:t>
                      </a:r>
                    </a:p>
                  </a:txBody>
                  <a:tcPr marL="0" marR="0" marT="0" marB="0" anchor="ct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19,058  </a:t>
                      </a:r>
                    </a:p>
                  </a:txBody>
                  <a:tcPr marL="0" marR="0" marT="0" marB="0" anchor="ct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19,974  </a:t>
                      </a:r>
                    </a:p>
                  </a:txBody>
                  <a:tcPr marL="0" marR="0" marT="0" marB="0" anchor="ct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24,610  </a:t>
                      </a:r>
                    </a:p>
                  </a:txBody>
                  <a:tcPr marL="0" marR="0" marT="0" marB="0" anchor="ctr">
                    <a:lnR w="12700" cap="flat" cmpd="sng" algn="ctr">
                      <a:solidFill>
                        <a:schemeClr val="accent2"/>
                      </a:solidFill>
                      <a:prstDash val="solid"/>
                      <a:round/>
                      <a:headEnd type="none" w="med" len="med"/>
                      <a:tailEnd type="none" w="med" len="med"/>
                    </a:lnR>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123%</a:t>
                      </a:r>
                    </a:p>
                  </a:txBody>
                  <a:tcPr marL="0" marR="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3444982551"/>
                  </a:ext>
                </a:extLst>
              </a:tr>
            </a:tbl>
          </a:graphicData>
        </a:graphic>
      </p:graphicFrame>
      <p:graphicFrame>
        <p:nvGraphicFramePr>
          <p:cNvPr id="2" name="Chart 1">
            <a:extLst>
              <a:ext uri="{FF2B5EF4-FFF2-40B4-BE49-F238E27FC236}">
                <a16:creationId xmlns:a16="http://schemas.microsoft.com/office/drawing/2014/main" id="{EF0EDE5C-F5CC-98CD-7AA2-A5E1BD35EE1C}"/>
              </a:ext>
            </a:extLst>
          </p:cNvPr>
          <p:cNvGraphicFramePr>
            <a:graphicFrameLocks/>
          </p:cNvGraphicFramePr>
          <p:nvPr>
            <p:extLst>
              <p:ext uri="{D42A27DB-BD31-4B8C-83A1-F6EECF244321}">
                <p14:modId xmlns:p14="http://schemas.microsoft.com/office/powerpoint/2010/main" val="99432821"/>
              </p:ext>
            </p:extLst>
          </p:nvPr>
        </p:nvGraphicFramePr>
        <p:xfrm>
          <a:off x="6096000" y="4094996"/>
          <a:ext cx="5423338" cy="2647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690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7759262" cy="1027907"/>
          </a:xfrm>
        </p:spPr>
        <p:txBody>
          <a:bodyPr>
            <a:normAutofit/>
          </a:bodyPr>
          <a:lstStyle/>
          <a:p>
            <a:r>
              <a:rPr lang="mn-MN" sz="2800" dirty="0">
                <a:latin typeface="Arial" panose="020B0604020202020204" pitchFamily="34" charset="0"/>
                <a:ea typeface="Roboto" panose="02000000000000000000" pitchFamily="2" charset="0"/>
                <a:cs typeface="Arial" panose="020B0604020202020204" pitchFamily="34" charset="0"/>
              </a:rPr>
              <a:t>Санхүүгийн тайлангийн шинжилгээ</a:t>
            </a:r>
          </a:p>
        </p:txBody>
      </p:sp>
      <p:sp>
        <p:nvSpPr>
          <p:cNvPr id="16" name="Text Placeholder 5"/>
          <p:cNvSpPr txBox="1">
            <a:spLocks/>
          </p:cNvSpPr>
          <p:nvPr/>
        </p:nvSpPr>
        <p:spPr>
          <a:xfrm>
            <a:off x="1003301" y="1564086"/>
            <a:ext cx="4583767" cy="51284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just" defTabSz="914400" rtl="0" eaLnBrk="0" fontAlgn="base" latinLnBrk="0" hangingPunct="0">
              <a:lnSpc>
                <a:spcPct val="100000"/>
              </a:lnSpc>
              <a:spcBef>
                <a:spcPct val="0"/>
              </a:spcBef>
              <a:spcAft>
                <a:spcPct val="0"/>
              </a:spcAft>
              <a:buClrTx/>
              <a:buSzTx/>
              <a:buNone/>
              <a:tabLst/>
            </a:pPr>
            <a:r>
              <a:rPr kumimoji="0" lang="mn-MN" altLang="en-US" sz="1600" b="1"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Төлбөрийн чадварын шинжилгээ</a:t>
            </a:r>
            <a:endParaRPr kumimoji="0" lang="en-US" altLang="en-US" sz="1200" b="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n-MN"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Төлбөрийн чадварын шинжилгээнээс харахад Ремикон ХК нь 2021 оноос 2022 онд илүү сайн үзүүлэлттэй байна. </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n-MN"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Цэвэр эргэлтийн хөрөнгийн хувьд өмнөх онтой харьцуулахад ихээр нэмэгдсэн бөгөөд энэ нь борлуулалт нэмэгдэж өр төлбөр буурсны илрэл юм.</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n-MN"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Эргэлтийг харьцааг харахад </a:t>
            </a:r>
            <a:r>
              <a:rPr lang="mn-MN" altLang="en-US" sz="1400" dirty="0">
                <a:latin typeface="Arial" panose="020B0604020202020204" pitchFamily="34" charset="0"/>
                <a:ea typeface="Calibri" panose="020F0502020204030204" pitchFamily="34" charset="0"/>
                <a:cs typeface="Arial" panose="020B0604020202020204" pitchFamily="34" charset="0"/>
              </a:rPr>
              <a:t>2</a:t>
            </a:r>
            <a:r>
              <a:rPr kumimoji="0" lang="mn-MN"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байгаа нь 1 төгрөгийн өр төлбөрт </a:t>
            </a:r>
            <a:r>
              <a:rPr lang="mn-MN" altLang="en-US" sz="1400" dirty="0">
                <a:latin typeface="Arial" panose="020B0604020202020204" pitchFamily="34" charset="0"/>
                <a:ea typeface="Calibri" panose="020F0502020204030204" pitchFamily="34" charset="0"/>
                <a:cs typeface="Arial" panose="020B0604020202020204" pitchFamily="34" charset="0"/>
              </a:rPr>
              <a:t>2</a:t>
            </a:r>
            <a:r>
              <a:rPr kumimoji="0" lang="mn-MN"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төгрөгийн эргэлтийн хөрөнгө ноогдож байгааг харуулж байна. Энэ харьцаа нь 2той ойр байвал илүү сайн гэж үздэг. Учир нь 1 төгрөгийн өр төлбөрийг эргэлтийн хөрөнгө нь нугалж байх тусам компани тасралтгүй үйл ажиллагаа явуулах боломжтой юм.</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n-MN"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Мөн төлөгдөх хугацаа хэтэрсэн өр төлбөрийн хувийн жинг харахад 2022 онд өмнөх оноос буурсан бөгөөд энэ үзүүлэлт нь буурч байвал сайн гэж үздэг. Учир нь өр төлбөр буурч байна гэсэн үг юм. Өөрөөр хэлбэл өр төлбөрийг хугацаанд нь төлж барагдуулж төлөх дүнг бууруулж байгаа. Ингэснээрээ компанид өр төлбөр буурах нь эргэлтийн хөрөнгөд эерэг нөлөөтэй. </a:t>
            </a:r>
            <a:endParaRPr lang="mn-MN" sz="1600" b="1" dirty="0">
              <a:latin typeface="Arial" panose="020B0604020202020204" pitchFamily="34" charset="0"/>
              <a:cs typeface="Arial" pitchFamily="34" charset="0"/>
            </a:endParaRPr>
          </a:p>
        </p:txBody>
      </p:sp>
      <p:graphicFrame>
        <p:nvGraphicFramePr>
          <p:cNvPr id="6" name="Table 5">
            <a:extLst>
              <a:ext uri="{FF2B5EF4-FFF2-40B4-BE49-F238E27FC236}">
                <a16:creationId xmlns:a16="http://schemas.microsoft.com/office/drawing/2014/main" id="{DCBDBBF2-0976-42FA-930A-8594B53A5D65}"/>
              </a:ext>
            </a:extLst>
          </p:cNvPr>
          <p:cNvGraphicFramePr>
            <a:graphicFrameLocks noGrp="1"/>
          </p:cNvGraphicFramePr>
          <p:nvPr>
            <p:extLst>
              <p:ext uri="{D42A27DB-BD31-4B8C-83A1-F6EECF244321}">
                <p14:modId xmlns:p14="http://schemas.microsoft.com/office/powerpoint/2010/main" val="1269291569"/>
              </p:ext>
            </p:extLst>
          </p:nvPr>
        </p:nvGraphicFramePr>
        <p:xfrm>
          <a:off x="5945001" y="1737300"/>
          <a:ext cx="6118751" cy="4064409"/>
        </p:xfrm>
        <a:graphic>
          <a:graphicData uri="http://schemas.openxmlformats.org/drawingml/2006/table">
            <a:tbl>
              <a:tblPr firstRow="1" firstCol="1" bandRow="1">
                <a:tableStyleId>{21E4AEA4-8DFA-4A89-87EB-49C32662AFE0}</a:tableStyleId>
              </a:tblPr>
              <a:tblGrid>
                <a:gridCol w="1012847">
                  <a:extLst>
                    <a:ext uri="{9D8B030D-6E8A-4147-A177-3AD203B41FA5}">
                      <a16:colId xmlns:a16="http://schemas.microsoft.com/office/drawing/2014/main" val="1882888517"/>
                    </a:ext>
                  </a:extLst>
                </a:gridCol>
                <a:gridCol w="2701159">
                  <a:extLst>
                    <a:ext uri="{9D8B030D-6E8A-4147-A177-3AD203B41FA5}">
                      <a16:colId xmlns:a16="http://schemas.microsoft.com/office/drawing/2014/main" val="1546028916"/>
                    </a:ext>
                  </a:extLst>
                </a:gridCol>
                <a:gridCol w="1289685">
                  <a:extLst>
                    <a:ext uri="{9D8B030D-6E8A-4147-A177-3AD203B41FA5}">
                      <a16:colId xmlns:a16="http://schemas.microsoft.com/office/drawing/2014/main" val="1367260623"/>
                    </a:ext>
                  </a:extLst>
                </a:gridCol>
                <a:gridCol w="1115060">
                  <a:extLst>
                    <a:ext uri="{9D8B030D-6E8A-4147-A177-3AD203B41FA5}">
                      <a16:colId xmlns:a16="http://schemas.microsoft.com/office/drawing/2014/main" val="2720009928"/>
                    </a:ext>
                  </a:extLst>
                </a:gridCol>
              </a:tblGrid>
              <a:tr h="644331">
                <a:tc gridSpan="2">
                  <a:txBody>
                    <a:bodyPr/>
                    <a:lstStyle/>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Санхүүгийн харьцаа</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000" dirty="0">
                          <a:effectLst/>
                          <a:latin typeface="Arial" panose="020B0604020202020204" pitchFamily="34" charset="0"/>
                          <a:cs typeface="Arial" panose="020B0604020202020204" pitchFamily="34" charset="0"/>
                        </a:rPr>
                        <a:t>202</a:t>
                      </a:r>
                      <a:r>
                        <a:rPr lang="mn-MN" sz="1000" dirty="0">
                          <a:effectLst/>
                          <a:latin typeface="Arial" panose="020B0604020202020204" pitchFamily="34" charset="0"/>
                          <a:cs typeface="Arial" panose="020B0604020202020204" pitchFamily="34" charset="0"/>
                        </a:rPr>
                        <a:t>1</a:t>
                      </a:r>
                      <a:r>
                        <a:rPr lang="en-US" sz="1000" dirty="0">
                          <a:effectLst/>
                          <a:latin typeface="Arial" panose="020B0604020202020204" pitchFamily="34" charset="0"/>
                          <a:cs typeface="Arial" panose="020B0604020202020204" pitchFamily="34" charset="0"/>
                        </a:rPr>
                        <a:t> </a:t>
                      </a:r>
                      <a:r>
                        <a:rPr lang="en-US" sz="1000" dirty="0" err="1">
                          <a:effectLst/>
                          <a:latin typeface="Arial" panose="020B0604020202020204" pitchFamily="34" charset="0"/>
                          <a:cs typeface="Arial" panose="020B0604020202020204" pitchFamily="34" charset="0"/>
                        </a:rPr>
                        <a:t>он</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000" dirty="0">
                          <a:effectLst/>
                          <a:latin typeface="Arial" panose="020B0604020202020204" pitchFamily="34" charset="0"/>
                          <a:cs typeface="Arial" panose="020B0604020202020204" pitchFamily="34" charset="0"/>
                        </a:rPr>
                        <a:t>202</a:t>
                      </a:r>
                      <a:r>
                        <a:rPr lang="mn-MN" sz="1000" dirty="0">
                          <a:effectLst/>
                          <a:latin typeface="Arial" panose="020B0604020202020204" pitchFamily="34" charset="0"/>
                          <a:cs typeface="Arial" panose="020B0604020202020204" pitchFamily="34" charset="0"/>
                        </a:rPr>
                        <a:t>2</a:t>
                      </a:r>
                      <a:r>
                        <a:rPr lang="en-US" sz="1000" dirty="0">
                          <a:effectLst/>
                          <a:latin typeface="Arial" panose="020B0604020202020204" pitchFamily="34" charset="0"/>
                          <a:cs typeface="Arial" panose="020B0604020202020204" pitchFamily="34" charset="0"/>
                        </a:rPr>
                        <a:t> </a:t>
                      </a:r>
                      <a:r>
                        <a:rPr lang="en-US" sz="1000" dirty="0" err="1">
                          <a:effectLst/>
                          <a:latin typeface="Arial" panose="020B0604020202020204" pitchFamily="34" charset="0"/>
                          <a:cs typeface="Arial" panose="020B0604020202020204" pitchFamily="34" charset="0"/>
                        </a:rPr>
                        <a:t>он</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303600"/>
                  </a:ext>
                </a:extLst>
              </a:tr>
              <a:tr h="351453">
                <a:tc rowSpan="7">
                  <a:txBody>
                    <a:bodyPr/>
                    <a:lstStyle/>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 </a:t>
                      </a:r>
                      <a:endParaRPr lang="en-US" sz="11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 </a:t>
                      </a:r>
                      <a:endParaRPr lang="en-US" sz="11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 </a:t>
                      </a:r>
                      <a:endParaRPr lang="en-US" sz="11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Төлбөрийн чадварын шинжилгээ</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Цэвэр эргэлтийн хөрөнгө</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9,251,255,355</a:t>
                      </a:r>
                    </a:p>
                  </a:txBody>
                  <a:tcPr marL="0" marR="0" marT="0" marB="0" anchor="ctr"/>
                </a:tc>
                <a:tc>
                  <a:txBody>
                    <a:bodyPr/>
                    <a:lstStyle/>
                    <a:p>
                      <a:pPr algn="ctr" fontAlgn="ctr"/>
                      <a:r>
                        <a:rPr lang="en-US" sz="1000" b="0" i="0" u="none" strike="noStrike">
                          <a:effectLst/>
                          <a:latin typeface="Arial" panose="020B0604020202020204" pitchFamily="34" charset="0"/>
                        </a:rPr>
                        <a:t>10,245,414,956</a:t>
                      </a:r>
                    </a:p>
                  </a:txBody>
                  <a:tcPr marL="0" marR="0" marT="0" marB="0" anchor="ctr"/>
                </a:tc>
                <a:extLst>
                  <a:ext uri="{0D108BD9-81ED-4DB2-BD59-A6C34878D82A}">
                    <a16:rowId xmlns:a16="http://schemas.microsoft.com/office/drawing/2014/main" val="101697324"/>
                  </a:ext>
                </a:extLst>
              </a:tr>
              <a:tr h="351453">
                <a:tc vMerge="1">
                  <a:txBody>
                    <a:bodyPr/>
                    <a:lstStyle/>
                    <a:p>
                      <a:endParaRPr lang="en-US"/>
                    </a:p>
                  </a:txBody>
                  <a:tcPr/>
                </a:tc>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Түргэн хөрвөх хөрөнгийн харьцаа</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1.9 </a:t>
                      </a:r>
                    </a:p>
                  </a:txBody>
                  <a:tcPr marL="0" marR="0" marT="0" marB="0" anchor="ctr"/>
                </a:tc>
                <a:tc>
                  <a:txBody>
                    <a:bodyPr/>
                    <a:lstStyle/>
                    <a:p>
                      <a:pPr algn="ctr" fontAlgn="ctr"/>
                      <a:r>
                        <a:rPr lang="en-US" sz="1000" b="0" i="0" u="none" strike="noStrike">
                          <a:effectLst/>
                          <a:latin typeface="Arial" panose="020B0604020202020204" pitchFamily="34" charset="0"/>
                        </a:rPr>
                        <a:t>                    2.0 </a:t>
                      </a:r>
                    </a:p>
                  </a:txBody>
                  <a:tcPr marL="0" marR="0" marT="0" marB="0" anchor="ctr"/>
                </a:tc>
                <a:extLst>
                  <a:ext uri="{0D108BD9-81ED-4DB2-BD59-A6C34878D82A}">
                    <a16:rowId xmlns:a16="http://schemas.microsoft.com/office/drawing/2014/main" val="1496791688"/>
                  </a:ext>
                </a:extLst>
              </a:tr>
              <a:tr h="990660">
                <a:tc vMerge="1">
                  <a:txBody>
                    <a:bodyPr/>
                    <a:lstStyle/>
                    <a:p>
                      <a:endParaRPr lang="en-US"/>
                    </a:p>
                  </a:txBody>
                  <a:tcPr/>
                </a:tc>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Түргэн хөрвөх хөрөнгө</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10,447,771,015 </a:t>
                      </a:r>
                    </a:p>
                  </a:txBody>
                  <a:tcPr marL="0" marR="0" marT="0" marB="0" anchor="ctr"/>
                </a:tc>
                <a:tc>
                  <a:txBody>
                    <a:bodyPr/>
                    <a:lstStyle/>
                    <a:p>
                      <a:pPr algn="ctr" fontAlgn="ctr"/>
                      <a:r>
                        <a:rPr lang="en-US" sz="1000" b="0" i="0" u="none" strike="noStrike">
                          <a:effectLst/>
                          <a:latin typeface="Arial" panose="020B0604020202020204" pitchFamily="34" charset="0"/>
                        </a:rPr>
                        <a:t> 14,075,398,218 </a:t>
                      </a:r>
                    </a:p>
                  </a:txBody>
                  <a:tcPr marL="0" marR="0" marT="0" marB="0" anchor="ctr"/>
                </a:tc>
                <a:extLst>
                  <a:ext uri="{0D108BD9-81ED-4DB2-BD59-A6C34878D82A}">
                    <a16:rowId xmlns:a16="http://schemas.microsoft.com/office/drawing/2014/main" val="1971817712"/>
                  </a:ext>
                </a:extLst>
              </a:tr>
              <a:tr h="351453">
                <a:tc vMerge="1">
                  <a:txBody>
                    <a:bodyPr/>
                    <a:lstStyle/>
                    <a:p>
                      <a:endParaRPr lang="en-US"/>
                    </a:p>
                  </a:txBody>
                  <a:tcPr/>
                </a:tc>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Эргэлтийн харьцаа</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2.7 </a:t>
                      </a:r>
                    </a:p>
                  </a:txBody>
                  <a:tcPr marL="0" marR="0" marT="0" marB="0" anchor="ctr"/>
                </a:tc>
                <a:tc>
                  <a:txBody>
                    <a:bodyPr/>
                    <a:lstStyle/>
                    <a:p>
                      <a:pPr algn="ctr" fontAlgn="ctr"/>
                      <a:r>
                        <a:rPr lang="en-US" sz="1000" b="0" i="0" u="none" strike="noStrike">
                          <a:effectLst/>
                          <a:latin typeface="Arial" panose="020B0604020202020204" pitchFamily="34" charset="0"/>
                        </a:rPr>
                        <a:t>                    2.4 </a:t>
                      </a:r>
                    </a:p>
                  </a:txBody>
                  <a:tcPr marL="0" marR="0" marT="0" marB="0" anchor="ctr"/>
                </a:tc>
                <a:extLst>
                  <a:ext uri="{0D108BD9-81ED-4DB2-BD59-A6C34878D82A}">
                    <a16:rowId xmlns:a16="http://schemas.microsoft.com/office/drawing/2014/main" val="1291740719"/>
                  </a:ext>
                </a:extLst>
              </a:tr>
              <a:tr h="369758">
                <a:tc vMerge="1">
                  <a:txBody>
                    <a:bodyPr/>
                    <a:lstStyle/>
                    <a:p>
                      <a:endParaRPr lang="en-US"/>
                    </a:p>
                  </a:txBody>
                  <a:tcPr/>
                </a:tc>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Эргэлтийн хөрөнгийн хувийн жин</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0.74 </a:t>
                      </a:r>
                    </a:p>
                  </a:txBody>
                  <a:tcPr marL="0" marR="0" marT="0" marB="0" anchor="ctr"/>
                </a:tc>
                <a:tc>
                  <a:txBody>
                    <a:bodyPr/>
                    <a:lstStyle/>
                    <a:p>
                      <a:pPr algn="ctr" fontAlgn="ctr"/>
                      <a:r>
                        <a:rPr lang="en-US" sz="1000" b="0" i="0" u="none" strike="noStrike">
                          <a:effectLst/>
                          <a:latin typeface="Arial" panose="020B0604020202020204" pitchFamily="34" charset="0"/>
                        </a:rPr>
                        <a:t>                  0.71 </a:t>
                      </a:r>
                    </a:p>
                  </a:txBody>
                  <a:tcPr marL="0" marR="0" marT="0" marB="0" anchor="ctr"/>
                </a:tc>
                <a:extLst>
                  <a:ext uri="{0D108BD9-81ED-4DB2-BD59-A6C34878D82A}">
                    <a16:rowId xmlns:a16="http://schemas.microsoft.com/office/drawing/2014/main" val="480340706"/>
                  </a:ext>
                </a:extLst>
              </a:tr>
              <a:tr h="351453">
                <a:tc vMerge="1">
                  <a:txBody>
                    <a:bodyPr/>
                    <a:lstStyle/>
                    <a:p>
                      <a:endParaRPr lang="en-US"/>
                    </a:p>
                  </a:txBody>
                  <a:tcPr/>
                </a:tc>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Цэвэр эргэлтийн хөрөнгийн хувийн жин</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0.63 </a:t>
                      </a:r>
                    </a:p>
                  </a:txBody>
                  <a:tcPr marL="0" marR="0" marT="0" marB="0" anchor="ctr"/>
                </a:tc>
                <a:tc>
                  <a:txBody>
                    <a:bodyPr/>
                    <a:lstStyle/>
                    <a:p>
                      <a:pPr algn="ctr" fontAlgn="ctr"/>
                      <a:r>
                        <a:rPr lang="en-US" sz="1000" b="0" i="0" u="none" strike="noStrike">
                          <a:effectLst/>
                          <a:latin typeface="Arial" panose="020B0604020202020204" pitchFamily="34" charset="0"/>
                        </a:rPr>
                        <a:t>                  0.59 </a:t>
                      </a:r>
                    </a:p>
                  </a:txBody>
                  <a:tcPr marL="0" marR="0" marT="0" marB="0" anchor="ctr"/>
                </a:tc>
                <a:extLst>
                  <a:ext uri="{0D108BD9-81ED-4DB2-BD59-A6C34878D82A}">
                    <a16:rowId xmlns:a16="http://schemas.microsoft.com/office/drawing/2014/main" val="377643229"/>
                  </a:ext>
                </a:extLst>
              </a:tr>
              <a:tr h="653848">
                <a:tc vMerge="1">
                  <a:txBody>
                    <a:bodyPr/>
                    <a:lstStyle/>
                    <a:p>
                      <a:endParaRPr lang="en-US"/>
                    </a:p>
                  </a:txBody>
                  <a:tcPr/>
                </a:tc>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Төлөгдөх хугацаа хэтэрсэн өр төлбөрийн хувийн жин</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0.56 </a:t>
                      </a:r>
                    </a:p>
                  </a:txBody>
                  <a:tcPr marL="0" marR="0" marT="0" marB="0" anchor="ctr"/>
                </a:tc>
                <a:tc>
                  <a:txBody>
                    <a:bodyPr/>
                    <a:lstStyle/>
                    <a:p>
                      <a:pPr algn="ctr" fontAlgn="ctr"/>
                      <a:r>
                        <a:rPr lang="en-US" sz="1000" b="0" i="0" u="none" strike="noStrike" dirty="0">
                          <a:effectLst/>
                          <a:latin typeface="Arial" panose="020B0604020202020204" pitchFamily="34" charset="0"/>
                        </a:rPr>
                        <a:t>                  0.42 </a:t>
                      </a:r>
                    </a:p>
                  </a:txBody>
                  <a:tcPr marL="0" marR="0" marT="0" marB="0" anchor="ctr"/>
                </a:tc>
                <a:extLst>
                  <a:ext uri="{0D108BD9-81ED-4DB2-BD59-A6C34878D82A}">
                    <a16:rowId xmlns:a16="http://schemas.microsoft.com/office/drawing/2014/main" val="3734812855"/>
                  </a:ext>
                </a:extLst>
              </a:tr>
            </a:tbl>
          </a:graphicData>
        </a:graphic>
      </p:graphicFrame>
    </p:spTree>
    <p:extLst>
      <p:ext uri="{BB962C8B-B14F-4D97-AF65-F5344CB8AC3E}">
        <p14:creationId xmlns:p14="http://schemas.microsoft.com/office/powerpoint/2010/main" val="131403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7759262" cy="1027907"/>
          </a:xfrm>
        </p:spPr>
        <p:txBody>
          <a:bodyPr>
            <a:normAutofit/>
          </a:bodyPr>
          <a:lstStyle/>
          <a:p>
            <a:r>
              <a:rPr lang="mn-MN" sz="2800" dirty="0">
                <a:latin typeface="Arial" panose="020B0604020202020204" pitchFamily="34" charset="0"/>
                <a:ea typeface="Roboto" panose="02000000000000000000" pitchFamily="2" charset="0"/>
                <a:cs typeface="Arial" panose="020B0604020202020204" pitchFamily="34" charset="0"/>
              </a:rPr>
              <a:t>Санхүүгийн тайлангийн шинжилгээ</a:t>
            </a:r>
          </a:p>
        </p:txBody>
      </p:sp>
      <p:sp>
        <p:nvSpPr>
          <p:cNvPr id="16" name="Text Placeholder 5"/>
          <p:cNvSpPr txBox="1">
            <a:spLocks/>
          </p:cNvSpPr>
          <p:nvPr/>
        </p:nvSpPr>
        <p:spPr>
          <a:xfrm>
            <a:off x="704193" y="1564086"/>
            <a:ext cx="4882875" cy="512846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eaLnBrk="0" fontAlgn="base" hangingPunct="0">
              <a:lnSpc>
                <a:spcPct val="100000"/>
              </a:lnSpc>
              <a:spcBef>
                <a:spcPct val="0"/>
              </a:spcBef>
              <a:spcAft>
                <a:spcPct val="0"/>
              </a:spcAft>
              <a:buNone/>
            </a:pPr>
            <a:r>
              <a:rPr lang="mn-MN" sz="2100" b="1" dirty="0">
                <a:latin typeface="Arial" panose="020B0604020202020204" pitchFamily="34" charset="0"/>
                <a:ea typeface="Times New Roman" panose="02020603050405020304" pitchFamily="18" charset="0"/>
                <a:cs typeface="Arial" panose="020B0604020202020204" pitchFamily="34" charset="0"/>
              </a:rPr>
              <a:t>2. </a:t>
            </a:r>
            <a:r>
              <a:rPr lang="mn-MN" sz="2100" b="1" dirty="0">
                <a:effectLst/>
                <a:latin typeface="Arial" panose="020B0604020202020204" pitchFamily="34" charset="0"/>
                <a:ea typeface="Times New Roman" panose="02020603050405020304" pitchFamily="18" charset="0"/>
                <a:cs typeface="Arial" panose="020B0604020202020204" pitchFamily="34" charset="0"/>
              </a:rPr>
              <a:t>Санхүүгийн тогтвортой байдлын шинжилгээ</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Tx/>
              <a:buNone/>
              <a:tabLst/>
            </a:pPr>
            <a:endParaRPr kumimoji="0" lang="en-US" altLang="en-US" sz="1200" b="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algn="just">
              <a:lnSpc>
                <a:spcPct val="150000"/>
              </a:lnSpc>
              <a:spcBef>
                <a:spcPts val="0"/>
              </a:spcBef>
              <a:spcAft>
                <a:spcPts val="1000"/>
              </a:spcAft>
            </a:pPr>
            <a:r>
              <a:rPr lang="mn-MN" sz="1400" dirty="0">
                <a:effectLst/>
                <a:latin typeface="Arial" panose="020B0604020202020204" pitchFamily="34" charset="0"/>
                <a:ea typeface="Calibri" panose="020F0502020204030204" pitchFamily="34" charset="0"/>
                <a:cs typeface="Arial" panose="020B0604020202020204" pitchFamily="34" charset="0"/>
              </a:rPr>
              <a:t>Бие даах чадварын коэффициент нь 0,6 болон түүнээс дээш байх нь сайн үзүүлэлт болно. Энэ нь гадны эх үүсвэрээс хараат бусаар өөрийн санхүүжилтээр бие дааж үйл ажиллагаа явуулах чадварыг харуулна. Компанийн хувьд одоогийн нөхцөлд өөрийн эх үүсвэрээр үйл ажиллагаа явуулах нөөц боломж чадвар нь </a:t>
            </a:r>
            <a:r>
              <a:rPr lang="mn-MN" sz="1400" dirty="0">
                <a:latin typeface="Arial" panose="020B0604020202020204" pitchFamily="34" charset="0"/>
                <a:ea typeface="Calibri" panose="020F0502020204030204" pitchFamily="34" charset="0"/>
                <a:cs typeface="Arial" panose="020B0604020202020204" pitchFamily="34" charset="0"/>
              </a:rPr>
              <a:t>боломжийн</a:t>
            </a:r>
            <a:r>
              <a:rPr lang="mn-MN" sz="1400" dirty="0">
                <a:effectLst/>
                <a:latin typeface="Arial" panose="020B0604020202020204" pitchFamily="34" charset="0"/>
                <a:ea typeface="Calibri" panose="020F0502020204030204" pitchFamily="34" charset="0"/>
                <a:cs typeface="Arial" panose="020B0604020202020204" pitchFamily="34" charset="0"/>
              </a:rPr>
              <a:t> байгаа юм.</a:t>
            </a:r>
          </a:p>
          <a:p>
            <a:pPr marL="0" marR="0" algn="just">
              <a:lnSpc>
                <a:spcPct val="150000"/>
              </a:lnSpc>
              <a:spcBef>
                <a:spcPts val="0"/>
              </a:spcBef>
              <a:spcAft>
                <a:spcPts val="1000"/>
              </a:spcAft>
            </a:pPr>
            <a:r>
              <a:rPr lang="mn-MN" sz="1400" dirty="0">
                <a:effectLst/>
                <a:latin typeface="Arial" panose="020B0604020202020204" pitchFamily="34" charset="0"/>
                <a:ea typeface="Calibri" panose="020F0502020204030204" pitchFamily="34" charset="0"/>
                <a:cs typeface="Arial" panose="020B0604020202020204" pitchFamily="34" charset="0"/>
              </a:rPr>
              <a:t>Харин өр төлбөрийн хувийн жингийн үзүүлэлтээс харахад 1 төгрөгийн өр төлбөрт ноогдох эзний өмч нь 0,5 төгрөг байгаа нь өр төлбөр буурч байгаагийн илрэл юм. Ингэснээр компанийн хувьд урт болон богино хугацааны хөрөнгө оруулалтын шугамаар зээл авах боломж байгааг харуулж байна</a:t>
            </a:r>
            <a:endParaRPr lang="mn-MN" sz="1200" b="1" dirty="0">
              <a:latin typeface="Arial" panose="020B0604020202020204" pitchFamily="34" charset="0"/>
              <a:cs typeface="Arial" pitchFamily="34" charset="0"/>
            </a:endParaRPr>
          </a:p>
        </p:txBody>
      </p:sp>
      <p:graphicFrame>
        <p:nvGraphicFramePr>
          <p:cNvPr id="2" name="Table 1">
            <a:extLst>
              <a:ext uri="{FF2B5EF4-FFF2-40B4-BE49-F238E27FC236}">
                <a16:creationId xmlns:a16="http://schemas.microsoft.com/office/drawing/2014/main" id="{E61B208D-F98A-4962-B7E2-D18016A1C459}"/>
              </a:ext>
            </a:extLst>
          </p:cNvPr>
          <p:cNvGraphicFramePr>
            <a:graphicFrameLocks noGrp="1"/>
          </p:cNvGraphicFramePr>
          <p:nvPr>
            <p:extLst>
              <p:ext uri="{D42A27DB-BD31-4B8C-83A1-F6EECF244321}">
                <p14:modId xmlns:p14="http://schemas.microsoft.com/office/powerpoint/2010/main" val="3976005241"/>
              </p:ext>
            </p:extLst>
          </p:nvPr>
        </p:nvGraphicFramePr>
        <p:xfrm>
          <a:off x="5849233" y="1817863"/>
          <a:ext cx="5930440" cy="4096087"/>
        </p:xfrm>
        <a:graphic>
          <a:graphicData uri="http://schemas.openxmlformats.org/drawingml/2006/table">
            <a:tbl>
              <a:tblPr firstRow="1" firstCol="1" bandRow="1">
                <a:tableStyleId>{21E4AEA4-8DFA-4A89-87EB-49C32662AFE0}</a:tableStyleId>
              </a:tblPr>
              <a:tblGrid>
                <a:gridCol w="1066828">
                  <a:extLst>
                    <a:ext uri="{9D8B030D-6E8A-4147-A177-3AD203B41FA5}">
                      <a16:colId xmlns:a16="http://schemas.microsoft.com/office/drawing/2014/main" val="1260336977"/>
                    </a:ext>
                  </a:extLst>
                </a:gridCol>
                <a:gridCol w="2017732">
                  <a:extLst>
                    <a:ext uri="{9D8B030D-6E8A-4147-A177-3AD203B41FA5}">
                      <a16:colId xmlns:a16="http://schemas.microsoft.com/office/drawing/2014/main" val="494280879"/>
                    </a:ext>
                  </a:extLst>
                </a:gridCol>
                <a:gridCol w="1524445">
                  <a:extLst>
                    <a:ext uri="{9D8B030D-6E8A-4147-A177-3AD203B41FA5}">
                      <a16:colId xmlns:a16="http://schemas.microsoft.com/office/drawing/2014/main" val="166738357"/>
                    </a:ext>
                  </a:extLst>
                </a:gridCol>
                <a:gridCol w="1321435">
                  <a:extLst>
                    <a:ext uri="{9D8B030D-6E8A-4147-A177-3AD203B41FA5}">
                      <a16:colId xmlns:a16="http://schemas.microsoft.com/office/drawing/2014/main" val="3781807712"/>
                    </a:ext>
                  </a:extLst>
                </a:gridCol>
              </a:tblGrid>
              <a:tr h="306220">
                <a:tc gridSpan="2">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Санхүүгийн харьцаа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202</a:t>
                      </a:r>
                      <a:r>
                        <a:rPr lang="mn-MN" sz="1200" dirty="0">
                          <a:effectLst/>
                          <a:latin typeface="Arial" panose="020B0604020202020204" pitchFamily="34" charset="0"/>
                          <a:cs typeface="Arial" panose="020B0604020202020204" pitchFamily="34" charset="0"/>
                        </a:rPr>
                        <a:t>1</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202</a:t>
                      </a:r>
                      <a:r>
                        <a:rPr lang="mn-MN" sz="12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31064052"/>
                  </a:ext>
                </a:extLst>
              </a:tr>
              <a:tr h="534119">
                <a:tc rowSpan="7">
                  <a:txBody>
                    <a:bodyPr/>
                    <a:lstStyle/>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Санхүүгийн тогтвортой байдлын шинжилгээ</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Бие даах чадварын коэффициент</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0.38 </a:t>
                      </a:r>
                    </a:p>
                  </a:txBody>
                  <a:tcPr marL="0" marR="0" marT="0" marB="0" anchor="ctr"/>
                </a:tc>
                <a:tc>
                  <a:txBody>
                    <a:bodyPr/>
                    <a:lstStyle/>
                    <a:p>
                      <a:pPr algn="ctr" fontAlgn="ctr"/>
                      <a:r>
                        <a:rPr lang="en-US" sz="1000" b="0" i="0" u="none" strike="noStrike">
                          <a:effectLst/>
                          <a:latin typeface="Arial" panose="020B0604020202020204" pitchFamily="34" charset="0"/>
                        </a:rPr>
                        <a:t>                  0.50 </a:t>
                      </a:r>
                    </a:p>
                  </a:txBody>
                  <a:tcPr marL="0" marR="0" marT="0" marB="0" anchor="ctr"/>
                </a:tc>
                <a:extLst>
                  <a:ext uri="{0D108BD9-81ED-4DB2-BD59-A6C34878D82A}">
                    <a16:rowId xmlns:a16="http://schemas.microsoft.com/office/drawing/2014/main" val="2691691401"/>
                  </a:ext>
                </a:extLst>
              </a:tr>
              <a:tr h="53411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Санхүүгийн хамаарлын коэффициент</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2.67 </a:t>
                      </a:r>
                    </a:p>
                  </a:txBody>
                  <a:tcPr marL="0" marR="0" marT="0" marB="0" anchor="ctr"/>
                </a:tc>
                <a:tc>
                  <a:txBody>
                    <a:bodyPr/>
                    <a:lstStyle/>
                    <a:p>
                      <a:pPr algn="ctr" fontAlgn="ctr"/>
                      <a:r>
                        <a:rPr lang="en-US" sz="1000" b="0" i="0" u="none" strike="noStrike">
                          <a:effectLst/>
                          <a:latin typeface="Arial" panose="020B0604020202020204" pitchFamily="34" charset="0"/>
                        </a:rPr>
                        <a:t>                  2.02 </a:t>
                      </a:r>
                    </a:p>
                  </a:txBody>
                  <a:tcPr marL="0" marR="0" marT="0" marB="0" anchor="ctr"/>
                </a:tc>
                <a:extLst>
                  <a:ext uri="{0D108BD9-81ED-4DB2-BD59-A6C34878D82A}">
                    <a16:rowId xmlns:a16="http://schemas.microsoft.com/office/drawing/2014/main" val="2459443351"/>
                  </a:ext>
                </a:extLst>
              </a:tr>
              <a:tr h="53411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Зохицуулалтын коэффициент</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1.23 </a:t>
                      </a:r>
                    </a:p>
                  </a:txBody>
                  <a:tcPr marL="0" marR="0" marT="0" marB="0" anchor="ctr"/>
                </a:tc>
                <a:tc>
                  <a:txBody>
                    <a:bodyPr/>
                    <a:lstStyle/>
                    <a:p>
                      <a:pPr algn="ctr" fontAlgn="ctr"/>
                      <a:r>
                        <a:rPr lang="en-US" sz="1000" b="0" i="0" u="none" strike="noStrike">
                          <a:effectLst/>
                          <a:latin typeface="Arial" panose="020B0604020202020204" pitchFamily="34" charset="0"/>
                        </a:rPr>
                        <a:t>                  0.84 </a:t>
                      </a:r>
                    </a:p>
                  </a:txBody>
                  <a:tcPr marL="0" marR="0" marT="0" marB="0" anchor="ctr"/>
                </a:tc>
                <a:extLst>
                  <a:ext uri="{0D108BD9-81ED-4DB2-BD59-A6C34878D82A}">
                    <a16:rowId xmlns:a16="http://schemas.microsoft.com/office/drawing/2014/main" val="1504008045"/>
                  </a:ext>
                </a:extLst>
              </a:tr>
              <a:tr h="813052">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Өөрийн эргэлтийн хөрөнгө</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9,251,255,355 </a:t>
                      </a:r>
                    </a:p>
                  </a:txBody>
                  <a:tcPr marL="0" marR="0" marT="0" marB="0" anchor="ctr"/>
                </a:tc>
                <a:tc>
                  <a:txBody>
                    <a:bodyPr/>
                    <a:lstStyle/>
                    <a:p>
                      <a:pPr algn="ctr" fontAlgn="ctr"/>
                      <a:r>
                        <a:rPr lang="en-US" sz="1000" b="0" i="0" u="none" strike="noStrike">
                          <a:effectLst/>
                          <a:latin typeface="Arial" panose="020B0604020202020204" pitchFamily="34" charset="0"/>
                        </a:rPr>
                        <a:t> 10,245,414,956 </a:t>
                      </a:r>
                    </a:p>
                  </a:txBody>
                  <a:tcPr marL="0" marR="0" marT="0" marB="0" anchor="ctr"/>
                </a:tc>
                <a:extLst>
                  <a:ext uri="{0D108BD9-81ED-4DB2-BD59-A6C34878D82A}">
                    <a16:rowId xmlns:a16="http://schemas.microsoft.com/office/drawing/2014/main" val="2789984834"/>
                  </a:ext>
                </a:extLst>
              </a:tr>
              <a:tr h="306220">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Өр төлбөрийн хувийн жин</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0.62</a:t>
                      </a:r>
                    </a:p>
                  </a:txBody>
                  <a:tcPr marL="0" marR="0" marT="0" marB="0" anchor="ctr"/>
                </a:tc>
                <a:tc>
                  <a:txBody>
                    <a:bodyPr/>
                    <a:lstStyle/>
                    <a:p>
                      <a:pPr algn="ctr" fontAlgn="ctr"/>
                      <a:r>
                        <a:rPr lang="en-US" sz="1000" b="0" i="0" u="none" strike="noStrike">
                          <a:effectLst/>
                          <a:latin typeface="Arial" panose="020B0604020202020204" pitchFamily="34" charset="0"/>
                        </a:rPr>
                        <a:t>0.50</a:t>
                      </a:r>
                    </a:p>
                  </a:txBody>
                  <a:tcPr marL="0" marR="0" marT="0" marB="0" anchor="ctr"/>
                </a:tc>
                <a:extLst>
                  <a:ext uri="{0D108BD9-81ED-4DB2-BD59-A6C34878D82A}">
                    <a16:rowId xmlns:a16="http://schemas.microsoft.com/office/drawing/2014/main" val="968654197"/>
                  </a:ext>
                </a:extLst>
              </a:tr>
              <a:tr h="53411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Урт хугацаат зээл болон эздийн өмчийн харьцаа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0.93 </a:t>
                      </a:r>
                    </a:p>
                  </a:txBody>
                  <a:tcPr marL="0" marR="0" marT="0" marB="0" anchor="ctr"/>
                </a:tc>
                <a:tc>
                  <a:txBody>
                    <a:bodyPr/>
                    <a:lstStyle/>
                    <a:p>
                      <a:pPr algn="ctr" fontAlgn="ctr"/>
                      <a:r>
                        <a:rPr lang="en-US" sz="1000" b="0" i="0" u="none" strike="noStrike">
                          <a:effectLst/>
                          <a:latin typeface="Arial" panose="020B0604020202020204" pitchFamily="34" charset="0"/>
                        </a:rPr>
                        <a:t>                  0.43 </a:t>
                      </a:r>
                    </a:p>
                  </a:txBody>
                  <a:tcPr marL="0" marR="0" marT="0" marB="0" anchor="ctr"/>
                </a:tc>
                <a:extLst>
                  <a:ext uri="{0D108BD9-81ED-4DB2-BD59-A6C34878D82A}">
                    <a16:rowId xmlns:a16="http://schemas.microsoft.com/office/drawing/2014/main" val="3011271634"/>
                  </a:ext>
                </a:extLst>
              </a:tr>
              <a:tr h="53411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Өр төлбөр ба эздийн өмчийн харьцаа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1.67 </a:t>
                      </a:r>
                    </a:p>
                  </a:txBody>
                  <a:tcPr marL="0" marR="0" marT="0" marB="0" anchor="ctr"/>
                </a:tc>
                <a:tc>
                  <a:txBody>
                    <a:bodyPr/>
                    <a:lstStyle/>
                    <a:p>
                      <a:pPr algn="ctr" fontAlgn="ctr"/>
                      <a:r>
                        <a:rPr lang="en-US" sz="1000" b="0" i="0" u="none" strike="noStrike" dirty="0">
                          <a:effectLst/>
                          <a:latin typeface="Arial" panose="020B0604020202020204" pitchFamily="34" charset="0"/>
                        </a:rPr>
                        <a:t>                  1.02 </a:t>
                      </a:r>
                    </a:p>
                  </a:txBody>
                  <a:tcPr marL="0" marR="0" marT="0" marB="0" anchor="ctr"/>
                </a:tc>
                <a:extLst>
                  <a:ext uri="{0D108BD9-81ED-4DB2-BD59-A6C34878D82A}">
                    <a16:rowId xmlns:a16="http://schemas.microsoft.com/office/drawing/2014/main" val="3717309606"/>
                  </a:ext>
                </a:extLst>
              </a:tr>
            </a:tbl>
          </a:graphicData>
        </a:graphic>
      </p:graphicFrame>
    </p:spTree>
    <p:extLst>
      <p:ext uri="{BB962C8B-B14F-4D97-AF65-F5344CB8AC3E}">
        <p14:creationId xmlns:p14="http://schemas.microsoft.com/office/powerpoint/2010/main" val="2964123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7759262" cy="1027907"/>
          </a:xfrm>
        </p:spPr>
        <p:txBody>
          <a:bodyPr>
            <a:normAutofit/>
          </a:bodyPr>
          <a:lstStyle/>
          <a:p>
            <a:r>
              <a:rPr lang="mn-MN" sz="2800" dirty="0">
                <a:latin typeface="Arial" panose="020B0604020202020204" pitchFamily="34" charset="0"/>
                <a:ea typeface="Roboto" panose="02000000000000000000" pitchFamily="2" charset="0"/>
                <a:cs typeface="Arial" panose="020B0604020202020204" pitchFamily="34" charset="0"/>
              </a:rPr>
              <a:t>Санхүүгийн тайлангийн шинжилгээ</a:t>
            </a:r>
          </a:p>
        </p:txBody>
      </p:sp>
      <p:sp>
        <p:nvSpPr>
          <p:cNvPr id="16" name="Text Placeholder 5"/>
          <p:cNvSpPr txBox="1">
            <a:spLocks/>
          </p:cNvSpPr>
          <p:nvPr/>
        </p:nvSpPr>
        <p:spPr>
          <a:xfrm>
            <a:off x="704193" y="1564086"/>
            <a:ext cx="4882875" cy="51284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eaLnBrk="0" fontAlgn="base" hangingPunct="0">
              <a:lnSpc>
                <a:spcPct val="100000"/>
              </a:lnSpc>
              <a:spcBef>
                <a:spcPct val="0"/>
              </a:spcBef>
              <a:spcAft>
                <a:spcPct val="0"/>
              </a:spcAft>
              <a:buNone/>
            </a:pPr>
            <a:r>
              <a:rPr kumimoji="0" lang="mn-MN" altLang="en-US" sz="2100" b="1" strike="noStrike" cap="none" normalizeH="0" baseline="0" dirty="0">
                <a:ln>
                  <a:noFill/>
                </a:ln>
                <a:solidFill>
                  <a:schemeClr val="tx1"/>
                </a:solidFill>
                <a:effectLst/>
                <a:latin typeface="Arial" panose="020B0604020202020204" pitchFamily="34" charset="0"/>
                <a:cs typeface="Arial" panose="020B0604020202020204" pitchFamily="34" charset="0"/>
              </a:rPr>
              <a:t>3. </a:t>
            </a:r>
            <a:r>
              <a:rPr lang="mn-MN" sz="1600" b="1" dirty="0">
                <a:effectLst/>
                <a:latin typeface="Arial" panose="020B0604020202020204" pitchFamily="34" charset="0"/>
                <a:ea typeface="Times New Roman" panose="02020603050405020304" pitchFamily="18" charset="0"/>
                <a:cs typeface="Arial" panose="020B0604020202020204" pitchFamily="34" charset="0"/>
              </a:rPr>
              <a:t>Төлбөрийн хэтийн боломжийн үзүүлэлтүүд</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457200" lvl="1" indent="0" algn="just" eaLnBrk="0" fontAlgn="base" hangingPunct="0">
              <a:lnSpc>
                <a:spcPct val="100000"/>
              </a:lnSpc>
              <a:spcBef>
                <a:spcPct val="0"/>
              </a:spcBef>
              <a:spcAft>
                <a:spcPct val="0"/>
              </a:spcAft>
              <a:buNone/>
            </a:pPr>
            <a:endParaRPr kumimoji="0" lang="en-US" altLang="en-US" sz="1200" b="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algn="just">
              <a:lnSpc>
                <a:spcPct val="150000"/>
              </a:lnSpc>
              <a:spcBef>
                <a:spcPts val="0"/>
              </a:spcBef>
              <a:spcAft>
                <a:spcPts val="1000"/>
              </a:spcAft>
            </a:pPr>
            <a:r>
              <a:rPr lang="mn-MN" sz="1400" dirty="0">
                <a:effectLst/>
                <a:latin typeface="Arial" panose="020B0604020202020204" pitchFamily="34" charset="0"/>
                <a:ea typeface="Calibri" panose="020F0502020204030204" pitchFamily="34" charset="0"/>
                <a:cs typeface="Arial" panose="020B0604020202020204" pitchFamily="34" charset="0"/>
              </a:rPr>
              <a:t>Хүү төлөх чадварын коэффициент нь нэг төгрөгийн хүүг төлөх татварын өмнөх ашгийн хэмжээг харуулдаг. Энэ үзүүлэлт нь нэгтэй тэнцүү байхад болно гэж үздэг. Харин компанийн хувьд </a:t>
            </a:r>
            <a:r>
              <a:rPr lang="mn-MN" sz="1400" dirty="0">
                <a:latin typeface="Arial" panose="020B0604020202020204" pitchFamily="34" charset="0"/>
                <a:ea typeface="Calibri" panose="020F0502020204030204" pitchFamily="34" charset="0"/>
                <a:cs typeface="Arial" panose="020B0604020202020204" pitchFamily="34" charset="0"/>
              </a:rPr>
              <a:t>7.3</a:t>
            </a:r>
            <a:r>
              <a:rPr lang="mn-MN" sz="1400" dirty="0">
                <a:effectLst/>
                <a:latin typeface="Arial" panose="020B0604020202020204" pitchFamily="34" charset="0"/>
                <a:ea typeface="Calibri" panose="020F0502020204030204" pitchFamily="34" charset="0"/>
                <a:cs typeface="Arial" panose="020B0604020202020204" pitchFamily="34" charset="0"/>
              </a:rPr>
              <a:t> төгрөг байгаа нь зээлийн хүүг төлөх чадвартайг нотолж байна. </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87F71410-5218-44D3-997E-D19ECEA2076D}"/>
              </a:ext>
            </a:extLst>
          </p:cNvPr>
          <p:cNvGraphicFramePr>
            <a:graphicFrameLocks noGrp="1"/>
          </p:cNvGraphicFramePr>
          <p:nvPr>
            <p:extLst>
              <p:ext uri="{D42A27DB-BD31-4B8C-83A1-F6EECF244321}">
                <p14:modId xmlns:p14="http://schemas.microsoft.com/office/powerpoint/2010/main" val="1405553410"/>
              </p:ext>
            </p:extLst>
          </p:nvPr>
        </p:nvGraphicFramePr>
        <p:xfrm>
          <a:off x="6291261" y="2330669"/>
          <a:ext cx="5535743" cy="2196662"/>
        </p:xfrm>
        <a:graphic>
          <a:graphicData uri="http://schemas.openxmlformats.org/drawingml/2006/table">
            <a:tbl>
              <a:tblPr firstRow="1" firstCol="1" bandRow="1">
                <a:tableStyleId>{21E4AEA4-8DFA-4A89-87EB-49C32662AFE0}</a:tableStyleId>
              </a:tblPr>
              <a:tblGrid>
                <a:gridCol w="1749239">
                  <a:extLst>
                    <a:ext uri="{9D8B030D-6E8A-4147-A177-3AD203B41FA5}">
                      <a16:colId xmlns:a16="http://schemas.microsoft.com/office/drawing/2014/main" val="80839592"/>
                    </a:ext>
                  </a:extLst>
                </a:gridCol>
                <a:gridCol w="2397760">
                  <a:extLst>
                    <a:ext uri="{9D8B030D-6E8A-4147-A177-3AD203B41FA5}">
                      <a16:colId xmlns:a16="http://schemas.microsoft.com/office/drawing/2014/main" val="2724320439"/>
                    </a:ext>
                  </a:extLst>
                </a:gridCol>
                <a:gridCol w="694372">
                  <a:extLst>
                    <a:ext uri="{9D8B030D-6E8A-4147-A177-3AD203B41FA5}">
                      <a16:colId xmlns:a16="http://schemas.microsoft.com/office/drawing/2014/main" val="1085792655"/>
                    </a:ext>
                  </a:extLst>
                </a:gridCol>
                <a:gridCol w="694372">
                  <a:extLst>
                    <a:ext uri="{9D8B030D-6E8A-4147-A177-3AD203B41FA5}">
                      <a16:colId xmlns:a16="http://schemas.microsoft.com/office/drawing/2014/main" val="3939788761"/>
                    </a:ext>
                  </a:extLst>
                </a:gridCol>
              </a:tblGrid>
              <a:tr h="436062">
                <a:tc gridSpan="2">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Санхүүгийн харьцаа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202</a:t>
                      </a:r>
                      <a:r>
                        <a:rPr lang="mn-MN" sz="1200" dirty="0">
                          <a:effectLst/>
                          <a:latin typeface="Arial" panose="020B0604020202020204" pitchFamily="34" charset="0"/>
                          <a:cs typeface="Arial" panose="020B0604020202020204" pitchFamily="34" charset="0"/>
                        </a:rPr>
                        <a:t>1</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202</a:t>
                      </a:r>
                      <a:r>
                        <a:rPr lang="mn-MN" sz="12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9659232"/>
                  </a:ext>
                </a:extLst>
              </a:tr>
              <a:tr h="880300">
                <a:tc rowSpan="2">
                  <a:txBody>
                    <a:bodyPr/>
                    <a:lstStyle/>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Төлбөрийн хэтийн боломжийн үзүүлэлтүүд</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хүү төлөх чадвар</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1.36 </a:t>
                      </a:r>
                    </a:p>
                  </a:txBody>
                  <a:tcPr marL="0" marR="0" marT="0" marB="0" anchor="ctr"/>
                </a:tc>
                <a:tc>
                  <a:txBody>
                    <a:bodyPr/>
                    <a:lstStyle/>
                    <a:p>
                      <a:pPr algn="ctr" fontAlgn="ctr"/>
                      <a:r>
                        <a:rPr lang="en-US" sz="1000" b="0" i="0" u="none" strike="noStrike">
                          <a:effectLst/>
                          <a:latin typeface="Arial" panose="020B0604020202020204" pitchFamily="34" charset="0"/>
                        </a:rPr>
                        <a:t>                  7.33 </a:t>
                      </a:r>
                    </a:p>
                  </a:txBody>
                  <a:tcPr marL="0" marR="0" marT="0" marB="0" anchor="ctr"/>
                </a:tc>
                <a:extLst>
                  <a:ext uri="{0D108BD9-81ED-4DB2-BD59-A6C34878D82A}">
                    <a16:rowId xmlns:a16="http://schemas.microsoft.com/office/drawing/2014/main" val="2817063408"/>
                  </a:ext>
                </a:extLst>
              </a:tr>
              <a:tr h="880300">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Хүү ба үндсэн өрийг төлөх чавдар</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0.12 </a:t>
                      </a:r>
                    </a:p>
                  </a:txBody>
                  <a:tcPr marL="0" marR="0" marT="0" marB="0" anchor="ctr"/>
                </a:tc>
                <a:tc>
                  <a:txBody>
                    <a:bodyPr/>
                    <a:lstStyle/>
                    <a:p>
                      <a:pPr algn="ctr" fontAlgn="ctr"/>
                      <a:r>
                        <a:rPr lang="en-US" sz="1000" b="0" i="0" u="none" strike="noStrike" dirty="0">
                          <a:effectLst/>
                          <a:latin typeface="Arial" panose="020B0604020202020204" pitchFamily="34" charset="0"/>
                        </a:rPr>
                        <a:t>                  1.19 </a:t>
                      </a:r>
                    </a:p>
                  </a:txBody>
                  <a:tcPr marL="0" marR="0" marT="0" marB="0" anchor="ctr"/>
                </a:tc>
                <a:extLst>
                  <a:ext uri="{0D108BD9-81ED-4DB2-BD59-A6C34878D82A}">
                    <a16:rowId xmlns:a16="http://schemas.microsoft.com/office/drawing/2014/main" val="2276952196"/>
                  </a:ext>
                </a:extLst>
              </a:tr>
            </a:tbl>
          </a:graphicData>
        </a:graphic>
      </p:graphicFrame>
    </p:spTree>
    <p:extLst>
      <p:ext uri="{BB962C8B-B14F-4D97-AF65-F5344CB8AC3E}">
        <p14:creationId xmlns:p14="http://schemas.microsoft.com/office/powerpoint/2010/main" val="3660944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7759262" cy="1027907"/>
          </a:xfrm>
        </p:spPr>
        <p:txBody>
          <a:bodyPr>
            <a:normAutofit/>
          </a:bodyPr>
          <a:lstStyle/>
          <a:p>
            <a:r>
              <a:rPr lang="mn-MN" sz="2800" dirty="0">
                <a:latin typeface="Arial" panose="020B0604020202020204" pitchFamily="34" charset="0"/>
                <a:ea typeface="Roboto" panose="02000000000000000000" pitchFamily="2" charset="0"/>
                <a:cs typeface="Arial" panose="020B0604020202020204" pitchFamily="34" charset="0"/>
              </a:rPr>
              <a:t>Санхүүгийн тайлангийн шинжилгээ</a:t>
            </a:r>
          </a:p>
        </p:txBody>
      </p:sp>
      <p:sp>
        <p:nvSpPr>
          <p:cNvPr id="16" name="Text Placeholder 5"/>
          <p:cNvSpPr txBox="1">
            <a:spLocks/>
          </p:cNvSpPr>
          <p:nvPr/>
        </p:nvSpPr>
        <p:spPr>
          <a:xfrm>
            <a:off x="704193" y="1564086"/>
            <a:ext cx="4882875" cy="51284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eaLnBrk="0" fontAlgn="base" hangingPunct="0">
              <a:lnSpc>
                <a:spcPct val="100000"/>
              </a:lnSpc>
              <a:spcBef>
                <a:spcPct val="0"/>
              </a:spcBef>
              <a:spcAft>
                <a:spcPct val="0"/>
              </a:spcAft>
              <a:buNone/>
            </a:pPr>
            <a:r>
              <a:rPr lang="mn-MN" altLang="en-US" sz="2100" b="1" dirty="0">
                <a:latin typeface="Arial" panose="020B0604020202020204" pitchFamily="34" charset="0"/>
                <a:cs typeface="Arial" panose="020B0604020202020204" pitchFamily="34" charset="0"/>
              </a:rPr>
              <a:t>4</a:t>
            </a:r>
            <a:r>
              <a:rPr kumimoji="0" lang="mn-MN" altLang="en-US" sz="2100" b="1"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mn-MN" sz="1800" b="1" dirty="0">
                <a:effectLst/>
                <a:latin typeface="Arial" panose="020B0604020202020204" pitchFamily="34" charset="0"/>
                <a:ea typeface="Times New Roman" panose="02020603050405020304" pitchFamily="18" charset="0"/>
                <a:cs typeface="Arial" panose="020B0604020202020204" pitchFamily="34" charset="0"/>
              </a:rPr>
              <a:t>Эргэцийн шинжилгээ</a:t>
            </a:r>
            <a:endParaRPr lang="mn-MN" sz="1800" b="1" dirty="0">
              <a:latin typeface="Arial" panose="020B0604020202020204" pitchFamily="34" charset="0"/>
              <a:ea typeface="Times New Roman" panose="02020603050405020304" pitchFamily="18" charset="0"/>
              <a:cs typeface="Arial" panose="020B0604020202020204" pitchFamily="34" charset="0"/>
            </a:endParaRPr>
          </a:p>
          <a:p>
            <a:pPr marL="457200" lvl="1" indent="0" algn="just" eaLnBrk="0" fontAlgn="base" hangingPunct="0">
              <a:lnSpc>
                <a:spcPct val="100000"/>
              </a:lnSpc>
              <a:spcBef>
                <a:spcPct val="0"/>
              </a:spcBef>
              <a:spcAft>
                <a:spcPct val="0"/>
              </a:spcAft>
              <a:buNone/>
            </a:pPr>
            <a:endParaRPr lang="mn-MN" sz="1800" b="1" dirty="0">
              <a:effectLst/>
              <a:latin typeface="Arial" panose="020B0604020202020204" pitchFamily="34" charset="0"/>
              <a:ea typeface="Calibri" panose="020F0502020204030204" pitchFamily="34" charset="0"/>
              <a:cs typeface="Arial" panose="020B0604020202020204" pitchFamily="34" charset="0"/>
            </a:endParaRPr>
          </a:p>
          <a:p>
            <a:pPr marL="457200" lvl="1" indent="0" algn="just" eaLnBrk="0" fontAlgn="base" hangingPunct="0">
              <a:lnSpc>
                <a:spcPct val="150000"/>
              </a:lnSpc>
              <a:spcBef>
                <a:spcPct val="0"/>
              </a:spcBef>
              <a:spcAft>
                <a:spcPct val="0"/>
              </a:spcAft>
              <a:buNone/>
            </a:pPr>
            <a:r>
              <a:rPr lang="mn-MN" sz="1400" dirty="0">
                <a:effectLst/>
                <a:latin typeface="Arial" panose="020B0604020202020204" pitchFamily="34" charset="0"/>
                <a:ea typeface="Calibri" panose="020F0502020204030204" pitchFamily="34" charset="0"/>
                <a:cs typeface="Arial" panose="020B0604020202020204" pitchFamily="34" charset="0"/>
              </a:rPr>
              <a:t>Эргэцийн шинжилгээнээс харахад манай компанийн өр болон авлагын эргэц удаан харагдаж байна. Өөрөөр хэлбэл авлага </a:t>
            </a:r>
            <a:r>
              <a:rPr lang="mn-MN" sz="1400" dirty="0">
                <a:latin typeface="Arial" panose="020B0604020202020204" pitchFamily="34" charset="0"/>
                <a:ea typeface="Calibri" panose="020F0502020204030204" pitchFamily="34" charset="0"/>
                <a:cs typeface="Arial" panose="020B0604020202020204" pitchFamily="34" charset="0"/>
              </a:rPr>
              <a:t>195</a:t>
            </a:r>
            <a:r>
              <a:rPr lang="mn-MN" sz="1400" dirty="0">
                <a:effectLst/>
                <a:latin typeface="Arial" panose="020B0604020202020204" pitchFamily="34" charset="0"/>
                <a:ea typeface="Calibri" panose="020F0502020204030204" pitchFamily="34" charset="0"/>
                <a:cs typeface="Arial" panose="020B0604020202020204" pitchFamily="34" charset="0"/>
              </a:rPr>
              <a:t> хоногтоо эргэж орж ирж байна. Бараа материал </a:t>
            </a:r>
            <a:r>
              <a:rPr lang="mn-MN" sz="1400" dirty="0">
                <a:latin typeface="Arial" panose="020B0604020202020204" pitchFamily="34" charset="0"/>
                <a:ea typeface="Calibri" panose="020F0502020204030204" pitchFamily="34" charset="0"/>
                <a:cs typeface="Arial" panose="020B0604020202020204" pitchFamily="34" charset="0"/>
              </a:rPr>
              <a:t>47</a:t>
            </a:r>
            <a:r>
              <a:rPr lang="mn-MN" sz="1400" dirty="0">
                <a:effectLst/>
                <a:latin typeface="Arial" panose="020B0604020202020204" pitchFamily="34" charset="0"/>
                <a:ea typeface="Calibri" panose="020F0502020204030204" pitchFamily="34" charset="0"/>
                <a:cs typeface="Arial" panose="020B0604020202020204" pitchFamily="34" charset="0"/>
              </a:rPr>
              <a:t> хоногт, эргэлтийн хөрөнгө </a:t>
            </a:r>
            <a:r>
              <a:rPr lang="mn-MN" sz="1400" dirty="0">
                <a:latin typeface="Arial" panose="020B0604020202020204" pitchFamily="34" charset="0"/>
                <a:ea typeface="Calibri" panose="020F0502020204030204" pitchFamily="34" charset="0"/>
                <a:cs typeface="Arial" panose="020B0604020202020204" pitchFamily="34" charset="0"/>
              </a:rPr>
              <a:t>254</a:t>
            </a:r>
            <a:r>
              <a:rPr lang="mn-MN" sz="1400" dirty="0">
                <a:effectLst/>
                <a:latin typeface="Arial" panose="020B0604020202020204" pitchFamily="34" charset="0"/>
                <a:ea typeface="Calibri" panose="020F0502020204030204" pitchFamily="34" charset="0"/>
                <a:cs typeface="Arial" panose="020B0604020202020204" pitchFamily="34" charset="0"/>
              </a:rPr>
              <a:t> өдөрт, өглөг </a:t>
            </a:r>
            <a:r>
              <a:rPr lang="mn-MN" sz="1400" dirty="0">
                <a:latin typeface="Arial" panose="020B0604020202020204" pitchFamily="34" charset="0"/>
                <a:ea typeface="Calibri" panose="020F0502020204030204" pitchFamily="34" charset="0"/>
                <a:cs typeface="Arial" panose="020B0604020202020204" pitchFamily="34" charset="0"/>
              </a:rPr>
              <a:t>678</a:t>
            </a:r>
            <a:r>
              <a:rPr lang="mn-MN" sz="1400" dirty="0">
                <a:effectLst/>
                <a:latin typeface="Arial" panose="020B0604020202020204" pitchFamily="34" charset="0"/>
                <a:ea typeface="Calibri" panose="020F0502020204030204" pitchFamily="34" charset="0"/>
                <a:cs typeface="Arial" panose="020B0604020202020204" pitchFamily="34" charset="0"/>
              </a:rPr>
              <a:t> өдөрт эргэж байна.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lvl="1" indent="0" algn="just" eaLnBrk="0" fontAlgn="base" hangingPunct="0">
              <a:lnSpc>
                <a:spcPct val="100000"/>
              </a:lnSpc>
              <a:spcBef>
                <a:spcPct val="0"/>
              </a:spcBef>
              <a:spcAft>
                <a:spcPct val="0"/>
              </a:spcAft>
              <a:buNone/>
            </a:pPr>
            <a:endParaRPr kumimoji="0" lang="en-US" altLang="en-US" sz="1200" b="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719E1F9-2D66-4D0B-85B4-226F10E6D130}"/>
              </a:ext>
            </a:extLst>
          </p:cNvPr>
          <p:cNvGraphicFramePr>
            <a:graphicFrameLocks noGrp="1"/>
          </p:cNvGraphicFramePr>
          <p:nvPr>
            <p:extLst>
              <p:ext uri="{D42A27DB-BD31-4B8C-83A1-F6EECF244321}">
                <p14:modId xmlns:p14="http://schemas.microsoft.com/office/powerpoint/2010/main" val="2813054483"/>
              </p:ext>
            </p:extLst>
          </p:nvPr>
        </p:nvGraphicFramePr>
        <p:xfrm>
          <a:off x="5948338" y="1652417"/>
          <a:ext cx="5970612" cy="4515845"/>
        </p:xfrm>
        <a:graphic>
          <a:graphicData uri="http://schemas.openxmlformats.org/drawingml/2006/table">
            <a:tbl>
              <a:tblPr firstRow="1" firstCol="1" bandRow="1">
                <a:tableStyleId>{21E4AEA4-8DFA-4A89-87EB-49C32662AFE0}</a:tableStyleId>
              </a:tblPr>
              <a:tblGrid>
                <a:gridCol w="1923079">
                  <a:extLst>
                    <a:ext uri="{9D8B030D-6E8A-4147-A177-3AD203B41FA5}">
                      <a16:colId xmlns:a16="http://schemas.microsoft.com/office/drawing/2014/main" val="3545528868"/>
                    </a:ext>
                  </a:extLst>
                </a:gridCol>
                <a:gridCol w="2373948">
                  <a:extLst>
                    <a:ext uri="{9D8B030D-6E8A-4147-A177-3AD203B41FA5}">
                      <a16:colId xmlns:a16="http://schemas.microsoft.com/office/drawing/2014/main" val="2520148543"/>
                    </a:ext>
                  </a:extLst>
                </a:gridCol>
                <a:gridCol w="694372">
                  <a:extLst>
                    <a:ext uri="{9D8B030D-6E8A-4147-A177-3AD203B41FA5}">
                      <a16:colId xmlns:a16="http://schemas.microsoft.com/office/drawing/2014/main" val="2020533543"/>
                    </a:ext>
                  </a:extLst>
                </a:gridCol>
                <a:gridCol w="979213">
                  <a:extLst>
                    <a:ext uri="{9D8B030D-6E8A-4147-A177-3AD203B41FA5}">
                      <a16:colId xmlns:a16="http://schemas.microsoft.com/office/drawing/2014/main" val="3901166771"/>
                    </a:ext>
                  </a:extLst>
                </a:gridCol>
              </a:tblGrid>
              <a:tr h="582306">
                <a:tc gridSpan="2">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Санхүүгийн харьцаа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202</a:t>
                      </a:r>
                      <a:r>
                        <a:rPr lang="mn-MN" sz="1200" dirty="0">
                          <a:effectLst/>
                          <a:latin typeface="Arial" panose="020B0604020202020204" pitchFamily="34" charset="0"/>
                          <a:cs typeface="Arial" panose="020B0604020202020204" pitchFamily="34" charset="0"/>
                        </a:rPr>
                        <a:t>1</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202</a:t>
                      </a:r>
                      <a:r>
                        <a:rPr lang="mn-MN" sz="12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18859491"/>
                  </a:ext>
                </a:extLst>
              </a:tr>
              <a:tr h="326909">
                <a:tc rowSpan="11">
                  <a:txBody>
                    <a:bodyPr/>
                    <a:lstStyle/>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Эргэцийн шинжилгээ</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Авлагын эргэц /удаа/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1.37 </a:t>
                      </a:r>
                    </a:p>
                  </a:txBody>
                  <a:tcPr marL="0" marR="0" marT="0" marB="0" anchor="ctr"/>
                </a:tc>
                <a:tc>
                  <a:txBody>
                    <a:bodyPr/>
                    <a:lstStyle/>
                    <a:p>
                      <a:pPr algn="ctr" fontAlgn="ctr"/>
                      <a:r>
                        <a:rPr lang="en-US" sz="1000" b="0" i="0" u="none" strike="noStrike">
                          <a:effectLst/>
                          <a:latin typeface="Arial" panose="020B0604020202020204" pitchFamily="34" charset="0"/>
                        </a:rPr>
                        <a:t>                  1.84 </a:t>
                      </a:r>
                    </a:p>
                  </a:txBody>
                  <a:tcPr marL="0" marR="0" marT="0" marB="0" anchor="ctr"/>
                </a:tc>
                <a:extLst>
                  <a:ext uri="{0D108BD9-81ED-4DB2-BD59-A6C34878D82A}">
                    <a16:rowId xmlns:a16="http://schemas.microsoft.com/office/drawing/2014/main" val="2705138708"/>
                  </a:ext>
                </a:extLst>
              </a:tr>
              <a:tr h="343935">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Авлагын эргэц /өдөр/</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262 </a:t>
                      </a:r>
                    </a:p>
                  </a:txBody>
                  <a:tcPr marL="0" marR="0" marT="0" marB="0" anchor="ctr"/>
                </a:tc>
                <a:tc>
                  <a:txBody>
                    <a:bodyPr/>
                    <a:lstStyle/>
                    <a:p>
                      <a:pPr algn="ctr" fontAlgn="ctr"/>
                      <a:r>
                        <a:rPr lang="en-US" sz="1000" b="0" i="0" u="none" strike="noStrike">
                          <a:effectLst/>
                          <a:latin typeface="Arial" panose="020B0604020202020204" pitchFamily="34" charset="0"/>
                        </a:rPr>
                        <a:t>                   195 </a:t>
                      </a:r>
                    </a:p>
                  </a:txBody>
                  <a:tcPr marL="0" marR="0" marT="0" marB="0" anchor="ctr"/>
                </a:tc>
                <a:extLst>
                  <a:ext uri="{0D108BD9-81ED-4DB2-BD59-A6C34878D82A}">
                    <a16:rowId xmlns:a16="http://schemas.microsoft.com/office/drawing/2014/main" val="10928053"/>
                  </a:ext>
                </a:extLst>
              </a:tr>
              <a:tr h="32690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Бараа материалын эргэц /удаа/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4 </a:t>
                      </a:r>
                    </a:p>
                  </a:txBody>
                  <a:tcPr marL="0" marR="0" marT="0" marB="0" anchor="ctr"/>
                </a:tc>
                <a:tc>
                  <a:txBody>
                    <a:bodyPr/>
                    <a:lstStyle/>
                    <a:p>
                      <a:pPr algn="ctr" fontAlgn="ctr"/>
                      <a:r>
                        <a:rPr lang="en-US" sz="1000" b="0" i="0" u="none" strike="noStrike">
                          <a:effectLst/>
                          <a:latin typeface="Arial" panose="020B0604020202020204" pitchFamily="34" charset="0"/>
                        </a:rPr>
                        <a:t>                       8 </a:t>
                      </a:r>
                    </a:p>
                  </a:txBody>
                  <a:tcPr marL="0" marR="0" marT="0" marB="0" anchor="ctr"/>
                </a:tc>
                <a:extLst>
                  <a:ext uri="{0D108BD9-81ED-4DB2-BD59-A6C34878D82A}">
                    <a16:rowId xmlns:a16="http://schemas.microsoft.com/office/drawing/2014/main" val="2178069866"/>
                  </a:ext>
                </a:extLst>
              </a:tr>
              <a:tr h="32690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Бараа материалын эргэц /өдөр/</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88 </a:t>
                      </a:r>
                    </a:p>
                  </a:txBody>
                  <a:tcPr marL="0" marR="0" marT="0" marB="0" anchor="ctr"/>
                </a:tc>
                <a:tc>
                  <a:txBody>
                    <a:bodyPr/>
                    <a:lstStyle/>
                    <a:p>
                      <a:pPr algn="ctr" fontAlgn="ctr"/>
                      <a:r>
                        <a:rPr lang="en-US" sz="1000" b="0" i="0" u="none" strike="noStrike">
                          <a:effectLst/>
                          <a:latin typeface="Arial" panose="020B0604020202020204" pitchFamily="34" charset="0"/>
                        </a:rPr>
                        <a:t>                     47 </a:t>
                      </a:r>
                    </a:p>
                  </a:txBody>
                  <a:tcPr marL="0" marR="0" marT="0" marB="0" anchor="ctr"/>
                </a:tc>
                <a:extLst>
                  <a:ext uri="{0D108BD9-81ED-4DB2-BD59-A6C34878D82A}">
                    <a16:rowId xmlns:a16="http://schemas.microsoft.com/office/drawing/2014/main" val="3127421726"/>
                  </a:ext>
                </a:extLst>
              </a:tr>
              <a:tr h="32690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Эргэлтийн хөрөнгийн эргэц /удаа/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0.95 </a:t>
                      </a:r>
                    </a:p>
                  </a:txBody>
                  <a:tcPr marL="0" marR="0" marT="0" marB="0" anchor="ctr"/>
                </a:tc>
                <a:tc>
                  <a:txBody>
                    <a:bodyPr/>
                    <a:lstStyle/>
                    <a:p>
                      <a:pPr algn="ctr" fontAlgn="ctr"/>
                      <a:r>
                        <a:rPr lang="en-US" sz="1000" b="0" i="0" u="none" strike="noStrike">
                          <a:effectLst/>
                          <a:latin typeface="Arial" panose="020B0604020202020204" pitchFamily="34" charset="0"/>
                        </a:rPr>
                        <a:t>                  1.42 </a:t>
                      </a:r>
                    </a:p>
                  </a:txBody>
                  <a:tcPr marL="0" marR="0" marT="0" marB="0" anchor="ctr"/>
                </a:tc>
                <a:extLst>
                  <a:ext uri="{0D108BD9-81ED-4DB2-BD59-A6C34878D82A}">
                    <a16:rowId xmlns:a16="http://schemas.microsoft.com/office/drawing/2014/main" val="2387517830"/>
                  </a:ext>
                </a:extLst>
              </a:tr>
              <a:tr h="32690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Эргэлтийн хөрөнгийн эргэц /өдөр/</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379 </a:t>
                      </a:r>
                    </a:p>
                  </a:txBody>
                  <a:tcPr marL="0" marR="0" marT="0" marB="0" anchor="ctr"/>
                </a:tc>
                <a:tc>
                  <a:txBody>
                    <a:bodyPr/>
                    <a:lstStyle/>
                    <a:p>
                      <a:pPr algn="ctr" fontAlgn="ctr"/>
                      <a:r>
                        <a:rPr lang="en-US" sz="1000" b="0" i="0" u="none" strike="noStrike">
                          <a:effectLst/>
                          <a:latin typeface="Arial" panose="020B0604020202020204" pitchFamily="34" charset="0"/>
                        </a:rPr>
                        <a:t>                   254 </a:t>
                      </a:r>
                    </a:p>
                  </a:txBody>
                  <a:tcPr marL="0" marR="0" marT="0" marB="0" anchor="ctr"/>
                </a:tc>
                <a:extLst>
                  <a:ext uri="{0D108BD9-81ED-4DB2-BD59-A6C34878D82A}">
                    <a16:rowId xmlns:a16="http://schemas.microsoft.com/office/drawing/2014/main" val="588585356"/>
                  </a:ext>
                </a:extLst>
              </a:tr>
              <a:tr h="343935">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Нийт хөрөнгийн эргэц</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0.70 </a:t>
                      </a:r>
                    </a:p>
                  </a:txBody>
                  <a:tcPr marL="0" marR="0" marT="0" marB="0" anchor="ctr"/>
                </a:tc>
                <a:tc>
                  <a:txBody>
                    <a:bodyPr/>
                    <a:lstStyle/>
                    <a:p>
                      <a:pPr algn="ctr" fontAlgn="ctr"/>
                      <a:r>
                        <a:rPr lang="en-US" sz="1000" b="0" i="0" u="none" strike="noStrike">
                          <a:effectLst/>
                          <a:latin typeface="Arial" panose="020B0604020202020204" pitchFamily="34" charset="0"/>
                        </a:rPr>
                        <a:t>                  1.01 </a:t>
                      </a:r>
                    </a:p>
                  </a:txBody>
                  <a:tcPr marL="0" marR="0" marT="0" marB="0" anchor="ctr"/>
                </a:tc>
                <a:extLst>
                  <a:ext uri="{0D108BD9-81ED-4DB2-BD59-A6C34878D82A}">
                    <a16:rowId xmlns:a16="http://schemas.microsoft.com/office/drawing/2014/main" val="2089709189"/>
                  </a:ext>
                </a:extLst>
              </a:tr>
              <a:tr h="32690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Өглөгийн эргэц /удаа/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0.39 </a:t>
                      </a:r>
                    </a:p>
                  </a:txBody>
                  <a:tcPr marL="0" marR="0" marT="0" marB="0" anchor="ctr"/>
                </a:tc>
                <a:tc>
                  <a:txBody>
                    <a:bodyPr/>
                    <a:lstStyle/>
                    <a:p>
                      <a:pPr algn="ctr" fontAlgn="ctr"/>
                      <a:r>
                        <a:rPr lang="en-US" sz="1000" b="0" i="0" u="none" strike="noStrike">
                          <a:effectLst/>
                          <a:latin typeface="Arial" panose="020B0604020202020204" pitchFamily="34" charset="0"/>
                        </a:rPr>
                        <a:t>                  0.53 </a:t>
                      </a:r>
                    </a:p>
                  </a:txBody>
                  <a:tcPr marL="0" marR="0" marT="0" marB="0" anchor="ctr"/>
                </a:tc>
                <a:extLst>
                  <a:ext uri="{0D108BD9-81ED-4DB2-BD59-A6C34878D82A}">
                    <a16:rowId xmlns:a16="http://schemas.microsoft.com/office/drawing/2014/main" val="913879256"/>
                  </a:ext>
                </a:extLst>
              </a:tr>
              <a:tr h="32690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Өглөгийн эргэц /өдөр/</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929.56 </a:t>
                      </a:r>
                    </a:p>
                  </a:txBody>
                  <a:tcPr marL="0" marR="0" marT="0" marB="0" anchor="ctr"/>
                </a:tc>
                <a:tc>
                  <a:txBody>
                    <a:bodyPr/>
                    <a:lstStyle/>
                    <a:p>
                      <a:pPr algn="ctr" fontAlgn="ctr"/>
                      <a:r>
                        <a:rPr lang="en-US" sz="1000" b="0" i="0" u="none" strike="noStrike">
                          <a:effectLst/>
                          <a:latin typeface="Arial" panose="020B0604020202020204" pitchFamily="34" charset="0"/>
                        </a:rPr>
                        <a:t>              677.79 </a:t>
                      </a:r>
                    </a:p>
                  </a:txBody>
                  <a:tcPr marL="0" marR="0" marT="0" marB="0" anchor="ctr"/>
                </a:tc>
                <a:extLst>
                  <a:ext uri="{0D108BD9-81ED-4DB2-BD59-A6C34878D82A}">
                    <a16:rowId xmlns:a16="http://schemas.microsoft.com/office/drawing/2014/main" val="1723800513"/>
                  </a:ext>
                </a:extLst>
              </a:tr>
              <a:tr h="32690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Үйлдвэрлэлийн циклийн хугацаа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350 </a:t>
                      </a:r>
                    </a:p>
                  </a:txBody>
                  <a:tcPr marL="0" marR="0" marT="0" marB="0" anchor="ctr"/>
                </a:tc>
                <a:tc>
                  <a:txBody>
                    <a:bodyPr/>
                    <a:lstStyle/>
                    <a:p>
                      <a:pPr algn="ctr" fontAlgn="ctr"/>
                      <a:r>
                        <a:rPr lang="en-US" sz="1000" b="0" i="0" u="none" strike="noStrike">
                          <a:effectLst/>
                          <a:latin typeface="Arial" panose="020B0604020202020204" pitchFamily="34" charset="0"/>
                        </a:rPr>
                        <a:t>                   242 </a:t>
                      </a:r>
                    </a:p>
                  </a:txBody>
                  <a:tcPr marL="0" marR="0" marT="0" marB="0" anchor="ctr"/>
                </a:tc>
                <a:extLst>
                  <a:ext uri="{0D108BD9-81ED-4DB2-BD59-A6C34878D82A}">
                    <a16:rowId xmlns:a16="http://schemas.microsoft.com/office/drawing/2014/main" val="883621150"/>
                  </a:ext>
                </a:extLst>
              </a:tr>
              <a:tr h="32690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Санхүүгийн циклийн хугацаа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(580)</a:t>
                      </a:r>
                    </a:p>
                  </a:txBody>
                  <a:tcPr marL="0" marR="0" marT="0" marB="0" anchor="ctr"/>
                </a:tc>
                <a:tc>
                  <a:txBody>
                    <a:bodyPr/>
                    <a:lstStyle/>
                    <a:p>
                      <a:pPr algn="ctr" fontAlgn="ctr"/>
                      <a:r>
                        <a:rPr lang="en-US" sz="1000" b="0" i="0" u="none" strike="noStrike" dirty="0">
                          <a:effectLst/>
                          <a:latin typeface="Arial" panose="020B0604020202020204" pitchFamily="34" charset="0"/>
                        </a:rPr>
                        <a:t>                  (436)</a:t>
                      </a:r>
                    </a:p>
                  </a:txBody>
                  <a:tcPr marL="0" marR="0" marT="0" marB="0" anchor="ctr"/>
                </a:tc>
                <a:extLst>
                  <a:ext uri="{0D108BD9-81ED-4DB2-BD59-A6C34878D82A}">
                    <a16:rowId xmlns:a16="http://schemas.microsoft.com/office/drawing/2014/main" val="1311453308"/>
                  </a:ext>
                </a:extLst>
              </a:tr>
            </a:tbl>
          </a:graphicData>
        </a:graphic>
      </p:graphicFrame>
    </p:spTree>
    <p:extLst>
      <p:ext uri="{BB962C8B-B14F-4D97-AF65-F5344CB8AC3E}">
        <p14:creationId xmlns:p14="http://schemas.microsoft.com/office/powerpoint/2010/main" val="2265580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7759262" cy="1027907"/>
          </a:xfrm>
        </p:spPr>
        <p:txBody>
          <a:bodyPr>
            <a:normAutofit/>
          </a:bodyPr>
          <a:lstStyle/>
          <a:p>
            <a:r>
              <a:rPr lang="mn-MN" sz="2800" dirty="0">
                <a:latin typeface="Arial" panose="020B0604020202020204" pitchFamily="34" charset="0"/>
                <a:ea typeface="Roboto" panose="02000000000000000000" pitchFamily="2" charset="0"/>
                <a:cs typeface="Arial" panose="020B0604020202020204" pitchFamily="34" charset="0"/>
              </a:rPr>
              <a:t>Санхүүгийн тайлангийн шинжилгээ</a:t>
            </a:r>
          </a:p>
        </p:txBody>
      </p:sp>
      <p:sp>
        <p:nvSpPr>
          <p:cNvPr id="16" name="Text Placeholder 5"/>
          <p:cNvSpPr txBox="1">
            <a:spLocks/>
          </p:cNvSpPr>
          <p:nvPr/>
        </p:nvSpPr>
        <p:spPr>
          <a:xfrm>
            <a:off x="704193" y="1564086"/>
            <a:ext cx="4882875" cy="51284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eaLnBrk="0" fontAlgn="base" hangingPunct="0">
              <a:lnSpc>
                <a:spcPct val="100000"/>
              </a:lnSpc>
              <a:spcBef>
                <a:spcPct val="0"/>
              </a:spcBef>
              <a:spcAft>
                <a:spcPct val="0"/>
              </a:spcAft>
              <a:buNone/>
            </a:pPr>
            <a:r>
              <a:rPr lang="mn-MN" altLang="en-US" sz="2100" b="1" dirty="0">
                <a:latin typeface="Arial" panose="020B0604020202020204" pitchFamily="34" charset="0"/>
                <a:cs typeface="Arial" panose="020B0604020202020204" pitchFamily="34" charset="0"/>
              </a:rPr>
              <a:t>5</a:t>
            </a:r>
            <a:r>
              <a:rPr kumimoji="0" lang="mn-MN" altLang="en-US" sz="2100" b="1"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mn-MN" sz="1800" b="1" dirty="0">
                <a:effectLst/>
                <a:latin typeface="Arial" panose="020B0604020202020204" pitchFamily="34" charset="0"/>
                <a:ea typeface="Times New Roman" panose="02020603050405020304" pitchFamily="18" charset="0"/>
                <a:cs typeface="Arial" panose="020B0604020202020204" pitchFamily="34" charset="0"/>
              </a:rPr>
              <a:t>Бүтээмжийн шинжилгээ</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457200" lvl="1" indent="0" algn="just" eaLnBrk="0" fontAlgn="base" hangingPunct="0">
              <a:lnSpc>
                <a:spcPct val="100000"/>
              </a:lnSpc>
              <a:spcBef>
                <a:spcPct val="0"/>
              </a:spcBef>
              <a:spcAft>
                <a:spcPct val="0"/>
              </a:spcAft>
              <a:buNone/>
            </a:pPr>
            <a:endParaRPr lang="mn-MN" sz="18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mn-MN" sz="1400" dirty="0">
                <a:effectLst/>
                <a:latin typeface="Arial" panose="020B0604020202020204" pitchFamily="34" charset="0"/>
                <a:ea typeface="Calibri" panose="020F0502020204030204" pitchFamily="34" charset="0"/>
                <a:cs typeface="Arial" panose="020B0604020202020204" pitchFamily="34" charset="0"/>
              </a:rPr>
              <a:t>Бүтээмжийн шинжилгээнээс харахад ажилчдын хөдөлмөрийн бүтээмж өндөр байна гэж харагдаж байна. Өөрөөр хэлбэл компанийн нэг ажилчин </a:t>
            </a:r>
            <a:r>
              <a:rPr lang="mn-MN" sz="1400" dirty="0">
                <a:latin typeface="Arial" panose="020B0604020202020204" pitchFamily="34" charset="0"/>
                <a:ea typeface="Calibri" panose="020F0502020204030204" pitchFamily="34" charset="0"/>
                <a:cs typeface="Arial" panose="020B0604020202020204" pitchFamily="34" charset="0"/>
              </a:rPr>
              <a:t>427</a:t>
            </a:r>
            <a:r>
              <a:rPr lang="mn-MN" sz="1400" dirty="0">
                <a:effectLst/>
                <a:latin typeface="Arial" panose="020B0604020202020204" pitchFamily="34" charset="0"/>
                <a:ea typeface="Calibri" panose="020F0502020204030204" pitchFamily="34" charset="0"/>
                <a:cs typeface="Arial" panose="020B0604020202020204" pitchFamily="34" charset="0"/>
              </a:rPr>
              <a:t> сая төгрөгийн бүтээгдэхүүн бүтээж байна.</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mn-MN" sz="1400" dirty="0">
                <a:effectLst/>
                <a:latin typeface="Arial" panose="020B0604020202020204" pitchFamily="34" charset="0"/>
                <a:ea typeface="Calibri" panose="020F0502020204030204" pitchFamily="34" charset="0"/>
                <a:cs typeface="Arial" panose="020B0604020202020204" pitchFamily="34" charset="0"/>
              </a:rPr>
              <a:t>Мөн үндсэн хөрөнгийн ачаалал сайн байгаа бөгөөд нэг төгрөгийн үндсэн хөрөнгө 4,7 төгрөгийн орлогыг бүтээж байна. Дараагийн нэг үзүүлэлт нь нэг төгрөгийн материалаар </a:t>
            </a:r>
            <a:r>
              <a:rPr lang="mn-MN" sz="1400" dirty="0">
                <a:latin typeface="Arial" panose="020B0604020202020204" pitchFamily="34" charset="0"/>
                <a:ea typeface="Calibri" panose="020F0502020204030204" pitchFamily="34" charset="0"/>
                <a:cs typeface="Arial" panose="020B0604020202020204" pitchFamily="34" charset="0"/>
              </a:rPr>
              <a:t>10.5</a:t>
            </a:r>
            <a:r>
              <a:rPr lang="mn-MN" sz="1400" dirty="0">
                <a:effectLst/>
                <a:latin typeface="Arial" panose="020B0604020202020204" pitchFamily="34" charset="0"/>
                <a:ea typeface="Calibri" panose="020F0502020204030204" pitchFamily="34" charset="0"/>
                <a:cs typeface="Arial" panose="020B0604020202020204" pitchFamily="34" charset="0"/>
              </a:rPr>
              <a:t>6 төгрөгийн орлого олж байна.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lvl="1" indent="0" algn="just" eaLnBrk="0" fontAlgn="base" hangingPunct="0">
              <a:lnSpc>
                <a:spcPct val="100000"/>
              </a:lnSpc>
              <a:spcBef>
                <a:spcPct val="0"/>
              </a:spcBef>
              <a:spcAft>
                <a:spcPct val="0"/>
              </a:spcAft>
              <a:buNone/>
            </a:pPr>
            <a:endParaRPr kumimoji="0" lang="en-US" altLang="en-US" sz="1200" b="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B69E45F-9B88-4EA8-BB1A-73D3F5741448}"/>
              </a:ext>
            </a:extLst>
          </p:cNvPr>
          <p:cNvGraphicFramePr>
            <a:graphicFrameLocks noGrp="1"/>
          </p:cNvGraphicFramePr>
          <p:nvPr>
            <p:extLst>
              <p:ext uri="{D42A27DB-BD31-4B8C-83A1-F6EECF244321}">
                <p14:modId xmlns:p14="http://schemas.microsoft.com/office/powerpoint/2010/main" val="715494459"/>
              </p:ext>
            </p:extLst>
          </p:nvPr>
        </p:nvGraphicFramePr>
        <p:xfrm>
          <a:off x="5864102" y="1902747"/>
          <a:ext cx="6260848" cy="4172231"/>
        </p:xfrm>
        <a:graphic>
          <a:graphicData uri="http://schemas.openxmlformats.org/drawingml/2006/table">
            <a:tbl>
              <a:tblPr firstRow="1" firstCol="1" bandRow="1">
                <a:tableStyleId>{21E4AEA4-8DFA-4A89-87EB-49C32662AFE0}</a:tableStyleId>
              </a:tblPr>
              <a:tblGrid>
                <a:gridCol w="1259532">
                  <a:extLst>
                    <a:ext uri="{9D8B030D-6E8A-4147-A177-3AD203B41FA5}">
                      <a16:colId xmlns:a16="http://schemas.microsoft.com/office/drawing/2014/main" val="652328097"/>
                    </a:ext>
                  </a:extLst>
                </a:gridCol>
                <a:gridCol w="3058729">
                  <a:extLst>
                    <a:ext uri="{9D8B030D-6E8A-4147-A177-3AD203B41FA5}">
                      <a16:colId xmlns:a16="http://schemas.microsoft.com/office/drawing/2014/main" val="2116907509"/>
                    </a:ext>
                  </a:extLst>
                </a:gridCol>
                <a:gridCol w="964687">
                  <a:extLst>
                    <a:ext uri="{9D8B030D-6E8A-4147-A177-3AD203B41FA5}">
                      <a16:colId xmlns:a16="http://schemas.microsoft.com/office/drawing/2014/main" val="3660728296"/>
                    </a:ext>
                  </a:extLst>
                </a:gridCol>
                <a:gridCol w="977900">
                  <a:extLst>
                    <a:ext uri="{9D8B030D-6E8A-4147-A177-3AD203B41FA5}">
                      <a16:colId xmlns:a16="http://schemas.microsoft.com/office/drawing/2014/main" val="3264862335"/>
                    </a:ext>
                  </a:extLst>
                </a:gridCol>
              </a:tblGrid>
              <a:tr h="424294">
                <a:tc gridSpan="2">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Санхүүгийн харьцаа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202</a:t>
                      </a:r>
                      <a:r>
                        <a:rPr lang="mn-MN" sz="1200" dirty="0">
                          <a:effectLst/>
                          <a:latin typeface="Arial" panose="020B0604020202020204" pitchFamily="34" charset="0"/>
                          <a:cs typeface="Arial" panose="020B0604020202020204" pitchFamily="34" charset="0"/>
                        </a:rPr>
                        <a:t>1</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202</a:t>
                      </a:r>
                      <a:r>
                        <a:rPr lang="mn-MN" sz="12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5866220"/>
                  </a:ext>
                </a:extLst>
              </a:tr>
              <a:tr h="817651">
                <a:tc rowSpan="6">
                  <a:txBody>
                    <a:bodyPr/>
                    <a:lstStyle/>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Бүтээмжийн шинжилгээ</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Хөдөлмөрийн бүтээмж</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241,382,432 </a:t>
                      </a:r>
                    </a:p>
                  </a:txBody>
                  <a:tcPr marL="0" marR="0" marT="0" marB="0" anchor="ctr"/>
                </a:tc>
                <a:tc>
                  <a:txBody>
                    <a:bodyPr/>
                    <a:lstStyle/>
                    <a:p>
                      <a:pPr algn="ctr" fontAlgn="ctr"/>
                      <a:r>
                        <a:rPr lang="en-US" sz="1000" b="0" i="0" u="none" strike="noStrike">
                          <a:effectLst/>
                          <a:latin typeface="Arial" panose="020B0604020202020204" pitchFamily="34" charset="0"/>
                        </a:rPr>
                        <a:t>      426,697,076 </a:t>
                      </a:r>
                    </a:p>
                  </a:txBody>
                  <a:tcPr marL="0" marR="0" marT="0" marB="0" anchor="ctr"/>
                </a:tc>
                <a:extLst>
                  <a:ext uri="{0D108BD9-81ED-4DB2-BD59-A6C34878D82A}">
                    <a16:rowId xmlns:a16="http://schemas.microsoft.com/office/drawing/2014/main" val="1908555430"/>
                  </a:ext>
                </a:extLst>
              </a:tr>
              <a:tr h="424294">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Үндсэн хөрөнгийн ачаалал</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4.18 </a:t>
                      </a:r>
                    </a:p>
                  </a:txBody>
                  <a:tcPr marL="0" marR="0" marT="0" marB="0" anchor="ctr"/>
                </a:tc>
                <a:tc>
                  <a:txBody>
                    <a:bodyPr/>
                    <a:lstStyle/>
                    <a:p>
                      <a:pPr algn="ctr" fontAlgn="ctr"/>
                      <a:r>
                        <a:rPr lang="en-US" sz="1000" b="0" i="0" u="none" strike="noStrike">
                          <a:effectLst/>
                          <a:latin typeface="Arial" panose="020B0604020202020204" pitchFamily="34" charset="0"/>
                        </a:rPr>
                        <a:t>                  4.70 </a:t>
                      </a:r>
                    </a:p>
                  </a:txBody>
                  <a:tcPr marL="0" marR="0" marT="0" marB="0" anchor="ctr"/>
                </a:tc>
                <a:extLst>
                  <a:ext uri="{0D108BD9-81ED-4DB2-BD59-A6C34878D82A}">
                    <a16:rowId xmlns:a16="http://schemas.microsoft.com/office/drawing/2014/main" val="1364799650"/>
                  </a:ext>
                </a:extLst>
              </a:tr>
              <a:tr h="446394">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Материал өгөөмж</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5.16 </a:t>
                      </a:r>
                    </a:p>
                  </a:txBody>
                  <a:tcPr marL="0" marR="0" marT="0" marB="0" anchor="ctr"/>
                </a:tc>
                <a:tc>
                  <a:txBody>
                    <a:bodyPr/>
                    <a:lstStyle/>
                    <a:p>
                      <a:pPr algn="ctr" fontAlgn="ctr"/>
                      <a:r>
                        <a:rPr lang="en-US" sz="1000" b="0" i="0" u="none" strike="noStrike">
                          <a:effectLst/>
                          <a:latin typeface="Arial" panose="020B0604020202020204" pitchFamily="34" charset="0"/>
                        </a:rPr>
                        <a:t>                10.56 </a:t>
                      </a:r>
                    </a:p>
                  </a:txBody>
                  <a:tcPr marL="0" marR="0" marT="0" marB="0" anchor="ctr"/>
                </a:tc>
                <a:extLst>
                  <a:ext uri="{0D108BD9-81ED-4DB2-BD59-A6C34878D82A}">
                    <a16:rowId xmlns:a16="http://schemas.microsoft.com/office/drawing/2014/main" val="706176530"/>
                  </a:ext>
                </a:extLst>
              </a:tr>
              <a:tr h="424294">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Үндсэн хөрөнгийн хувийн жин</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0.17 </a:t>
                      </a:r>
                    </a:p>
                  </a:txBody>
                  <a:tcPr marL="0" marR="0" marT="0" marB="0" anchor="ctr"/>
                </a:tc>
                <a:tc>
                  <a:txBody>
                    <a:bodyPr/>
                    <a:lstStyle/>
                    <a:p>
                      <a:pPr algn="ctr" fontAlgn="ctr"/>
                      <a:r>
                        <a:rPr lang="en-US" sz="1000" b="0" i="0" u="none" strike="noStrike">
                          <a:effectLst/>
                          <a:latin typeface="Arial" panose="020B0604020202020204" pitchFamily="34" charset="0"/>
                        </a:rPr>
                        <a:t>                  0.21 </a:t>
                      </a:r>
                    </a:p>
                  </a:txBody>
                  <a:tcPr marL="0" marR="0" marT="0" marB="0" anchor="ctr"/>
                </a:tc>
                <a:extLst>
                  <a:ext uri="{0D108BD9-81ED-4DB2-BD59-A6C34878D82A}">
                    <a16:rowId xmlns:a16="http://schemas.microsoft.com/office/drawing/2014/main" val="3517456558"/>
                  </a:ext>
                </a:extLst>
              </a:tr>
              <a:tr h="1244599">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ҮХ-ийн нийт дүнд үйлдвэрлэлийн зориулалттай ҮХ-ийн эзлэх хувийн жин</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0.8</a:t>
                      </a:r>
                    </a:p>
                  </a:txBody>
                  <a:tcPr marL="0" marR="0" marT="0" marB="0" anchor="ctr"/>
                </a:tc>
                <a:tc>
                  <a:txBody>
                    <a:bodyPr/>
                    <a:lstStyle/>
                    <a:p>
                      <a:pPr algn="ctr" fontAlgn="ctr"/>
                      <a:r>
                        <a:rPr lang="en-US" sz="1000" b="0" i="0" u="none" strike="noStrike" dirty="0">
                          <a:effectLst/>
                          <a:latin typeface="Arial" panose="020B0604020202020204" pitchFamily="34" charset="0"/>
                        </a:rPr>
                        <a:t>0.8</a:t>
                      </a:r>
                    </a:p>
                  </a:txBody>
                  <a:tcPr marL="0" marR="0" marT="0" marB="0" anchor="ctr"/>
                </a:tc>
                <a:extLst>
                  <a:ext uri="{0D108BD9-81ED-4DB2-BD59-A6C34878D82A}">
                    <a16:rowId xmlns:a16="http://schemas.microsoft.com/office/drawing/2014/main" val="467765354"/>
                  </a:ext>
                </a:extLst>
              </a:tr>
              <a:tr h="390705">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ҮХ-ийн элэгдлийн коэффициент</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0.11 </a:t>
                      </a:r>
                    </a:p>
                  </a:txBody>
                  <a:tcPr marL="0" marR="0" marT="0" marB="0" anchor="ctr"/>
                </a:tc>
                <a:tc>
                  <a:txBody>
                    <a:bodyPr/>
                    <a:lstStyle/>
                    <a:p>
                      <a:pPr algn="ctr" fontAlgn="ctr"/>
                      <a:r>
                        <a:rPr lang="en-US" sz="1000" b="0" i="0" u="none" strike="noStrike" dirty="0">
                          <a:effectLst/>
                          <a:latin typeface="Arial" panose="020B0604020202020204" pitchFamily="34" charset="0"/>
                        </a:rPr>
                        <a:t>                  0.12 </a:t>
                      </a:r>
                    </a:p>
                  </a:txBody>
                  <a:tcPr marL="0" marR="0" marT="0" marB="0" anchor="ctr"/>
                </a:tc>
                <a:extLst>
                  <a:ext uri="{0D108BD9-81ED-4DB2-BD59-A6C34878D82A}">
                    <a16:rowId xmlns:a16="http://schemas.microsoft.com/office/drawing/2014/main" val="4217214436"/>
                  </a:ext>
                </a:extLst>
              </a:tr>
            </a:tbl>
          </a:graphicData>
        </a:graphic>
      </p:graphicFrame>
    </p:spTree>
    <p:extLst>
      <p:ext uri="{BB962C8B-B14F-4D97-AF65-F5344CB8AC3E}">
        <p14:creationId xmlns:p14="http://schemas.microsoft.com/office/powerpoint/2010/main" val="1266959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7759262" cy="1027907"/>
          </a:xfrm>
        </p:spPr>
        <p:txBody>
          <a:bodyPr>
            <a:normAutofit/>
          </a:bodyPr>
          <a:lstStyle/>
          <a:p>
            <a:r>
              <a:rPr lang="mn-MN" sz="2800" dirty="0">
                <a:latin typeface="Arial" panose="020B0604020202020204" pitchFamily="34" charset="0"/>
                <a:ea typeface="Roboto" panose="02000000000000000000" pitchFamily="2" charset="0"/>
                <a:cs typeface="Arial" panose="020B0604020202020204" pitchFamily="34" charset="0"/>
              </a:rPr>
              <a:t>Санхүүгийн тайлангийн шинжилгээ</a:t>
            </a:r>
          </a:p>
        </p:txBody>
      </p:sp>
      <p:sp>
        <p:nvSpPr>
          <p:cNvPr id="16" name="Text Placeholder 5"/>
          <p:cNvSpPr txBox="1">
            <a:spLocks/>
          </p:cNvSpPr>
          <p:nvPr/>
        </p:nvSpPr>
        <p:spPr>
          <a:xfrm>
            <a:off x="704193" y="1564086"/>
            <a:ext cx="4882875" cy="51284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eaLnBrk="0" fontAlgn="base" hangingPunct="0">
              <a:lnSpc>
                <a:spcPct val="100000"/>
              </a:lnSpc>
              <a:spcBef>
                <a:spcPct val="0"/>
              </a:spcBef>
              <a:spcAft>
                <a:spcPct val="0"/>
              </a:spcAft>
              <a:buNone/>
            </a:pPr>
            <a:r>
              <a:rPr kumimoji="0" lang="mn-MN" altLang="en-US" sz="2100" b="1" strike="noStrike" cap="none" normalizeH="0" baseline="0" dirty="0">
                <a:ln>
                  <a:noFill/>
                </a:ln>
                <a:solidFill>
                  <a:schemeClr val="tx1"/>
                </a:solidFill>
                <a:effectLst/>
                <a:latin typeface="Arial" panose="020B0604020202020204" pitchFamily="34" charset="0"/>
                <a:cs typeface="Arial" panose="020B0604020202020204" pitchFamily="34" charset="0"/>
              </a:rPr>
              <a:t>6. </a:t>
            </a:r>
            <a:r>
              <a:rPr lang="mn-MN" sz="1600" b="1" dirty="0">
                <a:effectLst/>
                <a:latin typeface="Arial" panose="020B0604020202020204" pitchFamily="34" charset="0"/>
                <a:ea typeface="Times New Roman" panose="02020603050405020304" pitchFamily="18" charset="0"/>
                <a:cs typeface="Arial" panose="020B0604020202020204" pitchFamily="34" charset="0"/>
              </a:rPr>
              <a:t>Ашигт ажиллагааны шинжилгээ</a:t>
            </a:r>
            <a:endParaRPr lang="mn-MN" sz="1800" b="1" dirty="0">
              <a:latin typeface="Arial" panose="020B0604020202020204" pitchFamily="34" charset="0"/>
              <a:ea typeface="Times New Roman" panose="02020603050405020304" pitchFamily="18" charset="0"/>
              <a:cs typeface="Arial" panose="020B0604020202020204" pitchFamily="34" charset="0"/>
            </a:endParaRPr>
          </a:p>
          <a:p>
            <a:pPr marL="457200" lvl="1" indent="0" algn="just" eaLnBrk="0" fontAlgn="base" hangingPunct="0">
              <a:lnSpc>
                <a:spcPct val="100000"/>
              </a:lnSpc>
              <a:spcBef>
                <a:spcPct val="0"/>
              </a:spcBef>
              <a:spcAft>
                <a:spcPct val="0"/>
              </a:spcAft>
              <a:buNone/>
            </a:pPr>
            <a:endParaRPr lang="mn-MN" sz="18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mn-MN" sz="1400" dirty="0">
                <a:effectLst/>
                <a:latin typeface="Arial" panose="020B0604020202020204" pitchFamily="34" charset="0"/>
                <a:ea typeface="Calibri" panose="020F0502020204030204" pitchFamily="34" charset="0"/>
                <a:cs typeface="Arial" panose="020B0604020202020204" pitchFamily="34" charset="0"/>
              </a:rPr>
              <a:t>Ашигт ажиллагааны шинжилгээнээс харахад нэг төгрөгийн борлуулалтаас 0</a:t>
            </a:r>
            <a:r>
              <a:rPr lang="mn-MN" sz="1400" dirty="0">
                <a:latin typeface="Arial" panose="020B0604020202020204" pitchFamily="34" charset="0"/>
                <a:ea typeface="Calibri" panose="020F0502020204030204" pitchFamily="34" charset="0"/>
                <a:cs typeface="Arial" panose="020B0604020202020204" pitchFamily="34" charset="0"/>
              </a:rPr>
              <a:t>.27</a:t>
            </a:r>
            <a:r>
              <a:rPr lang="mn-MN" sz="1400" dirty="0">
                <a:effectLst/>
                <a:latin typeface="Arial" panose="020B0604020202020204" pitchFamily="34" charset="0"/>
                <a:ea typeface="Calibri" panose="020F0502020204030204" pitchFamily="34" charset="0"/>
                <a:cs typeface="Arial" panose="020B0604020202020204" pitchFamily="34" charset="0"/>
              </a:rPr>
              <a:t> төгрөгийн ашиг олж байна. Өөрөөр хэлбэл нэгж бүтээгдэхүүнээс 27%-ийн нийт ашиг олж байна гэсэн үг.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mn-MN" sz="1400" dirty="0">
                <a:effectLst/>
                <a:latin typeface="Arial" panose="020B0604020202020204" pitchFamily="34" charset="0"/>
                <a:ea typeface="Calibri" panose="020F0502020204030204" pitchFamily="34" charset="0"/>
                <a:cs typeface="Arial" panose="020B0604020202020204" pitchFamily="34" charset="0"/>
              </a:rPr>
              <a:t>Хөрөнгийн ашигт ажиллагааг харахад нэг төгрөгийн хөрөнгөөр 0.11 төгрөгийн ашиг бүтээж байна. Мөн эздийн өмчинй ашигт ажиллагааг харахад нэг төгрөгийн эзний өмчөөр 0.22 төгрөгийн ашиг авч ирж байна.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lvl="1" indent="0" algn="just" eaLnBrk="0" fontAlgn="base" hangingPunct="0">
              <a:lnSpc>
                <a:spcPct val="100000"/>
              </a:lnSpc>
              <a:spcBef>
                <a:spcPct val="0"/>
              </a:spcBef>
              <a:spcAft>
                <a:spcPct val="0"/>
              </a:spcAft>
              <a:buNone/>
            </a:pPr>
            <a:endParaRPr kumimoji="0" lang="en-US" altLang="en-US" sz="1200" b="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11B05783-3E40-44E4-9C56-2A09FDB4272C}"/>
              </a:ext>
            </a:extLst>
          </p:cNvPr>
          <p:cNvGraphicFramePr>
            <a:graphicFrameLocks noGrp="1"/>
          </p:cNvGraphicFramePr>
          <p:nvPr>
            <p:extLst>
              <p:ext uri="{D42A27DB-BD31-4B8C-83A1-F6EECF244321}">
                <p14:modId xmlns:p14="http://schemas.microsoft.com/office/powerpoint/2010/main" val="1584256140"/>
              </p:ext>
            </p:extLst>
          </p:nvPr>
        </p:nvGraphicFramePr>
        <p:xfrm>
          <a:off x="5874436" y="2090776"/>
          <a:ext cx="6044514" cy="3017252"/>
        </p:xfrm>
        <a:graphic>
          <a:graphicData uri="http://schemas.openxmlformats.org/drawingml/2006/table">
            <a:tbl>
              <a:tblPr firstRow="1" firstCol="1" bandRow="1">
                <a:tableStyleId>{21E4AEA4-8DFA-4A89-87EB-49C32662AFE0}</a:tableStyleId>
              </a:tblPr>
              <a:tblGrid>
                <a:gridCol w="1895727">
                  <a:extLst>
                    <a:ext uri="{9D8B030D-6E8A-4147-A177-3AD203B41FA5}">
                      <a16:colId xmlns:a16="http://schemas.microsoft.com/office/drawing/2014/main" val="2530298416"/>
                    </a:ext>
                  </a:extLst>
                </a:gridCol>
                <a:gridCol w="2760043">
                  <a:extLst>
                    <a:ext uri="{9D8B030D-6E8A-4147-A177-3AD203B41FA5}">
                      <a16:colId xmlns:a16="http://schemas.microsoft.com/office/drawing/2014/main" val="739394591"/>
                    </a:ext>
                  </a:extLst>
                </a:gridCol>
                <a:gridCol w="694372">
                  <a:extLst>
                    <a:ext uri="{9D8B030D-6E8A-4147-A177-3AD203B41FA5}">
                      <a16:colId xmlns:a16="http://schemas.microsoft.com/office/drawing/2014/main" val="2566033843"/>
                    </a:ext>
                  </a:extLst>
                </a:gridCol>
                <a:gridCol w="694372">
                  <a:extLst>
                    <a:ext uri="{9D8B030D-6E8A-4147-A177-3AD203B41FA5}">
                      <a16:colId xmlns:a16="http://schemas.microsoft.com/office/drawing/2014/main" val="3107305533"/>
                    </a:ext>
                  </a:extLst>
                </a:gridCol>
              </a:tblGrid>
              <a:tr h="878785">
                <a:tc gridSpan="2">
                  <a:txBody>
                    <a:bodyPr/>
                    <a:lstStyle/>
                    <a:p>
                      <a:pPr marL="0" marR="0" algn="ctr">
                        <a:lnSpc>
                          <a:spcPct val="115000"/>
                        </a:lnSpc>
                        <a:spcBef>
                          <a:spcPts val="0"/>
                        </a:spcBef>
                        <a:spcAft>
                          <a:spcPts val="0"/>
                        </a:spcAft>
                      </a:pPr>
                      <a:r>
                        <a:rPr lang="en-US" sz="1200" dirty="0" err="1">
                          <a:effectLst/>
                          <a:latin typeface="Arial" panose="020B0604020202020204" pitchFamily="34" charset="0"/>
                          <a:cs typeface="Arial" panose="020B0604020202020204" pitchFamily="34" charset="0"/>
                        </a:rPr>
                        <a:t>Санхүүгийн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харьцаа</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202</a:t>
                      </a:r>
                      <a:r>
                        <a:rPr lang="mn-MN" sz="1200" dirty="0">
                          <a:effectLst/>
                          <a:latin typeface="Arial" panose="020B0604020202020204" pitchFamily="34" charset="0"/>
                          <a:cs typeface="Arial" panose="020B0604020202020204" pitchFamily="34" charset="0"/>
                        </a:rPr>
                        <a:t>1</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202</a:t>
                      </a:r>
                      <a:r>
                        <a:rPr lang="mn-MN" sz="12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8454855"/>
                  </a:ext>
                </a:extLst>
              </a:tr>
              <a:tr h="419894">
                <a:tc rowSpan="4">
                  <a:txBody>
                    <a:bodyPr/>
                    <a:lstStyle/>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 </a:t>
                      </a:r>
                      <a:endParaRPr lang="en-US" sz="160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mn-MN" sz="1200">
                          <a:effectLst/>
                          <a:latin typeface="Arial" panose="020B0604020202020204" pitchFamily="34" charset="0"/>
                          <a:cs typeface="Arial" panose="020B0604020202020204" pitchFamily="34" charset="0"/>
                        </a:rPr>
                        <a:t>Ашигт ажиллагааны шинжилгээ</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Борлуулалтын ашигт ажиллагаа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0.20 </a:t>
                      </a:r>
                    </a:p>
                  </a:txBody>
                  <a:tcPr marL="0" marR="0" marT="0" marB="0" anchor="ctr"/>
                </a:tc>
                <a:tc>
                  <a:txBody>
                    <a:bodyPr/>
                    <a:lstStyle/>
                    <a:p>
                      <a:pPr algn="ctr" fontAlgn="ctr"/>
                      <a:r>
                        <a:rPr lang="en-US" sz="1000" b="0" i="0" u="none" strike="noStrike">
                          <a:effectLst/>
                          <a:latin typeface="Arial" panose="020B0604020202020204" pitchFamily="34" charset="0"/>
                        </a:rPr>
                        <a:t>                  0.27 </a:t>
                      </a:r>
                    </a:p>
                  </a:txBody>
                  <a:tcPr marL="0" marR="0" marT="0" marB="0" anchor="ctr"/>
                </a:tc>
                <a:extLst>
                  <a:ext uri="{0D108BD9-81ED-4DB2-BD59-A6C34878D82A}">
                    <a16:rowId xmlns:a16="http://schemas.microsoft.com/office/drawing/2014/main" val="83906442"/>
                  </a:ext>
                </a:extLst>
              </a:tr>
              <a:tr h="878785">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Өртгөөр тооцсон борлуулалтын ашигт ажиллагаа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0.26 </a:t>
                      </a:r>
                    </a:p>
                  </a:txBody>
                  <a:tcPr marL="0" marR="0" marT="0" marB="0" anchor="ctr"/>
                </a:tc>
                <a:tc>
                  <a:txBody>
                    <a:bodyPr/>
                    <a:lstStyle/>
                    <a:p>
                      <a:pPr algn="ctr" fontAlgn="ctr"/>
                      <a:r>
                        <a:rPr lang="en-US" sz="1000" b="0" i="0" u="none" strike="noStrike">
                          <a:effectLst/>
                          <a:latin typeface="Arial" panose="020B0604020202020204" pitchFamily="34" charset="0"/>
                        </a:rPr>
                        <a:t>                  0.37 </a:t>
                      </a:r>
                    </a:p>
                  </a:txBody>
                  <a:tcPr marL="0" marR="0" marT="0" marB="0" anchor="ctr"/>
                </a:tc>
                <a:extLst>
                  <a:ext uri="{0D108BD9-81ED-4DB2-BD59-A6C34878D82A}">
                    <a16:rowId xmlns:a16="http://schemas.microsoft.com/office/drawing/2014/main" val="2879650291"/>
                  </a:ext>
                </a:extLst>
              </a:tr>
              <a:tr h="419894">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Хөрөнгийн ашигт ажиллагаа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0.01 </a:t>
                      </a:r>
                    </a:p>
                  </a:txBody>
                  <a:tcPr marL="0" marR="0" marT="0" marB="0" anchor="ctr"/>
                </a:tc>
                <a:tc>
                  <a:txBody>
                    <a:bodyPr/>
                    <a:lstStyle/>
                    <a:p>
                      <a:pPr algn="ctr" fontAlgn="ctr"/>
                      <a:r>
                        <a:rPr lang="en-US" sz="1000" b="0" i="0" u="none" strike="noStrike">
                          <a:effectLst/>
                          <a:latin typeface="Arial" panose="020B0604020202020204" pitchFamily="34" charset="0"/>
                        </a:rPr>
                        <a:t>                  0.11 </a:t>
                      </a:r>
                    </a:p>
                  </a:txBody>
                  <a:tcPr marL="0" marR="0" marT="0" marB="0" anchor="ctr"/>
                </a:tc>
                <a:extLst>
                  <a:ext uri="{0D108BD9-81ED-4DB2-BD59-A6C34878D82A}">
                    <a16:rowId xmlns:a16="http://schemas.microsoft.com/office/drawing/2014/main" val="1129796535"/>
                  </a:ext>
                </a:extLst>
              </a:tr>
              <a:tr h="419894">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Эздийн өмчийн ашигт ажиллагаа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0.02 </a:t>
                      </a:r>
                    </a:p>
                  </a:txBody>
                  <a:tcPr marL="0" marR="0" marT="0" marB="0" anchor="ctr"/>
                </a:tc>
                <a:tc>
                  <a:txBody>
                    <a:bodyPr/>
                    <a:lstStyle/>
                    <a:p>
                      <a:pPr algn="ctr" fontAlgn="ctr"/>
                      <a:r>
                        <a:rPr lang="en-US" sz="1000" b="0" i="0" u="none" strike="noStrike" dirty="0">
                          <a:effectLst/>
                          <a:latin typeface="Arial" panose="020B0604020202020204" pitchFamily="34" charset="0"/>
                        </a:rPr>
                        <a:t>                  0.22 </a:t>
                      </a:r>
                    </a:p>
                  </a:txBody>
                  <a:tcPr marL="0" marR="0" marT="0" marB="0" anchor="ctr"/>
                </a:tc>
                <a:extLst>
                  <a:ext uri="{0D108BD9-81ED-4DB2-BD59-A6C34878D82A}">
                    <a16:rowId xmlns:a16="http://schemas.microsoft.com/office/drawing/2014/main" val="124164051"/>
                  </a:ext>
                </a:extLst>
              </a:tr>
            </a:tbl>
          </a:graphicData>
        </a:graphic>
      </p:graphicFrame>
    </p:spTree>
    <p:extLst>
      <p:ext uri="{BB962C8B-B14F-4D97-AF65-F5344CB8AC3E}">
        <p14:creationId xmlns:p14="http://schemas.microsoft.com/office/powerpoint/2010/main" val="252142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7759262" cy="1027907"/>
          </a:xfrm>
        </p:spPr>
        <p:txBody>
          <a:bodyPr>
            <a:normAutofit/>
          </a:bodyPr>
          <a:lstStyle/>
          <a:p>
            <a:r>
              <a:rPr lang="mn-MN" sz="2800" dirty="0">
                <a:latin typeface="Arial" panose="020B0604020202020204" pitchFamily="34" charset="0"/>
                <a:ea typeface="Roboto" panose="02000000000000000000" pitchFamily="2" charset="0"/>
                <a:cs typeface="Arial" panose="020B0604020202020204" pitchFamily="34" charset="0"/>
              </a:rPr>
              <a:t>Санхүүгийн тайлангийн шинжилгээ</a:t>
            </a:r>
          </a:p>
        </p:txBody>
      </p:sp>
      <p:sp>
        <p:nvSpPr>
          <p:cNvPr id="16" name="Text Placeholder 5"/>
          <p:cNvSpPr txBox="1">
            <a:spLocks/>
          </p:cNvSpPr>
          <p:nvPr/>
        </p:nvSpPr>
        <p:spPr>
          <a:xfrm>
            <a:off x="704193" y="1564086"/>
            <a:ext cx="4882875" cy="51284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eaLnBrk="0" fontAlgn="base" hangingPunct="0">
              <a:lnSpc>
                <a:spcPct val="100000"/>
              </a:lnSpc>
              <a:spcBef>
                <a:spcPct val="0"/>
              </a:spcBef>
              <a:spcAft>
                <a:spcPct val="0"/>
              </a:spcAft>
              <a:buNone/>
            </a:pPr>
            <a:r>
              <a:rPr lang="mn-MN" altLang="en-US" sz="2100" b="1" dirty="0">
                <a:latin typeface="Arial" panose="020B0604020202020204" pitchFamily="34" charset="0"/>
                <a:cs typeface="Arial" panose="020B0604020202020204" pitchFamily="34" charset="0"/>
              </a:rPr>
              <a:t>7</a:t>
            </a:r>
            <a:r>
              <a:rPr kumimoji="0" lang="mn-MN" altLang="en-US" sz="2100" b="1"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mn-MN" sz="1600" b="1" dirty="0">
                <a:effectLst/>
                <a:latin typeface="Arial" panose="020B0604020202020204" pitchFamily="34" charset="0"/>
                <a:ea typeface="Times New Roman" panose="02020603050405020304" pitchFamily="18" charset="0"/>
                <a:cs typeface="Arial" panose="020B0604020202020204" pitchFamily="34" charset="0"/>
              </a:rPr>
              <a:t>Зах зээлийн идэвхижлийн шинжилгээ</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457200" lvl="1" indent="0" algn="just" eaLnBrk="0" fontAlgn="base" hangingPunct="0">
              <a:lnSpc>
                <a:spcPct val="100000"/>
              </a:lnSpc>
              <a:spcBef>
                <a:spcPct val="0"/>
              </a:spcBef>
              <a:spcAft>
                <a:spcPct val="0"/>
              </a:spcAft>
              <a:buNone/>
            </a:pPr>
            <a:endParaRPr lang="mn-MN" sz="1800" b="1" dirty="0">
              <a:latin typeface="Arial" panose="020B0604020202020204" pitchFamily="34" charset="0"/>
              <a:ea typeface="Times New Roman" panose="02020603050405020304" pitchFamily="18" charset="0"/>
              <a:cs typeface="Arial" panose="020B0604020202020204" pitchFamily="34" charset="0"/>
            </a:endParaRPr>
          </a:p>
          <a:p>
            <a:pPr marL="457200" lvl="1" indent="0" algn="just" eaLnBrk="0" fontAlgn="base" hangingPunct="0">
              <a:lnSpc>
                <a:spcPct val="100000"/>
              </a:lnSpc>
              <a:spcBef>
                <a:spcPct val="0"/>
              </a:spcBef>
              <a:spcAft>
                <a:spcPct val="0"/>
              </a:spcAft>
              <a:buNone/>
            </a:pPr>
            <a:endParaRPr lang="mn-MN" sz="18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mn-MN" sz="1400" dirty="0">
                <a:effectLst/>
                <a:latin typeface="Arial" panose="020B0604020202020204" pitchFamily="34" charset="0"/>
                <a:ea typeface="Calibri" panose="020F0502020204030204" pitchFamily="34" charset="0"/>
                <a:cs typeface="Arial" panose="020B0604020202020204" pitchFamily="34" charset="0"/>
              </a:rPr>
              <a:t>Зах зээлийн үнэ ба ашгийн харьцаа нь хувьцааны үнэ цэнийн өсөлтийг харуулах үзүүлэлт юм. Манай компанийн хувьд хувьцааны анхны үнэ 100 төгрөг байсан бол одоо </a:t>
            </a:r>
            <a:r>
              <a:rPr lang="mn-MN" sz="1400" dirty="0">
                <a:latin typeface="Arial" panose="020B0604020202020204" pitchFamily="34" charset="0"/>
                <a:ea typeface="Calibri" panose="020F0502020204030204" pitchFamily="34" charset="0"/>
                <a:cs typeface="Arial" panose="020B0604020202020204" pitchFamily="34" charset="0"/>
              </a:rPr>
              <a:t>30</a:t>
            </a:r>
            <a:r>
              <a:rPr lang="mn-MN" sz="1400" dirty="0">
                <a:effectLst/>
                <a:latin typeface="Arial" panose="020B0604020202020204" pitchFamily="34" charset="0"/>
                <a:ea typeface="Calibri" panose="020F0502020204030204" pitchFamily="34" charset="0"/>
                <a:cs typeface="Arial" panose="020B0604020202020204" pitchFamily="34" charset="0"/>
              </a:rPr>
              <a:t> төгрөг болж унасан байна. Эндээс харахад компанийн хувьд салбарын байдлаас шалтгаалж ашигт ажиллагаа</a:t>
            </a:r>
            <a:r>
              <a:rPr lang="mn-MN"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mn-MN" sz="1400" dirty="0">
                <a:effectLst/>
                <a:latin typeface="Arial" panose="020B0604020202020204" pitchFamily="34" charset="0"/>
                <a:ea typeface="Calibri" panose="020F0502020204030204" pitchFamily="34" charset="0"/>
                <a:cs typeface="Arial" panose="020B0604020202020204" pitchFamily="34" charset="0"/>
              </a:rPr>
              <a:t>мууд</a:t>
            </a:r>
            <a:r>
              <a:rPr lang="mn-MN" sz="1400" dirty="0">
                <a:latin typeface="Arial" panose="020B0604020202020204" pitchFamily="34" charset="0"/>
                <a:ea typeface="Calibri" panose="020F0502020204030204" pitchFamily="34" charset="0"/>
                <a:cs typeface="Arial" panose="020B0604020202020204" pitchFamily="34" charset="0"/>
              </a:rPr>
              <a:t>сан, урт хугацаат өр төлбөртэй удсанаас зээлжих чадамж буурсан, дээрхи нөхцөл байдал нь удаан жил үргэлжилсэн тул</a:t>
            </a:r>
            <a:r>
              <a:rPr lang="mn-MN" sz="1400" dirty="0">
                <a:effectLst/>
                <a:latin typeface="Arial" panose="020B0604020202020204" pitchFamily="34" charset="0"/>
                <a:ea typeface="Calibri" panose="020F0502020204030204" pitchFamily="34" charset="0"/>
                <a:cs typeface="Arial" panose="020B0604020202020204" pitchFamily="34" charset="0"/>
              </a:rPr>
              <a:t> ханш унаж тогтмол доогуур байлаа.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lvl="1" indent="0" algn="just" eaLnBrk="0" fontAlgn="base" hangingPunct="0">
              <a:lnSpc>
                <a:spcPct val="100000"/>
              </a:lnSpc>
              <a:spcBef>
                <a:spcPct val="0"/>
              </a:spcBef>
              <a:spcAft>
                <a:spcPct val="0"/>
              </a:spcAft>
              <a:buNone/>
            </a:pPr>
            <a:endParaRPr kumimoji="0" lang="en-US" altLang="en-US" sz="1200" b="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23992DB5-A78D-4AF9-AD31-43DED0CDF900}"/>
              </a:ext>
            </a:extLst>
          </p:cNvPr>
          <p:cNvGraphicFramePr>
            <a:graphicFrameLocks noGrp="1"/>
          </p:cNvGraphicFramePr>
          <p:nvPr>
            <p:extLst>
              <p:ext uri="{D42A27DB-BD31-4B8C-83A1-F6EECF244321}">
                <p14:modId xmlns:p14="http://schemas.microsoft.com/office/powerpoint/2010/main" val="3091614687"/>
              </p:ext>
            </p:extLst>
          </p:nvPr>
        </p:nvGraphicFramePr>
        <p:xfrm>
          <a:off x="5999649" y="1902746"/>
          <a:ext cx="6302053" cy="2995072"/>
        </p:xfrm>
        <a:graphic>
          <a:graphicData uri="http://schemas.openxmlformats.org/drawingml/2006/table">
            <a:tbl>
              <a:tblPr firstRow="1" firstCol="1" bandRow="1">
                <a:tableStyleId>{21E4AEA4-8DFA-4A89-87EB-49C32662AFE0}</a:tableStyleId>
              </a:tblPr>
              <a:tblGrid>
                <a:gridCol w="1883110">
                  <a:extLst>
                    <a:ext uri="{9D8B030D-6E8A-4147-A177-3AD203B41FA5}">
                      <a16:colId xmlns:a16="http://schemas.microsoft.com/office/drawing/2014/main" val="1198864070"/>
                    </a:ext>
                  </a:extLst>
                </a:gridCol>
                <a:gridCol w="2532993">
                  <a:extLst>
                    <a:ext uri="{9D8B030D-6E8A-4147-A177-3AD203B41FA5}">
                      <a16:colId xmlns:a16="http://schemas.microsoft.com/office/drawing/2014/main" val="1920428779"/>
                    </a:ext>
                  </a:extLst>
                </a:gridCol>
                <a:gridCol w="942975">
                  <a:extLst>
                    <a:ext uri="{9D8B030D-6E8A-4147-A177-3AD203B41FA5}">
                      <a16:colId xmlns:a16="http://schemas.microsoft.com/office/drawing/2014/main" val="2632017845"/>
                    </a:ext>
                  </a:extLst>
                </a:gridCol>
                <a:gridCol w="942975">
                  <a:extLst>
                    <a:ext uri="{9D8B030D-6E8A-4147-A177-3AD203B41FA5}">
                      <a16:colId xmlns:a16="http://schemas.microsoft.com/office/drawing/2014/main" val="2904930250"/>
                    </a:ext>
                  </a:extLst>
                </a:gridCol>
              </a:tblGrid>
              <a:tr h="861194">
                <a:tc gridSpan="2">
                  <a:txBody>
                    <a:bodyPr/>
                    <a:lstStyle/>
                    <a:p>
                      <a:pPr marL="0" marR="0" algn="ctr">
                        <a:lnSpc>
                          <a:spcPct val="115000"/>
                        </a:lnSpc>
                        <a:spcBef>
                          <a:spcPts val="0"/>
                        </a:spcBef>
                        <a:spcAft>
                          <a:spcPts val="0"/>
                        </a:spcAft>
                      </a:pPr>
                      <a:r>
                        <a:rPr lang="en-US" sz="1400">
                          <a:effectLst/>
                          <a:latin typeface="Arial" panose="020B0604020202020204" pitchFamily="34" charset="0"/>
                          <a:cs typeface="Arial" panose="020B0604020202020204" pitchFamily="34" charset="0"/>
                        </a:rPr>
                        <a:t>Санхүүгийн харьцаа</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202</a:t>
                      </a:r>
                      <a:r>
                        <a:rPr lang="mn-MN" sz="1200" dirty="0">
                          <a:effectLst/>
                          <a:latin typeface="Arial" panose="020B0604020202020204" pitchFamily="34" charset="0"/>
                          <a:cs typeface="Arial" panose="020B0604020202020204" pitchFamily="34" charset="0"/>
                        </a:rPr>
                        <a:t>1</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202</a:t>
                      </a:r>
                      <a:r>
                        <a:rPr lang="mn-MN" sz="12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19844749"/>
                  </a:ext>
                </a:extLst>
              </a:tr>
              <a:tr h="861194">
                <a:tc rowSpan="3">
                  <a:txBody>
                    <a:bodyPr/>
                    <a:lstStyle/>
                    <a:p>
                      <a:pPr marL="0" marR="0" algn="ctr">
                        <a:lnSpc>
                          <a:spcPct val="115000"/>
                        </a:lnSpc>
                        <a:spcBef>
                          <a:spcPts val="0"/>
                        </a:spcBef>
                        <a:spcAft>
                          <a:spcPts val="0"/>
                        </a:spcAft>
                      </a:pPr>
                      <a:r>
                        <a:rPr lang="mn-MN" sz="1400" dirty="0">
                          <a:effectLst/>
                          <a:latin typeface="Arial" panose="020B0604020202020204" pitchFamily="34" charset="0"/>
                          <a:cs typeface="Arial" panose="020B0604020202020204" pitchFamily="34" charset="0"/>
                        </a:rPr>
                        <a:t>Зах зээлийн идэвхижлийн шинжилгээ</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Зах зээлийн үнэ ба ашгийн харьцаа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13.67 </a:t>
                      </a:r>
                    </a:p>
                  </a:txBody>
                  <a:tcPr marL="0" marR="0" marT="0" marB="0" anchor="ctr"/>
                </a:tc>
                <a:tc>
                  <a:txBody>
                    <a:bodyPr/>
                    <a:lstStyle/>
                    <a:p>
                      <a:pPr algn="ctr" fontAlgn="ctr"/>
                      <a:r>
                        <a:rPr lang="en-US" sz="1000" b="0" i="0" u="none" strike="noStrike">
                          <a:effectLst/>
                          <a:latin typeface="Arial" panose="020B0604020202020204" pitchFamily="34" charset="0"/>
                        </a:rPr>
                        <a:t>                  0.69 </a:t>
                      </a:r>
                    </a:p>
                  </a:txBody>
                  <a:tcPr marL="0" marR="0" marT="0" marB="0" anchor="ctr"/>
                </a:tc>
                <a:extLst>
                  <a:ext uri="{0D108BD9-81ED-4DB2-BD59-A6C34878D82A}">
                    <a16:rowId xmlns:a16="http://schemas.microsoft.com/office/drawing/2014/main" val="64190172"/>
                  </a:ext>
                </a:extLst>
              </a:tr>
              <a:tr h="861194">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Зах зээлийн үнэ ба бүртгэлийн үнийн харьцаа</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0.24</a:t>
                      </a:r>
                    </a:p>
                  </a:txBody>
                  <a:tcPr marL="0" marR="0" marT="0" marB="0" anchor="ctr"/>
                </a:tc>
                <a:tc>
                  <a:txBody>
                    <a:bodyPr/>
                    <a:lstStyle/>
                    <a:p>
                      <a:pPr algn="ctr" fontAlgn="ctr"/>
                      <a:r>
                        <a:rPr lang="en-US" sz="1000" b="0" i="0" u="none" strike="noStrike">
                          <a:effectLst/>
                          <a:latin typeface="Arial" panose="020B0604020202020204" pitchFamily="34" charset="0"/>
                        </a:rPr>
                        <a:t>0.24</a:t>
                      </a:r>
                    </a:p>
                  </a:txBody>
                  <a:tcPr marL="0" marR="0" marT="0" marB="0" anchor="ctr"/>
                </a:tc>
                <a:extLst>
                  <a:ext uri="{0D108BD9-81ED-4DB2-BD59-A6C34878D82A}">
                    <a16:rowId xmlns:a16="http://schemas.microsoft.com/office/drawing/2014/main" val="392928667"/>
                  </a:ext>
                </a:extLst>
              </a:tr>
              <a:tr h="411490">
                <a:tc vMerge="1">
                  <a:txBody>
                    <a:bodyPr/>
                    <a:lstStyle/>
                    <a:p>
                      <a:endParaRPr lang="en-US"/>
                    </a:p>
                  </a:txBody>
                  <a:tcPr/>
                </a:tc>
                <a:tc>
                  <a:txBody>
                    <a:bodyPr/>
                    <a:lstStyle/>
                    <a:p>
                      <a:pPr marL="0" marR="0">
                        <a:lnSpc>
                          <a:spcPct val="115000"/>
                        </a:lnSpc>
                        <a:spcBef>
                          <a:spcPts val="0"/>
                        </a:spcBef>
                        <a:spcAft>
                          <a:spcPts val="0"/>
                        </a:spcAft>
                      </a:pPr>
                      <a:r>
                        <a:rPr lang="en-US" sz="1200">
                          <a:effectLst/>
                          <a:latin typeface="Arial" panose="020B0604020202020204" pitchFamily="34" charset="0"/>
                          <a:cs typeface="Arial" panose="020B0604020202020204" pitchFamily="34" charset="0"/>
                        </a:rPr>
                        <a:t>Нэгж хувьцааны бүртгэлийн үнэ</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fontAlgn="ctr"/>
                      <a:r>
                        <a:rPr lang="en-US" sz="1000" b="0" i="0" u="none" strike="noStrike">
                          <a:effectLst/>
                          <a:latin typeface="Arial" panose="020B0604020202020204" pitchFamily="34" charset="0"/>
                        </a:rPr>
                        <a:t>                   100 </a:t>
                      </a:r>
                    </a:p>
                  </a:txBody>
                  <a:tcPr marL="0" marR="0" marT="0" marB="0" anchor="ctr"/>
                </a:tc>
                <a:tc>
                  <a:txBody>
                    <a:bodyPr/>
                    <a:lstStyle/>
                    <a:p>
                      <a:pPr algn="ctr" fontAlgn="ctr"/>
                      <a:r>
                        <a:rPr lang="en-US" sz="1000" b="0" i="0" u="none" strike="noStrike" dirty="0">
                          <a:effectLst/>
                          <a:latin typeface="Arial" panose="020B0604020202020204" pitchFamily="34" charset="0"/>
                        </a:rPr>
                        <a:t>                   100 </a:t>
                      </a:r>
                    </a:p>
                  </a:txBody>
                  <a:tcPr marL="0" marR="0" marT="0" marB="0" anchor="ctr"/>
                </a:tc>
                <a:extLst>
                  <a:ext uri="{0D108BD9-81ED-4DB2-BD59-A6C34878D82A}">
                    <a16:rowId xmlns:a16="http://schemas.microsoft.com/office/drawing/2014/main" val="192434736"/>
                  </a:ext>
                </a:extLst>
              </a:tr>
            </a:tbl>
          </a:graphicData>
        </a:graphic>
      </p:graphicFrame>
    </p:spTree>
    <p:extLst>
      <p:ext uri="{BB962C8B-B14F-4D97-AF65-F5344CB8AC3E}">
        <p14:creationId xmlns:p14="http://schemas.microsoft.com/office/powerpoint/2010/main" val="1238492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77328-E8E2-4084-87AE-04028E2FD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565A9AD5-7203-4C29-912E-D71FCB12ED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300" y="627932"/>
            <a:ext cx="4184911" cy="2321139"/>
          </a:xfrm>
          <a:prstGeom prst="rect">
            <a:avLst/>
          </a:prstGeom>
        </p:spPr>
      </p:pic>
      <p:sp>
        <p:nvSpPr>
          <p:cNvPr id="7" name="Title 1">
            <a:extLst>
              <a:ext uri="{FF2B5EF4-FFF2-40B4-BE49-F238E27FC236}">
                <a16:creationId xmlns:a16="http://schemas.microsoft.com/office/drawing/2014/main" id="{EB82B2B3-4996-4FE2-AB53-936E24685368}"/>
              </a:ext>
            </a:extLst>
          </p:cNvPr>
          <p:cNvSpPr txBox="1">
            <a:spLocks/>
          </p:cNvSpPr>
          <p:nvPr/>
        </p:nvSpPr>
        <p:spPr>
          <a:xfrm>
            <a:off x="1524000" y="3845720"/>
            <a:ext cx="9144000" cy="995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b="1" dirty="0">
                <a:latin typeface="Arial" panose="020B0604020202020204" pitchFamily="34" charset="0"/>
                <a:ea typeface="Roboto" panose="02000000000000000000" pitchFamily="2" charset="0"/>
                <a:cs typeface="Arial" panose="020B0604020202020204" pitchFamily="34" charset="0"/>
              </a:rPr>
              <a:t>Баярлалаа</a:t>
            </a:r>
          </a:p>
        </p:txBody>
      </p:sp>
      <p:sp>
        <p:nvSpPr>
          <p:cNvPr id="8" name="TextBox 7">
            <a:extLst>
              <a:ext uri="{FF2B5EF4-FFF2-40B4-BE49-F238E27FC236}">
                <a16:creationId xmlns:a16="http://schemas.microsoft.com/office/drawing/2014/main" id="{CF28C1B9-0032-4596-93BA-A099A52DE9FE}"/>
              </a:ext>
            </a:extLst>
          </p:cNvPr>
          <p:cNvSpPr txBox="1"/>
          <p:nvPr/>
        </p:nvSpPr>
        <p:spPr>
          <a:xfrm>
            <a:off x="1689100" y="5821435"/>
            <a:ext cx="8978900" cy="702756"/>
          </a:xfrm>
          <a:prstGeom prst="rect">
            <a:avLst/>
          </a:prstGeom>
          <a:noFill/>
        </p:spPr>
        <p:txBody>
          <a:bodyPr wrap="square" rtlCol="0">
            <a:spAutoFit/>
          </a:bodyPr>
          <a:lstStyle/>
          <a:p>
            <a:pPr algn="ctr">
              <a:lnSpc>
                <a:spcPct val="150000"/>
              </a:lnSpc>
            </a:pPr>
            <a:r>
              <a:rPr lang="mn-MN" sz="1400" i="1" dirty="0">
                <a:latin typeface="Arial" panose="020B0604020202020204" pitchFamily="34" charset="0"/>
                <a:ea typeface="Roboto Light" panose="02000000000000000000" pitchFamily="2" charset="0"/>
                <a:cs typeface="Arial" panose="020B0604020202020204" pitchFamily="34" charset="0"/>
              </a:rPr>
              <a:t>Улаанбаатар, Сонгинохайрхан дүүрэг, 20-р хороо, Сонсголон-181, РЕМИКОН ХК-ний үйлдвэрийн байр</a:t>
            </a:r>
          </a:p>
          <a:p>
            <a:pPr algn="ctr">
              <a:lnSpc>
                <a:spcPct val="150000"/>
              </a:lnSpc>
            </a:pPr>
            <a:r>
              <a:rPr lang="ru-RU" sz="1400" i="1" dirty="0">
                <a:latin typeface="Arial" panose="020B0604020202020204" pitchFamily="34" charset="0"/>
                <a:ea typeface="Roboto" panose="02000000000000000000" pitchFamily="2" charset="0"/>
                <a:cs typeface="Arial" panose="020B0604020202020204" pitchFamily="34" charset="0"/>
              </a:rPr>
              <a:t>Борлуулалт Маркетингийн алба: Утас: </a:t>
            </a:r>
            <a:r>
              <a:rPr lang="mn-MN" sz="1400" i="1" dirty="0">
                <a:latin typeface="Arial" panose="020B0604020202020204" pitchFamily="34" charset="0"/>
                <a:ea typeface="Roboto" panose="02000000000000000000" pitchFamily="2" charset="0"/>
                <a:cs typeface="Arial" panose="020B0604020202020204" pitchFamily="34" charset="0"/>
              </a:rPr>
              <a:t>777-7704</a:t>
            </a:r>
            <a:r>
              <a:rPr lang="ru-RU" sz="1400" i="1" dirty="0">
                <a:latin typeface="Arial" panose="020B0604020202020204" pitchFamily="34" charset="0"/>
                <a:ea typeface="Roboto" panose="02000000000000000000" pitchFamily="2" charset="0"/>
                <a:cs typeface="Arial" panose="020B0604020202020204" pitchFamily="34" charset="0"/>
              </a:rPr>
              <a:t>, 88</a:t>
            </a:r>
            <a:r>
              <a:rPr lang="mn-MN" sz="1400" i="1" dirty="0">
                <a:latin typeface="Arial" panose="020B0604020202020204" pitchFamily="34" charset="0"/>
                <a:ea typeface="Roboto" panose="02000000000000000000" pitchFamily="2" charset="0"/>
                <a:cs typeface="Arial" panose="020B0604020202020204" pitchFamily="34" charset="0"/>
              </a:rPr>
              <a:t>104190</a:t>
            </a:r>
            <a:r>
              <a:rPr lang="ru-RU" sz="1400" i="1" dirty="0">
                <a:latin typeface="Arial" panose="020B0604020202020204" pitchFamily="34" charset="0"/>
                <a:ea typeface="Roboto" panose="02000000000000000000" pitchFamily="2" charset="0"/>
                <a:cs typeface="Arial" panose="020B0604020202020204" pitchFamily="34" charset="0"/>
              </a:rPr>
              <a:t>, 88109680</a:t>
            </a:r>
          </a:p>
        </p:txBody>
      </p:sp>
    </p:spTree>
    <p:extLst>
      <p:ext uri="{BB962C8B-B14F-4D97-AF65-F5344CB8AC3E}">
        <p14:creationId xmlns:p14="http://schemas.microsoft.com/office/powerpoint/2010/main" val="158993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9EBBB15-6AA1-4C87-A5FB-0340F5B7F083}"/>
              </a:ext>
            </a:extLst>
          </p:cNvPr>
          <p:cNvSpPr>
            <a:spLocks noGrp="1"/>
          </p:cNvSpPr>
          <p:nvPr>
            <p:ph type="title"/>
          </p:nvPr>
        </p:nvSpPr>
        <p:spPr>
          <a:xfrm>
            <a:off x="838201" y="349222"/>
            <a:ext cx="6322888" cy="1027907"/>
          </a:xfrm>
        </p:spPr>
        <p:txBody>
          <a:bodyPr>
            <a:normAutofit/>
          </a:bodyPr>
          <a:lstStyle/>
          <a:p>
            <a:r>
              <a:rPr lang="mn-MN" sz="3600" dirty="0">
                <a:latin typeface="Arial" panose="020B0604020202020204" pitchFamily="34" charset="0"/>
                <a:ea typeface="Roboto" panose="02000000000000000000" pitchFamily="2" charset="0"/>
                <a:cs typeface="Arial" panose="020B0604020202020204" pitchFamily="34" charset="0"/>
              </a:rPr>
              <a:t>Үйл ажиллагааны тайлан</a:t>
            </a:r>
          </a:p>
        </p:txBody>
      </p:sp>
      <p:sp>
        <p:nvSpPr>
          <p:cNvPr id="27" name="Rectangle 26">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81A23CA-A5C0-49B0-8816-9082F198FAC9}"/>
              </a:ext>
            </a:extLst>
          </p:cNvPr>
          <p:cNvSpPr/>
          <p:nvPr/>
        </p:nvSpPr>
        <p:spPr>
          <a:xfrm>
            <a:off x="11645900" y="6692554"/>
            <a:ext cx="546100" cy="165446"/>
          </a:xfrm>
          <a:prstGeom prst="rect">
            <a:avLst/>
          </a:prstGeom>
          <a:gradFill flip="none" rotWithShape="1">
            <a:gsLst>
              <a:gs pos="0">
                <a:srgbClr val="A71C20"/>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26" name="Picture 25">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30" name="Straight Connector 2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2" name="Rectangle 11">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13" name="Text Placeholder 5"/>
          <p:cNvSpPr>
            <a:spLocks noGrp="1"/>
          </p:cNvSpPr>
          <p:nvPr>
            <p:ph idx="1"/>
          </p:nvPr>
        </p:nvSpPr>
        <p:spPr>
          <a:xfrm>
            <a:off x="838200" y="1661374"/>
            <a:ext cx="6902788" cy="5031180"/>
          </a:xfrm>
        </p:spPr>
        <p:txBody>
          <a:bodyPr>
            <a:noAutofit/>
          </a:bodyPr>
          <a:lstStyle/>
          <a:p>
            <a:pPr algn="just">
              <a:lnSpc>
                <a:spcPct val="150000"/>
              </a:lnSpc>
            </a:pPr>
            <a:r>
              <a:rPr lang="mn-MN" sz="1200" b="0" dirty="0">
                <a:latin typeface="Arial" panose="020B0604020202020204" pitchFamily="34" charset="0"/>
                <a:cs typeface="Arial" panose="020B0604020202020204" pitchFamily="34" charset="0"/>
              </a:rPr>
              <a:t>202</a:t>
            </a:r>
            <a:r>
              <a:rPr lang="en-US" sz="1200" dirty="0">
                <a:latin typeface="Arial" panose="020B0604020202020204" pitchFamily="34" charset="0"/>
                <a:cs typeface="Arial" panose="020B0604020202020204" pitchFamily="34" charset="0"/>
              </a:rPr>
              <a:t>2</a:t>
            </a:r>
            <a:r>
              <a:rPr lang="mn-MN" sz="1200" b="0" dirty="0">
                <a:latin typeface="Arial" panose="020B0604020202020204" pitchFamily="34" charset="0"/>
                <a:cs typeface="Arial" panose="020B0604020202020204" pitchFamily="34" charset="0"/>
              </a:rPr>
              <a:t> оны жилийн эцсийн байдлаар нийт 5</a:t>
            </a:r>
            <a:r>
              <a:rPr lang="en-US" sz="1200" b="0" dirty="0">
                <a:latin typeface="Arial" panose="020B0604020202020204" pitchFamily="34" charset="0"/>
                <a:cs typeface="Arial" panose="020B0604020202020204" pitchFamily="34" charset="0"/>
              </a:rPr>
              <a:t>3</a:t>
            </a:r>
            <a:r>
              <a:rPr lang="mn-MN" sz="1200" b="0" dirty="0">
                <a:latin typeface="Arial" panose="020B0604020202020204" pitchFamily="34" charset="0"/>
                <a:cs typeface="Arial" panose="020B0604020202020204" pitchFamily="34" charset="0"/>
              </a:rPr>
              <a:t> ажилтантайгаар М0-М</a:t>
            </a:r>
            <a:r>
              <a:rPr lang="mn-MN" sz="1200" dirty="0">
                <a:latin typeface="Arial" panose="020B0604020202020204" pitchFamily="34" charset="0"/>
                <a:cs typeface="Arial" panose="020B0604020202020204" pitchFamily="34" charset="0"/>
              </a:rPr>
              <a:t>50</a:t>
            </a:r>
            <a:r>
              <a:rPr lang="mn-MN" sz="1200" b="0" dirty="0">
                <a:latin typeface="Arial" panose="020B0604020202020204" pitchFamily="34" charset="0"/>
                <a:cs typeface="Arial" panose="020B0604020202020204" pitchFamily="34" charset="0"/>
              </a:rPr>
              <a:t>0 хүртэлх маркын бетон зуурмаг мөн тусгай зориулалтын ус нэвтэрдэггүй бетон зуурмаг үйлдвэрлэж, зах зээлд </a:t>
            </a:r>
            <a:r>
              <a:rPr lang="en-US" sz="1200" dirty="0">
                <a:latin typeface="Arial" panose="020B0604020202020204" pitchFamily="34" charset="0"/>
                <a:cs typeface="Arial" panose="020B0604020202020204" pitchFamily="34" charset="0"/>
              </a:rPr>
              <a:t>83</a:t>
            </a:r>
            <a:r>
              <a:rPr lang="mn-MN"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639</a:t>
            </a:r>
            <a:r>
              <a:rPr lang="mn-MN"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1</a:t>
            </a:r>
            <a:r>
              <a:rPr lang="mn-MN" sz="1200" b="0" dirty="0">
                <a:latin typeface="Arial" panose="020B0604020202020204" pitchFamily="34" charset="0"/>
                <a:cs typeface="Arial" panose="020B0604020202020204" pitchFamily="34" charset="0"/>
              </a:rPr>
              <a:t> м.куб бетон зуурмаг борлуулж, </a:t>
            </a:r>
            <a:r>
              <a:rPr lang="en-US" sz="1200" b="0" dirty="0">
                <a:latin typeface="Arial" panose="020B0604020202020204" pitchFamily="34" charset="0"/>
                <a:cs typeface="Arial" panose="020B0604020202020204" pitchFamily="34" charset="0"/>
              </a:rPr>
              <a:t>21 </a:t>
            </a:r>
            <a:r>
              <a:rPr lang="mn-MN" sz="1200" dirty="0">
                <a:latin typeface="Arial" panose="020B0604020202020204" pitchFamily="34" charset="0"/>
                <a:cs typeface="Arial" panose="020B0604020202020204" pitchFamily="34" charset="0"/>
              </a:rPr>
              <a:t>тэрбум төгрөг, бартерийн үл хөдлөх хөрөнгийн борлуулалтаас 3.4 тэрбум төгрөгийн орлого олж нийт</a:t>
            </a:r>
            <a:r>
              <a:rPr lang="mn-MN" sz="1200" b="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2</a:t>
            </a:r>
            <a:r>
              <a:rPr lang="mn-MN" sz="12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.8</a:t>
            </a:r>
            <a:r>
              <a:rPr lang="mn-MN" sz="1200" b="0" dirty="0">
                <a:latin typeface="Arial" panose="020B0604020202020204" pitchFamily="34" charset="0"/>
                <a:cs typeface="Arial" panose="020B0604020202020204" pitchFamily="34" charset="0"/>
              </a:rPr>
              <a:t> тэрбум төгрөгийн борлуулалт хийж</a:t>
            </a:r>
            <a:r>
              <a:rPr lang="en-US" sz="1200" dirty="0">
                <a:latin typeface="Arial" panose="020B0604020202020204" pitchFamily="34" charset="0"/>
                <a:cs typeface="Arial" panose="020B0604020202020204" pitchFamily="34" charset="0"/>
              </a:rPr>
              <a:t> </a:t>
            </a:r>
            <a:r>
              <a:rPr lang="mn-MN" sz="1200" b="0" dirty="0">
                <a:latin typeface="Arial" panose="020B0604020202020204" pitchFamily="34" charset="0"/>
                <a:cs typeface="Arial" panose="020B0604020202020204" pitchFamily="34" charset="0"/>
              </a:rPr>
              <a:t>ажилласан байна.</a:t>
            </a:r>
          </a:p>
          <a:p>
            <a:pPr algn="just">
              <a:lnSpc>
                <a:spcPct val="150000"/>
              </a:lnSpc>
            </a:pPr>
            <a:r>
              <a:rPr lang="mn-MN" sz="1200" dirty="0">
                <a:latin typeface="Arial" panose="020B0604020202020204" pitchFamily="34" charset="0"/>
                <a:cs typeface="Arial" panose="020B0604020202020204" pitchFamily="34" charset="0"/>
              </a:rPr>
              <a:t>Энэ нь өмнөх жилтэй харьцуулахад ашиг </a:t>
            </a:r>
            <a:r>
              <a:rPr lang="en-US" sz="1200" dirty="0">
                <a:solidFill>
                  <a:srgbClr val="FF0000"/>
                </a:solidFill>
                <a:latin typeface="Arial" panose="020B0604020202020204" pitchFamily="34" charset="0"/>
                <a:cs typeface="Arial" panose="020B0604020202020204" pitchFamily="34" charset="0"/>
              </a:rPr>
              <a:t>77</a:t>
            </a:r>
            <a:r>
              <a:rPr lang="mn-MN" sz="1200" dirty="0">
                <a:latin typeface="Arial" panose="020B0604020202020204" pitchFamily="34" charset="0"/>
                <a:cs typeface="Arial" panose="020B0604020202020204" pitchFamily="34" charset="0"/>
              </a:rPr>
              <a:t>%-аар өссөн үзүүлэлттэй байна.</a:t>
            </a:r>
            <a:r>
              <a:rPr lang="en-US" sz="1200" dirty="0">
                <a:latin typeface="Arial" panose="020B0604020202020204" pitchFamily="34" charset="0"/>
                <a:cs typeface="Arial" panose="020B0604020202020204" pitchFamily="34" charset="0"/>
              </a:rPr>
              <a:t> 20</a:t>
            </a:r>
            <a:r>
              <a:rPr lang="mn-MN" sz="1200" dirty="0">
                <a:latin typeface="Arial" panose="020B0604020202020204" pitchFamily="34" charset="0"/>
                <a:cs typeface="Arial" panose="020B0604020202020204" pitchFamily="34" charset="0"/>
              </a:rPr>
              <a:t>21</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онтой харьцуулахад бетон зуурмагийн борлуулалт 80%-аар, байрны борлуулалт </a:t>
            </a:r>
            <a:r>
              <a:rPr lang="mn-MN" sz="1200" dirty="0">
                <a:solidFill>
                  <a:srgbClr val="FF0000"/>
                </a:solidFill>
                <a:latin typeface="Arial" panose="020B0604020202020204" pitchFamily="34" charset="0"/>
                <a:cs typeface="Arial" panose="020B0604020202020204" pitchFamily="34" charset="0"/>
              </a:rPr>
              <a:t>48</a:t>
            </a:r>
            <a:r>
              <a:rPr lang="mn-MN" sz="1200" dirty="0">
                <a:latin typeface="Arial" panose="020B0604020202020204" pitchFamily="34" charset="0"/>
                <a:cs typeface="Arial" panose="020B0604020202020204" pitchFamily="34" charset="0"/>
              </a:rPr>
              <a:t>%, түлш борлуулалт 1%-аар өссөн бол, помпны борлуулалт 20%-аар буурсан байна. </a:t>
            </a:r>
            <a:endParaRPr lang="en-US" sz="1400" u="sng" dirty="0">
              <a:solidFill>
                <a:srgbClr val="FF0000"/>
              </a:solidFill>
              <a:latin typeface="Arial" panose="020B0604020202020204" pitchFamily="34" charset="0"/>
              <a:cs typeface="Arial" panose="020B0604020202020204" pitchFamily="34" charset="0"/>
            </a:endParaRPr>
          </a:p>
          <a:p>
            <a:pPr algn="just">
              <a:lnSpc>
                <a:spcPct val="150000"/>
              </a:lnSpc>
            </a:pPr>
            <a:r>
              <a:rPr lang="mn-MN" sz="1200" dirty="0">
                <a:latin typeface="Arial" panose="020B0604020202020204" pitchFamily="34" charset="0"/>
                <a:cs typeface="Arial" panose="020B0604020202020204" pitchFamily="34" charset="0"/>
              </a:rPr>
              <a:t>Борлуулалтын бодлогын хувьд бид тоо хэмжээгээ өсгөж нэгжид ноогдох тогтмол зардлаа бууруулах зорилго тавьж, эргэлтийн хөрөнгөө дотоод нөөц боломжоо ашиглан шийдвэрлэн үндсэн нөхцөл</a:t>
            </a:r>
            <a:r>
              <a:rPr lang="mn-MN" sz="1200" dirty="0">
                <a:solidFill>
                  <a:srgbClr val="FF000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5</a:t>
            </a:r>
            <a:r>
              <a:rPr lang="mn-MN" sz="1200" dirty="0">
                <a:latin typeface="Arial" panose="020B0604020202020204" pitchFamily="34" charset="0"/>
                <a:cs typeface="Arial" panose="020B0604020202020204" pitchFamily="34" charset="0"/>
              </a:rPr>
              <a:t>0% бэлэн мөнгө </a:t>
            </a:r>
            <a:r>
              <a:rPr lang="en-US" sz="1200" dirty="0">
                <a:latin typeface="Arial" panose="020B0604020202020204" pitchFamily="34" charset="0"/>
                <a:cs typeface="Arial" panose="020B0604020202020204" pitchFamily="34" charset="0"/>
              </a:rPr>
              <a:t>5</a:t>
            </a:r>
            <a:r>
              <a:rPr lang="mn-MN" sz="1200" dirty="0">
                <a:latin typeface="Arial" panose="020B0604020202020204" pitchFamily="34" charset="0"/>
                <a:cs typeface="Arial" panose="020B0604020202020204" pitchFamily="34" charset="0"/>
              </a:rPr>
              <a:t>0% бартер гэсэн нөхцөлтэйгөөр ажиллаа.</a:t>
            </a:r>
          </a:p>
          <a:p>
            <a:pPr algn="just">
              <a:lnSpc>
                <a:spcPct val="150000"/>
              </a:lnSpc>
            </a:pPr>
            <a:r>
              <a:rPr lang="mn-MN" sz="1200" b="0" dirty="0">
                <a:latin typeface="Arial" panose="020B0604020202020204" pitchFamily="34" charset="0"/>
                <a:cs typeface="Arial" panose="020B0604020202020204" pitchFamily="34" charset="0"/>
              </a:rPr>
              <a:t>202</a:t>
            </a:r>
            <a:r>
              <a:rPr lang="en-US" sz="1200" b="0" dirty="0">
                <a:latin typeface="Arial" panose="020B0604020202020204" pitchFamily="34" charset="0"/>
                <a:cs typeface="Arial" panose="020B0604020202020204" pitchFamily="34" charset="0"/>
              </a:rPr>
              <a:t>2</a:t>
            </a:r>
            <a:r>
              <a:rPr lang="mn-MN" sz="1200" b="0" dirty="0">
                <a:latin typeface="Arial" panose="020B0604020202020204" pitchFamily="34" charset="0"/>
                <a:cs typeface="Arial" panose="020B0604020202020204" pitchFamily="34" charset="0"/>
              </a:rPr>
              <a:t> онд гол түүхий эд болох цементийн үнийн өсөлт, хомсдлоос шалтгаалж бүтээгдэхүүний өртөг нэмэгдсэн. Цемент 1-6 сар хүртэл 1 тонн тутам нь 280,000 байсан бол 7-р сарын 1-ээс 1 тонн тутам 350,000, </a:t>
            </a:r>
            <a:r>
              <a:rPr lang="mn-MN" sz="1200" dirty="0">
                <a:latin typeface="Arial" panose="020B0604020202020204" pitchFamily="34" charset="0"/>
                <a:cs typeface="Arial" panose="020B0604020202020204" pitchFamily="34" charset="0"/>
              </a:rPr>
              <a:t>8, </a:t>
            </a:r>
            <a:r>
              <a:rPr lang="mn-MN" sz="1200" b="0" dirty="0">
                <a:latin typeface="Arial" panose="020B0604020202020204" pitchFamily="34" charset="0"/>
                <a:cs typeface="Arial" panose="020B0604020202020204" pitchFamily="34" charset="0"/>
              </a:rPr>
              <a:t>9-р сард 480-580 хүртэл өссөн нь тухайн саруудад борлуулалт алдахад хүргэсэн.</a:t>
            </a:r>
            <a:endParaRPr lang="en-US" sz="1200" b="0" dirty="0">
              <a:latin typeface="Arial" panose="020B0604020202020204" pitchFamily="34" charset="0"/>
              <a:cs typeface="Arial" panose="020B0604020202020204" pitchFamily="34" charset="0"/>
            </a:endParaRPr>
          </a:p>
        </p:txBody>
      </p:sp>
      <p:sp>
        <p:nvSpPr>
          <p:cNvPr id="14" name="Content Placeholder 9"/>
          <p:cNvSpPr txBox="1">
            <a:spLocks/>
          </p:cNvSpPr>
          <p:nvPr/>
        </p:nvSpPr>
        <p:spPr>
          <a:xfrm>
            <a:off x="8198070" y="1661374"/>
            <a:ext cx="3791910" cy="4870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mn-MN" sz="1200" i="1" dirty="0">
                <a:latin typeface="Arial" panose="020B0604020202020204" pitchFamily="34" charset="0"/>
                <a:cs typeface="Arial" pitchFamily="34" charset="0"/>
              </a:rPr>
              <a:t>Нийт борлуулалтын хэмжээ</a:t>
            </a:r>
            <a:r>
              <a:rPr lang="en-US" sz="1200" i="1" dirty="0">
                <a:latin typeface="Arial" panose="020B0604020202020204" pitchFamily="34" charset="0"/>
                <a:cs typeface="Arial"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м.куб</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			</a:t>
            </a:r>
            <a:r>
              <a:rPr lang="mn-MN" sz="1200" dirty="0">
                <a:latin typeface="Arial" pitchFamily="34" charset="0"/>
                <a:cs typeface="Arial" pitchFamily="34" charset="0"/>
              </a:rPr>
              <a:t>	</a:t>
            </a:r>
          </a:p>
          <a:p>
            <a:pPr>
              <a:spcBef>
                <a:spcPts val="0"/>
              </a:spcBef>
            </a:pPr>
            <a:endParaRPr lang="mn-MN" sz="1200" dirty="0">
              <a:latin typeface="Arial" pitchFamily="34" charset="0"/>
              <a:cs typeface="Arial" pitchFamily="34" charset="0"/>
            </a:endParaRPr>
          </a:p>
          <a:p>
            <a:pPr marL="0" indent="0">
              <a:spcBef>
                <a:spcPts val="0"/>
              </a:spcBef>
              <a:buFont typeface="Arial" panose="020B0604020202020204" pitchFamily="34" charset="0"/>
              <a:buNone/>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en-US"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spcBef>
                <a:spcPts val="0"/>
              </a:spcBef>
            </a:pPr>
            <a:r>
              <a:rPr lang="mn-MN" sz="1200" i="1" dirty="0">
                <a:latin typeface="Arial" panose="020B0604020202020204" pitchFamily="34" charset="0"/>
                <a:cs typeface="Arial" pitchFamily="34" charset="0"/>
              </a:rPr>
              <a:t>Нийт борлуулалтын орлого</a:t>
            </a:r>
            <a:r>
              <a:rPr lang="en-US" sz="1200" i="1" dirty="0">
                <a:latin typeface="Arial" panose="020B0604020202020204" pitchFamily="34" charset="0"/>
                <a:cs typeface="Arial"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сая.төг</a:t>
            </a:r>
            <a:r>
              <a:rPr lang="en-US" sz="1200" dirty="0">
                <a:solidFill>
                  <a:schemeClr val="bg1">
                    <a:lumMod val="50000"/>
                  </a:schemeClr>
                </a:solidFill>
                <a:latin typeface="Arial" panose="020B0604020202020204" pitchFamily="34" charset="0"/>
                <a:cs typeface="Arial" panose="020B0604020202020204" pitchFamily="34" charset="0"/>
              </a:rPr>
              <a:t>)</a:t>
            </a:r>
            <a:endParaRPr lang="mn-MN" sz="1200" i="1" dirty="0">
              <a:latin typeface="Arial" panose="020B0604020202020204" pitchFamily="34" charset="0"/>
              <a:cs typeface="Arial" pitchFamily="34" charset="0"/>
            </a:endParaRPr>
          </a:p>
          <a:p>
            <a:pPr marL="0" indent="0">
              <a:spcBef>
                <a:spcPts val="0"/>
              </a:spcBef>
              <a:buFont typeface="Arial" panose="020B0604020202020204" pitchFamily="34" charset="0"/>
              <a:buNone/>
            </a:pPr>
            <a:r>
              <a:rPr lang="en-US" sz="1200" i="1" dirty="0">
                <a:latin typeface="Arial" panose="020B0604020202020204" pitchFamily="34" charset="0"/>
                <a:cs typeface="Arial" pitchFamily="34" charset="0"/>
              </a:rPr>
              <a:t>	</a:t>
            </a:r>
            <a:endParaRPr lang="mn-MN" sz="1200" dirty="0">
              <a:solidFill>
                <a:schemeClr val="bg1">
                  <a:lumMod val="50000"/>
                </a:schemeClr>
              </a:solidFill>
              <a:latin typeface="Arial" pitchFamily="34" charset="0"/>
              <a:cs typeface="Arial" pitchFamily="34" charset="0"/>
            </a:endParaRPr>
          </a:p>
          <a:p>
            <a:pPr>
              <a:lnSpc>
                <a:spcPct val="150000"/>
              </a:lnSpc>
              <a:spcBef>
                <a:spcPts val="0"/>
              </a:spcBef>
            </a:pPr>
            <a:endParaRPr lang="mn-MN" sz="1200" dirty="0">
              <a:solidFill>
                <a:schemeClr val="bg1">
                  <a:lumMod val="50000"/>
                </a:schemeClr>
              </a:solidFill>
              <a:latin typeface="Arial" pitchFamily="34" charset="0"/>
              <a:cs typeface="Arial" pitchFamily="34" charset="0"/>
            </a:endParaRPr>
          </a:p>
          <a:p>
            <a:pPr>
              <a:lnSpc>
                <a:spcPct val="150000"/>
              </a:lnSpc>
              <a:spcBef>
                <a:spcPts val="0"/>
              </a:spcBef>
            </a:pPr>
            <a:endParaRPr lang="mn-MN" sz="1200" dirty="0">
              <a:solidFill>
                <a:schemeClr val="bg1">
                  <a:lumMod val="50000"/>
                </a:schemeClr>
              </a:solidFill>
              <a:latin typeface="Arial" pitchFamily="34" charset="0"/>
              <a:cs typeface="Arial" pitchFamily="34" charset="0"/>
            </a:endParaRPr>
          </a:p>
        </p:txBody>
      </p:sp>
      <p:graphicFrame>
        <p:nvGraphicFramePr>
          <p:cNvPr id="3" name="Chart 2">
            <a:extLst>
              <a:ext uri="{FF2B5EF4-FFF2-40B4-BE49-F238E27FC236}">
                <a16:creationId xmlns:a16="http://schemas.microsoft.com/office/drawing/2014/main" id="{06062C2D-7457-4CDB-2269-756B88C56F7B}"/>
              </a:ext>
            </a:extLst>
          </p:cNvPr>
          <p:cNvGraphicFramePr>
            <a:graphicFrameLocks/>
          </p:cNvGraphicFramePr>
          <p:nvPr>
            <p:extLst>
              <p:ext uri="{D42A27DB-BD31-4B8C-83A1-F6EECF244321}">
                <p14:modId xmlns:p14="http://schemas.microsoft.com/office/powerpoint/2010/main" val="1711581905"/>
              </p:ext>
            </p:extLst>
          </p:nvPr>
        </p:nvGraphicFramePr>
        <p:xfrm>
          <a:off x="8210406" y="2009217"/>
          <a:ext cx="3767238" cy="19923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3CB81B27-5F2E-C546-0EC7-A4574FE31443}"/>
              </a:ext>
            </a:extLst>
          </p:cNvPr>
          <p:cNvGraphicFramePr>
            <a:graphicFrameLocks/>
          </p:cNvGraphicFramePr>
          <p:nvPr>
            <p:extLst>
              <p:ext uri="{D42A27DB-BD31-4B8C-83A1-F6EECF244321}">
                <p14:modId xmlns:p14="http://schemas.microsoft.com/office/powerpoint/2010/main" val="3002699579"/>
              </p:ext>
            </p:extLst>
          </p:nvPr>
        </p:nvGraphicFramePr>
        <p:xfrm>
          <a:off x="8077200" y="4162315"/>
          <a:ext cx="3888108" cy="25302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423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9EBBB15-6AA1-4C87-A5FB-0340F5B7F083}"/>
              </a:ext>
            </a:extLst>
          </p:cNvPr>
          <p:cNvSpPr>
            <a:spLocks noGrp="1"/>
          </p:cNvSpPr>
          <p:nvPr>
            <p:ph type="title"/>
          </p:nvPr>
        </p:nvSpPr>
        <p:spPr>
          <a:xfrm>
            <a:off x="838201" y="365125"/>
            <a:ext cx="6322888" cy="1027907"/>
          </a:xfrm>
        </p:spPr>
        <p:txBody>
          <a:bodyPr>
            <a:normAutofit/>
          </a:bodyPr>
          <a:lstStyle/>
          <a:p>
            <a:r>
              <a:rPr lang="mn-MN" sz="3600" dirty="0">
                <a:latin typeface="Arial" panose="020B0604020202020204" pitchFamily="34" charset="0"/>
                <a:ea typeface="Roboto" panose="02000000000000000000" pitchFamily="2" charset="0"/>
                <a:cs typeface="Arial" panose="020B0604020202020204" pitchFamily="34" charset="0"/>
              </a:rPr>
              <a:t>Үйл ажиллагааны тайлан</a:t>
            </a:r>
          </a:p>
        </p:txBody>
      </p:sp>
      <p:sp>
        <p:nvSpPr>
          <p:cNvPr id="27" name="Rectangle 26">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81A23CA-A5C0-49B0-8816-9082F198FAC9}"/>
              </a:ext>
            </a:extLst>
          </p:cNvPr>
          <p:cNvSpPr/>
          <p:nvPr/>
        </p:nvSpPr>
        <p:spPr>
          <a:xfrm>
            <a:off x="11645900" y="6692554"/>
            <a:ext cx="546100" cy="165446"/>
          </a:xfrm>
          <a:prstGeom prst="rect">
            <a:avLst/>
          </a:prstGeom>
          <a:gradFill flip="none" rotWithShape="1">
            <a:gsLst>
              <a:gs pos="0">
                <a:srgbClr val="A71C20"/>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26" name="Picture 25">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30" name="Straight Connector 2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2" name="Rectangle 11">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13" name="Text Placeholder 5"/>
          <p:cNvSpPr>
            <a:spLocks noGrp="1"/>
          </p:cNvSpPr>
          <p:nvPr>
            <p:ph idx="1"/>
          </p:nvPr>
        </p:nvSpPr>
        <p:spPr>
          <a:xfrm>
            <a:off x="838199" y="1661374"/>
            <a:ext cx="7286297" cy="5031180"/>
          </a:xfrm>
        </p:spPr>
        <p:txBody>
          <a:bodyPr>
            <a:noAutofit/>
          </a:bodyPr>
          <a:lstStyle/>
          <a:p>
            <a:pPr algn="just">
              <a:lnSpc>
                <a:spcPct val="150000"/>
              </a:lnSpc>
            </a:pPr>
            <a:r>
              <a:rPr lang="mn-MN" sz="1400" dirty="0">
                <a:latin typeface="Arial" panose="020B0604020202020204" pitchFamily="34" charset="0"/>
                <a:cs typeface="Arial" panose="020B0604020202020204" pitchFamily="34" charset="0"/>
              </a:rPr>
              <a:t>Цэвэр ашиг нь өмнөх жилтэй харьцуулахад ашиг </a:t>
            </a:r>
            <a:r>
              <a:rPr lang="mn-MN" sz="1400" dirty="0">
                <a:solidFill>
                  <a:srgbClr val="FF0000"/>
                </a:solidFill>
                <a:latin typeface="Arial" panose="020B0604020202020204" pitchFamily="34" charset="0"/>
                <a:cs typeface="Arial" panose="020B0604020202020204" pitchFamily="34" charset="0"/>
              </a:rPr>
              <a:t>23 дахин</a:t>
            </a:r>
            <a:r>
              <a:rPr lang="mn-MN" sz="1400" dirty="0">
                <a:latin typeface="Arial" panose="020B0604020202020204" pitchFamily="34" charset="0"/>
                <a:cs typeface="Arial" panose="020B0604020202020204" pitchFamily="34" charset="0"/>
              </a:rPr>
              <a:t> өссөн буюу 2.7 тэрбум төгрөг болсон байна.</a:t>
            </a:r>
            <a:r>
              <a:rPr lang="en-US" sz="1400" dirty="0">
                <a:latin typeface="Arial" panose="020B0604020202020204" pitchFamily="34" charset="0"/>
                <a:cs typeface="Arial" panose="020B0604020202020204" pitchFamily="34" charset="0"/>
              </a:rPr>
              <a:t> </a:t>
            </a:r>
            <a:endParaRPr lang="mn-MN" sz="1400" dirty="0">
              <a:latin typeface="Arial" panose="020B0604020202020204" pitchFamily="34" charset="0"/>
              <a:cs typeface="Arial" panose="020B0604020202020204" pitchFamily="34" charset="0"/>
            </a:endParaRPr>
          </a:p>
          <a:p>
            <a:pPr algn="just">
              <a:lnSpc>
                <a:spcPct val="150000"/>
              </a:lnSpc>
            </a:pPr>
            <a:r>
              <a:rPr lang="mn-MN" sz="1400" b="0" dirty="0">
                <a:latin typeface="Arial" panose="020B0604020202020204" pitchFamily="34" charset="0"/>
                <a:cs typeface="Arial" panose="020B0604020202020204" pitchFamily="34" charset="0"/>
              </a:rPr>
              <a:t>Бүтэц орон тооны хувьд сүүлийн 5 жил тогтмол ижил орон тоогоор ажиллаж байна.</a:t>
            </a:r>
          </a:p>
          <a:p>
            <a:pPr algn="just">
              <a:lnSpc>
                <a:spcPct val="150000"/>
              </a:lnSpc>
            </a:pPr>
            <a:r>
              <a:rPr lang="mn-MN" sz="1400" dirty="0">
                <a:latin typeface="Arial" panose="020B0604020202020204" pitchFamily="34" charset="0"/>
                <a:cs typeface="Arial" panose="020B0604020202020204" pitchFamily="34" charset="0"/>
              </a:rPr>
              <a:t>2022 онд ашигт ажиллагааг нэмэгдүүлэхийн тулд зардлыг аль болох бага түвшинд барих зорилготой ажилласан.</a:t>
            </a:r>
          </a:p>
          <a:p>
            <a:pPr algn="just">
              <a:lnSpc>
                <a:spcPct val="100000"/>
              </a:lnSpc>
            </a:pPr>
            <a:r>
              <a:rPr lang="mn-MN" sz="1400" b="0" dirty="0">
                <a:latin typeface="Arial" panose="020B0604020202020204" pitchFamily="34" charset="0"/>
                <a:cs typeface="Arial" panose="020B0604020202020204" pitchFamily="34" charset="0"/>
              </a:rPr>
              <a:t>Бүтэц орон</a:t>
            </a:r>
            <a:r>
              <a:rPr lang="mn-MN" sz="1400" dirty="0">
                <a:latin typeface="Arial" panose="020B0604020202020204" pitchFamily="34" charset="0"/>
                <a:cs typeface="Arial" panose="020B0604020202020204" pitchFamily="34" charset="0"/>
              </a:rPr>
              <a:t> тооны хувьд</a:t>
            </a:r>
          </a:p>
          <a:p>
            <a:pPr algn="just">
              <a:lnSpc>
                <a:spcPct val="100000"/>
              </a:lnSpc>
            </a:pPr>
            <a:r>
              <a:rPr lang="mn-MN" sz="1400" b="0" dirty="0">
                <a:latin typeface="Arial" panose="020B0604020202020204" pitchFamily="34" charset="0"/>
                <a:cs typeface="Arial" panose="020B0604020202020204" pitchFamily="34" charset="0"/>
              </a:rPr>
              <a:t>- Гүйцэтгэх захирал – 1</a:t>
            </a:r>
          </a:p>
          <a:p>
            <a:pPr algn="just">
              <a:lnSpc>
                <a:spcPct val="100000"/>
              </a:lnSpc>
            </a:pPr>
            <a:r>
              <a:rPr lang="mn-MN" sz="1400" b="0" dirty="0">
                <a:latin typeface="Arial" panose="020B0604020202020204" pitchFamily="34" charset="0"/>
                <a:cs typeface="Arial" panose="020B0604020202020204" pitchFamily="34" charset="0"/>
              </a:rPr>
              <a:t>Дэд захирал –</a:t>
            </a:r>
            <a:r>
              <a:rPr lang="mn-MN" sz="1400" dirty="0">
                <a:latin typeface="Arial" panose="020B0604020202020204" pitchFamily="34" charset="0"/>
                <a:cs typeface="Arial" panose="020B0604020202020204" pitchFamily="34" charset="0"/>
              </a:rPr>
              <a:t> 1</a:t>
            </a:r>
          </a:p>
          <a:p>
            <a:pPr algn="just">
              <a:lnSpc>
                <a:spcPct val="100000"/>
              </a:lnSpc>
            </a:pPr>
            <a:r>
              <a:rPr lang="mn-MN" sz="1400" b="0" dirty="0">
                <a:latin typeface="Arial" panose="020B0604020202020204" pitchFamily="34" charset="0"/>
                <a:cs typeface="Arial" panose="020B0604020202020204" pitchFamily="34" charset="0"/>
              </a:rPr>
              <a:t>Захиргаа</a:t>
            </a:r>
            <a:r>
              <a:rPr lang="mn-MN" sz="1400" dirty="0">
                <a:latin typeface="Arial" panose="020B0604020202020204" pitchFamily="34" charset="0"/>
                <a:cs typeface="Arial" panose="020B0604020202020204" pitchFamily="34" charset="0"/>
              </a:rPr>
              <a:t>, үйлчилгээ – </a:t>
            </a:r>
            <a:r>
              <a:rPr lang="en-US" sz="1400" dirty="0">
                <a:latin typeface="Arial" panose="020B0604020202020204" pitchFamily="34" charset="0"/>
                <a:cs typeface="Arial" panose="020B0604020202020204" pitchFamily="34" charset="0"/>
              </a:rPr>
              <a:t>8</a:t>
            </a:r>
            <a:endParaRPr lang="mn-MN" sz="1400" dirty="0">
              <a:latin typeface="Arial" panose="020B0604020202020204" pitchFamily="34" charset="0"/>
              <a:cs typeface="Arial" panose="020B0604020202020204" pitchFamily="34" charset="0"/>
            </a:endParaRPr>
          </a:p>
          <a:p>
            <a:pPr algn="just">
              <a:lnSpc>
                <a:spcPct val="100000"/>
              </a:lnSpc>
            </a:pPr>
            <a:r>
              <a:rPr lang="mn-MN" sz="1400" b="0" dirty="0">
                <a:latin typeface="Arial" panose="020B0604020202020204" pitchFamily="34" charset="0"/>
                <a:cs typeface="Arial" panose="020B0604020202020204" pitchFamily="34" charset="0"/>
              </a:rPr>
              <a:t>БМА – 2</a:t>
            </a:r>
          </a:p>
          <a:p>
            <a:pPr algn="just">
              <a:lnSpc>
                <a:spcPct val="100000"/>
              </a:lnSpc>
            </a:pPr>
            <a:r>
              <a:rPr lang="mn-MN" sz="1400" dirty="0">
                <a:latin typeface="Arial" panose="020B0604020202020204" pitchFamily="34" charset="0"/>
                <a:cs typeface="Arial" panose="020B0604020202020204" pitchFamily="34" charset="0"/>
              </a:rPr>
              <a:t>СБХ, хангамж – 7</a:t>
            </a:r>
          </a:p>
          <a:p>
            <a:pPr algn="just">
              <a:lnSpc>
                <a:spcPct val="100000"/>
              </a:lnSpc>
            </a:pPr>
            <a:r>
              <a:rPr lang="mn-MN" sz="1400" dirty="0">
                <a:latin typeface="Arial" panose="020B0604020202020204" pitchFamily="34" charset="0"/>
                <a:cs typeface="Arial" panose="020B0604020202020204" pitchFamily="34" charset="0"/>
              </a:rPr>
              <a:t>ҮЧТА – 14</a:t>
            </a:r>
          </a:p>
          <a:p>
            <a:pPr algn="just">
              <a:lnSpc>
                <a:spcPct val="100000"/>
              </a:lnSpc>
            </a:pPr>
            <a:r>
              <a:rPr lang="mn-MN" sz="1400" dirty="0">
                <a:latin typeface="Arial" panose="020B0604020202020204" pitchFamily="34" charset="0"/>
                <a:cs typeface="Arial" panose="020B0604020202020204" pitchFamily="34" charset="0"/>
              </a:rPr>
              <a:t>АТТА - 20</a:t>
            </a:r>
          </a:p>
          <a:p>
            <a:pPr algn="just">
              <a:lnSpc>
                <a:spcPct val="150000"/>
              </a:lnSpc>
            </a:pPr>
            <a:endParaRPr lang="en-US" sz="1400" b="0" dirty="0">
              <a:latin typeface="Arial" panose="020B0604020202020204" pitchFamily="34" charset="0"/>
              <a:cs typeface="Arial" panose="020B0604020202020204" pitchFamily="34" charset="0"/>
            </a:endParaRPr>
          </a:p>
        </p:txBody>
      </p:sp>
      <p:sp>
        <p:nvSpPr>
          <p:cNvPr id="14" name="Content Placeholder 9"/>
          <p:cNvSpPr txBox="1">
            <a:spLocks/>
          </p:cNvSpPr>
          <p:nvPr/>
        </p:nvSpPr>
        <p:spPr>
          <a:xfrm>
            <a:off x="8387254" y="1661374"/>
            <a:ext cx="3602725" cy="4870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i="1" dirty="0">
                <a:latin typeface="Arial" panose="020B0604020202020204" pitchFamily="34" charset="0"/>
                <a:cs typeface="Arial" pitchFamily="34" charset="0"/>
              </a:rPr>
              <a:t>	</a:t>
            </a:r>
            <a:r>
              <a:rPr lang="mn-MN" sz="1200" i="1" dirty="0">
                <a:latin typeface="Arial" panose="020B0604020202020204" pitchFamily="34" charset="0"/>
                <a:cs typeface="Arial" pitchFamily="34" charset="0"/>
              </a:rPr>
              <a:t>	</a:t>
            </a:r>
          </a:p>
          <a:p>
            <a:pPr marL="0" indent="0">
              <a:spcBef>
                <a:spcPts val="0"/>
              </a:spcBef>
              <a:buFont typeface="Arial" panose="020B0604020202020204" pitchFamily="34" charset="0"/>
              <a:buNone/>
            </a:pPr>
            <a:r>
              <a:rPr lang="mn-MN" sz="1200" i="1" dirty="0">
                <a:latin typeface="Arial" panose="020B0604020202020204" pitchFamily="34" charset="0"/>
                <a:cs typeface="Arial" pitchFamily="34" charset="0"/>
              </a:rPr>
              <a:t> Цэвэр  ашиг/алдагдал </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сая төгрөг</a:t>
            </a:r>
            <a:r>
              <a:rPr lang="en-US" sz="1200" dirty="0">
                <a:solidFill>
                  <a:schemeClr val="bg1">
                    <a:lumMod val="50000"/>
                  </a:schemeClr>
                </a:solidFill>
                <a:latin typeface="Arial" panose="020B0604020202020204" pitchFamily="34" charset="0"/>
                <a:cs typeface="Arial" panose="020B0604020202020204" pitchFamily="34" charset="0"/>
              </a:rPr>
              <a:t>)</a:t>
            </a:r>
            <a:endParaRPr lang="mn-MN" sz="1200" dirty="0">
              <a:latin typeface="Arial" pitchFamily="34" charset="0"/>
              <a:cs typeface="Arial" pitchFamily="34" charset="0"/>
            </a:endParaRPr>
          </a:p>
          <a:p>
            <a:pPr>
              <a:spcBef>
                <a:spcPts val="0"/>
              </a:spcBef>
            </a:pPr>
            <a:endParaRPr lang="mn-MN" sz="1200" dirty="0">
              <a:latin typeface="Arial" pitchFamily="34" charset="0"/>
              <a:cs typeface="Arial" pitchFamily="34" charset="0"/>
            </a:endParaRPr>
          </a:p>
          <a:p>
            <a:pPr marL="0" indent="0">
              <a:spcBef>
                <a:spcPts val="0"/>
              </a:spcBef>
              <a:buFont typeface="Arial" panose="020B0604020202020204" pitchFamily="34" charset="0"/>
              <a:buNone/>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spcBef>
                <a:spcPts val="0"/>
              </a:spcBef>
            </a:pPr>
            <a:endParaRPr lang="mn-MN" sz="1200" i="1" dirty="0">
              <a:latin typeface="Arial" panose="020B0604020202020204" pitchFamily="34" charset="0"/>
              <a:cs typeface="Arial" pitchFamily="34" charset="0"/>
            </a:endParaRPr>
          </a:p>
          <a:p>
            <a:pPr marL="0" indent="0">
              <a:spcBef>
                <a:spcPts val="0"/>
              </a:spcBef>
              <a:buFont typeface="Arial" panose="020B0604020202020204" pitchFamily="34" charset="0"/>
              <a:buNone/>
            </a:pPr>
            <a:endParaRPr lang="mn-MN" sz="1200" i="1" dirty="0">
              <a:latin typeface="Arial" panose="020B0604020202020204" pitchFamily="34" charset="0"/>
              <a:cs typeface="Arial" pitchFamily="34" charset="0"/>
            </a:endParaRPr>
          </a:p>
          <a:p>
            <a:pPr marL="0" indent="0">
              <a:spcBef>
                <a:spcPts val="0"/>
              </a:spcBef>
              <a:buFont typeface="Arial" panose="020B0604020202020204" pitchFamily="34" charset="0"/>
              <a:buNone/>
            </a:pPr>
            <a:r>
              <a:rPr lang="mn-MN" sz="1200" i="1" dirty="0">
                <a:latin typeface="Arial" panose="020B0604020202020204" pitchFamily="34" charset="0"/>
                <a:cs typeface="Arial" pitchFamily="34" charset="0"/>
              </a:rPr>
              <a:t>Нийт ажилчдын тоо </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хүн</a:t>
            </a:r>
            <a:r>
              <a:rPr lang="en-US" sz="1200" dirty="0">
                <a:solidFill>
                  <a:schemeClr val="bg1">
                    <a:lumMod val="50000"/>
                  </a:schemeClr>
                </a:solidFill>
                <a:latin typeface="Arial" panose="020B0604020202020204" pitchFamily="34" charset="0"/>
                <a:cs typeface="Arial" panose="020B0604020202020204" pitchFamily="34" charset="0"/>
              </a:rPr>
              <a:t>)</a:t>
            </a:r>
            <a:endParaRPr lang="mn-MN" sz="1200" i="1" dirty="0">
              <a:latin typeface="Arial" panose="020B0604020202020204" pitchFamily="34" charset="0"/>
              <a:cs typeface="Arial" pitchFamily="34" charset="0"/>
            </a:endParaRPr>
          </a:p>
          <a:p>
            <a:pPr>
              <a:spcBef>
                <a:spcPts val="0"/>
              </a:spcBef>
            </a:pPr>
            <a:endParaRPr lang="mn-MN" sz="1200" dirty="0">
              <a:solidFill>
                <a:schemeClr val="bg1">
                  <a:lumMod val="50000"/>
                </a:schemeClr>
              </a:solidFill>
              <a:latin typeface="Arial" pitchFamily="34" charset="0"/>
              <a:cs typeface="Arial" pitchFamily="34" charset="0"/>
            </a:endParaRPr>
          </a:p>
          <a:p>
            <a:pPr>
              <a:lnSpc>
                <a:spcPct val="150000"/>
              </a:lnSpc>
              <a:spcBef>
                <a:spcPts val="0"/>
              </a:spcBef>
            </a:pPr>
            <a:endParaRPr lang="mn-MN" sz="1200" dirty="0">
              <a:solidFill>
                <a:schemeClr val="bg1">
                  <a:lumMod val="50000"/>
                </a:schemeClr>
              </a:solidFill>
              <a:latin typeface="Arial" pitchFamily="34" charset="0"/>
              <a:cs typeface="Arial" pitchFamily="34" charset="0"/>
            </a:endParaRPr>
          </a:p>
          <a:p>
            <a:pPr>
              <a:lnSpc>
                <a:spcPct val="150000"/>
              </a:lnSpc>
              <a:spcBef>
                <a:spcPts val="0"/>
              </a:spcBef>
            </a:pPr>
            <a:endParaRPr lang="mn-MN" sz="1200" dirty="0">
              <a:solidFill>
                <a:schemeClr val="bg1">
                  <a:lumMod val="50000"/>
                </a:schemeClr>
              </a:solidFill>
              <a:latin typeface="Arial" pitchFamily="34" charset="0"/>
              <a:cs typeface="Arial" pitchFamily="34" charset="0"/>
            </a:endParaRPr>
          </a:p>
        </p:txBody>
      </p:sp>
      <p:graphicFrame>
        <p:nvGraphicFramePr>
          <p:cNvPr id="2" name="Chart 1">
            <a:extLst>
              <a:ext uri="{FF2B5EF4-FFF2-40B4-BE49-F238E27FC236}">
                <a16:creationId xmlns:a16="http://schemas.microsoft.com/office/drawing/2014/main" id="{08B4CDA0-91BB-17E4-C993-0AD2F963BB3E}"/>
              </a:ext>
            </a:extLst>
          </p:cNvPr>
          <p:cNvGraphicFramePr>
            <a:graphicFrameLocks/>
          </p:cNvGraphicFramePr>
          <p:nvPr>
            <p:extLst>
              <p:ext uri="{D42A27DB-BD31-4B8C-83A1-F6EECF244321}">
                <p14:modId xmlns:p14="http://schemas.microsoft.com/office/powerpoint/2010/main" val="2000450181"/>
              </p:ext>
            </p:extLst>
          </p:nvPr>
        </p:nvGraphicFramePr>
        <p:xfrm>
          <a:off x="8124496" y="1981200"/>
          <a:ext cx="3865483" cy="2155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AC12F92C-D425-3DD6-6D2B-65E000B32B44}"/>
              </a:ext>
            </a:extLst>
          </p:cNvPr>
          <p:cNvGraphicFramePr>
            <a:graphicFrameLocks/>
          </p:cNvGraphicFramePr>
          <p:nvPr>
            <p:extLst>
              <p:ext uri="{D42A27DB-BD31-4B8C-83A1-F6EECF244321}">
                <p14:modId xmlns:p14="http://schemas.microsoft.com/office/powerpoint/2010/main" val="3730358260"/>
              </p:ext>
            </p:extLst>
          </p:nvPr>
        </p:nvGraphicFramePr>
        <p:xfrm>
          <a:off x="8403758" y="4297510"/>
          <a:ext cx="3242141" cy="2234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653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10515600" cy="1325563"/>
          </a:xfrm>
        </p:spPr>
        <p:txBody>
          <a:bodyPr>
            <a:normAutofit/>
          </a:bodyPr>
          <a:lstStyle/>
          <a:p>
            <a:r>
              <a:rPr lang="mn-MN" sz="3600" dirty="0">
                <a:latin typeface="Arial" panose="020B0604020202020204" pitchFamily="34" charset="0"/>
                <a:ea typeface="Roboto" panose="02000000000000000000" pitchFamily="2" charset="0"/>
                <a:cs typeface="Arial" panose="020B0604020202020204" pitchFamily="34" charset="0"/>
              </a:rPr>
              <a:t>Үйл ажиллагааны тайлан</a:t>
            </a:r>
          </a:p>
        </p:txBody>
      </p:sp>
      <p:sp>
        <p:nvSpPr>
          <p:cNvPr id="27" name="Rectangle 26">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81A23CA-A5C0-49B0-8816-9082F198FAC9}"/>
              </a:ext>
            </a:extLst>
          </p:cNvPr>
          <p:cNvSpPr/>
          <p:nvPr/>
        </p:nvSpPr>
        <p:spPr>
          <a:xfrm>
            <a:off x="11645900" y="6692554"/>
            <a:ext cx="546100" cy="165446"/>
          </a:xfrm>
          <a:prstGeom prst="rect">
            <a:avLst/>
          </a:prstGeom>
          <a:gradFill flip="none" rotWithShape="1">
            <a:gsLst>
              <a:gs pos="0">
                <a:srgbClr val="A71C20"/>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26" name="Picture 25">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30" name="Straight Connector 2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12" name="Rectangle 11">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33" name="Text Placeholder 13"/>
          <p:cNvSpPr txBox="1">
            <a:spLocks/>
          </p:cNvSpPr>
          <p:nvPr/>
        </p:nvSpPr>
        <p:spPr>
          <a:xfrm>
            <a:off x="457200" y="1624942"/>
            <a:ext cx="4040188" cy="381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N" sz="1600" b="1" dirty="0">
                <a:latin typeface="Arial" pitchFamily="34" charset="0"/>
                <a:cs typeface="Arial" pitchFamily="34" charset="0"/>
              </a:rPr>
              <a:t>	Орон тоо</a:t>
            </a:r>
            <a:endParaRPr lang="en-US" sz="1600" b="1" dirty="0">
              <a:latin typeface="Arial" pitchFamily="34" charset="0"/>
              <a:cs typeface="Arial" pitchFamily="34" charset="0"/>
            </a:endParaRPr>
          </a:p>
        </p:txBody>
      </p:sp>
      <p:sp>
        <p:nvSpPr>
          <p:cNvPr id="34" name="Content Placeholder 15"/>
          <p:cNvSpPr>
            <a:spLocks noGrp="1"/>
          </p:cNvSpPr>
          <p:nvPr>
            <p:ph sz="half" idx="4294967295"/>
          </p:nvPr>
        </p:nvSpPr>
        <p:spPr>
          <a:xfrm>
            <a:off x="838200" y="1916832"/>
            <a:ext cx="5138244" cy="4209331"/>
          </a:xfrm>
          <a:prstGeom prst="rect">
            <a:avLst/>
          </a:prstGeom>
        </p:spPr>
        <p:txBody>
          <a:bodyPr>
            <a:noAutofit/>
          </a:bodyPr>
          <a:lstStyle/>
          <a:p>
            <a:pPr marL="0" indent="0" algn="just">
              <a:lnSpc>
                <a:spcPct val="150000"/>
              </a:lnSpc>
              <a:buNone/>
            </a:pPr>
            <a:r>
              <a:rPr lang="mn-MN" sz="1400" dirty="0">
                <a:latin typeface="Arial" pitchFamily="34" charset="0"/>
                <a:cs typeface="Arial" pitchFamily="34" charset="0"/>
              </a:rPr>
              <a:t>Нийт ажилчдын тоог 5 жилээр харьцуулж үзвэл ажилчдын тоо бараг тогтмол хүнтэй ажиллаж байгаа. Харин 2022 оны хөдөлмөрийн шинэ хуультай холбоотойгоор үйлдвэрийн зарим шаардлагатай ажилчид ээлжинд орж ажилласан учир ҮЧТА-ны ажилчдын тоо өмнөх онуудаас нэмэгдсэн.</a:t>
            </a:r>
          </a:p>
          <a:p>
            <a:pPr marL="0" indent="0" algn="just">
              <a:lnSpc>
                <a:spcPct val="150000"/>
              </a:lnSpc>
              <a:buNone/>
            </a:pPr>
            <a:r>
              <a:rPr lang="mn-MN" sz="1400" dirty="0">
                <a:latin typeface="Arial" pitchFamily="34" charset="0"/>
                <a:cs typeface="Arial" pitchFamily="34" charset="0"/>
              </a:rPr>
              <a:t>Бусад алба хэлтсийн ажилчид өмнөх онуудтай ижил байгаа.</a:t>
            </a:r>
          </a:p>
          <a:p>
            <a:pPr marL="0" indent="0" algn="just">
              <a:lnSpc>
                <a:spcPct val="150000"/>
              </a:lnSpc>
              <a:buNone/>
            </a:pPr>
            <a:r>
              <a:rPr lang="mn-MN" sz="1400" dirty="0">
                <a:latin typeface="Arial" pitchFamily="34" charset="0"/>
                <a:cs typeface="Arial" pitchFamily="34" charset="0"/>
              </a:rPr>
              <a:t>Хэдийгээр ажилчдын тоо харьцангуй тогтмол ч АТТА-ын ажилчид оролт, гаралт ихтэй байдаг. </a:t>
            </a:r>
          </a:p>
        </p:txBody>
      </p:sp>
      <p:sp>
        <p:nvSpPr>
          <p:cNvPr id="35" name="Text Placeholder 16"/>
          <p:cNvSpPr txBox="1">
            <a:spLocks/>
          </p:cNvSpPr>
          <p:nvPr/>
        </p:nvSpPr>
        <p:spPr>
          <a:xfrm>
            <a:off x="7411873" y="1747365"/>
            <a:ext cx="4041775" cy="3097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N" sz="1600" b="1" dirty="0">
                <a:latin typeface="Arial" pitchFamily="34" charset="0"/>
                <a:cs typeface="Arial" pitchFamily="34" charset="0"/>
              </a:rPr>
              <a:t>Нийт ажилчдын тоо /2018-2022 он/</a:t>
            </a:r>
            <a:endParaRPr lang="en-US" sz="1600" b="1" dirty="0">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6239408F-05D0-DAA2-ADE0-D4F817F61D80}"/>
              </a:ext>
            </a:extLst>
          </p:cNvPr>
          <p:cNvGraphicFramePr>
            <a:graphicFrameLocks/>
          </p:cNvGraphicFramePr>
          <p:nvPr>
            <p:extLst>
              <p:ext uri="{D42A27DB-BD31-4B8C-83A1-F6EECF244321}">
                <p14:modId xmlns:p14="http://schemas.microsoft.com/office/powerpoint/2010/main" val="1200291718"/>
              </p:ext>
            </p:extLst>
          </p:nvPr>
        </p:nvGraphicFramePr>
        <p:xfrm>
          <a:off x="6591301" y="2210766"/>
          <a:ext cx="5374008" cy="3473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799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25"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p>
        </p:txBody>
      </p:sp>
      <p:sp>
        <p:nvSpPr>
          <p:cNvPr id="13" name="TextBox 12">
            <a:extLst>
              <a:ext uri="{FF2B5EF4-FFF2-40B4-BE49-F238E27FC236}">
                <a16:creationId xmlns:a16="http://schemas.microsoft.com/office/drawing/2014/main" id="{58029B0C-D346-4700-B10A-719C54732F06}"/>
              </a:ext>
            </a:extLst>
          </p:cNvPr>
          <p:cNvSpPr txBox="1"/>
          <p:nvPr/>
        </p:nvSpPr>
        <p:spPr>
          <a:xfrm>
            <a:off x="1400175" y="1633197"/>
            <a:ext cx="3105402" cy="369332"/>
          </a:xfrm>
          <a:prstGeom prst="rect">
            <a:avLst/>
          </a:prstGeom>
          <a:noFill/>
        </p:spPr>
        <p:txBody>
          <a:bodyPr wrap="none" rtlCol="0">
            <a:spAutoFit/>
          </a:bodyPr>
          <a:lstStyle/>
          <a:p>
            <a:r>
              <a:rPr lang="mn-MN" b="1" dirty="0">
                <a:latin typeface="Arial" panose="020B0604020202020204" pitchFamily="34" charset="0"/>
                <a:cs typeface="Arial" panose="020B0604020202020204" pitchFamily="34" charset="0"/>
              </a:rPr>
              <a:t>2022 оны онцлох ажлууд:</a:t>
            </a:r>
            <a:endParaRPr lang="en-US" b="1" dirty="0">
              <a:latin typeface="Arial" panose="020B0604020202020204" pitchFamily="34" charset="0"/>
              <a:cs typeface="Arial" panose="020B0604020202020204" pitchFamily="34" charset="0"/>
            </a:endParaRPr>
          </a:p>
        </p:txBody>
      </p:sp>
      <p:sp>
        <p:nvSpPr>
          <p:cNvPr id="16" name="Text Placeholder 5">
            <a:extLst>
              <a:ext uri="{FF2B5EF4-FFF2-40B4-BE49-F238E27FC236}">
                <a16:creationId xmlns:a16="http://schemas.microsoft.com/office/drawing/2014/main" id="{2D54CC23-7719-49CF-A766-64B8E825D84A}"/>
              </a:ext>
            </a:extLst>
          </p:cNvPr>
          <p:cNvSpPr>
            <a:spLocks noGrp="1"/>
          </p:cNvSpPr>
          <p:nvPr>
            <p:ph idx="1"/>
          </p:nvPr>
        </p:nvSpPr>
        <p:spPr>
          <a:xfrm>
            <a:off x="838199" y="2161554"/>
            <a:ext cx="10344807" cy="4293049"/>
          </a:xfrm>
        </p:spPr>
        <p:txBody>
          <a:bodyPr>
            <a:noAutofit/>
          </a:bodyPr>
          <a:lstStyle/>
          <a:p>
            <a:pPr algn="just">
              <a:lnSpc>
                <a:spcPct val="150000"/>
              </a:lnSpc>
            </a:pPr>
            <a:r>
              <a:rPr lang="mn-MN" sz="1400" dirty="0">
                <a:latin typeface="Arial" panose="020B0604020202020204" pitchFamily="34" charset="0"/>
                <a:cs typeface="Arial" panose="020B0604020202020204" pitchFamily="34" charset="0"/>
              </a:rPr>
              <a:t>Сул зогсдог өвлийн саруудад ажил гаргаж өвөл зогсохгүй ажилладаг боллоо. /1, 2, 3, 11, 12 сар/</a:t>
            </a:r>
          </a:p>
          <a:p>
            <a:pPr algn="just">
              <a:lnSpc>
                <a:spcPct val="150000"/>
              </a:lnSpc>
            </a:pPr>
            <a:r>
              <a:rPr lang="mn-MN" sz="1400" b="0" dirty="0">
                <a:latin typeface="Arial" panose="020B0604020202020204" pitchFamily="34" charset="0"/>
                <a:cs typeface="Arial" panose="020B0604020202020204" pitchFamily="34" charset="0"/>
              </a:rPr>
              <a:t>Өвлий</a:t>
            </a:r>
            <a:r>
              <a:rPr lang="mn-MN" sz="1400" dirty="0">
                <a:latin typeface="Arial" panose="020B0604020202020204" pitchFamily="34" charset="0"/>
                <a:cs typeface="Arial" panose="020B0604020202020204" pitchFamily="34" charset="0"/>
              </a:rPr>
              <a:t>н саруудад нийт 10,608 м.куб бетон борлуулсан. Энэ нь тогтмол зардлыг нөхөх, ажилтнууд тогтмол орлоготой байх, тогтвор суурьшилтай ажиллахад дэмжлэг болох,  цаашлаад ашигт ажиллагаанд нөлөөлсөн.</a:t>
            </a:r>
          </a:p>
          <a:p>
            <a:pPr algn="just">
              <a:lnSpc>
                <a:spcPct val="150000"/>
              </a:lnSpc>
            </a:pPr>
            <a:r>
              <a:rPr lang="mn-MN" sz="1400" dirty="0">
                <a:latin typeface="Arial" panose="020B0604020202020204" pitchFamily="34" charset="0"/>
                <a:cs typeface="Arial" panose="020B0604020202020204" pitchFamily="34" charset="0"/>
              </a:rPr>
              <a:t>Үйлдвэрийн 2 шугам хэвийн ажиллагаатай болсон, үнсний хэрэглээ харьцангуй тогтмол болсон.</a:t>
            </a:r>
          </a:p>
          <a:p>
            <a:pPr algn="just">
              <a:lnSpc>
                <a:spcPct val="150000"/>
              </a:lnSpc>
            </a:pPr>
            <a:r>
              <a:rPr lang="mn-MN" sz="1400" b="0" dirty="0">
                <a:latin typeface="Arial" panose="020B0604020202020204" pitchFamily="34" charset="0"/>
                <a:cs typeface="Arial" panose="020B0604020202020204" pitchFamily="34" charset="0"/>
              </a:rPr>
              <a:t>Хэдийгээр гол түүхий эд материалын үнэ өсч өртөг нэмэгдсэн хэдийч ашгийн маржинаа буулгалгүй барьж ажилласан нь ашигт ажиллагаанд эерэгээр нөлөөлсөн.</a:t>
            </a:r>
          </a:p>
          <a:p>
            <a:pPr algn="just">
              <a:lnSpc>
                <a:spcPct val="150000"/>
              </a:lnSpc>
            </a:pPr>
            <a:r>
              <a:rPr lang="mn-MN" sz="1400" b="0" dirty="0">
                <a:latin typeface="Arial" panose="020B0604020202020204" pitchFamily="34" charset="0"/>
                <a:cs typeface="Arial" panose="020B0604020202020204" pitchFamily="34" charset="0"/>
              </a:rPr>
              <a:t>Борлуулалтын хувьд үйл ажиллагааг тасалдалгүй явуулах зорилгоор бэлэн бартер, бэлэн мөнгө төлөх нөхцөлтэй ажлуудыг илүү авч ажилласан. Эргэлтийн хөрөнгийн дутагдлаас болж зарим борлуулалтыг алдаж, түүхий эд материалын өртгийг өсгөхөд нөлөөлж байсныг дурвдах нь зүйтэй.</a:t>
            </a:r>
            <a:endParaRPr lang="en-US"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11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25"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p>
        </p:txBody>
      </p:sp>
      <p:sp>
        <p:nvSpPr>
          <p:cNvPr id="13" name="TextBox 12">
            <a:extLst>
              <a:ext uri="{FF2B5EF4-FFF2-40B4-BE49-F238E27FC236}">
                <a16:creationId xmlns:a16="http://schemas.microsoft.com/office/drawing/2014/main" id="{58029B0C-D346-4700-B10A-719C54732F06}"/>
              </a:ext>
            </a:extLst>
          </p:cNvPr>
          <p:cNvSpPr txBox="1"/>
          <p:nvPr/>
        </p:nvSpPr>
        <p:spPr>
          <a:xfrm>
            <a:off x="1400175" y="1633197"/>
            <a:ext cx="3105402" cy="369332"/>
          </a:xfrm>
          <a:prstGeom prst="rect">
            <a:avLst/>
          </a:prstGeom>
          <a:noFill/>
        </p:spPr>
        <p:txBody>
          <a:bodyPr wrap="none" rtlCol="0">
            <a:spAutoFit/>
          </a:bodyPr>
          <a:lstStyle/>
          <a:p>
            <a:r>
              <a:rPr lang="mn-MN" b="1" dirty="0">
                <a:latin typeface="Arial" panose="020B0604020202020204" pitchFamily="34" charset="0"/>
                <a:cs typeface="Arial" panose="020B0604020202020204" pitchFamily="34" charset="0"/>
              </a:rPr>
              <a:t>2022 оны онцлох ажлууд:</a:t>
            </a:r>
            <a:endParaRPr lang="en-US" b="1" dirty="0">
              <a:latin typeface="Arial" panose="020B0604020202020204" pitchFamily="34" charset="0"/>
              <a:cs typeface="Arial" panose="020B0604020202020204" pitchFamily="34" charset="0"/>
            </a:endParaRPr>
          </a:p>
        </p:txBody>
      </p:sp>
      <p:sp>
        <p:nvSpPr>
          <p:cNvPr id="16" name="Text Placeholder 5">
            <a:extLst>
              <a:ext uri="{FF2B5EF4-FFF2-40B4-BE49-F238E27FC236}">
                <a16:creationId xmlns:a16="http://schemas.microsoft.com/office/drawing/2014/main" id="{2D54CC23-7719-49CF-A766-64B8E825D84A}"/>
              </a:ext>
            </a:extLst>
          </p:cNvPr>
          <p:cNvSpPr>
            <a:spLocks noGrp="1"/>
          </p:cNvSpPr>
          <p:nvPr>
            <p:ph idx="1"/>
          </p:nvPr>
        </p:nvSpPr>
        <p:spPr>
          <a:xfrm>
            <a:off x="838199" y="2161554"/>
            <a:ext cx="10344807" cy="4293049"/>
          </a:xfrm>
        </p:spPr>
        <p:txBody>
          <a:bodyPr>
            <a:noAutofit/>
          </a:bodyPr>
          <a:lstStyle/>
          <a:p>
            <a:pPr algn="just">
              <a:lnSpc>
                <a:spcPct val="150000"/>
              </a:lnSpc>
            </a:pPr>
            <a:r>
              <a:rPr lang="mn-MN" sz="1400" b="0" dirty="0">
                <a:latin typeface="Arial" panose="020B0604020202020204" pitchFamily="34" charset="0"/>
                <a:cs typeface="Arial" panose="020B0604020202020204" pitchFamily="34" charset="0"/>
              </a:rPr>
              <a:t>Үнсний элеватор ашиглалтанд оруулж цементийн орцыг 5-10% хэмнэлт хийж байна.</a:t>
            </a:r>
          </a:p>
          <a:p>
            <a:pPr algn="just">
              <a:lnSpc>
                <a:spcPct val="150000"/>
              </a:lnSpc>
            </a:pPr>
            <a:endParaRPr lang="mn-MN" sz="1400" dirty="0">
              <a:latin typeface="Arial" panose="020B0604020202020204" pitchFamily="34" charset="0"/>
              <a:cs typeface="Arial" panose="020B0604020202020204" pitchFamily="34" charset="0"/>
            </a:endParaRPr>
          </a:p>
          <a:p>
            <a:pPr algn="just">
              <a:lnSpc>
                <a:spcPct val="150000"/>
              </a:lnSpc>
            </a:pPr>
            <a:endParaRPr lang="mn-MN" sz="1400" b="0" dirty="0">
              <a:latin typeface="Arial" panose="020B0604020202020204" pitchFamily="34" charset="0"/>
              <a:cs typeface="Arial" panose="020B0604020202020204" pitchFamily="34" charset="0"/>
            </a:endParaRPr>
          </a:p>
          <a:p>
            <a:pPr algn="just">
              <a:lnSpc>
                <a:spcPct val="150000"/>
              </a:lnSpc>
            </a:pPr>
            <a:endParaRPr lang="mn-MN" sz="1400" dirty="0">
              <a:latin typeface="Arial" panose="020B0604020202020204" pitchFamily="34" charset="0"/>
              <a:cs typeface="Arial" panose="020B0604020202020204" pitchFamily="34" charset="0"/>
            </a:endParaRPr>
          </a:p>
          <a:p>
            <a:pPr algn="just">
              <a:lnSpc>
                <a:spcPct val="150000"/>
              </a:lnSpc>
            </a:pPr>
            <a:r>
              <a:rPr lang="mn-MN" sz="1400" b="0" dirty="0">
                <a:latin typeface="Arial" panose="020B0604020202020204" pitchFamily="34" charset="0"/>
                <a:cs typeface="Arial" panose="020B0604020202020204" pitchFamily="34" charset="0"/>
              </a:rPr>
              <a:t>2022 оны 4-10 сарын хооронд 679.3 тонн үнс хэрэглэж энэ хэмжээний цементийн хэмнэлт гарсан байна.</a:t>
            </a:r>
          </a:p>
          <a:p>
            <a:pPr algn="just">
              <a:lnSpc>
                <a:spcPct val="150000"/>
              </a:lnSpc>
            </a:pPr>
            <a:r>
              <a:rPr lang="mn-MN" sz="1400" dirty="0">
                <a:latin typeface="Arial" panose="020B0604020202020204" pitchFamily="34" charset="0"/>
                <a:cs typeface="Arial" panose="020B0604020202020204" pitchFamily="34" charset="0"/>
              </a:rPr>
              <a:t>2022 оны цементийн үнийн өсөлтийн үед 234 сая төгрөгийн хэмнэлт хийсэн нь амжилттай үзүүлэлт болж байна.</a:t>
            </a:r>
            <a:endParaRPr lang="mn-MN" sz="1400" b="0" dirty="0">
              <a:latin typeface="Arial" panose="020B0604020202020204" pitchFamily="34" charset="0"/>
              <a:cs typeface="Arial" panose="020B0604020202020204" pitchFamily="34" charset="0"/>
            </a:endParaRPr>
          </a:p>
          <a:p>
            <a:pPr algn="just">
              <a:lnSpc>
                <a:spcPct val="150000"/>
              </a:lnSpc>
            </a:pPr>
            <a:endParaRPr lang="mn-MN" sz="1400" b="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D30E063-FEC2-4C2D-BF72-999CBD2D19EC}"/>
              </a:ext>
            </a:extLst>
          </p:cNvPr>
          <p:cNvGraphicFramePr>
            <a:graphicFrameLocks noGrp="1"/>
          </p:cNvGraphicFramePr>
          <p:nvPr>
            <p:extLst>
              <p:ext uri="{D42A27DB-BD31-4B8C-83A1-F6EECF244321}">
                <p14:modId xmlns:p14="http://schemas.microsoft.com/office/powerpoint/2010/main" val="3004608990"/>
              </p:ext>
            </p:extLst>
          </p:nvPr>
        </p:nvGraphicFramePr>
        <p:xfrm>
          <a:off x="1083002" y="2771051"/>
          <a:ext cx="6613198" cy="1181824"/>
        </p:xfrm>
        <a:graphic>
          <a:graphicData uri="http://schemas.openxmlformats.org/drawingml/2006/table">
            <a:tbl>
              <a:tblPr>
                <a:tableStyleId>{9DCAF9ED-07DC-4A11-8D7F-57B35C25682E}</a:tableStyleId>
              </a:tblPr>
              <a:tblGrid>
                <a:gridCol w="3136629">
                  <a:extLst>
                    <a:ext uri="{9D8B030D-6E8A-4147-A177-3AD203B41FA5}">
                      <a16:colId xmlns:a16="http://schemas.microsoft.com/office/drawing/2014/main" val="2647258994"/>
                    </a:ext>
                  </a:extLst>
                </a:gridCol>
                <a:gridCol w="1084472">
                  <a:extLst>
                    <a:ext uri="{9D8B030D-6E8A-4147-A177-3AD203B41FA5}">
                      <a16:colId xmlns:a16="http://schemas.microsoft.com/office/drawing/2014/main" val="1630465186"/>
                    </a:ext>
                  </a:extLst>
                </a:gridCol>
                <a:gridCol w="984368">
                  <a:extLst>
                    <a:ext uri="{9D8B030D-6E8A-4147-A177-3AD203B41FA5}">
                      <a16:colId xmlns:a16="http://schemas.microsoft.com/office/drawing/2014/main" val="2538058301"/>
                    </a:ext>
                  </a:extLst>
                </a:gridCol>
                <a:gridCol w="1407729">
                  <a:extLst>
                    <a:ext uri="{9D8B030D-6E8A-4147-A177-3AD203B41FA5}">
                      <a16:colId xmlns:a16="http://schemas.microsoft.com/office/drawing/2014/main" val="2014673972"/>
                    </a:ext>
                  </a:extLst>
                </a:gridCol>
              </a:tblGrid>
              <a:tr h="456826">
                <a:tc>
                  <a:txBody>
                    <a:bodyPr/>
                    <a:lstStyle/>
                    <a:p>
                      <a:pPr algn="ctr" fontAlgn="ctr"/>
                      <a:r>
                        <a:rPr lang="mn-MN" sz="1200" u="none" strike="noStrike">
                          <a:effectLst/>
                          <a:latin typeface="Arial" panose="020B0604020202020204" pitchFamily="34" charset="0"/>
                          <a:cs typeface="Arial" panose="020B0604020202020204" pitchFamily="34" charset="0"/>
                        </a:rPr>
                        <a:t>Түүхий эд материал</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mn-MN" sz="1200" u="none" strike="noStrike" dirty="0">
                          <a:effectLst/>
                          <a:latin typeface="Arial" panose="020B0604020202020204" pitchFamily="34" charset="0"/>
                          <a:cs typeface="Arial" panose="020B0604020202020204" pitchFamily="34" charset="0"/>
                        </a:rPr>
                        <a:t>Хэмжээ /тн/</a:t>
                      </a:r>
                      <a:endParaRPr lang="mn-MN"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mn-MN" sz="1200" u="none" strike="noStrike">
                          <a:effectLst/>
                          <a:latin typeface="Arial" panose="020B0604020202020204" pitchFamily="34" charset="0"/>
                          <a:cs typeface="Arial" panose="020B0604020202020204" pitchFamily="34" charset="0"/>
                        </a:rPr>
                        <a:t>Нэгж үнэ</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mn-MN" sz="1200" u="none" strike="noStrike">
                          <a:effectLst/>
                          <a:latin typeface="Arial" panose="020B0604020202020204" pitchFamily="34" charset="0"/>
                          <a:cs typeface="Arial" panose="020B0604020202020204" pitchFamily="34" charset="0"/>
                        </a:rPr>
                        <a:t>Нийт үнэ</a:t>
                      </a:r>
                      <a:endParaRPr lang="mn-MN" sz="12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025093500"/>
                  </a:ext>
                </a:extLst>
              </a:tr>
              <a:tr h="241666">
                <a:tc>
                  <a:txBody>
                    <a:bodyPr/>
                    <a:lstStyle/>
                    <a:p>
                      <a:pPr algn="l" fontAlgn="ctr"/>
                      <a:r>
                        <a:rPr lang="mn-MN" sz="1200" u="none" strike="noStrike">
                          <a:effectLst/>
                          <a:latin typeface="Arial" panose="020B0604020202020204" pitchFamily="34" charset="0"/>
                          <a:cs typeface="Arial" panose="020B0604020202020204" pitchFamily="34" charset="0"/>
                        </a:rPr>
                        <a:t>Үнс</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US" sz="1200" u="none" strike="noStrike" dirty="0">
                          <a:effectLst/>
                          <a:latin typeface="Arial" panose="020B0604020202020204" pitchFamily="34" charset="0"/>
                          <a:cs typeface="Arial" panose="020B0604020202020204" pitchFamily="34" charset="0"/>
                        </a:rPr>
                        <a:t>      </a:t>
                      </a:r>
                      <a:r>
                        <a:rPr lang="mn-MN" sz="1200" u="none" strike="noStrike" dirty="0">
                          <a:effectLst/>
                          <a:latin typeface="Arial" panose="020B0604020202020204" pitchFamily="34" charset="0"/>
                          <a:cs typeface="Arial" panose="020B0604020202020204" pitchFamily="34" charset="0"/>
                        </a:rPr>
                        <a:t>679</a:t>
                      </a:r>
                      <a:r>
                        <a:rPr lang="en-US" sz="1200" u="none" strike="noStrike" dirty="0">
                          <a:effectLst/>
                          <a:latin typeface="Arial" panose="020B0604020202020204" pitchFamily="34" charset="0"/>
                          <a:cs typeface="Arial" panose="020B0604020202020204" pitchFamily="34" charset="0"/>
                        </a:rPr>
                        <a:t>.</a:t>
                      </a:r>
                      <a:r>
                        <a:rPr lang="mn-MN" sz="1200" u="none" strike="noStrike" dirty="0">
                          <a:effectLst/>
                          <a:latin typeface="Arial" panose="020B0604020202020204" pitchFamily="34" charset="0"/>
                          <a:cs typeface="Arial" panose="020B0604020202020204" pitchFamily="34" charset="0"/>
                        </a:rPr>
                        <a:t>3</a:t>
                      </a: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US" sz="1200" u="none" strike="noStrike" dirty="0">
                          <a:effectLst/>
                          <a:latin typeface="Arial" panose="020B0604020202020204" pitchFamily="34" charset="0"/>
                          <a:cs typeface="Arial" panose="020B0604020202020204" pitchFamily="34" charset="0"/>
                        </a:rPr>
                        <a:t>      3</a:t>
                      </a:r>
                      <a:r>
                        <a:rPr lang="mn-MN" sz="1200" u="none" strike="noStrike" dirty="0">
                          <a:effectLst/>
                          <a:latin typeface="Arial" panose="020B0604020202020204" pitchFamily="34" charset="0"/>
                          <a:cs typeface="Arial" panose="020B0604020202020204" pitchFamily="34" charset="0"/>
                        </a:rPr>
                        <a:t>5</a:t>
                      </a:r>
                      <a:r>
                        <a:rPr lang="en-US" sz="1200" u="none" strike="noStrike" dirty="0">
                          <a:effectLst/>
                          <a:latin typeface="Arial" panose="020B0604020202020204" pitchFamily="34" charset="0"/>
                          <a:cs typeface="Arial" panose="020B0604020202020204" pitchFamily="34" charset="0"/>
                        </a:rPr>
                        <a:t>,500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US" sz="1200" u="none" strike="noStrike" dirty="0">
                          <a:effectLst/>
                          <a:latin typeface="Arial" panose="020B0604020202020204" pitchFamily="34" charset="0"/>
                          <a:cs typeface="Arial" panose="020B0604020202020204" pitchFamily="34" charset="0"/>
                        </a:rPr>
                        <a:t>     </a:t>
                      </a:r>
                      <a:r>
                        <a:rPr lang="mn-MN" sz="1200" u="none" strike="noStrike" dirty="0">
                          <a:effectLst/>
                          <a:latin typeface="Arial" panose="020B0604020202020204" pitchFamily="34" charset="0"/>
                          <a:cs typeface="Arial" panose="020B0604020202020204" pitchFamily="34" charset="0"/>
                        </a:rPr>
                        <a:t>24</a:t>
                      </a:r>
                      <a:r>
                        <a:rPr lang="en-US" sz="1200" u="none" strike="noStrike" dirty="0">
                          <a:effectLst/>
                          <a:latin typeface="Arial" panose="020B0604020202020204" pitchFamily="34" charset="0"/>
                          <a:cs typeface="Arial" panose="020B0604020202020204" pitchFamily="34" charset="0"/>
                        </a:rPr>
                        <a:t>,</a:t>
                      </a:r>
                      <a:r>
                        <a:rPr lang="mn-MN" sz="1200" u="none" strike="noStrike" dirty="0">
                          <a:effectLst/>
                          <a:latin typeface="Arial" panose="020B0604020202020204" pitchFamily="34" charset="0"/>
                          <a:cs typeface="Arial" panose="020B0604020202020204" pitchFamily="34" charset="0"/>
                        </a:rPr>
                        <a:t>116</a:t>
                      </a:r>
                      <a:r>
                        <a:rPr lang="en-US" sz="1200" u="none" strike="noStrike" dirty="0">
                          <a:effectLst/>
                          <a:latin typeface="Arial" panose="020B0604020202020204" pitchFamily="34" charset="0"/>
                          <a:cs typeface="Arial" panose="020B0604020202020204" pitchFamily="34" charset="0"/>
                        </a:rPr>
                        <a:t>,</a:t>
                      </a:r>
                      <a:r>
                        <a:rPr lang="mn-MN" sz="1200" u="none" strike="noStrike" dirty="0">
                          <a:effectLst/>
                          <a:latin typeface="Arial" panose="020B0604020202020204" pitchFamily="34" charset="0"/>
                          <a:cs typeface="Arial" panose="020B0604020202020204" pitchFamily="34" charset="0"/>
                        </a:rPr>
                        <a:t>215</a:t>
                      </a: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4270335322"/>
                  </a:ext>
                </a:extLst>
              </a:tr>
              <a:tr h="241666">
                <a:tc>
                  <a:txBody>
                    <a:bodyPr/>
                    <a:lstStyle/>
                    <a:p>
                      <a:pPr algn="l" fontAlgn="ctr"/>
                      <a:r>
                        <a:rPr lang="mn-MN" sz="1200" u="none" strike="noStrike" dirty="0">
                          <a:effectLst/>
                          <a:latin typeface="Arial" panose="020B0604020202020204" pitchFamily="34" charset="0"/>
                          <a:cs typeface="Arial" panose="020B0604020202020204" pitchFamily="34" charset="0"/>
                        </a:rPr>
                        <a:t>Цементийн Үнэ</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US" sz="1200" u="none" strike="noStrike" dirty="0">
                          <a:effectLst/>
                          <a:latin typeface="Arial" panose="020B0604020202020204" pitchFamily="34" charset="0"/>
                          <a:cs typeface="Arial" panose="020B0604020202020204" pitchFamily="34" charset="0"/>
                        </a:rPr>
                        <a:t>          </a:t>
                      </a:r>
                      <a:r>
                        <a:rPr lang="mn-MN" sz="1200" u="none" strike="noStrike" dirty="0">
                          <a:effectLst/>
                          <a:latin typeface="Arial" panose="020B0604020202020204" pitchFamily="34" charset="0"/>
                          <a:cs typeface="Arial" panose="020B0604020202020204" pitchFamily="34" charset="0"/>
                        </a:rPr>
                        <a:t>679</a:t>
                      </a:r>
                      <a:r>
                        <a:rPr lang="en-US" sz="1200" u="none" strike="noStrike" dirty="0">
                          <a:effectLst/>
                          <a:latin typeface="Arial" panose="020B0604020202020204" pitchFamily="34" charset="0"/>
                          <a:cs typeface="Arial" panose="020B0604020202020204" pitchFamily="34" charset="0"/>
                        </a:rPr>
                        <a:t>.</a:t>
                      </a:r>
                      <a:r>
                        <a:rPr lang="mn-MN" sz="1200" u="none" strike="noStrike" dirty="0">
                          <a:effectLst/>
                          <a:latin typeface="Arial" panose="020B0604020202020204" pitchFamily="34" charset="0"/>
                          <a:cs typeface="Arial" panose="020B0604020202020204" pitchFamily="34" charset="0"/>
                        </a:rPr>
                        <a:t>3</a:t>
                      </a: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mn-MN" sz="1200" b="0" i="0" u="none" strike="noStrike" dirty="0">
                          <a:solidFill>
                            <a:srgbClr val="000000"/>
                          </a:solidFill>
                          <a:effectLst/>
                          <a:latin typeface="Arial" panose="020B0604020202020204" pitchFamily="34" charset="0"/>
                          <a:cs typeface="Arial" panose="020B0604020202020204" pitchFamily="34" charset="0"/>
                        </a:rPr>
                        <a:t>380,000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US" sz="1200" u="none" strike="noStrike" dirty="0">
                          <a:effectLst/>
                          <a:latin typeface="Arial" panose="020B0604020202020204" pitchFamily="34" charset="0"/>
                          <a:cs typeface="Arial" panose="020B0604020202020204" pitchFamily="34" charset="0"/>
                        </a:rPr>
                        <a:t>     </a:t>
                      </a:r>
                      <a:r>
                        <a:rPr lang="mn-MN" sz="1200" u="none" strike="noStrike" dirty="0">
                          <a:effectLst/>
                          <a:latin typeface="Arial" panose="020B0604020202020204" pitchFamily="34" charset="0"/>
                          <a:cs typeface="Arial" panose="020B0604020202020204" pitchFamily="34" charset="0"/>
                        </a:rPr>
                        <a:t>258</a:t>
                      </a:r>
                      <a:r>
                        <a:rPr lang="en-US" sz="1200" u="none" strike="noStrike" dirty="0">
                          <a:effectLst/>
                          <a:latin typeface="Arial" panose="020B0604020202020204" pitchFamily="34" charset="0"/>
                          <a:cs typeface="Arial" panose="020B0604020202020204" pitchFamily="34" charset="0"/>
                        </a:rPr>
                        <a:t>,</a:t>
                      </a:r>
                      <a:r>
                        <a:rPr lang="mn-MN" sz="1200" u="none" strike="noStrike" dirty="0">
                          <a:effectLst/>
                          <a:latin typeface="Arial" panose="020B0604020202020204" pitchFamily="34" charset="0"/>
                          <a:cs typeface="Arial" panose="020B0604020202020204" pitchFamily="34" charset="0"/>
                        </a:rPr>
                        <a:t>145</a:t>
                      </a:r>
                      <a:r>
                        <a:rPr lang="en-US" sz="1200" u="none" strike="noStrike" dirty="0">
                          <a:effectLst/>
                          <a:latin typeface="Arial" panose="020B0604020202020204" pitchFamily="34" charset="0"/>
                          <a:cs typeface="Arial" panose="020B0604020202020204" pitchFamily="34" charset="0"/>
                        </a:rPr>
                        <a:t>,400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188973988"/>
                  </a:ext>
                </a:extLst>
              </a:tr>
              <a:tr h="241666">
                <a:tc>
                  <a:txBody>
                    <a:bodyPr/>
                    <a:lstStyle/>
                    <a:p>
                      <a:pPr algn="l" fontAlgn="ctr"/>
                      <a:r>
                        <a:rPr lang="mn-MN" sz="1200" u="none" strike="noStrike">
                          <a:effectLst/>
                          <a:latin typeface="Arial" panose="020B0604020202020204" pitchFamily="34" charset="0"/>
                          <a:cs typeface="Arial" panose="020B0604020202020204" pitchFamily="34" charset="0"/>
                        </a:rPr>
                        <a:t>Хэмнэлт</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US" sz="1200" u="none" strike="noStrike" dirty="0">
                          <a:effectLst/>
                          <a:latin typeface="Arial" panose="020B0604020202020204" pitchFamily="34" charset="0"/>
                          <a:cs typeface="Arial" panose="020B0604020202020204" pitchFamily="34" charset="0"/>
                        </a:rPr>
                        <a:t>     </a:t>
                      </a:r>
                      <a:r>
                        <a:rPr lang="mn-MN" sz="1200" b="1" u="none" strike="noStrike" dirty="0">
                          <a:effectLst/>
                          <a:latin typeface="Arial" panose="020B0604020202020204" pitchFamily="34" charset="0"/>
                          <a:cs typeface="Arial" panose="020B0604020202020204" pitchFamily="34" charset="0"/>
                        </a:rPr>
                        <a:t>234</a:t>
                      </a:r>
                      <a:r>
                        <a:rPr lang="en-US" sz="1200" b="1" u="none" strike="noStrike" dirty="0">
                          <a:effectLst/>
                          <a:latin typeface="Arial" panose="020B0604020202020204" pitchFamily="34" charset="0"/>
                          <a:cs typeface="Arial" panose="020B0604020202020204" pitchFamily="34" charset="0"/>
                        </a:rPr>
                        <a:t>,02</a:t>
                      </a:r>
                      <a:r>
                        <a:rPr lang="mn-MN" sz="1200" b="1" u="none" strike="noStrike" dirty="0">
                          <a:effectLst/>
                          <a:latin typeface="Arial" panose="020B0604020202020204" pitchFamily="34" charset="0"/>
                          <a:cs typeface="Arial" panose="020B0604020202020204" pitchFamily="34" charset="0"/>
                        </a:rPr>
                        <a:t>9</a:t>
                      </a:r>
                      <a:r>
                        <a:rPr lang="en-US" sz="1200" b="1" u="none" strike="noStrike" dirty="0">
                          <a:effectLst/>
                          <a:latin typeface="Arial" panose="020B0604020202020204" pitchFamily="34" charset="0"/>
                          <a:cs typeface="Arial" panose="020B0604020202020204" pitchFamily="34" charset="0"/>
                        </a:rPr>
                        <a:t>,</a:t>
                      </a:r>
                      <a:r>
                        <a:rPr lang="mn-MN" sz="1200" b="1" u="none" strike="noStrike" dirty="0">
                          <a:effectLst/>
                          <a:latin typeface="Arial" panose="020B0604020202020204" pitchFamily="34" charset="0"/>
                          <a:cs typeface="Arial" panose="020B0604020202020204" pitchFamily="34" charset="0"/>
                        </a:rPr>
                        <a:t>185</a:t>
                      </a: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900686281"/>
                  </a:ext>
                </a:extLst>
              </a:tr>
            </a:tbl>
          </a:graphicData>
        </a:graphic>
      </p:graphicFrame>
    </p:spTree>
    <p:extLst>
      <p:ext uri="{BB962C8B-B14F-4D97-AF65-F5344CB8AC3E}">
        <p14:creationId xmlns:p14="http://schemas.microsoft.com/office/powerpoint/2010/main" val="220157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sp>
        <p:nvSpPr>
          <p:cNvPr id="25"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p>
        </p:txBody>
      </p:sp>
      <p:sp>
        <p:nvSpPr>
          <p:cNvPr id="13" name="TextBox 12">
            <a:extLst>
              <a:ext uri="{FF2B5EF4-FFF2-40B4-BE49-F238E27FC236}">
                <a16:creationId xmlns:a16="http://schemas.microsoft.com/office/drawing/2014/main" id="{58029B0C-D346-4700-B10A-719C54732F06}"/>
              </a:ext>
            </a:extLst>
          </p:cNvPr>
          <p:cNvSpPr txBox="1"/>
          <p:nvPr/>
        </p:nvSpPr>
        <p:spPr>
          <a:xfrm>
            <a:off x="1400175" y="1633197"/>
            <a:ext cx="3105402" cy="369332"/>
          </a:xfrm>
          <a:prstGeom prst="rect">
            <a:avLst/>
          </a:prstGeom>
          <a:noFill/>
        </p:spPr>
        <p:txBody>
          <a:bodyPr wrap="none" rtlCol="0">
            <a:spAutoFit/>
          </a:bodyPr>
          <a:lstStyle/>
          <a:p>
            <a:r>
              <a:rPr lang="mn-MN" b="1" dirty="0">
                <a:latin typeface="Arial" panose="020B0604020202020204" pitchFamily="34" charset="0"/>
                <a:cs typeface="Arial" panose="020B0604020202020204" pitchFamily="34" charset="0"/>
              </a:rPr>
              <a:t>2022 оны онцлох ажлууд:</a:t>
            </a:r>
            <a:endParaRPr lang="en-US" b="1" dirty="0">
              <a:latin typeface="Arial" panose="020B0604020202020204" pitchFamily="34" charset="0"/>
              <a:cs typeface="Arial" panose="020B0604020202020204" pitchFamily="34" charset="0"/>
            </a:endParaRPr>
          </a:p>
        </p:txBody>
      </p:sp>
      <p:sp>
        <p:nvSpPr>
          <p:cNvPr id="16" name="Text Placeholder 5">
            <a:extLst>
              <a:ext uri="{FF2B5EF4-FFF2-40B4-BE49-F238E27FC236}">
                <a16:creationId xmlns:a16="http://schemas.microsoft.com/office/drawing/2014/main" id="{2D54CC23-7719-49CF-A766-64B8E825D84A}"/>
              </a:ext>
            </a:extLst>
          </p:cNvPr>
          <p:cNvSpPr>
            <a:spLocks noGrp="1"/>
          </p:cNvSpPr>
          <p:nvPr>
            <p:ph idx="1"/>
          </p:nvPr>
        </p:nvSpPr>
        <p:spPr>
          <a:xfrm>
            <a:off x="838199" y="2161554"/>
            <a:ext cx="10344807" cy="4293049"/>
          </a:xfrm>
        </p:spPr>
        <p:txBody>
          <a:bodyPr>
            <a:noAutofit/>
          </a:bodyPr>
          <a:lstStyle/>
          <a:p>
            <a:pPr algn="just">
              <a:lnSpc>
                <a:spcPct val="150000"/>
              </a:lnSpc>
            </a:pPr>
            <a:r>
              <a:rPr lang="mn-MN" sz="1400" dirty="0">
                <a:latin typeface="Arial" panose="020B0604020202020204" pitchFamily="34" charset="0"/>
                <a:cs typeface="Arial" panose="020B0604020202020204" pitchFamily="34" charset="0"/>
              </a:rPr>
              <a:t>ТЭМ-ыг тасалдалгүй хангах зорилгоор</a:t>
            </a:r>
            <a:r>
              <a:rPr lang="en-US" sz="1400" dirty="0">
                <a:latin typeface="Arial" panose="020B0604020202020204" pitchFamily="34" charset="0"/>
                <a:cs typeface="Arial" panose="020B0604020202020204" pitchFamily="34" charset="0"/>
              </a:rPr>
              <a:t> </a:t>
            </a:r>
            <a:r>
              <a:rPr lang="mn-MN" sz="1400" b="0" dirty="0">
                <a:latin typeface="Arial" panose="020B0604020202020204" pitchFamily="34" charset="0"/>
                <a:cs typeface="Arial" panose="020B0604020202020204" pitchFamily="34" charset="0"/>
              </a:rPr>
              <a:t>0-5, 5-10, 10-20мм хайрга дайрганы үндсэн томоохон </a:t>
            </a:r>
            <a:r>
              <a:rPr lang="mn-MN" sz="1400" dirty="0">
                <a:latin typeface="Arial" panose="020B0604020202020204" pitchFamily="34" charset="0"/>
                <a:cs typeface="Arial" panose="020B0604020202020204" pitchFamily="34" charset="0"/>
              </a:rPr>
              <a:t>6</a:t>
            </a:r>
            <a:r>
              <a:rPr lang="mn-MN" sz="1400" b="0" dirty="0">
                <a:latin typeface="Arial" panose="020B0604020202020204" pitchFamily="34" charset="0"/>
                <a:cs typeface="Arial" panose="020B0604020202020204" pitchFamily="34" charset="0"/>
              </a:rPr>
              <a:t> харилцагчтай тогтвортой гэрээ </a:t>
            </a:r>
            <a:r>
              <a:rPr lang="mn-MN" sz="1400" dirty="0">
                <a:latin typeface="Arial" panose="020B0604020202020204" pitchFamily="34" charset="0"/>
                <a:cs typeface="Arial" panose="020B0604020202020204" pitchFamily="34" charset="0"/>
              </a:rPr>
              <a:t>байгуулан ажиллаа.</a:t>
            </a:r>
          </a:p>
          <a:p>
            <a:pPr algn="just">
              <a:lnSpc>
                <a:spcPct val="150000"/>
              </a:lnSpc>
            </a:pPr>
            <a:r>
              <a:rPr lang="mn-MN" sz="1400" b="0" dirty="0">
                <a:latin typeface="Arial" panose="020B0604020202020204" pitchFamily="34" charset="0"/>
                <a:cs typeface="Arial" panose="020B0604020202020204" pitchFamily="34" charset="0"/>
              </a:rPr>
              <a:t>Цементий</a:t>
            </a:r>
            <a:r>
              <a:rPr lang="mn-MN" sz="1400" dirty="0">
                <a:latin typeface="Arial" panose="020B0604020202020204" pitchFamily="34" charset="0"/>
                <a:cs typeface="Arial" panose="020B0604020202020204" pitchFamily="34" charset="0"/>
              </a:rPr>
              <a:t>н хувьд том 3 үйлдвэртэй хамтын ажиллагаатай байна. </a:t>
            </a:r>
          </a:p>
          <a:p>
            <a:pPr algn="just">
              <a:lnSpc>
                <a:spcPct val="150000"/>
              </a:lnSpc>
            </a:pPr>
            <a:r>
              <a:rPr lang="mn-MN" sz="1400" b="0" dirty="0">
                <a:latin typeface="Arial" panose="020B0604020202020204" pitchFamily="34" charset="0"/>
                <a:cs typeface="Arial" panose="020B0604020202020204" pitchFamily="34" charset="0"/>
              </a:rPr>
              <a:t>Нэмэлт бодис дээр хууч</a:t>
            </a:r>
            <a:r>
              <a:rPr lang="mn-MN" sz="1400" dirty="0">
                <a:latin typeface="Arial" panose="020B0604020202020204" pitchFamily="34" charset="0"/>
                <a:cs typeface="Arial" panose="020B0604020202020204" pitchFamily="34" charset="0"/>
              </a:rPr>
              <a:t>ны томоохон 2 харилцагчтай хамтын ажиллагаатай байсан.</a:t>
            </a:r>
            <a:endParaRPr lang="en-US" sz="1400" dirty="0">
              <a:latin typeface="Arial" panose="020B0604020202020204" pitchFamily="34" charset="0"/>
              <a:cs typeface="Arial" panose="020B0604020202020204" pitchFamily="34" charset="0"/>
            </a:endParaRPr>
          </a:p>
          <a:p>
            <a:pPr algn="just">
              <a:lnSpc>
                <a:spcPct val="150000"/>
              </a:lnSpc>
            </a:pPr>
            <a:r>
              <a:rPr lang="mn-MN" sz="1400" dirty="0">
                <a:latin typeface="Arial" panose="020B0604020202020204" pitchFamily="34" charset="0"/>
                <a:cs typeface="Arial" panose="020B0604020202020204" pitchFamily="34" charset="0"/>
              </a:rPr>
              <a:t>Үнсийг ДЦС-4-тэй гэрээ байгуулж хамтран ажиллаа.</a:t>
            </a:r>
          </a:p>
          <a:p>
            <a:pPr algn="just">
              <a:lnSpc>
                <a:spcPct val="150000"/>
              </a:lnSpc>
            </a:pPr>
            <a:r>
              <a:rPr lang="mn-MN" sz="1400" b="0" dirty="0">
                <a:latin typeface="Arial" panose="020B0604020202020204" pitchFamily="34" charset="0"/>
                <a:cs typeface="Arial" panose="020B0604020202020204" pitchFamily="34" charset="0"/>
              </a:rPr>
              <a:t>Түлш: Бэлэн мөнгөн</a:t>
            </a:r>
            <a:r>
              <a:rPr lang="mn-MN" sz="1400" dirty="0">
                <a:latin typeface="Arial" panose="020B0604020202020204" pitchFamily="34" charset="0"/>
                <a:cs typeface="Arial" panose="020B0604020202020204" pitchFamily="34" charset="0"/>
              </a:rPr>
              <a:t>ий урсгалыг сайжруулах тал дээр илүү анхаарч 11 сар хүртэл 50% бартерын түлш худалдан авалтыг илүү анхаарч ажиллаа.</a:t>
            </a:r>
            <a:endParaRPr lang="en-US" sz="1400" dirty="0">
              <a:latin typeface="Arial" panose="020B0604020202020204" pitchFamily="34" charset="0"/>
              <a:cs typeface="Arial" panose="020B0604020202020204" pitchFamily="34" charset="0"/>
            </a:endParaRPr>
          </a:p>
          <a:p>
            <a:pPr algn="just">
              <a:lnSpc>
                <a:spcPct val="150000"/>
              </a:lnSpc>
            </a:pPr>
            <a:r>
              <a:rPr lang="mn-MN" sz="1400" dirty="0">
                <a:latin typeface="Arial" panose="020B0604020202020204" pitchFamily="34" charset="0"/>
                <a:cs typeface="Arial" panose="020B0604020202020204" pitchFamily="34" charset="0"/>
              </a:rPr>
              <a:t>Хөрөнгө оруулалтын сангийн 8.4 тэрбумын зээлээс </a:t>
            </a:r>
            <a:r>
              <a:rPr lang="en-US" sz="1400" dirty="0">
                <a:solidFill>
                  <a:srgbClr val="FF0000"/>
                </a:solidFill>
                <a:latin typeface="Arial" panose="020B0604020202020204" pitchFamily="34" charset="0"/>
                <a:cs typeface="Arial" panose="020B0604020202020204" pitchFamily="34" charset="0"/>
              </a:rPr>
              <a:t>(</a:t>
            </a:r>
            <a:r>
              <a:rPr lang="mn-MN" sz="1400" dirty="0">
                <a:solidFill>
                  <a:srgbClr val="FF0000"/>
                </a:solidFill>
                <a:latin typeface="Arial" panose="020B0604020202020204" pitchFamily="34" charset="0"/>
                <a:cs typeface="Arial" panose="020B0604020202020204" pitchFamily="34" charset="0"/>
              </a:rPr>
              <a:t>хуримтлагдсан 1 тэрбум хүү оруулсан дүн</a:t>
            </a:r>
            <a:r>
              <a:rPr lang="en-US" sz="1400" dirty="0">
                <a:solidFill>
                  <a:srgbClr val="FF0000"/>
                </a:solidFill>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 5.3 тэрбумыг үл хөдлөх хөрөнгөөр төлж буурууллаа.</a:t>
            </a:r>
            <a:endParaRPr lang="en-US"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96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402186" cy="779463"/>
            <a:chOff x="9563122" y="297656"/>
            <a:chExt cx="2402186"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444498" cy="461665"/>
            </a:xfrm>
            <a:prstGeom prst="rect">
              <a:avLst/>
            </a:prstGeom>
            <a:noFill/>
          </p:spPr>
          <p:txBody>
            <a:bodyPr wrap="none" rtlCol="0">
              <a:spAutoFit/>
            </a:bodyPr>
            <a:lstStyle/>
            <a:p>
              <a:r>
                <a:rPr lang="mn-MN" sz="1200" i="1" dirty="0">
                  <a:latin typeface="Arial" panose="020B0604020202020204" pitchFamily="34" charset="0"/>
                  <a:ea typeface="Roboto Light" panose="02000000000000000000" pitchFamily="2" charset="0"/>
                  <a:cs typeface="Arial" panose="020B0604020202020204" pitchFamily="34" charset="0"/>
                </a:rPr>
                <a:t>Зуун зуунд</a:t>
              </a:r>
            </a:p>
            <a:p>
              <a:r>
                <a:rPr lang="mn-MN" sz="1200" i="1" dirty="0">
                  <a:latin typeface="Arial" panose="020B0604020202020204" pitchFamily="34" charset="0"/>
                  <a:ea typeface="Roboto" panose="02000000000000000000" pitchFamily="2" charset="0"/>
                  <a:cs typeface="Arial" panose="020B0604020202020204" pitchFamily="34" charset="0"/>
                </a:rPr>
                <a:t>Нугаршгүй чанар</a:t>
              </a:r>
            </a:p>
          </p:txBody>
        </p:sp>
      </p:grpSp>
      <p:grpSp>
        <p:nvGrpSpPr>
          <p:cNvPr id="26" name="Group 25">
            <a:extLst>
              <a:ext uri="{FF2B5EF4-FFF2-40B4-BE49-F238E27FC236}">
                <a16:creationId xmlns:a16="http://schemas.microsoft.com/office/drawing/2014/main" id="{D7DA9976-E7DD-4B4F-B2EC-E6BE317A0267}"/>
              </a:ext>
            </a:extLst>
          </p:cNvPr>
          <p:cNvGrpSpPr/>
          <p:nvPr/>
        </p:nvGrpSpPr>
        <p:grpSpPr>
          <a:xfrm>
            <a:off x="1492037" y="1817863"/>
            <a:ext cx="4462792" cy="1258057"/>
            <a:chOff x="0" y="0"/>
            <a:chExt cx="4462792" cy="4485916"/>
          </a:xfrm>
        </p:grpSpPr>
        <p:sp>
          <p:nvSpPr>
            <p:cNvPr id="60" name="Rectangle: Rounded Corners 59">
              <a:extLst>
                <a:ext uri="{FF2B5EF4-FFF2-40B4-BE49-F238E27FC236}">
                  <a16:creationId xmlns:a16="http://schemas.microsoft.com/office/drawing/2014/main" id="{68A782B0-9775-42A8-B239-C88E8F2EE437}"/>
                </a:ext>
              </a:extLst>
            </p:cNvPr>
            <p:cNvSpPr/>
            <p:nvPr/>
          </p:nvSpPr>
          <p:spPr>
            <a:xfrm>
              <a:off x="0" y="0"/>
              <a:ext cx="4462792" cy="448591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1" name="Rectangle: Rounded Corners 4">
              <a:extLst>
                <a:ext uri="{FF2B5EF4-FFF2-40B4-BE49-F238E27FC236}">
                  <a16:creationId xmlns:a16="http://schemas.microsoft.com/office/drawing/2014/main" id="{51A6A6DB-EF86-4C2A-8EA0-7D7A6417259D}"/>
                </a:ext>
              </a:extLst>
            </p:cNvPr>
            <p:cNvSpPr txBox="1"/>
            <p:nvPr/>
          </p:nvSpPr>
          <p:spPr>
            <a:xfrm>
              <a:off x="0" y="0"/>
              <a:ext cx="4462792" cy="13457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DD3E627-ABE7-4DB9-8D38-9497207D0DF3}"/>
              </a:ext>
            </a:extLst>
          </p:cNvPr>
          <p:cNvGrpSpPr/>
          <p:nvPr/>
        </p:nvGrpSpPr>
        <p:grpSpPr>
          <a:xfrm>
            <a:off x="1911771" y="2270473"/>
            <a:ext cx="3623323" cy="546179"/>
            <a:chOff x="402988" y="1035652"/>
            <a:chExt cx="3623323" cy="546179"/>
          </a:xfrm>
        </p:grpSpPr>
        <p:sp>
          <p:nvSpPr>
            <p:cNvPr id="58" name="Rectangle: Rounded Corners 57">
              <a:extLst>
                <a:ext uri="{FF2B5EF4-FFF2-40B4-BE49-F238E27FC236}">
                  <a16:creationId xmlns:a16="http://schemas.microsoft.com/office/drawing/2014/main" id="{67ED5BE7-F143-4526-ACC3-050CA617A7AF}"/>
                </a:ext>
              </a:extLst>
            </p:cNvPr>
            <p:cNvSpPr/>
            <p:nvPr/>
          </p:nvSpPr>
          <p:spPr>
            <a:xfrm>
              <a:off x="402988" y="1035652"/>
              <a:ext cx="3623323" cy="5461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ectangle: Rounded Corners 6">
              <a:extLst>
                <a:ext uri="{FF2B5EF4-FFF2-40B4-BE49-F238E27FC236}">
                  <a16:creationId xmlns:a16="http://schemas.microsoft.com/office/drawing/2014/main" id="{5AF6D30A-46E0-4819-8CEE-633F04C63F32}"/>
                </a:ext>
              </a:extLst>
            </p:cNvPr>
            <p:cNvSpPr txBox="1"/>
            <p:nvPr/>
          </p:nvSpPr>
          <p:spPr>
            <a:xfrm>
              <a:off x="418985" y="1051649"/>
              <a:ext cx="3591329" cy="514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Үйлдвэрлэл, борлуулалтын хэмжээг нэмэгдүүлж ашигт ажиллагааг сайжруулах</a:t>
              </a:r>
              <a:endParaRPr lang="en-US" sz="1400" kern="1200" dirty="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171E0E75-7914-41B8-B626-C1BF6622887D}"/>
              </a:ext>
            </a:extLst>
          </p:cNvPr>
          <p:cNvGrpSpPr/>
          <p:nvPr/>
        </p:nvGrpSpPr>
        <p:grpSpPr>
          <a:xfrm>
            <a:off x="6298817" y="1817863"/>
            <a:ext cx="4462792" cy="1258057"/>
            <a:chOff x="4806780" y="0"/>
            <a:chExt cx="4462792" cy="4485916"/>
          </a:xfrm>
        </p:grpSpPr>
        <p:sp>
          <p:nvSpPr>
            <p:cNvPr id="48" name="Rectangle: Rounded Corners 47">
              <a:extLst>
                <a:ext uri="{FF2B5EF4-FFF2-40B4-BE49-F238E27FC236}">
                  <a16:creationId xmlns:a16="http://schemas.microsoft.com/office/drawing/2014/main" id="{A62E3D27-C0C6-49F5-9A10-CB95ECDB0955}"/>
                </a:ext>
              </a:extLst>
            </p:cNvPr>
            <p:cNvSpPr/>
            <p:nvPr/>
          </p:nvSpPr>
          <p:spPr>
            <a:xfrm>
              <a:off x="4806780" y="0"/>
              <a:ext cx="4462792" cy="448591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9" name="Rectangle: Rounded Corners 16">
              <a:extLst>
                <a:ext uri="{FF2B5EF4-FFF2-40B4-BE49-F238E27FC236}">
                  <a16:creationId xmlns:a16="http://schemas.microsoft.com/office/drawing/2014/main" id="{75609221-9DF0-47D8-BF03-3D9B0E0A8EE0}"/>
                </a:ext>
              </a:extLst>
            </p:cNvPr>
            <p:cNvSpPr txBox="1"/>
            <p:nvPr/>
          </p:nvSpPr>
          <p:spPr>
            <a:xfrm>
              <a:off x="4806780" y="0"/>
              <a:ext cx="4462792" cy="13457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76EBDBAC-B1AC-4E5A-AE1E-09316BC97BFB}"/>
              </a:ext>
            </a:extLst>
          </p:cNvPr>
          <p:cNvGrpSpPr/>
          <p:nvPr/>
        </p:nvGrpSpPr>
        <p:grpSpPr>
          <a:xfrm>
            <a:off x="6718551" y="2270474"/>
            <a:ext cx="3623323" cy="578338"/>
            <a:chOff x="5200490" y="1035652"/>
            <a:chExt cx="3623323" cy="546179"/>
          </a:xfrm>
        </p:grpSpPr>
        <p:sp>
          <p:nvSpPr>
            <p:cNvPr id="46" name="Rectangle: Rounded Corners 45">
              <a:extLst>
                <a:ext uri="{FF2B5EF4-FFF2-40B4-BE49-F238E27FC236}">
                  <a16:creationId xmlns:a16="http://schemas.microsoft.com/office/drawing/2014/main" id="{FECAF0BF-5546-4246-8473-A69AAC173010}"/>
                </a:ext>
              </a:extLst>
            </p:cNvPr>
            <p:cNvSpPr/>
            <p:nvPr/>
          </p:nvSpPr>
          <p:spPr>
            <a:xfrm>
              <a:off x="5200490" y="1035652"/>
              <a:ext cx="3623323" cy="5461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ectangle: Rounded Corners 18">
              <a:extLst>
                <a:ext uri="{FF2B5EF4-FFF2-40B4-BE49-F238E27FC236}">
                  <a16:creationId xmlns:a16="http://schemas.microsoft.com/office/drawing/2014/main" id="{1295B626-67A7-4D1F-805E-7BEC0A403F28}"/>
                </a:ext>
              </a:extLst>
            </p:cNvPr>
            <p:cNvSpPr txBox="1"/>
            <p:nvPr/>
          </p:nvSpPr>
          <p:spPr>
            <a:xfrm>
              <a:off x="5216487" y="1051649"/>
              <a:ext cx="3591329" cy="514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Төлөвлөгөөний гүйцэтгэл </a:t>
              </a:r>
              <a:r>
                <a:rPr lang="mn-MN" sz="1400" dirty="0">
                  <a:latin typeface="Arial" panose="020B0604020202020204" pitchFamily="34" charset="0"/>
                  <a:cs typeface="Arial" panose="020B0604020202020204" pitchFamily="34" charset="0"/>
                </a:rPr>
                <a:t>83.6</a:t>
              </a:r>
              <a:r>
                <a:rPr lang="mn-MN" sz="1400" kern="1200" dirty="0">
                  <a:latin typeface="Arial" panose="020B0604020202020204" pitchFamily="34" charset="0"/>
                  <a:cs typeface="Arial" panose="020B0604020202020204" pitchFamily="34" charset="0"/>
                </a:rPr>
                <a:t>% буюу төлөвлөгөөнд хүрээгүй.</a:t>
              </a:r>
              <a:endParaRPr lang="en-US" sz="1400" b="1" kern="1200" dirty="0">
                <a:latin typeface="Arial" panose="020B0604020202020204" pitchFamily="34" charset="0"/>
                <a:cs typeface="Arial" panose="020B0604020202020204" pitchFamily="34" charset="0"/>
              </a:endParaRPr>
            </a:p>
          </p:txBody>
        </p:sp>
      </p:grpSp>
      <p:sp>
        <p:nvSpPr>
          <p:cNvPr id="62" name="Title 1">
            <a:extLst>
              <a:ext uri="{FF2B5EF4-FFF2-40B4-BE49-F238E27FC236}">
                <a16:creationId xmlns:a16="http://schemas.microsoft.com/office/drawing/2014/main" id="{BDDDB747-965B-427C-B25F-7D078D13407A}"/>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Борлуулалтын тайлан</a:t>
            </a:r>
          </a:p>
        </p:txBody>
      </p:sp>
      <p:sp>
        <p:nvSpPr>
          <p:cNvPr id="71" name="TextBox 70">
            <a:extLst>
              <a:ext uri="{FF2B5EF4-FFF2-40B4-BE49-F238E27FC236}">
                <a16:creationId xmlns:a16="http://schemas.microsoft.com/office/drawing/2014/main" id="{A2EFBAB5-1E71-4CEE-95AE-5EA00DF2032B}"/>
              </a:ext>
            </a:extLst>
          </p:cNvPr>
          <p:cNvSpPr txBox="1"/>
          <p:nvPr/>
        </p:nvSpPr>
        <p:spPr>
          <a:xfrm>
            <a:off x="5847263" y="2420939"/>
            <a:ext cx="692818"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83.6%</a:t>
            </a:r>
            <a:endParaRPr lang="en-US" sz="1400" dirty="0">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B8D8D294-3269-77CF-7805-B9434E2BDACD}"/>
              </a:ext>
            </a:extLst>
          </p:cNvPr>
          <p:cNvGraphicFramePr>
            <a:graphicFrameLocks/>
          </p:cNvGraphicFramePr>
          <p:nvPr>
            <p:extLst>
              <p:ext uri="{D42A27DB-BD31-4B8C-83A1-F6EECF244321}">
                <p14:modId xmlns:p14="http://schemas.microsoft.com/office/powerpoint/2010/main" val="932583364"/>
              </p:ext>
            </p:extLst>
          </p:nvPr>
        </p:nvGraphicFramePr>
        <p:xfrm>
          <a:off x="1492037" y="3310267"/>
          <a:ext cx="9444484" cy="3312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938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C2FFD099B3A440B7BF5E42A08F0C1A" ma:contentTypeVersion="5" ma:contentTypeDescription="Create a new document." ma:contentTypeScope="" ma:versionID="e3b2bc98dbcca236f0f6e49eb0a26472">
  <xsd:schema xmlns:xsd="http://www.w3.org/2001/XMLSchema" xmlns:xs="http://www.w3.org/2001/XMLSchema" xmlns:p="http://schemas.microsoft.com/office/2006/metadata/properties" xmlns:ns3="c010fade-bbd5-4487-a902-801864c9440f" xmlns:ns4="99c685c4-edac-40a5-ae7d-d2f31010006a" targetNamespace="http://schemas.microsoft.com/office/2006/metadata/properties" ma:root="true" ma:fieldsID="d2ab90649355b9bdfe690d78513f259c" ns3:_="" ns4:_="">
    <xsd:import namespace="c010fade-bbd5-4487-a902-801864c9440f"/>
    <xsd:import namespace="99c685c4-edac-40a5-ae7d-d2f3101000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10fade-bbd5-4487-a902-801864c944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c685c4-edac-40a5-ae7d-d2f3101000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DB1429-121A-478B-9219-218C9CD9ADBE}">
  <ds:schemaRefs>
    <ds:schemaRef ds:uri="http://schemas.microsoft.com/sharepoint/v3/contenttype/forms"/>
  </ds:schemaRefs>
</ds:datastoreItem>
</file>

<file path=customXml/itemProps2.xml><?xml version="1.0" encoding="utf-8"?>
<ds:datastoreItem xmlns:ds="http://schemas.openxmlformats.org/officeDocument/2006/customXml" ds:itemID="{2CCE93FC-E52A-41AC-AC20-E7EB3C2856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10fade-bbd5-4487-a902-801864c9440f"/>
    <ds:schemaRef ds:uri="99c685c4-edac-40a5-ae7d-d2f310100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2C43DA-0CC6-4628-A6B5-F718BB569FC3}">
  <ds:schemaRefs>
    <ds:schemaRef ds:uri="http://purl.org/dc/dcmitype/"/>
    <ds:schemaRef ds:uri="http://schemas.microsoft.com/office/2006/metadata/properties"/>
    <ds:schemaRef ds:uri="http://purl.org/dc/terms/"/>
    <ds:schemaRef ds:uri="http://purl.org/dc/elements/1.1/"/>
    <ds:schemaRef ds:uri="http://schemas.microsoft.com/office/2006/documentManagement/types"/>
    <ds:schemaRef ds:uri="99c685c4-edac-40a5-ae7d-d2f31010006a"/>
    <ds:schemaRef ds:uri="http://www.w3.org/XML/1998/namespace"/>
    <ds:schemaRef ds:uri="http://schemas.microsoft.com/office/infopath/2007/PartnerControls"/>
    <ds:schemaRef ds:uri="http://schemas.openxmlformats.org/package/2006/metadata/core-properties"/>
    <ds:schemaRef ds:uri="c010fade-bbd5-4487-a902-801864c9440f"/>
  </ds:schemaRefs>
</ds:datastoreItem>
</file>

<file path=docProps/app.xml><?xml version="1.0" encoding="utf-8"?>
<Properties xmlns="http://schemas.openxmlformats.org/officeDocument/2006/extended-properties" xmlns:vt="http://schemas.openxmlformats.org/officeDocument/2006/docPropsVTypes">
  <TotalTime>6201</TotalTime>
  <Words>4057</Words>
  <Application>Microsoft Office PowerPoint</Application>
  <PresentationFormat>Widescreen</PresentationFormat>
  <Paragraphs>1131</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Roboto</vt:lpstr>
      <vt:lpstr>Roboto Light</vt:lpstr>
      <vt:lpstr>Times New Roman</vt:lpstr>
      <vt:lpstr>Wingdings</vt:lpstr>
      <vt:lpstr>Office Theme</vt:lpstr>
      <vt:lpstr>2022 оны жилийн эцсийн тайлан</vt:lpstr>
      <vt:lpstr>Үйл ажиллагааны тайлан Агуулга</vt:lpstr>
      <vt:lpstr>Үйл ажиллагааны тайлан</vt:lpstr>
      <vt:lpstr>Үйл ажиллагааны тайлан</vt:lpstr>
      <vt:lpstr>Үйл ажиллагааны тайлан</vt:lpstr>
      <vt:lpstr>Үйл ажиллагааны тайлан</vt:lpstr>
      <vt:lpstr>Үйл ажиллагааны тайлан</vt:lpstr>
      <vt:lpstr>Үйл ажиллагааны тайлан</vt:lpstr>
      <vt:lpstr>Борлуулалтын тайлан</vt:lpstr>
      <vt:lpstr>Борлуулалтын тайлан</vt:lpstr>
      <vt:lpstr>Борлуулалтын тайлан өмнөх онтой харьцуулсан тайлан</vt:lpstr>
      <vt:lpstr>Борлуулалтын тайлан</vt:lpstr>
      <vt:lpstr>Борлуулалтын тайлан 2022 оны томоохон харилцагчид</vt:lpstr>
      <vt:lpstr>Борлуулалтын тайлан 2021 оны томоохон харилцагчид</vt:lpstr>
      <vt:lpstr>ТЭМ-ийн тайлан</vt:lpstr>
      <vt:lpstr>Санхүүгийн тайлан</vt:lpstr>
      <vt:lpstr>Санхүүгийн тайлан</vt:lpstr>
      <vt:lpstr>Санхүүгийн тайлан ББӨ-ийн тайлан</vt:lpstr>
      <vt:lpstr>Санхүүгийн тайлан ББӨ-ийн тайлан</vt:lpstr>
      <vt:lpstr>Санхүүгийн тайлан</vt:lpstr>
      <vt:lpstr>Санхүүгийн тайлан</vt:lpstr>
      <vt:lpstr>Санхүүгийн тайлангийн шинжилгээ</vt:lpstr>
      <vt:lpstr>Санхүүгийн тайлангийн шинжилгээ</vt:lpstr>
      <vt:lpstr>Санхүүгийн тайлангийн шинжилгээ</vt:lpstr>
      <vt:lpstr>Санхүүгийн тайлангийн шинжилгээ</vt:lpstr>
      <vt:lpstr>Санхүүгийн тайлангийн шинжилгээ</vt:lpstr>
      <vt:lpstr>Санхүүгийн тайлангийн шинжилгээ</vt:lpstr>
      <vt:lpstr>Санхүүгийн тайлангийн шинжилгээ</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ИЛТГЭЛИЙН НЭР</dc:title>
  <dc:creator>Ceel Mgl</dc:creator>
  <cp:lastModifiedBy>Оdmaa Tumurbaatar</cp:lastModifiedBy>
  <cp:revision>276</cp:revision>
  <cp:lastPrinted>2023-04-27T03:27:28Z</cp:lastPrinted>
  <dcterms:created xsi:type="dcterms:W3CDTF">2018-12-12T19:56:47Z</dcterms:created>
  <dcterms:modified xsi:type="dcterms:W3CDTF">2023-04-27T03:43:47Z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0x010100ABC2FFD099B3A440B7BF5E42A08F0C1A</vt:lpwstr>
  </property>
</Properties>
</file>