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65" r:id="rId3"/>
    <p:sldId id="257" r:id="rId4"/>
    <p:sldId id="258" r:id="rId5"/>
    <p:sldId id="259" r:id="rId6"/>
    <p:sldId id="260"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46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AD27D02B-A530-429B-86D6-6915B44FB681}" type="datetimeFigureOut">
              <a:rPr lang="en-US" smtClean="0"/>
              <a:t>2017-08-11</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6B63AED0-D865-4F0F-BB79-276D05CFBBB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D27D02B-A530-429B-86D6-6915B44FB681}" type="datetimeFigureOut">
              <a:rPr lang="en-US" smtClean="0"/>
              <a:t>2017-08-11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63AED0-D865-4F0F-BB79-276D05CFBBB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D27D02B-A530-429B-86D6-6915B44FB681}" type="datetimeFigureOut">
              <a:rPr lang="en-US" smtClean="0"/>
              <a:t>2017-08-11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63AED0-D865-4F0F-BB79-276D05CFBBB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AD27D02B-A530-429B-86D6-6915B44FB681}" type="datetimeFigureOut">
              <a:rPr lang="en-US" smtClean="0"/>
              <a:t>2017-08-11</a:t>
            </a:fld>
            <a:endParaRPr lang="en-US"/>
          </a:p>
        </p:txBody>
      </p:sp>
      <p:sp>
        <p:nvSpPr>
          <p:cNvPr id="9" name="Slide Number Placeholder 8"/>
          <p:cNvSpPr>
            <a:spLocks noGrp="1"/>
          </p:cNvSpPr>
          <p:nvPr>
            <p:ph type="sldNum" sz="quarter" idx="15"/>
          </p:nvPr>
        </p:nvSpPr>
        <p:spPr/>
        <p:txBody>
          <a:bodyPr rtlCol="0"/>
          <a:lstStyle/>
          <a:p>
            <a:fld id="{6B63AED0-D865-4F0F-BB79-276D05CFBBBF}"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AD27D02B-A530-429B-86D6-6915B44FB681}" type="datetimeFigureOut">
              <a:rPr lang="en-US" smtClean="0"/>
              <a:t>2017-08-11</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6B63AED0-D865-4F0F-BB79-276D05CFBBBF}"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D27D02B-A530-429B-86D6-6915B44FB681}" type="datetimeFigureOut">
              <a:rPr lang="en-US" smtClean="0"/>
              <a:t>2017-08-11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63AED0-D865-4F0F-BB79-276D05CFBBBF}"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AD27D02B-A530-429B-86D6-6915B44FB681}" type="datetimeFigureOut">
              <a:rPr lang="en-US" smtClean="0"/>
              <a:t>2017-08-11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63AED0-D865-4F0F-BB79-276D05CFBBBF}"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AD27D02B-A530-429B-86D6-6915B44FB681}" type="datetimeFigureOut">
              <a:rPr lang="en-US" smtClean="0"/>
              <a:t>2017-08-11</a:t>
            </a:fld>
            <a:endParaRPr lang="en-US"/>
          </a:p>
        </p:txBody>
      </p:sp>
      <p:sp>
        <p:nvSpPr>
          <p:cNvPr id="7" name="Slide Number Placeholder 6"/>
          <p:cNvSpPr>
            <a:spLocks noGrp="1"/>
          </p:cNvSpPr>
          <p:nvPr>
            <p:ph type="sldNum" sz="quarter" idx="11"/>
          </p:nvPr>
        </p:nvSpPr>
        <p:spPr/>
        <p:txBody>
          <a:bodyPr rtlCol="0"/>
          <a:lstStyle/>
          <a:p>
            <a:fld id="{6B63AED0-D865-4F0F-BB79-276D05CFBBBF}"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27D02B-A530-429B-86D6-6915B44FB681}" type="datetimeFigureOut">
              <a:rPr lang="en-US" smtClean="0"/>
              <a:t>2017-08-11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63AED0-D865-4F0F-BB79-276D05CFBBB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AD27D02B-A530-429B-86D6-6915B44FB681}" type="datetimeFigureOut">
              <a:rPr lang="en-US" smtClean="0"/>
              <a:t>2017-08-11</a:t>
            </a:fld>
            <a:endParaRPr lang="en-US"/>
          </a:p>
        </p:txBody>
      </p:sp>
      <p:sp>
        <p:nvSpPr>
          <p:cNvPr id="22" name="Slide Number Placeholder 21"/>
          <p:cNvSpPr>
            <a:spLocks noGrp="1"/>
          </p:cNvSpPr>
          <p:nvPr>
            <p:ph type="sldNum" sz="quarter" idx="15"/>
          </p:nvPr>
        </p:nvSpPr>
        <p:spPr/>
        <p:txBody>
          <a:bodyPr rtlCol="0"/>
          <a:lstStyle/>
          <a:p>
            <a:fld id="{6B63AED0-D865-4F0F-BB79-276D05CFBBBF}"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AD27D02B-A530-429B-86D6-6915B44FB681}" type="datetimeFigureOut">
              <a:rPr lang="en-US" smtClean="0"/>
              <a:t>2017-08-11</a:t>
            </a:fld>
            <a:endParaRPr lang="en-US"/>
          </a:p>
        </p:txBody>
      </p:sp>
      <p:sp>
        <p:nvSpPr>
          <p:cNvPr id="18" name="Slide Number Placeholder 17"/>
          <p:cNvSpPr>
            <a:spLocks noGrp="1"/>
          </p:cNvSpPr>
          <p:nvPr>
            <p:ph type="sldNum" sz="quarter" idx="11"/>
          </p:nvPr>
        </p:nvSpPr>
        <p:spPr/>
        <p:txBody>
          <a:bodyPr rtlCol="0"/>
          <a:lstStyle/>
          <a:p>
            <a:fld id="{6B63AED0-D865-4F0F-BB79-276D05CFBBBF}"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D27D02B-A530-429B-86D6-6915B44FB681}" type="datetimeFigureOut">
              <a:rPr lang="en-US" smtClean="0"/>
              <a:t>2017-08-11</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6B63AED0-D865-4F0F-BB79-276D05CFBBB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981200" y="2438400"/>
            <a:ext cx="5943600" cy="646331"/>
          </a:xfrm>
          <a:prstGeom prst="rect">
            <a:avLst/>
          </a:prstGeom>
        </p:spPr>
        <p:txBody>
          <a:bodyPr wrap="square">
            <a:spAutoFit/>
          </a:bodyPr>
          <a:lstStyle/>
          <a:p>
            <a:pPr algn="ctr"/>
            <a:r>
              <a:rPr lang="mn-MN" b="1" dirty="0"/>
              <a:t>ХӨХ ГАН </a:t>
            </a:r>
            <a:r>
              <a:rPr lang="mn-MN" b="1" dirty="0" smtClean="0"/>
              <a:t>ХК-ИЙН 2017ОНЫ ХАГАС ЖИЛИЙН ҮЙЛ АЖИЛЛАГААНЫ ТАЙЛАН</a:t>
            </a:r>
            <a:endParaRPr lang="en-US" b="1" dirty="0"/>
          </a:p>
        </p:txBody>
      </p:sp>
    </p:spTree>
    <p:extLst>
      <p:ext uri="{BB962C8B-B14F-4D97-AF65-F5344CB8AC3E}">
        <p14:creationId xmlns:p14="http://schemas.microsoft.com/office/powerpoint/2010/main" val="24519389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304800"/>
            <a:ext cx="8458200" cy="369332"/>
          </a:xfrm>
          <a:prstGeom prst="rect">
            <a:avLst/>
          </a:prstGeom>
        </p:spPr>
        <p:txBody>
          <a:bodyPr wrap="square">
            <a:spAutoFit/>
          </a:bodyPr>
          <a:lstStyle/>
          <a:p>
            <a:r>
              <a:rPr lang="mn-MN" b="1" dirty="0"/>
              <a:t>ХӨХ ГАН ХК                                                   </a:t>
            </a:r>
            <a:r>
              <a:rPr lang="mn-MN" b="1" dirty="0" smtClean="0"/>
              <a:t>Бизнэсийн </a:t>
            </a:r>
            <a:r>
              <a:rPr lang="mn-MN" b="1" dirty="0"/>
              <a:t>үйл ажиллагаа</a:t>
            </a:r>
            <a:endParaRPr lang="en-US" b="1" dirty="0"/>
          </a:p>
        </p:txBody>
      </p:sp>
      <p:sp>
        <p:nvSpPr>
          <p:cNvPr id="5" name="Rectangle 4"/>
          <p:cNvSpPr/>
          <p:nvPr/>
        </p:nvSpPr>
        <p:spPr>
          <a:xfrm>
            <a:off x="533400" y="1219200"/>
            <a:ext cx="4570034" cy="369332"/>
          </a:xfrm>
          <a:prstGeom prst="rect">
            <a:avLst/>
          </a:prstGeom>
        </p:spPr>
        <p:txBody>
          <a:bodyPr wrap="none">
            <a:spAutoFit/>
          </a:bodyPr>
          <a:lstStyle/>
          <a:p>
            <a:r>
              <a:rPr lang="mn-MN" b="1" dirty="0"/>
              <a:t>ХАГАС ЖИЛИЙН ҮЙЛ АЖИЛЛАГААНЫ ТОЙМ</a:t>
            </a:r>
            <a:endParaRPr lang="en-US" b="1" dirty="0"/>
          </a:p>
        </p:txBody>
      </p:sp>
      <p:sp>
        <p:nvSpPr>
          <p:cNvPr id="6" name="Rectangle 5"/>
          <p:cNvSpPr/>
          <p:nvPr/>
        </p:nvSpPr>
        <p:spPr>
          <a:xfrm>
            <a:off x="837446" y="2057400"/>
            <a:ext cx="7315200" cy="2585323"/>
          </a:xfrm>
          <a:prstGeom prst="rect">
            <a:avLst/>
          </a:prstGeom>
        </p:spPr>
        <p:txBody>
          <a:bodyPr wrap="square">
            <a:spAutoFit/>
          </a:bodyPr>
          <a:lstStyle/>
          <a:p>
            <a:pPr lvl="0" algn="just"/>
            <a:r>
              <a:rPr lang="mn-MN" dirty="0"/>
              <a:t>Хөх ган ХК нь 2007 онд төсөл хэрэгжиж эхлээд  2015оны хагас жил  хүртэл маш олон зүйлийг хийж бүтээсэн юм. Өнгөрөгч оны хувьд бид ширэмийн болон гангийн үйлдвэрлэлд хэрэглэгдэх гол түүхий эдүүдээс  ганцыг үйлдвэрлэдэг байснаа  өөрчлөн  монгол инженерүүдийнхээ тусламжтайгаар  гурван төрлийн бүтээгдэхүүн нийлүүлэх боломжтой болсон нь бидэнд маш том амжилт  болсон. Тиймээс бид энэ амжилтаа баталгаажуулахын тулд энэ ондоо шинэ зүйл хийхээс илүүтэй дотоодруугаа хандсан ажиллуудыг илүүтэй ихийг хийх юм, мөн 04-р улиралаас </a:t>
            </a:r>
            <a:r>
              <a:rPr lang="en-US" dirty="0"/>
              <a:t>DRI </a:t>
            </a:r>
            <a:r>
              <a:rPr lang="mn-MN" dirty="0"/>
              <a:t> үйлдвэрлэх  төлөвлөгөөтэй байгаа . </a:t>
            </a:r>
            <a:endParaRPr lang="en-US" dirty="0">
              <a:effectLst/>
            </a:endParaRPr>
          </a:p>
        </p:txBody>
      </p:sp>
    </p:spTree>
    <p:extLst>
      <p:ext uri="{BB962C8B-B14F-4D97-AF65-F5344CB8AC3E}">
        <p14:creationId xmlns:p14="http://schemas.microsoft.com/office/powerpoint/2010/main" val="9724125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14400" y="1295400"/>
            <a:ext cx="1164037" cy="369332"/>
          </a:xfrm>
          <a:prstGeom prst="rect">
            <a:avLst/>
          </a:prstGeom>
        </p:spPr>
        <p:txBody>
          <a:bodyPr wrap="none">
            <a:spAutoFit/>
          </a:bodyPr>
          <a:lstStyle/>
          <a:p>
            <a:r>
              <a:rPr lang="mn-MN" b="1" dirty="0"/>
              <a:t>ЗАХ ЗЭЭЛ </a:t>
            </a:r>
            <a:endParaRPr lang="en-US" b="1" dirty="0"/>
          </a:p>
        </p:txBody>
      </p:sp>
      <p:sp>
        <p:nvSpPr>
          <p:cNvPr id="6" name="Rectangle 5"/>
          <p:cNvSpPr/>
          <p:nvPr/>
        </p:nvSpPr>
        <p:spPr>
          <a:xfrm>
            <a:off x="381000" y="304800"/>
            <a:ext cx="8458200" cy="369332"/>
          </a:xfrm>
          <a:prstGeom prst="rect">
            <a:avLst/>
          </a:prstGeom>
        </p:spPr>
        <p:txBody>
          <a:bodyPr wrap="square">
            <a:spAutoFit/>
          </a:bodyPr>
          <a:lstStyle/>
          <a:p>
            <a:r>
              <a:rPr lang="mn-MN" b="1" dirty="0"/>
              <a:t>ХӨХ ГАН ХК                                                  </a:t>
            </a:r>
            <a:r>
              <a:rPr lang="mn-MN" b="1" dirty="0" smtClean="0"/>
              <a:t>  </a:t>
            </a:r>
            <a:r>
              <a:rPr lang="mn-MN" b="1" dirty="0"/>
              <a:t>Бизнэсийн үйл ажиллагаа</a:t>
            </a:r>
            <a:endParaRPr lang="en-US" b="1" dirty="0"/>
          </a:p>
        </p:txBody>
      </p:sp>
      <p:sp>
        <p:nvSpPr>
          <p:cNvPr id="7" name="Rectangle 6"/>
          <p:cNvSpPr/>
          <p:nvPr/>
        </p:nvSpPr>
        <p:spPr>
          <a:xfrm>
            <a:off x="914400" y="1664733"/>
            <a:ext cx="7315200" cy="2031325"/>
          </a:xfrm>
          <a:prstGeom prst="rect">
            <a:avLst/>
          </a:prstGeom>
        </p:spPr>
        <p:txBody>
          <a:bodyPr wrap="square">
            <a:spAutoFit/>
          </a:bodyPr>
          <a:lstStyle/>
          <a:p>
            <a:pPr lvl="0" algn="just"/>
            <a:r>
              <a:rPr lang="mn-MN" dirty="0"/>
              <a:t>Дэлхийн зах зээлд төмрийн үнэ эрс унасан, үүнээс шалтгаалан төмрийн хүдрийн экспорт буурсан, улс орны эдийн засгийн хүндрэл, валютын ханшны өсөлт, тус үйлдвэрийн үндсэн түүхий эдийг бэлтгэгч Архангай аймаг дахь төмрийн хүдрийн уурхай, баяжмалын үйлдвэр удаан хугацаагаар зогссон зэрэг шалтгааны улмаас үйлдвэрлэлийн хэвийн үйл ажиллагаа тасалдаж, үйлдвэрлэл тодорхойгүй хугацаагаар зогсолт хийгээд байна</a:t>
            </a:r>
            <a:endParaRPr lang="en-US" b="1" dirty="0"/>
          </a:p>
        </p:txBody>
      </p:sp>
    </p:spTree>
    <p:extLst>
      <p:ext uri="{BB962C8B-B14F-4D97-AF65-F5344CB8AC3E}">
        <p14:creationId xmlns:p14="http://schemas.microsoft.com/office/powerpoint/2010/main" val="28640857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381001"/>
            <a:ext cx="8458200" cy="369332"/>
          </a:xfrm>
          <a:prstGeom prst="rect">
            <a:avLst/>
          </a:prstGeom>
        </p:spPr>
        <p:txBody>
          <a:bodyPr wrap="square">
            <a:spAutoFit/>
          </a:bodyPr>
          <a:lstStyle/>
          <a:p>
            <a:r>
              <a:rPr lang="mn-MN" b="1" dirty="0"/>
              <a:t>ХӨХ ГАН ХК                       </a:t>
            </a:r>
            <a:r>
              <a:rPr lang="mn-MN" b="1" dirty="0" smtClean="0"/>
              <a:t>  </a:t>
            </a:r>
            <a:r>
              <a:rPr lang="mn-MN" b="1" dirty="0"/>
              <a:t>ТӨЛӨӨЛӨН УДИРДАХ ЗӨВЛӨЛИЙН БАГ</a:t>
            </a:r>
            <a:endParaRPr lang="en-US" b="1" dirty="0"/>
          </a:p>
        </p:txBody>
      </p:sp>
      <p:pic>
        <p:nvPicPr>
          <p:cNvPr id="1033"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09324" y="1323078"/>
            <a:ext cx="1042988" cy="116205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8690" y="4705348"/>
            <a:ext cx="1152525" cy="1343025"/>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81787" y="2886593"/>
            <a:ext cx="981075" cy="122820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00600" y="1294975"/>
            <a:ext cx="885825" cy="118110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19874" y="4652489"/>
            <a:ext cx="1104900" cy="129111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3" descr="Description: anket 00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38417" y="2916204"/>
            <a:ext cx="1076325" cy="1265789"/>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705600" y="1323078"/>
            <a:ext cx="933450" cy="116205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800600" y="4705348"/>
            <a:ext cx="990600" cy="1238250"/>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571418" y="2925210"/>
            <a:ext cx="1114425" cy="124777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2760623" y="2490281"/>
            <a:ext cx="1068952" cy="477054"/>
          </a:xfrm>
          <a:prstGeom prst="rect">
            <a:avLst/>
          </a:prstGeom>
        </p:spPr>
        <p:txBody>
          <a:bodyPr wrap="square">
            <a:spAutoFit/>
          </a:bodyPr>
          <a:lstStyle/>
          <a:p>
            <a:pPr fontAlgn="t"/>
            <a:r>
              <a:rPr lang="mn-MN" sz="800" b="1" dirty="0" smtClean="0"/>
              <a:t>Бэрэнбал МӨНХТӨР </a:t>
            </a:r>
            <a:endParaRPr lang="en-US" sz="800" dirty="0" smtClean="0"/>
          </a:p>
          <a:p>
            <a:pPr fontAlgn="t"/>
            <a:r>
              <a:rPr lang="mn-MN" sz="800" b="1" dirty="0" smtClean="0"/>
              <a:t>ТУЗ-ийн дарга</a:t>
            </a:r>
            <a:endParaRPr lang="en-US" sz="800" dirty="0" smtClean="0"/>
          </a:p>
          <a:p>
            <a:pPr fontAlgn="t"/>
            <a:r>
              <a:rPr lang="mn-MN" sz="900" b="1" dirty="0" smtClean="0"/>
              <a:t> </a:t>
            </a:r>
            <a:endParaRPr lang="en-US" sz="900" dirty="0"/>
          </a:p>
        </p:txBody>
      </p:sp>
      <p:sp>
        <p:nvSpPr>
          <p:cNvPr id="7" name="Rectangle 6"/>
          <p:cNvSpPr/>
          <p:nvPr/>
        </p:nvSpPr>
        <p:spPr>
          <a:xfrm>
            <a:off x="4647620" y="2505670"/>
            <a:ext cx="1219200" cy="461665"/>
          </a:xfrm>
          <a:prstGeom prst="rect">
            <a:avLst/>
          </a:prstGeom>
        </p:spPr>
        <p:txBody>
          <a:bodyPr wrap="square">
            <a:spAutoFit/>
          </a:bodyPr>
          <a:lstStyle/>
          <a:p>
            <a:pPr fontAlgn="t"/>
            <a:r>
              <a:rPr lang="mn-MN" sz="800" b="1" dirty="0" smtClean="0"/>
              <a:t>Цэдэнсодном БАТБАЯР</a:t>
            </a:r>
            <a:endParaRPr lang="en-US" sz="800" dirty="0" smtClean="0"/>
          </a:p>
          <a:p>
            <a:pPr fontAlgn="t"/>
            <a:r>
              <a:rPr lang="mn-MN" sz="800" b="1" dirty="0" smtClean="0"/>
              <a:t>ТУЗ-ийн гишүүн</a:t>
            </a:r>
            <a:endParaRPr lang="en-US" sz="800" dirty="0" smtClean="0"/>
          </a:p>
          <a:p>
            <a:pPr fontAlgn="t"/>
            <a:r>
              <a:rPr lang="mn-MN" sz="800" dirty="0" smtClean="0"/>
              <a:t> </a:t>
            </a:r>
            <a:endParaRPr lang="en-US" sz="800" dirty="0"/>
          </a:p>
        </p:txBody>
      </p:sp>
      <p:sp>
        <p:nvSpPr>
          <p:cNvPr id="8" name="Rectangle 7"/>
          <p:cNvSpPr/>
          <p:nvPr/>
        </p:nvSpPr>
        <p:spPr>
          <a:xfrm>
            <a:off x="6524624" y="2497975"/>
            <a:ext cx="1295400" cy="461665"/>
          </a:xfrm>
          <a:prstGeom prst="rect">
            <a:avLst/>
          </a:prstGeom>
        </p:spPr>
        <p:txBody>
          <a:bodyPr wrap="square">
            <a:spAutoFit/>
          </a:bodyPr>
          <a:lstStyle/>
          <a:p>
            <a:pPr fontAlgn="t"/>
            <a:r>
              <a:rPr lang="mn-MN" sz="800" b="1" dirty="0" smtClean="0"/>
              <a:t>Цэдэнсодном БАТБОЛД</a:t>
            </a:r>
            <a:endParaRPr lang="en-US" sz="800" dirty="0" smtClean="0"/>
          </a:p>
          <a:p>
            <a:pPr fontAlgn="t"/>
            <a:r>
              <a:rPr lang="mn-MN" sz="800" b="1" dirty="0" smtClean="0"/>
              <a:t>ТУЗ-ийн гишүүн</a:t>
            </a:r>
            <a:endParaRPr lang="en-US" sz="800" dirty="0" smtClean="0"/>
          </a:p>
          <a:p>
            <a:pPr fontAlgn="t"/>
            <a:r>
              <a:rPr lang="mn-MN" sz="800" b="1" dirty="0" smtClean="0"/>
              <a:t> </a:t>
            </a:r>
            <a:endParaRPr lang="en-US" sz="800" dirty="0"/>
          </a:p>
        </p:txBody>
      </p:sp>
      <p:sp>
        <p:nvSpPr>
          <p:cNvPr id="9" name="Rectangle 8"/>
          <p:cNvSpPr/>
          <p:nvPr/>
        </p:nvSpPr>
        <p:spPr>
          <a:xfrm>
            <a:off x="6611575" y="4163271"/>
            <a:ext cx="1295400" cy="338554"/>
          </a:xfrm>
          <a:prstGeom prst="rect">
            <a:avLst/>
          </a:prstGeom>
        </p:spPr>
        <p:txBody>
          <a:bodyPr wrap="square">
            <a:spAutoFit/>
          </a:bodyPr>
          <a:lstStyle/>
          <a:p>
            <a:pPr fontAlgn="t"/>
            <a:r>
              <a:rPr lang="mn-MN" sz="800" dirty="0" smtClean="0"/>
              <a:t>Дашзэвэг</a:t>
            </a:r>
            <a:r>
              <a:rPr lang="en-US" sz="800" dirty="0"/>
              <a:t> </a:t>
            </a:r>
            <a:r>
              <a:rPr lang="en-US" sz="800" dirty="0" smtClean="0"/>
              <a:t> </a:t>
            </a:r>
            <a:r>
              <a:rPr lang="mn-MN" sz="800" dirty="0" smtClean="0"/>
              <a:t>ДАГВАДОРЖ</a:t>
            </a:r>
            <a:endParaRPr lang="en-US" sz="800" dirty="0" smtClean="0"/>
          </a:p>
          <a:p>
            <a:pPr fontAlgn="t"/>
            <a:r>
              <a:rPr lang="mn-MN" sz="800" dirty="0" smtClean="0"/>
              <a:t>ТУЗ-ийн гишүүн</a:t>
            </a:r>
            <a:endParaRPr lang="en-US" sz="800" dirty="0"/>
          </a:p>
        </p:txBody>
      </p:sp>
      <p:sp>
        <p:nvSpPr>
          <p:cNvPr id="10" name="Rectangle 9"/>
          <p:cNvSpPr/>
          <p:nvPr/>
        </p:nvSpPr>
        <p:spPr>
          <a:xfrm>
            <a:off x="4634729" y="4181993"/>
            <a:ext cx="1295400" cy="338554"/>
          </a:xfrm>
          <a:prstGeom prst="rect">
            <a:avLst/>
          </a:prstGeom>
        </p:spPr>
        <p:txBody>
          <a:bodyPr wrap="square">
            <a:spAutoFit/>
          </a:bodyPr>
          <a:lstStyle/>
          <a:p>
            <a:pPr fontAlgn="t"/>
            <a:r>
              <a:rPr lang="mn-MN" sz="800" dirty="0" smtClean="0"/>
              <a:t>Данзан ДАЯНБИЛГҮҮН</a:t>
            </a:r>
            <a:endParaRPr lang="en-US" sz="800" dirty="0" smtClean="0"/>
          </a:p>
          <a:p>
            <a:pPr fontAlgn="t"/>
            <a:r>
              <a:rPr lang="mn-MN" sz="800" dirty="0" smtClean="0"/>
              <a:t>ТУЗ-ийн гишүүн</a:t>
            </a:r>
            <a:endParaRPr lang="en-US" sz="800" dirty="0"/>
          </a:p>
        </p:txBody>
      </p:sp>
      <p:sp>
        <p:nvSpPr>
          <p:cNvPr id="11" name="Rectangle 10"/>
          <p:cNvSpPr/>
          <p:nvPr/>
        </p:nvSpPr>
        <p:spPr>
          <a:xfrm>
            <a:off x="2571418" y="4146152"/>
            <a:ext cx="1299172" cy="461665"/>
          </a:xfrm>
          <a:prstGeom prst="rect">
            <a:avLst/>
          </a:prstGeom>
        </p:spPr>
        <p:txBody>
          <a:bodyPr wrap="square">
            <a:spAutoFit/>
          </a:bodyPr>
          <a:lstStyle/>
          <a:p>
            <a:pPr fontAlgn="t"/>
            <a:r>
              <a:rPr lang="mn-MN" sz="800" dirty="0" smtClean="0"/>
              <a:t>Бүрэнмэнд ЛХАГВАДОРЖ</a:t>
            </a:r>
            <a:endParaRPr lang="en-US" sz="800" dirty="0" smtClean="0"/>
          </a:p>
          <a:p>
            <a:pPr fontAlgn="t"/>
            <a:r>
              <a:rPr lang="mn-MN" sz="800" dirty="0" smtClean="0"/>
              <a:t>ТУЗ-ийн гишүүн</a:t>
            </a:r>
            <a:endParaRPr lang="en-US" sz="800" dirty="0" smtClean="0"/>
          </a:p>
          <a:p>
            <a:pPr fontAlgn="t"/>
            <a:r>
              <a:rPr lang="mn-MN" sz="800" dirty="0" smtClean="0"/>
              <a:t> </a:t>
            </a:r>
            <a:endParaRPr lang="en-US" sz="800" dirty="0"/>
          </a:p>
        </p:txBody>
      </p:sp>
      <p:sp>
        <p:nvSpPr>
          <p:cNvPr id="12" name="Rectangle 11"/>
          <p:cNvSpPr/>
          <p:nvPr/>
        </p:nvSpPr>
        <p:spPr>
          <a:xfrm>
            <a:off x="2812074" y="6048373"/>
            <a:ext cx="1143000" cy="338554"/>
          </a:xfrm>
          <a:prstGeom prst="rect">
            <a:avLst/>
          </a:prstGeom>
        </p:spPr>
        <p:txBody>
          <a:bodyPr wrap="square">
            <a:spAutoFit/>
          </a:bodyPr>
          <a:lstStyle/>
          <a:p>
            <a:pPr fontAlgn="t"/>
            <a:r>
              <a:rPr lang="mn-MN" sz="800" dirty="0" smtClean="0"/>
              <a:t>Дашпунцаг</a:t>
            </a:r>
            <a:r>
              <a:rPr lang="en-US" sz="800" dirty="0"/>
              <a:t> </a:t>
            </a:r>
            <a:r>
              <a:rPr lang="mn-MN" sz="800" dirty="0" smtClean="0"/>
              <a:t>ЧИНБАТ</a:t>
            </a:r>
            <a:endParaRPr lang="en-US" sz="800" dirty="0" smtClean="0"/>
          </a:p>
          <a:p>
            <a:pPr fontAlgn="t"/>
            <a:r>
              <a:rPr lang="mn-MN" sz="800" dirty="0" smtClean="0"/>
              <a:t>Хараат бус гишүүн</a:t>
            </a:r>
            <a:endParaRPr lang="en-US" sz="800" dirty="0"/>
          </a:p>
        </p:txBody>
      </p:sp>
      <p:sp>
        <p:nvSpPr>
          <p:cNvPr id="13" name="Rectangle 12"/>
          <p:cNvSpPr/>
          <p:nvPr/>
        </p:nvSpPr>
        <p:spPr>
          <a:xfrm>
            <a:off x="4628879" y="6031640"/>
            <a:ext cx="1295400" cy="338554"/>
          </a:xfrm>
          <a:prstGeom prst="rect">
            <a:avLst/>
          </a:prstGeom>
        </p:spPr>
        <p:txBody>
          <a:bodyPr wrap="square">
            <a:spAutoFit/>
          </a:bodyPr>
          <a:lstStyle/>
          <a:p>
            <a:pPr fontAlgn="t"/>
            <a:r>
              <a:rPr lang="mn-MN" sz="800" dirty="0" smtClean="0"/>
              <a:t>Халтар</a:t>
            </a:r>
            <a:r>
              <a:rPr lang="en-US" sz="800" dirty="0"/>
              <a:t> </a:t>
            </a:r>
            <a:r>
              <a:rPr lang="en-US" sz="800" dirty="0" smtClean="0"/>
              <a:t> </a:t>
            </a:r>
            <a:r>
              <a:rPr lang="mn-MN" sz="800" dirty="0" smtClean="0"/>
              <a:t>БАТХИШИГ</a:t>
            </a:r>
            <a:endParaRPr lang="en-US" sz="800" dirty="0" smtClean="0"/>
          </a:p>
          <a:p>
            <a:pPr fontAlgn="t"/>
            <a:r>
              <a:rPr lang="mn-MN" sz="800" dirty="0" smtClean="0"/>
              <a:t>Хараат бус гишүүн</a:t>
            </a:r>
            <a:endParaRPr lang="en-US" sz="800" dirty="0"/>
          </a:p>
        </p:txBody>
      </p:sp>
      <p:sp>
        <p:nvSpPr>
          <p:cNvPr id="14" name="Rectangle 13"/>
          <p:cNvSpPr/>
          <p:nvPr/>
        </p:nvSpPr>
        <p:spPr>
          <a:xfrm>
            <a:off x="6562724" y="6048373"/>
            <a:ext cx="1219200" cy="338554"/>
          </a:xfrm>
          <a:prstGeom prst="rect">
            <a:avLst/>
          </a:prstGeom>
        </p:spPr>
        <p:txBody>
          <a:bodyPr wrap="square">
            <a:spAutoFit/>
          </a:bodyPr>
          <a:lstStyle/>
          <a:p>
            <a:pPr fontAlgn="t"/>
            <a:r>
              <a:rPr lang="mn-MN" sz="800" dirty="0" smtClean="0"/>
              <a:t>Дашрэнчин</a:t>
            </a:r>
            <a:r>
              <a:rPr lang="en-US" sz="800" dirty="0"/>
              <a:t> </a:t>
            </a:r>
            <a:r>
              <a:rPr lang="mn-MN" sz="800" dirty="0" smtClean="0"/>
              <a:t>Энхбат</a:t>
            </a:r>
            <a:endParaRPr lang="en-US" sz="800" dirty="0" smtClean="0"/>
          </a:p>
          <a:p>
            <a:pPr fontAlgn="t"/>
            <a:r>
              <a:rPr lang="mn-MN" sz="800" dirty="0" smtClean="0"/>
              <a:t>Хараат бус гишүүн</a:t>
            </a:r>
            <a:endParaRPr lang="en-US" sz="800" dirty="0"/>
          </a:p>
        </p:txBody>
      </p:sp>
      <p:sp>
        <p:nvSpPr>
          <p:cNvPr id="24" name="Rectangle 23"/>
          <p:cNvSpPr/>
          <p:nvPr/>
        </p:nvSpPr>
        <p:spPr>
          <a:xfrm>
            <a:off x="228600" y="1474274"/>
            <a:ext cx="1828800" cy="1107996"/>
          </a:xfrm>
          <a:prstGeom prst="rect">
            <a:avLst/>
          </a:prstGeom>
        </p:spPr>
        <p:txBody>
          <a:bodyPr wrap="square">
            <a:spAutoFit/>
          </a:bodyPr>
          <a:lstStyle/>
          <a:p>
            <a:r>
              <a:rPr lang="mn-MN" b="1" dirty="0" smtClean="0"/>
              <a:t>ТУЗ </a:t>
            </a:r>
          </a:p>
          <a:p>
            <a:pPr algn="just"/>
            <a:r>
              <a:rPr lang="mn-MN" sz="1200" i="1" dirty="0" smtClean="0"/>
              <a:t>ХӨХ ГАН ХК-ийн ТУЗ нь 9 гишүүнтэй бөгөөд үүнээс 3гишүүн нь хараат бус гишүүд юм.</a:t>
            </a:r>
            <a:endParaRPr lang="en-US" sz="1200" i="1" dirty="0"/>
          </a:p>
        </p:txBody>
      </p:sp>
      <p:sp>
        <p:nvSpPr>
          <p:cNvPr id="25" name="Rectangle 24"/>
          <p:cNvSpPr/>
          <p:nvPr/>
        </p:nvSpPr>
        <p:spPr>
          <a:xfrm>
            <a:off x="234636" y="3393829"/>
            <a:ext cx="1828800" cy="1477328"/>
          </a:xfrm>
          <a:prstGeom prst="rect">
            <a:avLst/>
          </a:prstGeom>
        </p:spPr>
        <p:txBody>
          <a:bodyPr wrap="square">
            <a:spAutoFit/>
          </a:bodyPr>
          <a:lstStyle/>
          <a:p>
            <a:r>
              <a:rPr lang="mn-MN" b="1" dirty="0" smtClean="0"/>
              <a:t>ТУЗ нь:</a:t>
            </a:r>
          </a:p>
          <a:p>
            <a:pPr marL="285750" indent="-285750">
              <a:buFont typeface="Wingdings" pitchFamily="2" charset="2"/>
              <a:buChar char="q"/>
            </a:pPr>
            <a:r>
              <a:rPr lang="mn-MN" sz="1200" i="1" dirty="0" smtClean="0"/>
              <a:t>Аудитын хороо </a:t>
            </a:r>
          </a:p>
          <a:p>
            <a:pPr marL="285750" indent="-285750">
              <a:buFont typeface="Wingdings" pitchFamily="2" charset="2"/>
              <a:buChar char="q"/>
            </a:pPr>
            <a:r>
              <a:rPr lang="mn-MN" sz="1200" i="1" dirty="0" smtClean="0"/>
              <a:t>Цалин урамшууллын хороо </a:t>
            </a:r>
          </a:p>
          <a:p>
            <a:pPr marL="285750" indent="-285750">
              <a:buFont typeface="Wingdings" pitchFamily="2" charset="2"/>
              <a:buChar char="q"/>
            </a:pPr>
            <a:r>
              <a:rPr lang="mn-MN" sz="1200" i="1" dirty="0" smtClean="0"/>
              <a:t>Нэр дэвшүүлэх хороотойгоор ажиллаж байна</a:t>
            </a:r>
            <a:r>
              <a:rPr lang="mn-MN" sz="1200" b="1" dirty="0" smtClean="0"/>
              <a:t>.</a:t>
            </a:r>
          </a:p>
        </p:txBody>
      </p:sp>
    </p:spTree>
    <p:extLst>
      <p:ext uri="{BB962C8B-B14F-4D97-AF65-F5344CB8AC3E}">
        <p14:creationId xmlns:p14="http://schemas.microsoft.com/office/powerpoint/2010/main" val="17426086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57200" y="381001"/>
            <a:ext cx="8153400" cy="369332"/>
          </a:xfrm>
          <a:prstGeom prst="rect">
            <a:avLst/>
          </a:prstGeom>
        </p:spPr>
        <p:txBody>
          <a:bodyPr wrap="square">
            <a:spAutoFit/>
          </a:bodyPr>
          <a:lstStyle/>
          <a:p>
            <a:r>
              <a:rPr lang="mn-MN" b="1" dirty="0"/>
              <a:t>ХӨХ ГАН </a:t>
            </a:r>
            <a:r>
              <a:rPr lang="mn-MN" b="1" dirty="0" smtClean="0"/>
              <a:t>ХК</a:t>
            </a:r>
            <a:r>
              <a:rPr lang="en-US" b="1" dirty="0" smtClean="0"/>
              <a:t>    </a:t>
            </a:r>
            <a:endParaRPr lang="en-US" b="1" dirty="0"/>
          </a:p>
        </p:txBody>
      </p:sp>
      <p:sp>
        <p:nvSpPr>
          <p:cNvPr id="6" name="Rectangle 5"/>
          <p:cNvSpPr/>
          <p:nvPr/>
        </p:nvSpPr>
        <p:spPr>
          <a:xfrm>
            <a:off x="4469836" y="2590800"/>
            <a:ext cx="1549964" cy="477054"/>
          </a:xfrm>
          <a:prstGeom prst="rect">
            <a:avLst/>
          </a:prstGeom>
        </p:spPr>
        <p:txBody>
          <a:bodyPr wrap="square">
            <a:spAutoFit/>
          </a:bodyPr>
          <a:lstStyle/>
          <a:p>
            <a:pPr fontAlgn="t"/>
            <a:r>
              <a:rPr lang="mn-MN" sz="800" b="1" dirty="0" smtClean="0"/>
              <a:t>Бэрэнбал МӨНХТӨР </a:t>
            </a:r>
            <a:endParaRPr lang="en-US" sz="800" dirty="0" smtClean="0"/>
          </a:p>
          <a:p>
            <a:pPr fontAlgn="t"/>
            <a:r>
              <a:rPr lang="mn-MN" sz="800" b="1" dirty="0" smtClean="0"/>
              <a:t>Ерөнхий захирал</a:t>
            </a:r>
            <a:endParaRPr lang="en-US" sz="800" dirty="0" smtClean="0"/>
          </a:p>
          <a:p>
            <a:pPr fontAlgn="t"/>
            <a:r>
              <a:rPr lang="mn-MN" sz="900" b="1" dirty="0" smtClean="0"/>
              <a:t> </a:t>
            </a:r>
            <a:endParaRPr lang="en-US" sz="900" dirty="0"/>
          </a:p>
        </p:txBody>
      </p:sp>
      <p:pic>
        <p:nvPicPr>
          <p:cNvPr id="7"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5800" y="1323078"/>
            <a:ext cx="1042988" cy="116205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1323078"/>
            <a:ext cx="933450" cy="116205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6524624" y="2497975"/>
            <a:ext cx="1552576" cy="461665"/>
          </a:xfrm>
          <a:prstGeom prst="rect">
            <a:avLst/>
          </a:prstGeom>
        </p:spPr>
        <p:txBody>
          <a:bodyPr wrap="square">
            <a:spAutoFit/>
          </a:bodyPr>
          <a:lstStyle/>
          <a:p>
            <a:pPr fontAlgn="t"/>
            <a:r>
              <a:rPr lang="mn-MN" sz="800" b="1" dirty="0" smtClean="0"/>
              <a:t>Цэдэнсодном БАТБОЛД</a:t>
            </a:r>
            <a:endParaRPr lang="en-US" sz="800" dirty="0" smtClean="0"/>
          </a:p>
          <a:p>
            <a:pPr fontAlgn="t"/>
            <a:r>
              <a:rPr lang="mn-MN" sz="800" b="1" dirty="0" smtClean="0"/>
              <a:t>Гүйцэтгэх захирал</a:t>
            </a:r>
            <a:endParaRPr lang="en-US" sz="800" dirty="0" smtClean="0"/>
          </a:p>
          <a:p>
            <a:pPr fontAlgn="t"/>
            <a:r>
              <a:rPr lang="mn-MN" sz="800" b="1" dirty="0" smtClean="0"/>
              <a:t> </a:t>
            </a:r>
            <a:endParaRPr lang="en-US" sz="800" dirty="0"/>
          </a:p>
        </p:txBody>
      </p:sp>
      <p:sp>
        <p:nvSpPr>
          <p:cNvPr id="10" name="Rectangle 9"/>
          <p:cNvSpPr/>
          <p:nvPr/>
        </p:nvSpPr>
        <p:spPr>
          <a:xfrm>
            <a:off x="1066800" y="1377132"/>
            <a:ext cx="2590800" cy="2123658"/>
          </a:xfrm>
          <a:prstGeom prst="rect">
            <a:avLst/>
          </a:prstGeom>
        </p:spPr>
        <p:txBody>
          <a:bodyPr wrap="square">
            <a:spAutoFit/>
          </a:bodyPr>
          <a:lstStyle/>
          <a:p>
            <a:pPr algn="ctr"/>
            <a:r>
              <a:rPr lang="mn-MN" b="1" dirty="0" smtClean="0"/>
              <a:t>ГҮЙЦЭТГЭХ УДИРДЛАГА</a:t>
            </a:r>
          </a:p>
          <a:p>
            <a:endParaRPr lang="mn-MN" b="1" dirty="0" smtClean="0"/>
          </a:p>
          <a:p>
            <a:pPr algn="just"/>
            <a:r>
              <a:rPr lang="mn-MN" sz="1200" i="1" dirty="0" smtClean="0"/>
              <a:t>Ерөнхий захирлын дэргэд шйидвэр гаргалтыг дэмжих чиг үүрэг бүхий гүйцэтгэх захирал ажиллдаг.</a:t>
            </a:r>
            <a:endParaRPr lang="mn-MN" sz="1200" i="1" dirty="0"/>
          </a:p>
          <a:p>
            <a:endParaRPr lang="mn-MN" sz="1200" b="1" dirty="0"/>
          </a:p>
          <a:p>
            <a:endParaRPr lang="mn-MN" b="1" dirty="0" smtClean="0"/>
          </a:p>
        </p:txBody>
      </p:sp>
      <p:sp>
        <p:nvSpPr>
          <p:cNvPr id="2" name="Rectangle 1"/>
          <p:cNvSpPr/>
          <p:nvPr/>
        </p:nvSpPr>
        <p:spPr>
          <a:xfrm>
            <a:off x="5257800" y="366087"/>
            <a:ext cx="2704587" cy="369332"/>
          </a:xfrm>
          <a:prstGeom prst="rect">
            <a:avLst/>
          </a:prstGeom>
        </p:spPr>
        <p:txBody>
          <a:bodyPr wrap="none">
            <a:spAutoFit/>
          </a:bodyPr>
          <a:lstStyle/>
          <a:p>
            <a:r>
              <a:rPr lang="mn-MN" b="1" dirty="0"/>
              <a:t>УДИРДЛАГЫН БАГ</a:t>
            </a:r>
            <a:endParaRPr lang="en-US" b="1" dirty="0"/>
          </a:p>
        </p:txBody>
      </p:sp>
    </p:spTree>
    <p:extLst>
      <p:ext uri="{BB962C8B-B14F-4D97-AF65-F5344CB8AC3E}">
        <p14:creationId xmlns:p14="http://schemas.microsoft.com/office/powerpoint/2010/main" val="30082038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381001"/>
            <a:ext cx="8001000" cy="369332"/>
          </a:xfrm>
          <a:prstGeom prst="rect">
            <a:avLst/>
          </a:prstGeom>
        </p:spPr>
        <p:txBody>
          <a:bodyPr wrap="square">
            <a:spAutoFit/>
          </a:bodyPr>
          <a:lstStyle/>
          <a:p>
            <a:r>
              <a:rPr lang="mn-MN" b="1" dirty="0"/>
              <a:t>ХӨХ ГАН </a:t>
            </a:r>
            <a:r>
              <a:rPr lang="mn-MN" b="1" dirty="0" smtClean="0"/>
              <a:t>ХК</a:t>
            </a:r>
            <a:r>
              <a:rPr lang="en-US" b="1" dirty="0" smtClean="0"/>
              <a:t>   </a:t>
            </a:r>
            <a:endParaRPr lang="en-US" b="1" dirty="0"/>
          </a:p>
        </p:txBody>
      </p:sp>
      <p:graphicFrame>
        <p:nvGraphicFramePr>
          <p:cNvPr id="5" name="Table 4"/>
          <p:cNvGraphicFramePr>
            <a:graphicFrameLocks noGrp="1"/>
          </p:cNvGraphicFramePr>
          <p:nvPr>
            <p:extLst>
              <p:ext uri="{D42A27DB-BD31-4B8C-83A1-F6EECF244321}">
                <p14:modId xmlns:p14="http://schemas.microsoft.com/office/powerpoint/2010/main" val="4198175429"/>
              </p:ext>
            </p:extLst>
          </p:nvPr>
        </p:nvGraphicFramePr>
        <p:xfrm>
          <a:off x="2590800" y="1447801"/>
          <a:ext cx="5029199" cy="2141564"/>
        </p:xfrm>
        <a:graphic>
          <a:graphicData uri="http://schemas.openxmlformats.org/drawingml/2006/table">
            <a:tbl>
              <a:tblPr>
                <a:tableStyleId>{EB344D84-9AFB-497E-A393-DC336BA19D2E}</a:tableStyleId>
              </a:tblPr>
              <a:tblGrid>
                <a:gridCol w="2321169"/>
                <a:gridCol w="1354015"/>
                <a:gridCol w="1354015"/>
              </a:tblGrid>
              <a:tr h="304799">
                <a:tc>
                  <a:txBody>
                    <a:bodyPr/>
                    <a:lstStyle/>
                    <a:p>
                      <a:pPr algn="l" fontAlgn="b"/>
                      <a:r>
                        <a:rPr lang="mn-MN" sz="1100" u="none" strike="noStrike">
                          <a:effectLst/>
                        </a:rPr>
                        <a:t>Санхүүгийгн байдал (сая төгрөг)</a:t>
                      </a:r>
                      <a:endParaRPr lang="mn-MN"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262395">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dirty="0">
                          <a:effectLst/>
                        </a:rPr>
                        <a:t>2016.04</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a:effectLst/>
                        </a:rPr>
                        <a:t>2017.02</a:t>
                      </a:r>
                      <a:endParaRPr lang="en-US" sz="1100" b="0" i="0" u="none" strike="noStrike">
                        <a:solidFill>
                          <a:srgbClr val="000000"/>
                        </a:solidFill>
                        <a:effectLst/>
                        <a:latin typeface="Calibri"/>
                      </a:endParaRPr>
                    </a:p>
                  </a:txBody>
                  <a:tcPr marL="9525" marR="9525" marT="9525" marB="0" anchor="b"/>
                </a:tc>
              </a:tr>
              <a:tr h="262395">
                <a:tc>
                  <a:txBody>
                    <a:bodyPr/>
                    <a:lstStyle/>
                    <a:p>
                      <a:pPr algn="l" fontAlgn="b"/>
                      <a:r>
                        <a:rPr lang="mn-MN" sz="1100" u="none" strike="noStrike">
                          <a:effectLst/>
                        </a:rPr>
                        <a:t>Эргэлтийн хөрөнгө</a:t>
                      </a:r>
                      <a:endParaRPr lang="mn-MN"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dirty="0">
                          <a:effectLst/>
                        </a:rPr>
                        <a:t>       5,504.3 </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a:effectLst/>
                        </a:rPr>
                        <a:t>       6,534.9 </a:t>
                      </a:r>
                      <a:endParaRPr lang="en-US" sz="1100" b="0" i="0" u="none" strike="noStrike">
                        <a:solidFill>
                          <a:srgbClr val="000000"/>
                        </a:solidFill>
                        <a:effectLst/>
                        <a:latin typeface="Calibri"/>
                      </a:endParaRPr>
                    </a:p>
                  </a:txBody>
                  <a:tcPr marL="9525" marR="9525" marT="9525" marB="0" anchor="b"/>
                </a:tc>
              </a:tr>
              <a:tr h="262395">
                <a:tc>
                  <a:txBody>
                    <a:bodyPr/>
                    <a:lstStyle/>
                    <a:p>
                      <a:pPr algn="l" fontAlgn="b"/>
                      <a:r>
                        <a:rPr lang="mn-MN" sz="1100" u="none" strike="noStrike">
                          <a:effectLst/>
                        </a:rPr>
                        <a:t>Эргэлтийн бус хөрөнгө</a:t>
                      </a:r>
                      <a:endParaRPr lang="mn-MN"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dirty="0">
                          <a:effectLst/>
                        </a:rPr>
                        <a:t>     25,596.3 </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a:effectLst/>
                        </a:rPr>
                        <a:t>     24,573.6 </a:t>
                      </a:r>
                      <a:endParaRPr lang="en-US" sz="1100" b="0" i="0" u="none" strike="noStrike">
                        <a:solidFill>
                          <a:srgbClr val="000000"/>
                        </a:solidFill>
                        <a:effectLst/>
                        <a:latin typeface="Calibri"/>
                      </a:endParaRPr>
                    </a:p>
                  </a:txBody>
                  <a:tcPr marL="9525" marR="9525" marT="9525" marB="0" anchor="b"/>
                </a:tc>
              </a:tr>
              <a:tr h="262395">
                <a:tc>
                  <a:txBody>
                    <a:bodyPr/>
                    <a:lstStyle/>
                    <a:p>
                      <a:pPr algn="r" fontAlgn="b"/>
                      <a:r>
                        <a:rPr lang="mn-MN" sz="1100" u="none" strike="noStrike">
                          <a:effectLst/>
                        </a:rPr>
                        <a:t>Нийт актив</a:t>
                      </a:r>
                      <a:endParaRPr lang="mn-MN"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dirty="0">
                          <a:effectLst/>
                        </a:rPr>
                        <a:t>     31,100.5 </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a:effectLst/>
                        </a:rPr>
                        <a:t>     31,108.5 </a:t>
                      </a:r>
                      <a:endParaRPr lang="en-US" sz="1100" b="0" i="0" u="none" strike="noStrike" dirty="0">
                        <a:solidFill>
                          <a:srgbClr val="000000"/>
                        </a:solidFill>
                        <a:effectLst/>
                        <a:latin typeface="Calibri"/>
                      </a:endParaRPr>
                    </a:p>
                  </a:txBody>
                  <a:tcPr marL="9525" marR="9525" marT="9525" marB="0" anchor="b"/>
                </a:tc>
              </a:tr>
              <a:tr h="262395">
                <a:tc>
                  <a:txBody>
                    <a:bodyPr/>
                    <a:lstStyle/>
                    <a:p>
                      <a:pPr algn="l" fontAlgn="b"/>
                      <a:r>
                        <a:rPr lang="mn-MN" sz="1100" u="none" strike="noStrike">
                          <a:effectLst/>
                        </a:rPr>
                        <a:t>Өр төлбөр </a:t>
                      </a:r>
                      <a:endParaRPr lang="mn-MN"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     14,031.9 </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dirty="0">
                          <a:effectLst/>
                        </a:rPr>
                        <a:t>     14,047.8 </a:t>
                      </a:r>
                      <a:endParaRPr lang="en-US" sz="1100" b="0" i="0" u="none" strike="noStrike" dirty="0">
                        <a:solidFill>
                          <a:srgbClr val="000000"/>
                        </a:solidFill>
                        <a:effectLst/>
                        <a:latin typeface="Calibri"/>
                      </a:endParaRPr>
                    </a:p>
                  </a:txBody>
                  <a:tcPr marL="9525" marR="9525" marT="9525" marB="0" anchor="b"/>
                </a:tc>
              </a:tr>
              <a:tr h="262395">
                <a:tc>
                  <a:txBody>
                    <a:bodyPr/>
                    <a:lstStyle/>
                    <a:p>
                      <a:pPr algn="l" fontAlgn="b"/>
                      <a:r>
                        <a:rPr lang="mn-MN" sz="1100" u="none" strike="noStrike">
                          <a:effectLst/>
                        </a:rPr>
                        <a:t>Эздийн өмч </a:t>
                      </a:r>
                      <a:endParaRPr lang="mn-MN"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     17,068.6 </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dirty="0">
                          <a:effectLst/>
                        </a:rPr>
                        <a:t>     17,060.7 </a:t>
                      </a:r>
                      <a:endParaRPr lang="en-US" sz="1100" b="0" i="0" u="none" strike="noStrike" dirty="0">
                        <a:solidFill>
                          <a:srgbClr val="000000"/>
                        </a:solidFill>
                        <a:effectLst/>
                        <a:latin typeface="Calibri"/>
                      </a:endParaRPr>
                    </a:p>
                  </a:txBody>
                  <a:tcPr marL="9525" marR="9525" marT="9525" marB="0" anchor="b"/>
                </a:tc>
              </a:tr>
              <a:tr h="262395">
                <a:tc>
                  <a:txBody>
                    <a:bodyPr/>
                    <a:lstStyle/>
                    <a:p>
                      <a:pPr algn="r" fontAlgn="b"/>
                      <a:r>
                        <a:rPr lang="mn-MN" sz="1100" u="none" strike="noStrike">
                          <a:effectLst/>
                        </a:rPr>
                        <a:t>Нийт пассив</a:t>
                      </a:r>
                      <a:endParaRPr lang="mn-MN"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dirty="0">
                          <a:effectLst/>
                        </a:rPr>
                        <a:t>     31,100.5 </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a:effectLst/>
                        </a:rPr>
                        <a:t>     31,108.5 </a:t>
                      </a:r>
                      <a:endParaRPr lang="en-US" sz="1100" b="0" i="0" u="none" strike="noStrike" dirty="0">
                        <a:solidFill>
                          <a:srgbClr val="000000"/>
                        </a:solidFill>
                        <a:effectLst/>
                        <a:latin typeface="Calibri"/>
                      </a:endParaRPr>
                    </a:p>
                  </a:txBody>
                  <a:tcPr marL="9525" marR="9525" marT="9525" marB="0" anchor="b"/>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816368484"/>
              </p:ext>
            </p:extLst>
          </p:nvPr>
        </p:nvGraphicFramePr>
        <p:xfrm>
          <a:off x="2654300" y="4191000"/>
          <a:ext cx="5041901" cy="1599565"/>
        </p:xfrm>
        <a:graphic>
          <a:graphicData uri="http://schemas.openxmlformats.org/drawingml/2006/table">
            <a:tbl>
              <a:tblPr>
                <a:tableStyleId>{6E25E649-3F16-4E02-A733-19D2CDBF48F0}</a:tableStyleId>
              </a:tblPr>
              <a:tblGrid>
                <a:gridCol w="3277235"/>
                <a:gridCol w="882333"/>
                <a:gridCol w="882333"/>
              </a:tblGrid>
              <a:tr h="177800">
                <a:tc>
                  <a:txBody>
                    <a:bodyPr/>
                    <a:lstStyle/>
                    <a:p>
                      <a:pPr algn="l" fontAlgn="b"/>
                      <a:r>
                        <a:rPr lang="mn-MN" sz="1100" u="none" strike="noStrike" dirty="0">
                          <a:effectLst/>
                        </a:rPr>
                        <a:t>Орлого үр дүн (сая төгрөг)</a:t>
                      </a:r>
                      <a:endParaRPr lang="mn-MN" sz="1100" b="0" i="0" u="none" strike="noStrike" dirty="0">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77800">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2016.04</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2017.02</a:t>
                      </a:r>
                      <a:endParaRPr lang="en-US" sz="1100" b="0" i="0" u="none" strike="noStrike">
                        <a:solidFill>
                          <a:srgbClr val="000000"/>
                        </a:solidFill>
                        <a:effectLst/>
                        <a:latin typeface="Calibri"/>
                      </a:endParaRPr>
                    </a:p>
                  </a:txBody>
                  <a:tcPr marL="9525" marR="9525" marT="9525" marB="0" anchor="b"/>
                </a:tc>
              </a:tr>
              <a:tr h="177800">
                <a:tc>
                  <a:txBody>
                    <a:bodyPr/>
                    <a:lstStyle/>
                    <a:p>
                      <a:pPr algn="l" fontAlgn="b"/>
                      <a:r>
                        <a:rPr lang="mn-MN" sz="1100" u="none" strike="noStrike">
                          <a:effectLst/>
                        </a:rPr>
                        <a:t>Борлуулалтын орлого</a:t>
                      </a:r>
                      <a:endParaRPr lang="mn-MN" sz="1100" b="0" i="0" u="none" strike="noStrike">
                        <a:solidFill>
                          <a:srgbClr val="000000"/>
                        </a:solidFill>
                        <a:effectLst/>
                        <a:latin typeface="Calibri"/>
                      </a:endParaRPr>
                    </a:p>
                  </a:txBody>
                  <a:tcPr marL="9525" marR="9525" marT="9525" marB="0" anchor="b"/>
                </a:tc>
                <a:tc>
                  <a:txBody>
                    <a:bodyPr/>
                    <a:lstStyle/>
                    <a:p>
                      <a:pPr algn="r" fontAlgn="b"/>
                      <a:r>
                        <a:rPr lang="mn-MN" sz="1100" b="0" i="0" u="none" strike="noStrike" dirty="0" smtClean="0">
                          <a:solidFill>
                            <a:srgbClr val="000000"/>
                          </a:solidFill>
                          <a:effectLst/>
                          <a:latin typeface="Calibri"/>
                        </a:rPr>
                        <a:t>-</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mn-MN" sz="1100" b="0" i="0" u="none" strike="noStrike" dirty="0" smtClean="0">
                          <a:solidFill>
                            <a:srgbClr val="000000"/>
                          </a:solidFill>
                          <a:effectLst/>
                          <a:latin typeface="Calibri"/>
                        </a:rPr>
                        <a:t>-</a:t>
                      </a:r>
                      <a:endParaRPr lang="en-US" sz="1100" b="0" i="0" u="none" strike="noStrike" dirty="0">
                        <a:solidFill>
                          <a:srgbClr val="000000"/>
                        </a:solidFill>
                        <a:effectLst/>
                        <a:latin typeface="Calibri"/>
                      </a:endParaRPr>
                    </a:p>
                  </a:txBody>
                  <a:tcPr marL="9525" marR="9525" marT="9525" marB="0" anchor="b"/>
                </a:tc>
              </a:tr>
              <a:tr h="177800">
                <a:tc>
                  <a:txBody>
                    <a:bodyPr/>
                    <a:lstStyle/>
                    <a:p>
                      <a:pPr algn="l" fontAlgn="b"/>
                      <a:r>
                        <a:rPr lang="mn-MN" sz="1100" u="none" strike="noStrike">
                          <a:effectLst/>
                        </a:rPr>
                        <a:t>Борлуулалтын өртөг</a:t>
                      </a:r>
                      <a:endParaRPr lang="mn-MN" sz="1100" b="0" i="0" u="none" strike="noStrike">
                        <a:solidFill>
                          <a:srgbClr val="000000"/>
                        </a:solidFill>
                        <a:effectLst/>
                        <a:latin typeface="Calibri"/>
                      </a:endParaRPr>
                    </a:p>
                  </a:txBody>
                  <a:tcPr marL="9525" marR="9525" marT="9525" marB="0" anchor="b"/>
                </a:tc>
                <a:tc>
                  <a:txBody>
                    <a:bodyPr/>
                    <a:lstStyle/>
                    <a:p>
                      <a:pPr algn="r" fontAlgn="b"/>
                      <a:r>
                        <a:rPr lang="mn-MN" sz="1100" b="0" i="0" u="none" strike="noStrike" dirty="0" smtClean="0">
                          <a:solidFill>
                            <a:srgbClr val="000000"/>
                          </a:solidFill>
                          <a:effectLst/>
                          <a:latin typeface="Calibri"/>
                        </a:rPr>
                        <a:t>-</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mn-MN" sz="1100" b="0" i="0" u="none" strike="noStrike" dirty="0" smtClean="0">
                          <a:solidFill>
                            <a:srgbClr val="000000"/>
                          </a:solidFill>
                          <a:effectLst/>
                          <a:latin typeface="Calibri"/>
                        </a:rPr>
                        <a:t>-</a:t>
                      </a:r>
                      <a:endParaRPr lang="en-US" sz="1100" b="0" i="0" u="none" strike="noStrike" dirty="0">
                        <a:solidFill>
                          <a:srgbClr val="000000"/>
                        </a:solidFill>
                        <a:effectLst/>
                        <a:latin typeface="Calibri"/>
                      </a:endParaRPr>
                    </a:p>
                  </a:txBody>
                  <a:tcPr marL="9525" marR="9525" marT="9525" marB="0" anchor="b"/>
                </a:tc>
              </a:tr>
              <a:tr h="127000">
                <a:tc>
                  <a:txBody>
                    <a:bodyPr/>
                    <a:lstStyle/>
                    <a:p>
                      <a:pPr algn="r" fontAlgn="b"/>
                      <a:r>
                        <a:rPr lang="mn-MN" sz="1100" u="none" strike="noStrike">
                          <a:effectLst/>
                        </a:rPr>
                        <a:t>Нйит ашиг</a:t>
                      </a:r>
                      <a:endParaRPr lang="mn-MN"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dirty="0">
                        <a:solidFill>
                          <a:srgbClr val="000000"/>
                        </a:solidFill>
                        <a:effectLst/>
                        <a:latin typeface="Calibri"/>
                      </a:endParaRPr>
                    </a:p>
                  </a:txBody>
                  <a:tcPr marL="9525" marR="9525" marT="9525" marB="0" anchor="b"/>
                </a:tc>
              </a:tr>
              <a:tr h="177800">
                <a:tc>
                  <a:txBody>
                    <a:bodyPr/>
                    <a:lstStyle/>
                    <a:p>
                      <a:pPr algn="l" fontAlgn="b"/>
                      <a:r>
                        <a:rPr lang="mn-MN" sz="1100" u="none" strike="noStrike">
                          <a:effectLst/>
                        </a:rPr>
                        <a:t>Борлуулалт маркетингийн зардл </a:t>
                      </a:r>
                      <a:endParaRPr lang="mn-MN"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77800">
                <a:tc>
                  <a:txBody>
                    <a:bodyPr/>
                    <a:lstStyle/>
                    <a:p>
                      <a:pPr algn="l" fontAlgn="b"/>
                      <a:r>
                        <a:rPr lang="mn-MN" sz="1100" u="none" strike="noStrike">
                          <a:effectLst/>
                        </a:rPr>
                        <a:t>Ерөнхий ба удирдлагын зардал</a:t>
                      </a:r>
                      <a:endParaRPr lang="mn-MN"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634.3</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7.8</a:t>
                      </a:r>
                      <a:endParaRPr lang="en-US" sz="1100" b="0" i="0" u="none" strike="noStrike">
                        <a:solidFill>
                          <a:srgbClr val="000000"/>
                        </a:solidFill>
                        <a:effectLst/>
                        <a:latin typeface="Calibri"/>
                      </a:endParaRPr>
                    </a:p>
                  </a:txBody>
                  <a:tcPr marL="9525" marR="9525" marT="9525" marB="0" anchor="b"/>
                </a:tc>
              </a:tr>
              <a:tr h="177800">
                <a:tc>
                  <a:txBody>
                    <a:bodyPr/>
                    <a:lstStyle/>
                    <a:p>
                      <a:pPr algn="l" fontAlgn="b"/>
                      <a:r>
                        <a:rPr lang="mn-MN" sz="1100" u="none" strike="noStrike">
                          <a:effectLst/>
                        </a:rPr>
                        <a:t>Гадаад валютын ханшийн орз /гарз/</a:t>
                      </a:r>
                      <a:endParaRPr lang="mn-MN"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77800">
                <a:tc>
                  <a:txBody>
                    <a:bodyPr/>
                    <a:lstStyle/>
                    <a:p>
                      <a:pPr algn="l" fontAlgn="b"/>
                      <a:r>
                        <a:rPr lang="mn-MN" sz="1100" u="none" strike="noStrike">
                          <a:effectLst/>
                        </a:rPr>
                        <a:t>Татвар төлөхийн өмнөх ашиг /алдагдал/</a:t>
                      </a:r>
                      <a:endParaRPr lang="mn-MN"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-634.3</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dirty="0">
                          <a:effectLst/>
                        </a:rPr>
                        <a:t>-7.8</a:t>
                      </a:r>
                      <a:endParaRPr lang="en-US" sz="1100" b="0" i="0" u="none" strike="noStrike" dirty="0">
                        <a:solidFill>
                          <a:srgbClr val="000000"/>
                        </a:solidFill>
                        <a:effectLst/>
                        <a:latin typeface="Calibri"/>
                      </a:endParaRPr>
                    </a:p>
                  </a:txBody>
                  <a:tcPr marL="9525" marR="9525" marT="9525" marB="0" anchor="b"/>
                </a:tc>
              </a:tr>
            </a:tbl>
          </a:graphicData>
        </a:graphic>
      </p:graphicFrame>
      <p:sp>
        <p:nvSpPr>
          <p:cNvPr id="2" name="Rectangle 1"/>
          <p:cNvSpPr/>
          <p:nvPr/>
        </p:nvSpPr>
        <p:spPr>
          <a:xfrm>
            <a:off x="4800600" y="366087"/>
            <a:ext cx="3560590" cy="369332"/>
          </a:xfrm>
          <a:prstGeom prst="rect">
            <a:avLst/>
          </a:prstGeom>
        </p:spPr>
        <p:txBody>
          <a:bodyPr wrap="none">
            <a:spAutoFit/>
          </a:bodyPr>
          <a:lstStyle/>
          <a:p>
            <a:r>
              <a:rPr lang="mn-MN" b="1" dirty="0"/>
              <a:t>САНХҮҮГИЙН МЭДЭЭЛЭЛ</a:t>
            </a:r>
            <a:endParaRPr lang="en-US" b="1" dirty="0"/>
          </a:p>
        </p:txBody>
      </p:sp>
      <p:sp>
        <p:nvSpPr>
          <p:cNvPr id="3" name="Rectangle 2"/>
          <p:cNvSpPr/>
          <p:nvPr/>
        </p:nvSpPr>
        <p:spPr>
          <a:xfrm>
            <a:off x="152400" y="1268994"/>
            <a:ext cx="2133600" cy="3323987"/>
          </a:xfrm>
          <a:prstGeom prst="rect">
            <a:avLst/>
          </a:prstGeom>
        </p:spPr>
        <p:txBody>
          <a:bodyPr wrap="square">
            <a:spAutoFit/>
          </a:bodyPr>
          <a:lstStyle/>
          <a:p>
            <a:pPr lvl="0" algn="ctr" fontAlgn="base">
              <a:spcBef>
                <a:spcPct val="0"/>
              </a:spcBef>
              <a:spcAft>
                <a:spcPct val="0"/>
              </a:spcAft>
            </a:pPr>
            <a:r>
              <a:rPr lang="mn-MN" sz="1400" b="1" dirty="0" smtClean="0">
                <a:latin typeface="Times New Roman" pitchFamily="18" charset="0"/>
                <a:ea typeface="Calibri" pitchFamily="34" charset="0"/>
                <a:cs typeface="Times New Roman" pitchFamily="18" charset="0"/>
              </a:rPr>
              <a:t>САНХҮҮГИЙН БАЙДЛЫН ТАЙЛАН</a:t>
            </a:r>
          </a:p>
          <a:p>
            <a:pPr lvl="0" algn="ctr" fontAlgn="base">
              <a:spcBef>
                <a:spcPct val="0"/>
              </a:spcBef>
              <a:spcAft>
                <a:spcPct val="0"/>
              </a:spcAft>
            </a:pPr>
            <a:endParaRPr lang="mn-MN" sz="1400" b="1" dirty="0">
              <a:latin typeface="Times New Roman" pitchFamily="18" charset="0"/>
              <a:ea typeface="Calibri" pitchFamily="34" charset="0"/>
              <a:cs typeface="Times New Roman" pitchFamily="18" charset="0"/>
            </a:endParaRPr>
          </a:p>
          <a:p>
            <a:pPr lvl="0" algn="ctr" fontAlgn="base">
              <a:spcBef>
                <a:spcPct val="0"/>
              </a:spcBef>
              <a:spcAft>
                <a:spcPct val="0"/>
              </a:spcAft>
            </a:pPr>
            <a:endParaRPr lang="mn-MN" sz="1400" b="1" dirty="0" smtClean="0">
              <a:latin typeface="Times New Roman" pitchFamily="18" charset="0"/>
              <a:ea typeface="Calibri" pitchFamily="34" charset="0"/>
              <a:cs typeface="Times New Roman" pitchFamily="18" charset="0"/>
            </a:endParaRPr>
          </a:p>
          <a:p>
            <a:pPr lvl="0" algn="ctr" fontAlgn="base">
              <a:spcBef>
                <a:spcPct val="0"/>
              </a:spcBef>
              <a:spcAft>
                <a:spcPct val="0"/>
              </a:spcAft>
            </a:pPr>
            <a:r>
              <a:rPr lang="mn-MN" sz="1400" b="1" dirty="0" smtClean="0">
                <a:latin typeface="Times New Roman" pitchFamily="18" charset="0"/>
                <a:cs typeface="Times New Roman" pitchFamily="18" charset="0"/>
              </a:rPr>
              <a:t>2015</a:t>
            </a:r>
            <a:r>
              <a:rPr lang="mn-MN" sz="1400" dirty="0" smtClean="0">
                <a:latin typeface="Times New Roman" pitchFamily="18" charset="0"/>
                <a:cs typeface="Times New Roman" pitchFamily="18" charset="0"/>
              </a:rPr>
              <a:t> оны хагас жилээс 2017 оны 3-р улирал хүртэл  хүртэл  </a:t>
            </a:r>
            <a:r>
              <a:rPr lang="mn-MN" sz="1400" dirty="0">
                <a:latin typeface="Times New Roman" pitchFamily="18" charset="0"/>
                <a:cs typeface="Times New Roman" pitchFamily="18" charset="0"/>
              </a:rPr>
              <a:t>санхүүгийн хямрал хүндэрлын улмаас сул зогсолт хийгээд </a:t>
            </a:r>
            <a:r>
              <a:rPr lang="mn-MN" sz="1400" dirty="0"/>
              <a:t>байна.</a:t>
            </a:r>
            <a:endParaRPr lang="mn-MN" sz="1400" b="1" dirty="0">
              <a:latin typeface="Times New Roman" pitchFamily="18" charset="0"/>
              <a:ea typeface="Calibri" pitchFamily="34" charset="0"/>
              <a:cs typeface="Times New Roman" pitchFamily="18" charset="0"/>
            </a:endParaRPr>
          </a:p>
          <a:p>
            <a:pPr lvl="0" algn="ctr" fontAlgn="base">
              <a:spcBef>
                <a:spcPct val="0"/>
              </a:spcBef>
              <a:spcAft>
                <a:spcPct val="0"/>
              </a:spcAft>
            </a:pPr>
            <a:endParaRPr lang="mn-MN" sz="1400" b="1" dirty="0" smtClean="0">
              <a:latin typeface="Times New Roman" pitchFamily="18" charset="0"/>
              <a:ea typeface="Calibri" pitchFamily="34" charset="0"/>
              <a:cs typeface="Times New Roman" pitchFamily="18" charset="0"/>
            </a:endParaRPr>
          </a:p>
          <a:p>
            <a:pPr lvl="0" algn="ctr" fontAlgn="base">
              <a:spcBef>
                <a:spcPct val="0"/>
              </a:spcBef>
              <a:spcAft>
                <a:spcPct val="0"/>
              </a:spcAft>
            </a:pPr>
            <a:endParaRPr lang="mn-MN" sz="1400" b="1" dirty="0">
              <a:latin typeface="Times New Roman" pitchFamily="18" charset="0"/>
              <a:ea typeface="Calibri" pitchFamily="34" charset="0"/>
              <a:cs typeface="Times New Roman" pitchFamily="18" charset="0"/>
            </a:endParaRPr>
          </a:p>
          <a:p>
            <a:pPr lvl="0" algn="ctr" fontAlgn="base">
              <a:spcBef>
                <a:spcPct val="0"/>
              </a:spcBef>
              <a:spcAft>
                <a:spcPct val="0"/>
              </a:spcAft>
            </a:pPr>
            <a:endParaRPr lang="mn-MN" sz="1400" b="1" dirty="0" smtClean="0">
              <a:latin typeface="Times New Roman" pitchFamily="18" charset="0"/>
              <a:ea typeface="Calibri" pitchFamily="34" charset="0"/>
              <a:cs typeface="Times New Roman" pitchFamily="18" charset="0"/>
            </a:endParaRPr>
          </a:p>
          <a:p>
            <a:pPr lvl="0" algn="ctr" fontAlgn="base">
              <a:spcBef>
                <a:spcPct val="0"/>
              </a:spcBef>
              <a:spcAft>
                <a:spcPct val="0"/>
              </a:spcAft>
            </a:pPr>
            <a:endParaRPr lang="mn-MN" sz="1400" b="1" dirty="0">
              <a:latin typeface="Times New Roman" pitchFamily="18" charset="0"/>
              <a:ea typeface="Calibri" pitchFamily="34" charset="0"/>
              <a:cs typeface="Times New Roman" pitchFamily="18" charset="0"/>
            </a:endParaRPr>
          </a:p>
          <a:p>
            <a:pPr lvl="0" algn="ctr" fontAlgn="base">
              <a:spcBef>
                <a:spcPct val="0"/>
              </a:spcBef>
              <a:spcAft>
                <a:spcPct val="0"/>
              </a:spcAft>
            </a:pPr>
            <a:endParaRPr lang="mn-MN" sz="1400" b="1" dirty="0">
              <a:latin typeface="Times New Roman" pitchFamily="18" charset="0"/>
              <a:ea typeface="Calibri" pitchFamily="34" charset="0"/>
              <a:cs typeface="Times New Roman" pitchFamily="18" charset="0"/>
            </a:endParaRPr>
          </a:p>
        </p:txBody>
      </p:sp>
    </p:spTree>
    <p:extLst>
      <p:ext uri="{BB962C8B-B14F-4D97-AF65-F5344CB8AC3E}">
        <p14:creationId xmlns:p14="http://schemas.microsoft.com/office/powerpoint/2010/main" val="38681505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609600"/>
            <a:ext cx="8229600" cy="369332"/>
          </a:xfrm>
          <a:prstGeom prst="rect">
            <a:avLst/>
          </a:prstGeom>
        </p:spPr>
        <p:txBody>
          <a:bodyPr wrap="square">
            <a:spAutoFit/>
          </a:bodyPr>
          <a:lstStyle/>
          <a:p>
            <a:r>
              <a:rPr lang="mn-MN" b="1" dirty="0"/>
              <a:t>ХӨХ ГАН ХК                          </a:t>
            </a:r>
            <a:r>
              <a:rPr lang="mn-MN" b="1" dirty="0" smtClean="0"/>
              <a:t>ХУВЬЦАА ЭЗЭМШИГЧИД МЭДЭЭЛЭЛ</a:t>
            </a:r>
            <a:endParaRPr lang="en-US" b="1" dirty="0"/>
          </a:p>
        </p:txBody>
      </p:sp>
      <p:graphicFrame>
        <p:nvGraphicFramePr>
          <p:cNvPr id="5" name="Table 4"/>
          <p:cNvGraphicFramePr>
            <a:graphicFrameLocks noGrp="1"/>
          </p:cNvGraphicFramePr>
          <p:nvPr>
            <p:extLst>
              <p:ext uri="{D42A27DB-BD31-4B8C-83A1-F6EECF244321}">
                <p14:modId xmlns:p14="http://schemas.microsoft.com/office/powerpoint/2010/main" val="1091205701"/>
              </p:ext>
            </p:extLst>
          </p:nvPr>
        </p:nvGraphicFramePr>
        <p:xfrm>
          <a:off x="2819400" y="1925598"/>
          <a:ext cx="5378450" cy="1892808"/>
        </p:xfrm>
        <a:graphic>
          <a:graphicData uri="http://schemas.openxmlformats.org/drawingml/2006/table">
            <a:tbl>
              <a:tblPr firstRow="1" firstCol="1" bandRow="1"/>
              <a:tblGrid>
                <a:gridCol w="3505200"/>
                <a:gridCol w="1873250"/>
              </a:tblGrid>
              <a:tr h="151765">
                <a:tc>
                  <a:txBody>
                    <a:bodyPr/>
                    <a:lstStyle/>
                    <a:p>
                      <a:pPr marL="0" marR="0" algn="just">
                        <a:lnSpc>
                          <a:spcPct val="115000"/>
                        </a:lnSpc>
                        <a:spcBef>
                          <a:spcPts val="0"/>
                        </a:spcBef>
                        <a:spcAft>
                          <a:spcPts val="0"/>
                        </a:spcAft>
                      </a:pPr>
                      <a:r>
                        <a:rPr lang="mn-MN" sz="1200" dirty="0">
                          <a:solidFill>
                            <a:srgbClr val="FFFFFF"/>
                          </a:solidFill>
                          <a:effectLst/>
                          <a:latin typeface="Times New Roman"/>
                          <a:ea typeface="Times New Roman"/>
                          <a:cs typeface="Times New Roman"/>
                        </a:rPr>
                        <a:t> </a:t>
                      </a:r>
                      <a:endParaRPr lang="en-US" sz="1100" dirty="0">
                        <a:effectLst/>
                        <a:latin typeface="Calibri"/>
                        <a:ea typeface="Calibri"/>
                        <a:cs typeface="Times New Roman"/>
                      </a:endParaRPr>
                    </a:p>
                  </a:txBody>
                  <a:tcPr marL="68580" marR="68580" marT="0" marB="0">
                    <a:lnL>
                      <a:noFill/>
                    </a:lnL>
                    <a:lnR>
                      <a:noFill/>
                    </a:lnR>
                    <a:lnT w="1905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mn-MN" sz="1200" b="1">
                          <a:solidFill>
                            <a:srgbClr val="000000"/>
                          </a:solidFill>
                          <a:effectLst/>
                          <a:latin typeface="Times New Roman"/>
                          <a:ea typeface="Times New Roman"/>
                          <a:cs typeface="Times New Roman"/>
                        </a:rPr>
                        <a:t>Эзэмшлийн хувь,%</a:t>
                      </a:r>
                      <a:endParaRPr lang="en-US" sz="1100">
                        <a:effectLst/>
                        <a:latin typeface="Calibri"/>
                        <a:ea typeface="Calibri"/>
                        <a:cs typeface="Times New Roman"/>
                      </a:endParaRPr>
                    </a:p>
                  </a:txBody>
                  <a:tcPr marL="68580" marR="68580" marT="0" marB="0">
                    <a:lnL>
                      <a:noFill/>
                    </a:lnL>
                    <a:lnR>
                      <a:noFill/>
                    </a:lnR>
                    <a:lnT w="1905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r>
              <a:tr h="160020">
                <a:tc>
                  <a:txBody>
                    <a:bodyPr/>
                    <a:lstStyle/>
                    <a:p>
                      <a:pPr marL="0" marR="0" algn="just">
                        <a:lnSpc>
                          <a:spcPct val="115000"/>
                        </a:lnSpc>
                        <a:spcBef>
                          <a:spcPts val="0"/>
                        </a:spcBef>
                        <a:spcAft>
                          <a:spcPts val="0"/>
                        </a:spcAft>
                      </a:pPr>
                      <a:r>
                        <a:rPr lang="mn-MN" sz="1200" b="1">
                          <a:solidFill>
                            <a:srgbClr val="000000"/>
                          </a:solidFill>
                          <a:effectLst/>
                          <a:latin typeface="Times New Roman"/>
                          <a:ea typeface="Calibri"/>
                          <a:cs typeface="Times New Roman"/>
                        </a:rPr>
                        <a:t>Бэрэн групп ХХК </a:t>
                      </a:r>
                      <a:endParaRPr lang="en-US" sz="1100">
                        <a:effectLst/>
                        <a:latin typeface="Calibri"/>
                        <a:ea typeface="Calibri"/>
                        <a:cs typeface="Times New Roman"/>
                      </a:endParaRPr>
                    </a:p>
                  </a:txBody>
                  <a:tcPr marL="68580" marR="68580" marT="0" marB="0">
                    <a:lnL>
                      <a:noFill/>
                    </a:lnL>
                    <a:lnR>
                      <a:noFill/>
                    </a:lnR>
                    <a:lnT w="12700" cap="flat" cmpd="sng" algn="ctr">
                      <a:solidFill>
                        <a:srgbClr val="008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mn-MN" sz="1200" b="1" dirty="0">
                          <a:solidFill>
                            <a:srgbClr val="000000"/>
                          </a:solidFill>
                          <a:effectLst/>
                          <a:latin typeface="Times New Roman"/>
                          <a:ea typeface="Calibri"/>
                          <a:cs typeface="Times New Roman"/>
                        </a:rPr>
                        <a:t>53</a:t>
                      </a:r>
                      <a:endParaRPr lang="en-US" sz="1100" dirty="0">
                        <a:effectLst/>
                        <a:latin typeface="Calibri"/>
                        <a:ea typeface="Calibri"/>
                        <a:cs typeface="Times New Roman"/>
                      </a:endParaRPr>
                    </a:p>
                  </a:txBody>
                  <a:tcPr marL="68580" marR="68580" marT="0" marB="0">
                    <a:lnL>
                      <a:noFill/>
                    </a:lnL>
                    <a:lnR>
                      <a:noFill/>
                    </a:lnR>
                    <a:lnT w="12700" cap="flat" cmpd="sng" algn="ctr">
                      <a:solidFill>
                        <a:srgbClr val="008000"/>
                      </a:solidFill>
                      <a:prstDash val="solid"/>
                      <a:round/>
                      <a:headEnd type="none" w="med" len="med"/>
                      <a:tailEnd type="none" w="med" len="med"/>
                    </a:lnT>
                    <a:lnB>
                      <a:noFill/>
                    </a:lnB>
                  </a:tcPr>
                </a:tc>
              </a:tr>
              <a:tr h="160020">
                <a:tc>
                  <a:txBody>
                    <a:bodyPr/>
                    <a:lstStyle/>
                    <a:p>
                      <a:pPr marL="0" marR="0" algn="just">
                        <a:lnSpc>
                          <a:spcPct val="115000"/>
                        </a:lnSpc>
                        <a:spcBef>
                          <a:spcPts val="0"/>
                        </a:spcBef>
                        <a:spcAft>
                          <a:spcPts val="0"/>
                        </a:spcAft>
                      </a:pPr>
                      <a:r>
                        <a:rPr lang="mn-MN" sz="1200" b="1" dirty="0">
                          <a:solidFill>
                            <a:srgbClr val="000000"/>
                          </a:solidFill>
                          <a:effectLst/>
                          <a:latin typeface="Times New Roman"/>
                          <a:ea typeface="Calibri"/>
                          <a:cs typeface="Times New Roman"/>
                        </a:rPr>
                        <a:t>Би Ди Сек ХХК</a:t>
                      </a:r>
                      <a:endParaRPr lang="en-US" sz="1100" dirty="0">
                        <a:effectLst/>
                        <a:latin typeface="Calibri"/>
                        <a:ea typeface="Calibri"/>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mn-MN" sz="1200" b="1" dirty="0">
                          <a:solidFill>
                            <a:srgbClr val="000000"/>
                          </a:solidFill>
                          <a:effectLst/>
                          <a:latin typeface="Times New Roman"/>
                          <a:ea typeface="Calibri"/>
                          <a:cs typeface="Times New Roman"/>
                        </a:rPr>
                        <a:t>24</a:t>
                      </a:r>
                      <a:endParaRPr lang="en-US" sz="1100" dirty="0">
                        <a:effectLst/>
                        <a:latin typeface="Calibri"/>
                        <a:ea typeface="Calibri"/>
                        <a:cs typeface="Times New Roman"/>
                      </a:endParaRPr>
                    </a:p>
                  </a:txBody>
                  <a:tcPr marL="68580" marR="68580" marT="0" marB="0">
                    <a:lnL>
                      <a:noFill/>
                    </a:lnL>
                    <a:lnR>
                      <a:noFill/>
                    </a:lnR>
                    <a:lnT>
                      <a:noFill/>
                    </a:lnT>
                    <a:lnB>
                      <a:noFill/>
                    </a:lnB>
                  </a:tcPr>
                </a:tc>
              </a:tr>
              <a:tr h="151765">
                <a:tc>
                  <a:txBody>
                    <a:bodyPr/>
                    <a:lstStyle/>
                    <a:p>
                      <a:pPr marL="0" marR="0" algn="just">
                        <a:lnSpc>
                          <a:spcPct val="115000"/>
                        </a:lnSpc>
                        <a:spcBef>
                          <a:spcPts val="0"/>
                        </a:spcBef>
                        <a:spcAft>
                          <a:spcPts val="0"/>
                        </a:spcAft>
                      </a:pPr>
                      <a:r>
                        <a:rPr lang="mn-MN" sz="1200" b="1" dirty="0">
                          <a:solidFill>
                            <a:srgbClr val="000000"/>
                          </a:solidFill>
                          <a:effectLst/>
                          <a:latin typeface="Times New Roman"/>
                          <a:ea typeface="Calibri"/>
                          <a:cs typeface="Times New Roman"/>
                        </a:rPr>
                        <a:t>Эм Ти И ХХК</a:t>
                      </a:r>
                      <a:endParaRPr lang="en-US" sz="1100" dirty="0">
                        <a:effectLst/>
                        <a:latin typeface="Calibri"/>
                        <a:ea typeface="Calibri"/>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mn-MN" sz="1200" b="1" dirty="0">
                          <a:solidFill>
                            <a:srgbClr val="000000"/>
                          </a:solidFill>
                          <a:effectLst/>
                          <a:latin typeface="Times New Roman"/>
                          <a:ea typeface="Calibri"/>
                          <a:cs typeface="Times New Roman"/>
                        </a:rPr>
                        <a:t>5</a:t>
                      </a:r>
                      <a:endParaRPr lang="en-US" sz="1100" dirty="0">
                        <a:effectLst/>
                        <a:latin typeface="Calibri"/>
                        <a:ea typeface="Calibri"/>
                        <a:cs typeface="Times New Roman"/>
                      </a:endParaRPr>
                    </a:p>
                  </a:txBody>
                  <a:tcPr marL="68580" marR="68580" marT="0" marB="0">
                    <a:lnL>
                      <a:noFill/>
                    </a:lnL>
                    <a:lnR>
                      <a:noFill/>
                    </a:lnR>
                    <a:lnT>
                      <a:noFill/>
                    </a:lnT>
                    <a:lnB>
                      <a:noFill/>
                    </a:lnB>
                  </a:tcPr>
                </a:tc>
              </a:tr>
              <a:tr h="204375">
                <a:tc>
                  <a:txBody>
                    <a:bodyPr/>
                    <a:lstStyle/>
                    <a:p>
                      <a:pPr marL="0" marR="0" algn="just">
                        <a:lnSpc>
                          <a:spcPct val="115000"/>
                        </a:lnSpc>
                        <a:spcBef>
                          <a:spcPts val="0"/>
                        </a:spcBef>
                        <a:spcAft>
                          <a:spcPts val="0"/>
                        </a:spcAft>
                      </a:pPr>
                      <a:r>
                        <a:rPr lang="mn-MN" sz="1200" b="1" dirty="0">
                          <a:solidFill>
                            <a:srgbClr val="000000"/>
                          </a:solidFill>
                          <a:effectLst/>
                          <a:latin typeface="Times New Roman"/>
                          <a:ea typeface="Calibri"/>
                          <a:cs typeface="Times New Roman"/>
                        </a:rPr>
                        <a:t>Д.Дагвадорж</a:t>
                      </a:r>
                      <a:endParaRPr lang="en-US" sz="1100" dirty="0">
                        <a:effectLst/>
                        <a:latin typeface="Calibri"/>
                        <a:ea typeface="Calibri"/>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mn-MN" sz="1200" b="1" dirty="0">
                          <a:solidFill>
                            <a:srgbClr val="000000"/>
                          </a:solidFill>
                          <a:effectLst/>
                          <a:latin typeface="Times New Roman"/>
                          <a:ea typeface="Calibri"/>
                          <a:cs typeface="Times New Roman"/>
                        </a:rPr>
                        <a:t>7</a:t>
                      </a:r>
                      <a:endParaRPr lang="en-US" sz="1100" dirty="0">
                        <a:effectLst/>
                        <a:latin typeface="Calibri"/>
                        <a:ea typeface="Calibri"/>
                        <a:cs typeface="Times New Roman"/>
                      </a:endParaRPr>
                    </a:p>
                  </a:txBody>
                  <a:tcPr marL="68580" marR="68580" marT="0" marB="0">
                    <a:lnL>
                      <a:noFill/>
                    </a:lnL>
                    <a:lnR>
                      <a:noFill/>
                    </a:lnR>
                    <a:lnT>
                      <a:noFill/>
                    </a:lnT>
                    <a:lnB>
                      <a:noFill/>
                    </a:lnB>
                  </a:tcPr>
                </a:tc>
              </a:tr>
              <a:tr h="151765">
                <a:tc>
                  <a:txBody>
                    <a:bodyPr/>
                    <a:lstStyle/>
                    <a:p>
                      <a:pPr marL="0" marR="0" algn="just">
                        <a:lnSpc>
                          <a:spcPct val="115000"/>
                        </a:lnSpc>
                        <a:spcBef>
                          <a:spcPts val="0"/>
                        </a:spcBef>
                        <a:spcAft>
                          <a:spcPts val="0"/>
                        </a:spcAft>
                      </a:pPr>
                      <a:r>
                        <a:rPr lang="en-US" sz="1200" b="1">
                          <a:solidFill>
                            <a:srgbClr val="000000"/>
                          </a:solidFill>
                          <a:effectLst/>
                          <a:latin typeface="Times New Roman"/>
                          <a:ea typeface="Calibri"/>
                          <a:cs typeface="Times New Roman"/>
                        </a:rPr>
                        <a:t>Firebird</a:t>
                      </a:r>
                      <a:endParaRPr lang="en-US" sz="1100">
                        <a:effectLst/>
                        <a:latin typeface="Calibri"/>
                        <a:ea typeface="Calibri"/>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mn-MN" sz="1200" b="1" dirty="0">
                          <a:solidFill>
                            <a:srgbClr val="000000"/>
                          </a:solidFill>
                          <a:effectLst/>
                          <a:latin typeface="Times New Roman"/>
                          <a:ea typeface="Calibri"/>
                          <a:cs typeface="Times New Roman"/>
                        </a:rPr>
                        <a:t>9</a:t>
                      </a:r>
                      <a:endParaRPr lang="en-US" sz="1100" dirty="0">
                        <a:effectLst/>
                        <a:latin typeface="Calibri"/>
                        <a:ea typeface="Calibri"/>
                        <a:cs typeface="Times New Roman"/>
                      </a:endParaRPr>
                    </a:p>
                  </a:txBody>
                  <a:tcPr marL="68580" marR="68580" marT="0" marB="0">
                    <a:lnL>
                      <a:noFill/>
                    </a:lnL>
                    <a:lnR>
                      <a:noFill/>
                    </a:lnR>
                    <a:lnT>
                      <a:noFill/>
                    </a:lnT>
                    <a:lnB>
                      <a:noFill/>
                    </a:lnB>
                  </a:tcPr>
                </a:tc>
              </a:tr>
              <a:tr h="160020">
                <a:tc>
                  <a:txBody>
                    <a:bodyPr/>
                    <a:lstStyle/>
                    <a:p>
                      <a:pPr marL="0" marR="0" algn="just">
                        <a:lnSpc>
                          <a:spcPct val="115000"/>
                        </a:lnSpc>
                        <a:spcBef>
                          <a:spcPts val="0"/>
                        </a:spcBef>
                        <a:spcAft>
                          <a:spcPts val="0"/>
                        </a:spcAft>
                      </a:pPr>
                      <a:r>
                        <a:rPr lang="mn-MN" sz="1200" b="1">
                          <a:solidFill>
                            <a:srgbClr val="000000"/>
                          </a:solidFill>
                          <a:effectLst/>
                          <a:latin typeface="Times New Roman"/>
                          <a:ea typeface="Calibri"/>
                          <a:cs typeface="Times New Roman"/>
                        </a:rPr>
                        <a:t>Голомт банк</a:t>
                      </a:r>
                      <a:endParaRPr lang="en-US" sz="1100">
                        <a:effectLst/>
                        <a:latin typeface="Calibri"/>
                        <a:ea typeface="Calibri"/>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mn-MN" sz="1200" b="1" dirty="0">
                          <a:solidFill>
                            <a:srgbClr val="000000"/>
                          </a:solidFill>
                          <a:effectLst/>
                          <a:latin typeface="Times New Roman"/>
                          <a:ea typeface="Calibri"/>
                          <a:cs typeface="Times New Roman"/>
                        </a:rPr>
                        <a:t>1</a:t>
                      </a:r>
                      <a:endParaRPr lang="en-US" sz="1100" dirty="0">
                        <a:effectLst/>
                        <a:latin typeface="Calibri"/>
                        <a:ea typeface="Calibri"/>
                        <a:cs typeface="Times New Roman"/>
                      </a:endParaRPr>
                    </a:p>
                  </a:txBody>
                  <a:tcPr marL="68580" marR="68580" marT="0" marB="0">
                    <a:lnL>
                      <a:noFill/>
                    </a:lnL>
                    <a:lnR>
                      <a:noFill/>
                    </a:lnR>
                    <a:lnT>
                      <a:noFill/>
                    </a:lnT>
                    <a:lnB>
                      <a:noFill/>
                    </a:lnB>
                  </a:tcPr>
                </a:tc>
              </a:tr>
              <a:tr h="160020">
                <a:tc>
                  <a:txBody>
                    <a:bodyPr/>
                    <a:lstStyle/>
                    <a:p>
                      <a:pPr marL="0" marR="0" algn="just">
                        <a:lnSpc>
                          <a:spcPct val="115000"/>
                        </a:lnSpc>
                        <a:spcBef>
                          <a:spcPts val="0"/>
                        </a:spcBef>
                        <a:spcAft>
                          <a:spcPts val="0"/>
                        </a:spcAft>
                      </a:pPr>
                      <a:r>
                        <a:rPr lang="mn-MN" sz="1200" b="1">
                          <a:solidFill>
                            <a:srgbClr val="000000"/>
                          </a:solidFill>
                          <a:effectLst/>
                          <a:latin typeface="Times New Roman"/>
                          <a:ea typeface="Calibri"/>
                          <a:cs typeface="Times New Roman"/>
                        </a:rPr>
                        <a:t> </a:t>
                      </a:r>
                      <a:endParaRPr lang="en-US" sz="1100">
                        <a:effectLst/>
                        <a:latin typeface="Calibri"/>
                        <a:ea typeface="Calibri"/>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mn-MN" sz="1200" b="1" dirty="0">
                          <a:solidFill>
                            <a:srgbClr val="000000"/>
                          </a:solidFill>
                          <a:effectLst/>
                          <a:latin typeface="Times New Roman"/>
                          <a:ea typeface="Calibri"/>
                          <a:cs typeface="Times New Roman"/>
                        </a:rPr>
                        <a:t> </a:t>
                      </a:r>
                      <a:endParaRPr lang="en-US" sz="1100" dirty="0">
                        <a:effectLst/>
                        <a:latin typeface="Calibri"/>
                        <a:ea typeface="Calibri"/>
                        <a:cs typeface="Times New Roman"/>
                      </a:endParaRPr>
                    </a:p>
                  </a:txBody>
                  <a:tcPr marL="68580" marR="68580" marT="0" marB="0">
                    <a:lnL>
                      <a:noFill/>
                    </a:lnL>
                    <a:lnR>
                      <a:noFill/>
                    </a:lnR>
                    <a:lnT>
                      <a:noFill/>
                    </a:lnT>
                    <a:lnB>
                      <a:noFill/>
                    </a:lnB>
                  </a:tcPr>
                </a:tc>
              </a:tr>
              <a:tr h="151765">
                <a:tc>
                  <a:txBody>
                    <a:bodyPr/>
                    <a:lstStyle/>
                    <a:p>
                      <a:pPr marL="0" marR="0" algn="just">
                        <a:lnSpc>
                          <a:spcPct val="115000"/>
                        </a:lnSpc>
                        <a:spcBef>
                          <a:spcPts val="0"/>
                        </a:spcBef>
                        <a:spcAft>
                          <a:spcPts val="0"/>
                        </a:spcAft>
                      </a:pPr>
                      <a:r>
                        <a:rPr lang="mn-MN" sz="1200" b="1">
                          <a:solidFill>
                            <a:srgbClr val="000000"/>
                          </a:solidFill>
                          <a:effectLst/>
                          <a:latin typeface="Times New Roman"/>
                          <a:ea typeface="Calibri"/>
                          <a:cs typeface="Times New Roman"/>
                        </a:rPr>
                        <a:t>Нийт дүн</a:t>
                      </a:r>
                      <a:endParaRPr lang="en-US" sz="1100">
                        <a:effectLst/>
                        <a:latin typeface="Calibri"/>
                        <a:ea typeface="Calibri"/>
                        <a:cs typeface="Times New Roman"/>
                      </a:endParaRPr>
                    </a:p>
                  </a:txBody>
                  <a:tcPr marL="68580" marR="68580" marT="0" marB="0">
                    <a:lnL>
                      <a:noFill/>
                    </a:lnL>
                    <a:lnR>
                      <a:noFill/>
                    </a:lnR>
                    <a:lnT>
                      <a:noFill/>
                    </a:lnT>
                    <a:lnB w="19050" cap="flat" cmpd="sng" algn="ctr">
                      <a:solidFill>
                        <a:srgbClr val="008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mn-MN" sz="1200" b="1" dirty="0">
                          <a:solidFill>
                            <a:srgbClr val="000000"/>
                          </a:solidFill>
                          <a:effectLst/>
                          <a:latin typeface="Times New Roman"/>
                          <a:ea typeface="Calibri"/>
                          <a:cs typeface="Times New Roman"/>
                        </a:rPr>
                        <a:t>100</a:t>
                      </a:r>
                      <a:endParaRPr lang="en-US" sz="1100" dirty="0">
                        <a:effectLst/>
                        <a:latin typeface="Calibri"/>
                        <a:ea typeface="Calibri"/>
                        <a:cs typeface="Times New Roman"/>
                      </a:endParaRPr>
                    </a:p>
                  </a:txBody>
                  <a:tcPr marL="68580" marR="68580" marT="0" marB="0">
                    <a:lnL>
                      <a:noFill/>
                    </a:lnL>
                    <a:lnR>
                      <a:noFill/>
                    </a:lnR>
                    <a:lnT>
                      <a:noFill/>
                    </a:lnT>
                    <a:lnB w="19050" cap="flat" cmpd="sng" algn="ctr">
                      <a:solidFill>
                        <a:srgbClr val="008000"/>
                      </a:solidFill>
                      <a:prstDash val="solid"/>
                      <a:round/>
                      <a:headEnd type="none" w="med" len="med"/>
                      <a:tailEnd type="none" w="med" len="med"/>
                    </a:lnB>
                  </a:tcPr>
                </a:tc>
              </a:tr>
            </a:tbl>
          </a:graphicData>
        </a:graphic>
      </p:graphicFrame>
      <p:sp>
        <p:nvSpPr>
          <p:cNvPr id="6" name="Rectangle 1"/>
          <p:cNvSpPr>
            <a:spLocks noChangeArrowheads="1"/>
          </p:cNvSpPr>
          <p:nvPr/>
        </p:nvSpPr>
        <p:spPr bwMode="auto">
          <a:xfrm>
            <a:off x="445883" y="1524000"/>
            <a:ext cx="213360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mn-MN"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ХУВЬ НИЙЛҮҮЛЭГЧИД</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1339241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609600"/>
            <a:ext cx="8458200" cy="369332"/>
          </a:xfrm>
          <a:prstGeom prst="rect">
            <a:avLst/>
          </a:prstGeom>
        </p:spPr>
        <p:txBody>
          <a:bodyPr wrap="square">
            <a:spAutoFit/>
          </a:bodyPr>
          <a:lstStyle/>
          <a:p>
            <a:r>
              <a:rPr lang="mn-MN" b="1" dirty="0"/>
              <a:t>ХӨХ ГАН </a:t>
            </a:r>
            <a:r>
              <a:rPr lang="mn-MN" b="1" dirty="0" smtClean="0"/>
              <a:t>ХК</a:t>
            </a:r>
            <a:endParaRPr lang="en-US" b="1" dirty="0"/>
          </a:p>
        </p:txBody>
      </p:sp>
      <p:sp>
        <p:nvSpPr>
          <p:cNvPr id="5" name="Rectangle 1"/>
          <p:cNvSpPr>
            <a:spLocks noChangeArrowheads="1"/>
          </p:cNvSpPr>
          <p:nvPr/>
        </p:nvSpPr>
        <p:spPr bwMode="auto">
          <a:xfrm>
            <a:off x="92044" y="1676400"/>
            <a:ext cx="2133600" cy="2492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mn-MN"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ХУВЬЦААНЫ</a:t>
            </a:r>
            <a:r>
              <a:rPr kumimoji="0" lang="mn-MN" sz="1200" b="1"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АРИЛЖАА,ЗАХ ЗЭЭЛИЙН ҮНЭЛГЭЭ</a:t>
            </a:r>
          </a:p>
          <a:p>
            <a:pPr marL="0" marR="0" lvl="0" indent="0" algn="ctr" defTabSz="914400" rtl="0" eaLnBrk="1" fontAlgn="base" latinLnBrk="0" hangingPunct="1">
              <a:lnSpc>
                <a:spcPct val="100000"/>
              </a:lnSpc>
              <a:spcBef>
                <a:spcPct val="0"/>
              </a:spcBef>
              <a:spcAft>
                <a:spcPct val="0"/>
              </a:spcAft>
              <a:buClrTx/>
              <a:buSzTx/>
              <a:buFontTx/>
              <a:buNone/>
              <a:tabLst/>
            </a:pPr>
            <a:endParaRPr lang="mn-MN" sz="1200" b="1" dirty="0">
              <a:latin typeface="Times New Roman" pitchFamily="18"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mn-MN" sz="1200" b="1" i="0" u="none" strike="noStrike" cap="none" normalizeH="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mn-MN" sz="1200" b="1" dirty="0">
              <a:latin typeface="Times New Roman" pitchFamily="18"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mn-MN" sz="1200" b="1" i="0" u="none" strike="noStrike" cap="none" normalizeH="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mn-MN" sz="1200" b="1" dirty="0">
              <a:latin typeface="Times New Roman" pitchFamily="18"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mn-MN" sz="1200" b="1" i="0" u="none" strike="noStrike" cap="none" normalizeH="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mn-MN" sz="1200" b="1" baseline="0" dirty="0">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mn-MN" sz="1200" b="1" i="0" u="none" strike="noStrike" cap="none" normalizeH="0" dirty="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6146" name="Picture 2" descr="C:\Users\Enkhee\Desktop\amChart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5644" y="3505200"/>
            <a:ext cx="6240026" cy="27432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Table 5"/>
          <p:cNvGraphicFramePr>
            <a:graphicFrameLocks noGrp="1"/>
          </p:cNvGraphicFramePr>
          <p:nvPr>
            <p:extLst>
              <p:ext uri="{D42A27DB-BD31-4B8C-83A1-F6EECF244321}">
                <p14:modId xmlns:p14="http://schemas.microsoft.com/office/powerpoint/2010/main" val="3098100714"/>
              </p:ext>
            </p:extLst>
          </p:nvPr>
        </p:nvGraphicFramePr>
        <p:xfrm>
          <a:off x="2819400" y="1804017"/>
          <a:ext cx="5105400" cy="1408629"/>
        </p:xfrm>
        <a:graphic>
          <a:graphicData uri="http://schemas.openxmlformats.org/drawingml/2006/table">
            <a:tbl>
              <a:tblPr>
                <a:tableStyleId>{6E25E649-3F16-4E02-A733-19D2CDBF48F0}</a:tableStyleId>
              </a:tblPr>
              <a:tblGrid>
                <a:gridCol w="2835576"/>
                <a:gridCol w="1134912"/>
                <a:gridCol w="1134912"/>
              </a:tblGrid>
              <a:tr h="195278">
                <a:tc>
                  <a:txBody>
                    <a:bodyPr/>
                    <a:lstStyle/>
                    <a:p>
                      <a:pPr algn="l" fontAlgn="b"/>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a:effectLst/>
                        </a:rPr>
                        <a:t>2016.04</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a:effectLst/>
                        </a:rPr>
                        <a:t>2017.02</a:t>
                      </a:r>
                      <a:endParaRPr lang="en-US" sz="1100" b="0" i="0" u="none" strike="noStrike">
                        <a:solidFill>
                          <a:srgbClr val="000000"/>
                        </a:solidFill>
                        <a:effectLst/>
                        <a:latin typeface="Calibri"/>
                      </a:endParaRPr>
                    </a:p>
                  </a:txBody>
                  <a:tcPr marL="9525" marR="9525" marT="9525" marB="0" anchor="b"/>
                </a:tc>
              </a:tr>
              <a:tr h="434273">
                <a:tc>
                  <a:txBody>
                    <a:bodyPr/>
                    <a:lstStyle/>
                    <a:p>
                      <a:pPr algn="l" fontAlgn="b"/>
                      <a:r>
                        <a:rPr lang="mn-MN" sz="1100" u="none" strike="noStrike" dirty="0">
                          <a:effectLst/>
                        </a:rPr>
                        <a:t>Хаалтын ханш,төгрөг</a:t>
                      </a:r>
                      <a:endParaRPr lang="mn-MN"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a:effectLst/>
                        </a:rPr>
                        <a:t>                       66.95 </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a:effectLst/>
                        </a:rPr>
                        <a:t>                          80.0 </a:t>
                      </a:r>
                      <a:endParaRPr lang="en-US" sz="1100" b="0" i="0" u="none" strike="noStrike" dirty="0">
                        <a:solidFill>
                          <a:srgbClr val="000000"/>
                        </a:solidFill>
                        <a:effectLst/>
                        <a:latin typeface="Calibri"/>
                      </a:endParaRPr>
                    </a:p>
                  </a:txBody>
                  <a:tcPr marL="9525" marR="9525" marT="9525" marB="0" anchor="b"/>
                </a:tc>
              </a:tr>
              <a:tr h="434273">
                <a:tc>
                  <a:txBody>
                    <a:bodyPr/>
                    <a:lstStyle/>
                    <a:p>
                      <a:pPr algn="l" fontAlgn="b"/>
                      <a:r>
                        <a:rPr lang="mn-MN" sz="1100" u="none" strike="noStrike">
                          <a:effectLst/>
                        </a:rPr>
                        <a:t>Хувьцааны тоо</a:t>
                      </a:r>
                      <a:endParaRPr lang="mn-MN"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       101,317,557.0 </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dirty="0">
                          <a:effectLst/>
                        </a:rPr>
                        <a:t>       101,317,557.0 </a:t>
                      </a:r>
                      <a:endParaRPr lang="en-US" sz="1100" b="0" i="0" u="none" strike="noStrike" dirty="0">
                        <a:solidFill>
                          <a:srgbClr val="000000"/>
                        </a:solidFill>
                        <a:effectLst/>
                        <a:latin typeface="Calibri"/>
                      </a:endParaRPr>
                    </a:p>
                  </a:txBody>
                  <a:tcPr marL="9525" marR="9525" marT="9525" marB="0" anchor="b"/>
                </a:tc>
              </a:tr>
              <a:tr h="332560">
                <a:tc>
                  <a:txBody>
                    <a:bodyPr/>
                    <a:lstStyle/>
                    <a:p>
                      <a:pPr algn="l" fontAlgn="b"/>
                      <a:r>
                        <a:rPr lang="mn-MN" sz="1100" u="none" strike="noStrike">
                          <a:effectLst/>
                        </a:rPr>
                        <a:t>Нийт үнийн дүн ,сая төгрөг</a:t>
                      </a:r>
                      <a:endParaRPr lang="mn-MN"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                    6,783.2 </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dirty="0">
                          <a:effectLst/>
                        </a:rPr>
                        <a:t>                    8,105.4 </a:t>
                      </a:r>
                      <a:endParaRPr lang="en-US" sz="1100" b="0" i="0" u="none" strike="noStrike" dirty="0">
                        <a:solidFill>
                          <a:srgbClr val="000000"/>
                        </a:solidFill>
                        <a:effectLst/>
                        <a:latin typeface="Calibri"/>
                      </a:endParaRPr>
                    </a:p>
                  </a:txBody>
                  <a:tcPr marL="9525" marR="9525" marT="9525" marB="0" anchor="b"/>
                </a:tc>
              </a:tr>
            </a:tbl>
          </a:graphicData>
        </a:graphic>
      </p:graphicFrame>
      <p:sp>
        <p:nvSpPr>
          <p:cNvPr id="2" name="Rectangle 1"/>
          <p:cNvSpPr/>
          <p:nvPr/>
        </p:nvSpPr>
        <p:spPr>
          <a:xfrm>
            <a:off x="6324600" y="533400"/>
            <a:ext cx="1430200" cy="369332"/>
          </a:xfrm>
          <a:prstGeom prst="rect">
            <a:avLst/>
          </a:prstGeom>
        </p:spPr>
        <p:txBody>
          <a:bodyPr wrap="none">
            <a:spAutoFit/>
          </a:bodyPr>
          <a:lstStyle/>
          <a:p>
            <a:r>
              <a:rPr lang="mn-MN" b="1" dirty="0"/>
              <a:t>ХУВЬЦАА</a:t>
            </a:r>
            <a:endParaRPr lang="en-US" b="1" dirty="0"/>
          </a:p>
        </p:txBody>
      </p:sp>
    </p:spTree>
    <p:extLst>
      <p:ext uri="{BB962C8B-B14F-4D97-AF65-F5344CB8AC3E}">
        <p14:creationId xmlns:p14="http://schemas.microsoft.com/office/powerpoint/2010/main" val="9089894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19400"/>
            <a:ext cx="7467600" cy="1143000"/>
          </a:xfrm>
        </p:spPr>
        <p:txBody>
          <a:bodyPr/>
          <a:lstStyle/>
          <a:p>
            <a:r>
              <a:rPr lang="mn-MN" b="1" i="1" dirty="0" smtClean="0"/>
              <a:t>Анхаарал хандуулсанд баярлалаа</a:t>
            </a:r>
            <a:endParaRPr lang="en-US" b="1" i="1" dirty="0"/>
          </a:p>
        </p:txBody>
      </p:sp>
    </p:spTree>
    <p:extLst>
      <p:ext uri="{BB962C8B-B14F-4D97-AF65-F5344CB8AC3E}">
        <p14:creationId xmlns:p14="http://schemas.microsoft.com/office/powerpoint/2010/main" val="204733773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308</TotalTime>
  <Words>459</Words>
  <Application>Microsoft Office PowerPoint</Application>
  <PresentationFormat>On-screen Show (4:3)</PresentationFormat>
  <Paragraphs>138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Oriel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Анхаарал хандуулсанд баярлалаа</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Enkhee</dc:creator>
  <cp:lastModifiedBy>Enkhee</cp:lastModifiedBy>
  <cp:revision>21</cp:revision>
  <dcterms:created xsi:type="dcterms:W3CDTF">2017-08-10T03:56:36Z</dcterms:created>
  <dcterms:modified xsi:type="dcterms:W3CDTF">2017-08-11T07:09:00Z</dcterms:modified>
</cp:coreProperties>
</file>