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8"/>
  </p:notesMasterIdLst>
  <p:handoutMasterIdLst>
    <p:handoutMasterId r:id="rId19"/>
  </p:handoutMasterIdLst>
  <p:sldIdLst>
    <p:sldId id="268" r:id="rId2"/>
    <p:sldId id="259" r:id="rId3"/>
    <p:sldId id="271" r:id="rId4"/>
    <p:sldId id="260" r:id="rId5"/>
    <p:sldId id="269" r:id="rId6"/>
    <p:sldId id="272" r:id="rId7"/>
    <p:sldId id="273" r:id="rId8"/>
    <p:sldId id="275" r:id="rId9"/>
    <p:sldId id="274" r:id="rId10"/>
    <p:sldId id="276" r:id="rId11"/>
    <p:sldId id="277" r:id="rId12"/>
    <p:sldId id="278" r:id="rId13"/>
    <p:sldId id="282" r:id="rId14"/>
    <p:sldId id="279" r:id="rId15"/>
    <p:sldId id="280"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597"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774"/>
    <a:srgbClr val="FF3300"/>
    <a:srgbClr val="000000"/>
    <a:srgbClr val="0937C9"/>
    <a:srgbClr val="3F3F3F"/>
    <a:srgbClr val="014067"/>
    <a:srgbClr val="014E7D"/>
    <a:srgbClr val="013657"/>
    <a:srgbClr val="01456F"/>
    <a:srgbClr val="014B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537" autoAdjust="0"/>
  </p:normalViewPr>
  <p:slideViewPr>
    <p:cSldViewPr snapToGrid="0" showGuides="1">
      <p:cViewPr varScale="1">
        <p:scale>
          <a:sx n="85" d="100"/>
          <a:sy n="85" d="100"/>
        </p:scale>
        <p:origin x="774" y="84"/>
      </p:cViewPr>
      <p:guideLst>
        <p:guide pos="3840"/>
        <p:guide pos="597"/>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63" d="100"/>
          <a:sy n="63"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D:\FICD\2018\Performance\Guitsetgel%202018%20onii%206-r%20sa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baseline="0">
                <a:solidFill>
                  <a:srgbClr val="002774"/>
                </a:solidFill>
                <a:latin typeface="Times New Roman Mon" panose="02020500000000000000" pitchFamily="18" charset="0"/>
                <a:ea typeface="+mn-ea"/>
                <a:cs typeface="+mn-cs"/>
              </a:defRPr>
            </a:pPr>
            <a:r>
              <a:rPr lang="mn-MN" dirty="0">
                <a:solidFill>
                  <a:srgbClr val="002774"/>
                </a:solidFill>
              </a:rPr>
              <a:t>ҮЙЛДВЭРЛЭЛИЙН ГҮЙЦЭТГЭЛ</a:t>
            </a:r>
            <a:endParaRPr lang="en-US" dirty="0">
              <a:solidFill>
                <a:srgbClr val="002774"/>
              </a:solidFill>
            </a:endParaRPr>
          </a:p>
        </c:rich>
      </c:tx>
      <c:layout>
        <c:manualLayout>
          <c:xMode val="edge"/>
          <c:yMode val="edge"/>
          <c:x val="0.35724922330622721"/>
          <c:y val="2.2342748950456355E-2"/>
        </c:manualLayout>
      </c:layout>
      <c:overlay val="0"/>
      <c:spPr>
        <a:noFill/>
        <a:ln>
          <a:noFill/>
        </a:ln>
        <a:effectLst/>
      </c:spPr>
      <c:txPr>
        <a:bodyPr rot="0" spcFirstLastPara="1" vertOverflow="ellipsis" vert="horz" wrap="square" anchor="ctr" anchorCtr="1"/>
        <a:lstStyle/>
        <a:p>
          <a:pPr>
            <a:defRPr sz="1320" b="1" i="0" u="none" strike="noStrike" kern="1200" baseline="0">
              <a:solidFill>
                <a:srgbClr val="002774"/>
              </a:solidFill>
              <a:latin typeface="Times New Roman Mon" panose="02020500000000000000" pitchFamily="18" charset="0"/>
              <a:ea typeface="+mn-ea"/>
              <a:cs typeface="+mn-cs"/>
            </a:defRPr>
          </a:pPr>
          <a:endParaRPr lang="en-US"/>
        </a:p>
      </c:txPr>
    </c:title>
    <c:autoTitleDeleted val="0"/>
    <c:plotArea>
      <c:layout/>
      <c:barChart>
        <c:barDir val="col"/>
        <c:grouping val="clustered"/>
        <c:varyColors val="0"/>
        <c:ser>
          <c:idx val="0"/>
          <c:order val="0"/>
          <c:tx>
            <c:strRef>
              <c:f>'Үйлдвэрлэл by month'!$AD$49</c:f>
              <c:strCache>
                <c:ptCount val="1"/>
                <c:pt idx="0">
                  <c:v>2017 оны гүйцэтгэл</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Mon" panose="02020500000000000000"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'Үйлдвэрлэл by month'!$AB$50:$AC$53</c:f>
              <c:strCache>
                <c:ptCount val="4"/>
                <c:pt idx="0">
                  <c:v>Нэхий таннери</c:v>
                </c:pt>
                <c:pt idx="1">
                  <c:v>Дархан таннери</c:v>
                </c:pt>
                <c:pt idx="2">
                  <c:v>Нэхий гармент</c:v>
                </c:pt>
                <c:pt idx="3">
                  <c:v>Нэхий Як</c:v>
                </c:pt>
              </c:strCache>
            </c:strRef>
          </c:cat>
          <c:val>
            <c:numRef>
              <c:f>'Үйлдвэрлэл by month'!$AD$50:$AD$53</c:f>
              <c:numCache>
                <c:formatCode>_(* #,##0_);_(* \(#,##0\);_(* "-"??_);_(@_)</c:formatCode>
                <c:ptCount val="4"/>
                <c:pt idx="0">
                  <c:v>1981337</c:v>
                </c:pt>
                <c:pt idx="1">
                  <c:v>4604929</c:v>
                </c:pt>
                <c:pt idx="2">
                  <c:v>2971810</c:v>
                </c:pt>
                <c:pt idx="3">
                  <c:v>2635275</c:v>
                </c:pt>
              </c:numCache>
            </c:numRef>
          </c:val>
          <c:extLst>
            <c:ext xmlns:c16="http://schemas.microsoft.com/office/drawing/2014/chart" uri="{C3380CC4-5D6E-409C-BE32-E72D297353CC}">
              <c16:uniqueId val="{00000000-9EA1-4164-B321-7D1F3DC485EA}"/>
            </c:ext>
          </c:extLst>
        </c:ser>
        <c:ser>
          <c:idx val="1"/>
          <c:order val="1"/>
          <c:tx>
            <c:strRef>
              <c:f>'Үйлдвэрлэл by month'!$AE$49</c:f>
              <c:strCache>
                <c:ptCount val="1"/>
                <c:pt idx="0">
                  <c:v>2018 төлөвлөгөө</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Mon" panose="02020500000000000000"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'Үйлдвэрлэл by month'!$AB$50:$AC$53</c:f>
              <c:strCache>
                <c:ptCount val="4"/>
                <c:pt idx="0">
                  <c:v>Нэхий таннери</c:v>
                </c:pt>
                <c:pt idx="1">
                  <c:v>Дархан таннери</c:v>
                </c:pt>
                <c:pt idx="2">
                  <c:v>Нэхий гармент</c:v>
                </c:pt>
                <c:pt idx="3">
                  <c:v>Нэхий Як</c:v>
                </c:pt>
              </c:strCache>
            </c:strRef>
          </c:cat>
          <c:val>
            <c:numRef>
              <c:f>'Үйлдвэрлэл by month'!$AE$50:$AE$53</c:f>
              <c:numCache>
                <c:formatCode>_(* #,##0_);_(* \(#,##0\);_(* "-"??_);_(@_)</c:formatCode>
                <c:ptCount val="4"/>
                <c:pt idx="0">
                  <c:v>3313193.6402000003</c:v>
                </c:pt>
                <c:pt idx="1">
                  <c:v>5513172.1289999997</c:v>
                </c:pt>
                <c:pt idx="2">
                  <c:v>6146455</c:v>
                </c:pt>
                <c:pt idx="3">
                  <c:v>3294915</c:v>
                </c:pt>
              </c:numCache>
            </c:numRef>
          </c:val>
          <c:extLst>
            <c:ext xmlns:c16="http://schemas.microsoft.com/office/drawing/2014/chart" uri="{C3380CC4-5D6E-409C-BE32-E72D297353CC}">
              <c16:uniqueId val="{00000001-9EA1-4164-B321-7D1F3DC485EA}"/>
            </c:ext>
          </c:extLst>
        </c:ser>
        <c:ser>
          <c:idx val="2"/>
          <c:order val="2"/>
          <c:tx>
            <c:strRef>
              <c:f>'Үйлдвэрлэл by month'!$AF$49</c:f>
              <c:strCache>
                <c:ptCount val="1"/>
                <c:pt idx="0">
                  <c:v>2018 гүйцэтгэл</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Mon" panose="02020500000000000000" pitchFamily="18"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'Үйлдвэрлэл by month'!$AB$50:$AC$53</c:f>
              <c:strCache>
                <c:ptCount val="4"/>
                <c:pt idx="0">
                  <c:v>Нэхий таннери</c:v>
                </c:pt>
                <c:pt idx="1">
                  <c:v>Дархан таннери</c:v>
                </c:pt>
                <c:pt idx="2">
                  <c:v>Нэхий гармент</c:v>
                </c:pt>
                <c:pt idx="3">
                  <c:v>Нэхий Як</c:v>
                </c:pt>
              </c:strCache>
            </c:strRef>
          </c:cat>
          <c:val>
            <c:numRef>
              <c:f>'Үйлдвэрлэл by month'!$AF$50:$AF$53</c:f>
              <c:numCache>
                <c:formatCode>_(* #,##0_);_(* \(#,##0\);_(* "-"??_);_(@_)</c:formatCode>
                <c:ptCount val="4"/>
                <c:pt idx="0">
                  <c:v>2049084.18698</c:v>
                </c:pt>
                <c:pt idx="1">
                  <c:v>3266023.5550000002</c:v>
                </c:pt>
                <c:pt idx="2">
                  <c:v>2774611.5</c:v>
                </c:pt>
                <c:pt idx="3">
                  <c:v>1889600.9</c:v>
                </c:pt>
              </c:numCache>
            </c:numRef>
          </c:val>
          <c:extLst>
            <c:ext xmlns:c16="http://schemas.microsoft.com/office/drawing/2014/chart" uri="{C3380CC4-5D6E-409C-BE32-E72D297353CC}">
              <c16:uniqueId val="{00000002-9EA1-4164-B321-7D1F3DC485EA}"/>
            </c:ext>
          </c:extLst>
        </c:ser>
        <c:dLbls>
          <c:dLblPos val="outEnd"/>
          <c:showLegendKey val="0"/>
          <c:showVal val="1"/>
          <c:showCatName val="0"/>
          <c:showSerName val="0"/>
          <c:showPercent val="0"/>
          <c:showBubbleSize val="0"/>
        </c:dLbls>
        <c:gapWidth val="100"/>
        <c:overlap val="-24"/>
        <c:axId val="1821632448"/>
        <c:axId val="1821636800"/>
      </c:barChart>
      <c:catAx>
        <c:axId val="1821632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Times New Roman Mon" panose="02020500000000000000" pitchFamily="18" charset="0"/>
                <a:ea typeface="+mn-ea"/>
                <a:cs typeface="+mn-cs"/>
              </a:defRPr>
            </a:pPr>
            <a:endParaRPr lang="en-US"/>
          </a:p>
        </c:txPr>
        <c:crossAx val="1821636800"/>
        <c:crosses val="autoZero"/>
        <c:auto val="1"/>
        <c:lblAlgn val="ctr"/>
        <c:lblOffset val="100"/>
        <c:noMultiLvlLbl val="0"/>
      </c:catAx>
      <c:valAx>
        <c:axId val="1821636800"/>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Mon" panose="02020500000000000000" pitchFamily="18" charset="0"/>
                <a:ea typeface="+mn-ea"/>
                <a:cs typeface="+mn-cs"/>
              </a:defRPr>
            </a:pPr>
            <a:endParaRPr lang="en-US"/>
          </a:p>
        </c:txPr>
        <c:crossAx val="182163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imes New Roman Mon" panose="02020500000000000000" pitchFamily="18" charset="0"/>
              <a:ea typeface="+mn-ea"/>
              <a:cs typeface="+mn-cs"/>
            </a:defRPr>
          </a:pPr>
          <a:endParaRPr lang="en-US"/>
        </a:p>
      </c:txPr>
    </c:legend>
    <c:plotVisOnly val="1"/>
    <c:dispBlanksAs val="gap"/>
    <c:showDLblsOverMax val="0"/>
  </c:chart>
  <c:spPr>
    <a:noFill/>
    <a:ln>
      <a:noFill/>
    </a:ln>
    <a:effectLst/>
  </c:spPr>
  <c:txPr>
    <a:bodyPr/>
    <a:lstStyle/>
    <a:p>
      <a:pPr>
        <a:defRPr sz="1100">
          <a:latin typeface="Times New Roman Mon" panose="02020500000000000000"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rgbClr val="002774"/>
                </a:solidFill>
                <a:latin typeface="Times New Roman Mon" panose="02020500000000000000" pitchFamily="18" charset="0"/>
                <a:ea typeface="+mn-ea"/>
                <a:cs typeface="+mn-cs"/>
              </a:defRPr>
            </a:pPr>
            <a:r>
              <a:rPr lang="mn-MN" b="1" dirty="0" smtClean="0">
                <a:solidFill>
                  <a:srgbClr val="002774"/>
                </a:solidFill>
              </a:rPr>
              <a:t>ҮЙЛДВЭРЛЭСЭН БЭЛЭН БҮТЭЭГДЭХҮҮН</a:t>
            </a:r>
            <a:endParaRPr lang="en-US" b="1" dirty="0">
              <a:solidFill>
                <a:srgbClr val="002774"/>
              </a:solidFill>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rgbClr val="002774"/>
              </a:solidFill>
              <a:latin typeface="Times New Roman Mon" panose="02020500000000000000" pitchFamily="18" charset="0"/>
              <a:ea typeface="+mn-ea"/>
              <a:cs typeface="+mn-cs"/>
            </a:defRPr>
          </a:pPr>
          <a:endParaRPr lang="en-US"/>
        </a:p>
      </c:txPr>
    </c:title>
    <c:autoTitleDeleted val="0"/>
    <c:plotArea>
      <c:layout/>
      <c:barChart>
        <c:barDir val="col"/>
        <c:grouping val="clustered"/>
        <c:varyColors val="0"/>
        <c:ser>
          <c:idx val="0"/>
          <c:order val="0"/>
          <c:tx>
            <c:strRef>
              <c:f>'Prod 2017&amp;2018'!$C$4</c:f>
              <c:strCache>
                <c:ptCount val="1"/>
                <c:pt idx="0">
                  <c:v>2017 он гүйцэтгэл</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Times New Roman Mon" panose="02020500000000000000"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'Prod 2017&amp;2018'!$B$5:$B$14</c:f>
              <c:strCache>
                <c:ptCount val="10"/>
                <c:pt idx="0">
                  <c:v>Нэхий дээл</c:v>
                </c:pt>
                <c:pt idx="1">
                  <c:v>Савхин гадартай дээл</c:v>
                </c:pt>
                <c:pt idx="2">
                  <c:v>Савхин хувцас</c:v>
                </c:pt>
                <c:pt idx="3">
                  <c:v>Тусгай зориулалтын хувцас</c:v>
                </c:pt>
                <c:pt idx="4">
                  <c:v>Хүүхдийн дээл</c:v>
                </c:pt>
                <c:pt idx="5">
                  <c:v>Зуны гутал</c:v>
                </c:pt>
                <c:pt idx="6">
                  <c:v>Хавар намрын гутал</c:v>
                </c:pt>
                <c:pt idx="7">
                  <c:v>Өвлийн гутал</c:v>
                </c:pt>
                <c:pt idx="8">
                  <c:v>Хүүхдийн гутал</c:v>
                </c:pt>
                <c:pt idx="9">
                  <c:v>Цүнх</c:v>
                </c:pt>
              </c:strCache>
            </c:strRef>
          </c:cat>
          <c:val>
            <c:numRef>
              <c:f>'Prod 2017&amp;2018'!$C$5:$C$14</c:f>
              <c:numCache>
                <c:formatCode>General</c:formatCode>
                <c:ptCount val="10"/>
                <c:pt idx="0">
                  <c:v>4670</c:v>
                </c:pt>
                <c:pt idx="1">
                  <c:v>5566</c:v>
                </c:pt>
                <c:pt idx="2">
                  <c:v>3280</c:v>
                </c:pt>
                <c:pt idx="3">
                  <c:v>2466</c:v>
                </c:pt>
                <c:pt idx="4">
                  <c:v>2388</c:v>
                </c:pt>
                <c:pt idx="6">
                  <c:v>5726</c:v>
                </c:pt>
                <c:pt idx="7">
                  <c:v>22792</c:v>
                </c:pt>
                <c:pt idx="8">
                  <c:v>13580</c:v>
                </c:pt>
                <c:pt idx="9">
                  <c:v>683</c:v>
                </c:pt>
              </c:numCache>
            </c:numRef>
          </c:val>
          <c:extLst>
            <c:ext xmlns:c16="http://schemas.microsoft.com/office/drawing/2014/chart" uri="{C3380CC4-5D6E-409C-BE32-E72D297353CC}">
              <c16:uniqueId val="{00000000-2F51-4E1E-BC32-03040E7D5792}"/>
            </c:ext>
          </c:extLst>
        </c:ser>
        <c:ser>
          <c:idx val="1"/>
          <c:order val="1"/>
          <c:tx>
            <c:strRef>
              <c:f>'Prod 2017&amp;2018'!$D$4</c:f>
              <c:strCache>
                <c:ptCount val="1"/>
                <c:pt idx="0">
                  <c:v>2018 он төлөвлөгөө</c:v>
                </c:pt>
              </c:strCache>
            </c:strRef>
          </c:tx>
          <c:spPr>
            <a:solidFill>
              <a:schemeClr val="accent2"/>
            </a:solidFill>
            <a:ln>
              <a:noFill/>
            </a:ln>
            <a:effectLst/>
          </c:spPr>
          <c:invertIfNegative val="0"/>
          <c:dLbls>
            <c:dLbl>
              <c:idx val="6"/>
              <c:layout>
                <c:manualLayout>
                  <c:x val="9.2383111203390312E-3"/>
                  <c:y val="-2.45506405827029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A9-45C5-9B73-662721B8FB72}"/>
                </c:ext>
              </c:extLst>
            </c:dLbl>
            <c:dLbl>
              <c:idx val="9"/>
              <c:layout>
                <c:manualLayout>
                  <c:x val="-2.6395174629538151E-3"/>
                  <c:y val="-4.63734322117722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A9-45C5-9B73-662721B8FB72}"/>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Times New Roman Mon" panose="02020500000000000000"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'Prod 2017&amp;2018'!$B$5:$B$14</c:f>
              <c:strCache>
                <c:ptCount val="10"/>
                <c:pt idx="0">
                  <c:v>Нэхий дээл</c:v>
                </c:pt>
                <c:pt idx="1">
                  <c:v>Савхин гадартай дээл</c:v>
                </c:pt>
                <c:pt idx="2">
                  <c:v>Савхин хувцас</c:v>
                </c:pt>
                <c:pt idx="3">
                  <c:v>Тусгай зориулалтын хувцас</c:v>
                </c:pt>
                <c:pt idx="4">
                  <c:v>Хүүхдийн дээл</c:v>
                </c:pt>
                <c:pt idx="5">
                  <c:v>Зуны гутал</c:v>
                </c:pt>
                <c:pt idx="6">
                  <c:v>Хавар намрын гутал</c:v>
                </c:pt>
                <c:pt idx="7">
                  <c:v>Өвлийн гутал</c:v>
                </c:pt>
                <c:pt idx="8">
                  <c:v>Хүүхдийн гутал</c:v>
                </c:pt>
                <c:pt idx="9">
                  <c:v>Цүнх</c:v>
                </c:pt>
              </c:strCache>
            </c:strRef>
          </c:cat>
          <c:val>
            <c:numRef>
              <c:f>'Prod 2017&amp;2018'!$D$5:$D$14</c:f>
              <c:numCache>
                <c:formatCode>General</c:formatCode>
                <c:ptCount val="10"/>
                <c:pt idx="0">
                  <c:v>6257</c:v>
                </c:pt>
                <c:pt idx="1">
                  <c:v>8500</c:v>
                </c:pt>
                <c:pt idx="2">
                  <c:v>1572</c:v>
                </c:pt>
                <c:pt idx="3">
                  <c:v>5856</c:v>
                </c:pt>
                <c:pt idx="4">
                  <c:v>4132</c:v>
                </c:pt>
                <c:pt idx="5">
                  <c:v>17000</c:v>
                </c:pt>
                <c:pt idx="6">
                  <c:v>6500</c:v>
                </c:pt>
                <c:pt idx="7">
                  <c:v>16700</c:v>
                </c:pt>
                <c:pt idx="8">
                  <c:v>17500</c:v>
                </c:pt>
                <c:pt idx="9">
                  <c:v>1641</c:v>
                </c:pt>
              </c:numCache>
            </c:numRef>
          </c:val>
          <c:extLst>
            <c:ext xmlns:c16="http://schemas.microsoft.com/office/drawing/2014/chart" uri="{C3380CC4-5D6E-409C-BE32-E72D297353CC}">
              <c16:uniqueId val="{00000001-2F51-4E1E-BC32-03040E7D5792}"/>
            </c:ext>
          </c:extLst>
        </c:ser>
        <c:ser>
          <c:idx val="2"/>
          <c:order val="2"/>
          <c:tx>
            <c:strRef>
              <c:f>'Prod 2017&amp;2018'!$E$4</c:f>
              <c:strCache>
                <c:ptCount val="1"/>
                <c:pt idx="0">
                  <c:v>2018 он гүйцэтгэл</c:v>
                </c:pt>
              </c:strCache>
            </c:strRef>
          </c:tx>
          <c:spPr>
            <a:solidFill>
              <a:srgbClr val="FF0000"/>
            </a:solidFill>
            <a:ln>
              <a:noFill/>
            </a:ln>
            <a:effectLst/>
          </c:spPr>
          <c:invertIfNegative val="0"/>
          <c:dLbls>
            <c:dLbl>
              <c:idx val="2"/>
              <c:layout>
                <c:manualLayout>
                  <c:x val="2.6395174629539604E-3"/>
                  <c:y val="-2.18227916290692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EA9-45C5-9B73-662721B8FB72}"/>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Times New Roman Mon" panose="02020500000000000000"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'Prod 2017&amp;2018'!$B$5:$B$14</c:f>
              <c:strCache>
                <c:ptCount val="10"/>
                <c:pt idx="0">
                  <c:v>Нэхий дээл</c:v>
                </c:pt>
                <c:pt idx="1">
                  <c:v>Савхин гадартай дээл</c:v>
                </c:pt>
                <c:pt idx="2">
                  <c:v>Савхин хувцас</c:v>
                </c:pt>
                <c:pt idx="3">
                  <c:v>Тусгай зориулалтын хувцас</c:v>
                </c:pt>
                <c:pt idx="4">
                  <c:v>Хүүхдийн дээл</c:v>
                </c:pt>
                <c:pt idx="5">
                  <c:v>Зуны гутал</c:v>
                </c:pt>
                <c:pt idx="6">
                  <c:v>Хавар намрын гутал</c:v>
                </c:pt>
                <c:pt idx="7">
                  <c:v>Өвлийн гутал</c:v>
                </c:pt>
                <c:pt idx="8">
                  <c:v>Хүүхдийн гутал</c:v>
                </c:pt>
                <c:pt idx="9">
                  <c:v>Цүнх</c:v>
                </c:pt>
              </c:strCache>
            </c:strRef>
          </c:cat>
          <c:val>
            <c:numRef>
              <c:f>'Prod 2017&amp;2018'!$E$5:$E$14</c:f>
              <c:numCache>
                <c:formatCode>General</c:formatCode>
                <c:ptCount val="10"/>
                <c:pt idx="0">
                  <c:v>2915</c:v>
                </c:pt>
                <c:pt idx="1">
                  <c:v>2055</c:v>
                </c:pt>
                <c:pt idx="2">
                  <c:v>2007</c:v>
                </c:pt>
                <c:pt idx="3">
                  <c:v>3644</c:v>
                </c:pt>
                <c:pt idx="4">
                  <c:v>1234</c:v>
                </c:pt>
                <c:pt idx="5">
                  <c:v>2084</c:v>
                </c:pt>
                <c:pt idx="6">
                  <c:v>4979</c:v>
                </c:pt>
                <c:pt idx="7">
                  <c:v>11221</c:v>
                </c:pt>
                <c:pt idx="8">
                  <c:v>5029</c:v>
                </c:pt>
                <c:pt idx="9">
                  <c:v>1178</c:v>
                </c:pt>
              </c:numCache>
            </c:numRef>
          </c:val>
          <c:extLst>
            <c:ext xmlns:c16="http://schemas.microsoft.com/office/drawing/2014/chart" uri="{C3380CC4-5D6E-409C-BE32-E72D297353CC}">
              <c16:uniqueId val="{00000002-2F51-4E1E-BC32-03040E7D5792}"/>
            </c:ext>
          </c:extLst>
        </c:ser>
        <c:dLbls>
          <c:dLblPos val="outEnd"/>
          <c:showLegendKey val="0"/>
          <c:showVal val="1"/>
          <c:showCatName val="0"/>
          <c:showSerName val="0"/>
          <c:showPercent val="0"/>
          <c:showBubbleSize val="0"/>
        </c:dLbls>
        <c:gapWidth val="219"/>
        <c:overlap val="-27"/>
        <c:axId val="1699747584"/>
        <c:axId val="1699748128"/>
      </c:barChart>
      <c:catAx>
        <c:axId val="169974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Times New Roman Mon" panose="02020500000000000000" pitchFamily="18" charset="0"/>
                <a:ea typeface="+mn-ea"/>
                <a:cs typeface="+mn-cs"/>
              </a:defRPr>
            </a:pPr>
            <a:endParaRPr lang="en-US"/>
          </a:p>
        </c:txPr>
        <c:crossAx val="1699748128"/>
        <c:crosses val="autoZero"/>
        <c:auto val="1"/>
        <c:lblAlgn val="ctr"/>
        <c:lblOffset val="100"/>
        <c:noMultiLvlLbl val="0"/>
      </c:catAx>
      <c:valAx>
        <c:axId val="1699748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Mon" panose="02020500000000000000" pitchFamily="18" charset="0"/>
                <a:ea typeface="+mn-ea"/>
                <a:cs typeface="+mn-cs"/>
              </a:defRPr>
            </a:pPr>
            <a:endParaRPr lang="en-US"/>
          </a:p>
        </c:txPr>
        <c:crossAx val="1699747584"/>
        <c:crosses val="autoZero"/>
        <c:crossBetween val="between"/>
      </c:valAx>
      <c:spPr>
        <a:noFill/>
        <a:ln>
          <a:noFill/>
        </a:ln>
        <a:effectLst/>
      </c:spPr>
    </c:plotArea>
    <c:legend>
      <c:legendPos val="b"/>
      <c:layout>
        <c:manualLayout>
          <c:xMode val="edge"/>
          <c:yMode val="edge"/>
          <c:x val="4.6690154215366542E-2"/>
          <c:y val="0.91128992244532114"/>
          <c:w val="0.80003447330277744"/>
          <c:h val="8.0763721569504135E-2"/>
        </c:manualLayout>
      </c:layout>
      <c:overlay val="0"/>
      <c:spPr>
        <a:noFill/>
        <a:ln>
          <a:noFill/>
        </a:ln>
        <a:effectLst/>
      </c:spPr>
      <c:txPr>
        <a:bodyPr rot="0" spcFirstLastPara="1" vertOverflow="ellipsis" vert="horz" wrap="square" anchor="ctr" anchorCtr="1"/>
        <a:lstStyle/>
        <a:p>
          <a:pPr>
            <a:defRPr sz="1100" b="1" i="0" u="none" strike="noStrike" kern="1200" baseline="0">
              <a:solidFill>
                <a:srgbClr val="000000"/>
              </a:solidFill>
              <a:latin typeface="Times New Roman Mon" panose="02020500000000000000" pitchFamily="18" charset="0"/>
              <a:ea typeface="+mn-ea"/>
              <a:cs typeface="+mn-cs"/>
            </a:defRPr>
          </a:pPr>
          <a:endParaRPr lang="en-US"/>
        </a:p>
      </c:txPr>
    </c:legend>
    <c:plotVisOnly val="1"/>
    <c:dispBlanksAs val="gap"/>
    <c:showDLblsOverMax val="0"/>
  </c:chart>
  <c:spPr>
    <a:noFill/>
    <a:ln>
      <a:noFill/>
    </a:ln>
    <a:effectLst/>
  </c:spPr>
  <c:txPr>
    <a:bodyPr/>
    <a:lstStyle/>
    <a:p>
      <a:pPr>
        <a:defRPr sz="1000">
          <a:latin typeface="Times New Roman Mon" panose="02020500000000000000"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002774"/>
                </a:solidFill>
                <a:latin typeface="Times New Roman Mon" panose="02020500000000000000" pitchFamily="18" charset="0"/>
                <a:ea typeface="+mn-ea"/>
                <a:cs typeface="+mn-cs"/>
              </a:defRPr>
            </a:pPr>
            <a:r>
              <a:rPr lang="mn-MN" sz="1800" b="1" dirty="0" smtClean="0">
                <a:solidFill>
                  <a:srgbClr val="002774"/>
                </a:solidFill>
              </a:rPr>
              <a:t>БОЛОВСРУУЛСАН АРЬС, ШИР</a:t>
            </a:r>
            <a:endParaRPr lang="en-US" sz="1800" b="1" dirty="0">
              <a:solidFill>
                <a:srgbClr val="002774"/>
              </a:solidFill>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rgbClr val="002774"/>
              </a:solidFill>
              <a:latin typeface="Times New Roman Mon" panose="02020500000000000000" pitchFamily="18" charset="0"/>
              <a:ea typeface="+mn-ea"/>
              <a:cs typeface="+mn-cs"/>
            </a:defRPr>
          </a:pPr>
          <a:endParaRPr lang="en-US"/>
        </a:p>
      </c:txPr>
    </c:title>
    <c:autoTitleDeleted val="0"/>
    <c:plotArea>
      <c:layout/>
      <c:barChart>
        <c:barDir val="col"/>
        <c:grouping val="clustered"/>
        <c:varyColors val="0"/>
        <c:ser>
          <c:idx val="0"/>
          <c:order val="0"/>
          <c:tx>
            <c:strRef>
              <c:f>'Prod 2017&amp;2018'!$C$16</c:f>
              <c:strCache>
                <c:ptCount val="1"/>
                <c:pt idx="0">
                  <c:v>2017 он гүйцэтгэл</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imes New Roman Mon" panose="02020500000000000000"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'Prod 2017&amp;2018'!$B$17:$B$20</c:f>
              <c:strCache>
                <c:ptCount val="4"/>
                <c:pt idx="0">
                  <c:v>Боловсруулсан шир</c:v>
                </c:pt>
                <c:pt idx="1">
                  <c:v>Боловсруулсан нэхий</c:v>
                </c:pt>
                <c:pt idx="2">
                  <c:v>Боловсруулсан савхи</c:v>
                </c:pt>
                <c:pt idx="3">
                  <c:v>Угаасан ноос</c:v>
                </c:pt>
              </c:strCache>
            </c:strRef>
          </c:cat>
          <c:val>
            <c:numRef>
              <c:f>'Prod 2017&amp;2018'!$C$17:$C$20</c:f>
              <c:numCache>
                <c:formatCode>General</c:formatCode>
                <c:ptCount val="4"/>
                <c:pt idx="0">
                  <c:v>77167</c:v>
                </c:pt>
                <c:pt idx="1">
                  <c:v>124375</c:v>
                </c:pt>
                <c:pt idx="2">
                  <c:v>58803</c:v>
                </c:pt>
              </c:numCache>
            </c:numRef>
          </c:val>
          <c:extLst>
            <c:ext xmlns:c16="http://schemas.microsoft.com/office/drawing/2014/chart" uri="{C3380CC4-5D6E-409C-BE32-E72D297353CC}">
              <c16:uniqueId val="{00000000-313C-47B3-BE0D-4DFDBC3C7109}"/>
            </c:ext>
          </c:extLst>
        </c:ser>
        <c:ser>
          <c:idx val="1"/>
          <c:order val="1"/>
          <c:tx>
            <c:strRef>
              <c:f>'Prod 2017&amp;2018'!$D$16</c:f>
              <c:strCache>
                <c:ptCount val="1"/>
                <c:pt idx="0">
                  <c:v>2018 он төлөвлөгөө</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imes New Roman Mon" panose="02020500000000000000"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'Prod 2017&amp;2018'!$B$17:$B$20</c:f>
              <c:strCache>
                <c:ptCount val="4"/>
                <c:pt idx="0">
                  <c:v>Боловсруулсан шир</c:v>
                </c:pt>
                <c:pt idx="1">
                  <c:v>Боловсруулсан нэхий</c:v>
                </c:pt>
                <c:pt idx="2">
                  <c:v>Боловсруулсан савхи</c:v>
                </c:pt>
                <c:pt idx="3">
                  <c:v>Угаасан ноос</c:v>
                </c:pt>
              </c:strCache>
            </c:strRef>
          </c:cat>
          <c:val>
            <c:numRef>
              <c:f>'Prod 2017&amp;2018'!$D$17:$D$20</c:f>
              <c:numCache>
                <c:formatCode>General</c:formatCode>
                <c:ptCount val="4"/>
                <c:pt idx="0">
                  <c:v>115756</c:v>
                </c:pt>
                <c:pt idx="1">
                  <c:v>181216</c:v>
                </c:pt>
                <c:pt idx="2">
                  <c:v>77203</c:v>
                </c:pt>
                <c:pt idx="3">
                  <c:v>206724</c:v>
                </c:pt>
              </c:numCache>
            </c:numRef>
          </c:val>
          <c:extLst>
            <c:ext xmlns:c16="http://schemas.microsoft.com/office/drawing/2014/chart" uri="{C3380CC4-5D6E-409C-BE32-E72D297353CC}">
              <c16:uniqueId val="{00000001-313C-47B3-BE0D-4DFDBC3C7109}"/>
            </c:ext>
          </c:extLst>
        </c:ser>
        <c:ser>
          <c:idx val="2"/>
          <c:order val="2"/>
          <c:tx>
            <c:strRef>
              <c:f>'Prod 2017&amp;2018'!$E$16</c:f>
              <c:strCache>
                <c:ptCount val="1"/>
                <c:pt idx="0">
                  <c:v>2018 он гүйцэтгэл</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imes New Roman Mon" panose="02020500000000000000" pitchFamily="18"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'Prod 2017&amp;2018'!$B$17:$B$20</c:f>
              <c:strCache>
                <c:ptCount val="4"/>
                <c:pt idx="0">
                  <c:v>Боловсруулсан шир</c:v>
                </c:pt>
                <c:pt idx="1">
                  <c:v>Боловсруулсан нэхий</c:v>
                </c:pt>
                <c:pt idx="2">
                  <c:v>Боловсруулсан савхи</c:v>
                </c:pt>
                <c:pt idx="3">
                  <c:v>Угаасан ноос</c:v>
                </c:pt>
              </c:strCache>
            </c:strRef>
          </c:cat>
          <c:val>
            <c:numRef>
              <c:f>'Prod 2017&amp;2018'!$E$17:$E$20</c:f>
              <c:numCache>
                <c:formatCode>General</c:formatCode>
                <c:ptCount val="4"/>
                <c:pt idx="0">
                  <c:v>70374</c:v>
                </c:pt>
                <c:pt idx="1">
                  <c:v>107779</c:v>
                </c:pt>
                <c:pt idx="2">
                  <c:v>35617</c:v>
                </c:pt>
                <c:pt idx="3">
                  <c:v>173474</c:v>
                </c:pt>
              </c:numCache>
            </c:numRef>
          </c:val>
          <c:extLst>
            <c:ext xmlns:c16="http://schemas.microsoft.com/office/drawing/2014/chart" uri="{C3380CC4-5D6E-409C-BE32-E72D297353CC}">
              <c16:uniqueId val="{00000002-313C-47B3-BE0D-4DFDBC3C7109}"/>
            </c:ext>
          </c:extLst>
        </c:ser>
        <c:dLbls>
          <c:dLblPos val="outEnd"/>
          <c:showLegendKey val="0"/>
          <c:showVal val="1"/>
          <c:showCatName val="0"/>
          <c:showSerName val="0"/>
          <c:showPercent val="0"/>
          <c:showBubbleSize val="0"/>
        </c:dLbls>
        <c:gapWidth val="219"/>
        <c:overlap val="-27"/>
        <c:axId val="110503984"/>
        <c:axId val="110502352"/>
      </c:barChart>
      <c:catAx>
        <c:axId val="110503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Times New Roman Mon" panose="02020500000000000000" pitchFamily="18" charset="0"/>
                <a:ea typeface="+mn-ea"/>
                <a:cs typeface="+mn-cs"/>
              </a:defRPr>
            </a:pPr>
            <a:endParaRPr lang="en-US"/>
          </a:p>
        </c:txPr>
        <c:crossAx val="110502352"/>
        <c:crosses val="autoZero"/>
        <c:auto val="1"/>
        <c:lblAlgn val="ctr"/>
        <c:lblOffset val="100"/>
        <c:noMultiLvlLbl val="0"/>
      </c:catAx>
      <c:valAx>
        <c:axId val="110502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Mon" panose="02020500000000000000" pitchFamily="18" charset="0"/>
                <a:ea typeface="+mn-ea"/>
                <a:cs typeface="+mn-cs"/>
              </a:defRPr>
            </a:pPr>
            <a:endParaRPr lang="en-US"/>
          </a:p>
        </c:txPr>
        <c:crossAx val="110503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Times New Roman Mon" panose="02020500000000000000" pitchFamily="18" charset="0"/>
              <a:ea typeface="+mn-ea"/>
              <a:cs typeface="+mn-cs"/>
            </a:defRPr>
          </a:pPr>
          <a:endParaRPr lang="en-US"/>
        </a:p>
      </c:txPr>
    </c:legend>
    <c:plotVisOnly val="1"/>
    <c:dispBlanksAs val="gap"/>
    <c:showDLblsOverMax val="0"/>
  </c:chart>
  <c:spPr>
    <a:noFill/>
    <a:ln>
      <a:noFill/>
    </a:ln>
    <a:effectLst/>
  </c:spPr>
  <c:txPr>
    <a:bodyPr/>
    <a:lstStyle/>
    <a:p>
      <a:pPr>
        <a:defRPr sz="1200">
          <a:latin typeface="Times New Roman Mon" panose="02020500000000000000"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42323950939202981"/>
          <c:y val="0.10625017563591252"/>
        </c:manualLayout>
      </c:layout>
      <c:overlay val="0"/>
      <c:txPr>
        <a:bodyPr/>
        <a:lstStyle/>
        <a:p>
          <a:pPr>
            <a:defRPr sz="1397">
              <a:latin typeface="Times New Roman" pitchFamily="18" charset="0"/>
              <a:cs typeface="Times New Roman" pitchFamily="18" charset="0"/>
            </a:defRPr>
          </a:pPr>
          <a:endParaRPr lang="en-US"/>
        </a:p>
      </c:txPr>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Нийт зээл</c:v>
                </c:pt>
              </c:strCache>
            </c:strRef>
          </c:tx>
          <c:explosion val="25"/>
          <c:dPt>
            <c:idx val="0"/>
            <c:bubble3D val="0"/>
            <c:explosion val="4"/>
            <c:extLst>
              <c:ext xmlns:c16="http://schemas.microsoft.com/office/drawing/2014/chart" uri="{C3380CC4-5D6E-409C-BE32-E72D297353CC}">
                <c16:uniqueId val="{00000000-27EC-4988-BE16-2466F231420A}"/>
              </c:ext>
            </c:extLst>
          </c:dPt>
          <c:dPt>
            <c:idx val="1"/>
            <c:bubble3D val="0"/>
            <c:explosion val="16"/>
            <c:extLst>
              <c:ext xmlns:c16="http://schemas.microsoft.com/office/drawing/2014/chart" uri="{C3380CC4-5D6E-409C-BE32-E72D297353CC}">
                <c16:uniqueId val="{00000001-27EC-4988-BE16-2466F231420A}"/>
              </c:ext>
            </c:extLst>
          </c:dPt>
          <c:dPt>
            <c:idx val="2"/>
            <c:bubble3D val="0"/>
            <c:explosion val="13"/>
            <c:extLst>
              <c:ext xmlns:c16="http://schemas.microsoft.com/office/drawing/2014/chart" uri="{C3380CC4-5D6E-409C-BE32-E72D297353CC}">
                <c16:uniqueId val="{00000002-27EC-4988-BE16-2466F231420A}"/>
              </c:ext>
            </c:extLst>
          </c:dPt>
          <c:dPt>
            <c:idx val="3"/>
            <c:bubble3D val="0"/>
            <c:explosion val="18"/>
            <c:extLst>
              <c:ext xmlns:c16="http://schemas.microsoft.com/office/drawing/2014/chart" uri="{C3380CC4-5D6E-409C-BE32-E72D297353CC}">
                <c16:uniqueId val="{00000003-27EC-4988-BE16-2466F231420A}"/>
              </c:ext>
            </c:extLst>
          </c:dPt>
          <c:cat>
            <c:strRef>
              <c:f>Sheet1!$A$2:$A$5</c:f>
              <c:strCache>
                <c:ptCount val="4"/>
                <c:pt idx="0">
                  <c:v>Бизнесийн зээл</c:v>
                </c:pt>
                <c:pt idx="1">
                  <c:v>Цалингийн зээл</c:v>
                </c:pt>
                <c:pt idx="2">
                  <c:v>Лизингийн зээл</c:v>
                </c:pt>
                <c:pt idx="3">
                  <c:v>Орон сууцны зээл</c:v>
                </c:pt>
              </c:strCache>
            </c:strRef>
          </c:cat>
          <c:val>
            <c:numRef>
              <c:f>Sheet1!$B$2:$B$5</c:f>
              <c:numCache>
                <c:formatCode>General</c:formatCode>
                <c:ptCount val="4"/>
                <c:pt idx="0">
                  <c:v>62</c:v>
                </c:pt>
                <c:pt idx="1">
                  <c:v>17</c:v>
                </c:pt>
                <c:pt idx="2">
                  <c:v>41</c:v>
                </c:pt>
                <c:pt idx="3">
                  <c:v>2</c:v>
                </c:pt>
              </c:numCache>
            </c:numRef>
          </c:val>
          <c:extLst>
            <c:ext xmlns:c16="http://schemas.microsoft.com/office/drawing/2014/chart" uri="{C3380CC4-5D6E-409C-BE32-E72D297353CC}">
              <c16:uniqueId val="{00000004-27EC-4988-BE16-2466F231420A}"/>
            </c:ext>
          </c:extLst>
        </c:ser>
        <c:dLbls>
          <c:showLegendKey val="0"/>
          <c:showVal val="0"/>
          <c:showCatName val="0"/>
          <c:showSerName val="0"/>
          <c:showPercent val="0"/>
          <c:showBubbleSize val="0"/>
          <c:showLeaderLines val="1"/>
        </c:dLbls>
      </c:pie3DChart>
      <c:spPr>
        <a:noFill/>
        <a:ln w="25345">
          <a:noFill/>
        </a:ln>
      </c:spPr>
    </c:plotArea>
    <c:legend>
      <c:legendPos val="r"/>
      <c:overlay val="0"/>
      <c:txPr>
        <a:bodyPr/>
        <a:lstStyle/>
        <a:p>
          <a:pPr>
            <a:defRPr sz="1197">
              <a:latin typeface="Times New Roman" pitchFamily="18" charset="0"/>
              <a:cs typeface="Times New Roman" pitchFamily="18" charset="0"/>
            </a:defRPr>
          </a:pPr>
          <a:endParaRPr lang="en-US"/>
        </a:p>
      </c:txPr>
    </c:legend>
    <c:plotVisOnly val="1"/>
    <c:dispBlanksAs val="zero"/>
    <c:showDLblsOverMax val="0"/>
  </c:chart>
  <c:txPr>
    <a:bodyPr/>
    <a:lstStyle/>
    <a:p>
      <a:pPr>
        <a:defRPr sz="1796"/>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tx>
            <c:strRef>
              <c:f>Sheet1!$B$1</c:f>
              <c:strCache>
                <c:ptCount val="1"/>
                <c:pt idx="0">
                  <c:v>1 улирал</c:v>
                </c:pt>
              </c:strCache>
            </c:strRef>
          </c:tx>
          <c:invertIfNegative val="0"/>
          <c:cat>
            <c:strRef>
              <c:f>Sheet1!$A$2:$A$5</c:f>
              <c:strCache>
                <c:ptCount val="4"/>
                <c:pt idx="0">
                  <c:v>Бизнесийн зээл</c:v>
                </c:pt>
                <c:pt idx="1">
                  <c:v>Цалингийн зээл</c:v>
                </c:pt>
                <c:pt idx="2">
                  <c:v>Лизингийн зээл</c:v>
                </c:pt>
                <c:pt idx="3">
                  <c:v>Орон сууцны зээл</c:v>
                </c:pt>
              </c:strCache>
            </c:strRef>
          </c:cat>
          <c:val>
            <c:numRef>
              <c:f>Sheet1!$B$2:$B$5</c:f>
              <c:numCache>
                <c:formatCode>General</c:formatCode>
                <c:ptCount val="4"/>
                <c:pt idx="0">
                  <c:v>21</c:v>
                </c:pt>
                <c:pt idx="1">
                  <c:v>9</c:v>
                </c:pt>
                <c:pt idx="2">
                  <c:v>35</c:v>
                </c:pt>
                <c:pt idx="3">
                  <c:v>1</c:v>
                </c:pt>
              </c:numCache>
            </c:numRef>
          </c:val>
          <c:extLst>
            <c:ext xmlns:c16="http://schemas.microsoft.com/office/drawing/2014/chart" uri="{C3380CC4-5D6E-409C-BE32-E72D297353CC}">
              <c16:uniqueId val="{00000000-6854-4CEF-8174-A642C9462A1C}"/>
            </c:ext>
          </c:extLst>
        </c:ser>
        <c:ser>
          <c:idx val="1"/>
          <c:order val="1"/>
          <c:tx>
            <c:strRef>
              <c:f>Sheet1!$C$1</c:f>
              <c:strCache>
                <c:ptCount val="1"/>
                <c:pt idx="0">
                  <c:v>2 улирал</c:v>
                </c:pt>
              </c:strCache>
            </c:strRef>
          </c:tx>
          <c:invertIfNegative val="0"/>
          <c:cat>
            <c:strRef>
              <c:f>Sheet1!$A$2:$A$5</c:f>
              <c:strCache>
                <c:ptCount val="4"/>
                <c:pt idx="0">
                  <c:v>Бизнесийн зээл</c:v>
                </c:pt>
                <c:pt idx="1">
                  <c:v>Цалингийн зээл</c:v>
                </c:pt>
                <c:pt idx="2">
                  <c:v>Лизингийн зээл</c:v>
                </c:pt>
                <c:pt idx="3">
                  <c:v>Орон сууцны зээл</c:v>
                </c:pt>
              </c:strCache>
            </c:strRef>
          </c:cat>
          <c:val>
            <c:numRef>
              <c:f>Sheet1!$C$2:$C$5</c:f>
              <c:numCache>
                <c:formatCode>General</c:formatCode>
                <c:ptCount val="4"/>
                <c:pt idx="0">
                  <c:v>41</c:v>
                </c:pt>
                <c:pt idx="1">
                  <c:v>8</c:v>
                </c:pt>
                <c:pt idx="2">
                  <c:v>6</c:v>
                </c:pt>
                <c:pt idx="3">
                  <c:v>1</c:v>
                </c:pt>
              </c:numCache>
            </c:numRef>
          </c:val>
          <c:extLst>
            <c:ext xmlns:c16="http://schemas.microsoft.com/office/drawing/2014/chart" uri="{C3380CC4-5D6E-409C-BE32-E72D297353CC}">
              <c16:uniqueId val="{00000001-6854-4CEF-8174-A642C9462A1C}"/>
            </c:ext>
          </c:extLst>
        </c:ser>
        <c:dLbls>
          <c:showLegendKey val="0"/>
          <c:showVal val="0"/>
          <c:showCatName val="0"/>
          <c:showSerName val="0"/>
          <c:showPercent val="0"/>
          <c:showBubbleSize val="0"/>
        </c:dLbls>
        <c:gapWidth val="150"/>
        <c:axId val="1880995072"/>
        <c:axId val="1880985824"/>
      </c:barChart>
      <c:catAx>
        <c:axId val="1880995072"/>
        <c:scaling>
          <c:orientation val="minMax"/>
        </c:scaling>
        <c:delete val="0"/>
        <c:axPos val="l"/>
        <c:numFmt formatCode="General" sourceLinked="1"/>
        <c:majorTickMark val="out"/>
        <c:minorTickMark val="none"/>
        <c:tickLblPos val="nextTo"/>
        <c:txPr>
          <a:bodyPr/>
          <a:lstStyle/>
          <a:p>
            <a:pPr>
              <a:defRPr sz="1198">
                <a:latin typeface="Times New Roman" pitchFamily="18" charset="0"/>
                <a:cs typeface="Times New Roman" pitchFamily="18" charset="0"/>
              </a:defRPr>
            </a:pPr>
            <a:endParaRPr lang="en-US"/>
          </a:p>
        </c:txPr>
        <c:crossAx val="1880985824"/>
        <c:crosses val="autoZero"/>
        <c:auto val="1"/>
        <c:lblAlgn val="ctr"/>
        <c:lblOffset val="100"/>
        <c:noMultiLvlLbl val="0"/>
      </c:catAx>
      <c:valAx>
        <c:axId val="1880985824"/>
        <c:scaling>
          <c:orientation val="minMax"/>
        </c:scaling>
        <c:delete val="0"/>
        <c:axPos val="b"/>
        <c:majorGridlines/>
        <c:numFmt formatCode="General" sourceLinked="1"/>
        <c:majorTickMark val="out"/>
        <c:minorTickMark val="none"/>
        <c:tickLblPos val="nextTo"/>
        <c:txPr>
          <a:bodyPr/>
          <a:lstStyle/>
          <a:p>
            <a:pPr>
              <a:defRPr sz="1198">
                <a:latin typeface="Times New Roman" pitchFamily="18" charset="0"/>
                <a:cs typeface="Times New Roman" pitchFamily="18" charset="0"/>
              </a:defRPr>
            </a:pPr>
            <a:endParaRPr lang="en-US"/>
          </a:p>
        </c:txPr>
        <c:crossAx val="1880995072"/>
        <c:crosses val="autoZero"/>
        <c:crossBetween val="between"/>
      </c:valAx>
    </c:plotArea>
    <c:legend>
      <c:legendPos val="r"/>
      <c:overlay val="0"/>
      <c:txPr>
        <a:bodyPr/>
        <a:lstStyle/>
        <a:p>
          <a:pPr>
            <a:defRPr sz="1198">
              <a:latin typeface="Times New Roman" pitchFamily="18" charset="0"/>
              <a:cs typeface="Times New Roman" pitchFamily="18" charset="0"/>
            </a:defRPr>
          </a:pPr>
          <a:endParaRPr lang="en-US"/>
        </a:p>
      </c:txPr>
    </c:legend>
    <c:plotVisOnly val="1"/>
    <c:dispBlanksAs val="gap"/>
    <c:showDLblsOverMax val="0"/>
  </c:chart>
  <c:txPr>
    <a:bodyPr/>
    <a:lstStyle/>
    <a:p>
      <a:pPr>
        <a:defRPr sz="1796"/>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6CF516-8ECD-4C2A-AB3A-3052EED295DF}" type="doc">
      <dgm:prSet loTypeId="urn:microsoft.com/office/officeart/2008/layout/PictureStrips" loCatId="list" qsTypeId="urn:microsoft.com/office/officeart/2005/8/quickstyle/3d3" qsCatId="3D" csTypeId="urn:microsoft.com/office/officeart/2005/8/colors/accent1_2" csCatId="accent1" phldr="1"/>
      <dgm:spPr/>
      <dgm:t>
        <a:bodyPr/>
        <a:lstStyle/>
        <a:p>
          <a:endParaRPr lang="en-US"/>
        </a:p>
      </dgm:t>
    </dgm:pt>
    <dgm:pt modelId="{CE2BC044-2A39-4FCA-9EF8-EACCFBC7A2EC}">
      <dgm:prSet phldrT="[Text]"/>
      <dgm:spPr/>
      <dgm:t>
        <a:bodyPr/>
        <a:lstStyle/>
        <a:p>
          <a:r>
            <a:rPr lang="mn-MN" b="1" dirty="0" smtClean="0">
              <a:solidFill>
                <a:srgbClr val="0937C9"/>
              </a:solidFill>
              <a:latin typeface="Times New Roman" panose="02020603050405020304" pitchFamily="18" charset="0"/>
              <a:cs typeface="Times New Roman" panose="02020603050405020304" pitchFamily="18" charset="0"/>
            </a:rPr>
            <a:t>ЭРХЭМ ЗОРИЛГО</a:t>
          </a:r>
        </a:p>
        <a:p>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Бид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олон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улсын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чанар</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стандартын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түвшинд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хүрсэн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зах</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зээлд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өрсөлдөх</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чадвар</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сайтай</a:t>
          </a:r>
          <a:r>
            <a:rPr lang="en-US" dirty="0" smtClean="0">
              <a:latin typeface="Times New Roman" panose="02020603050405020304" pitchFamily="18" charset="0"/>
              <a:cs typeface="Times New Roman" panose="02020603050405020304" pitchFamily="18" charset="0"/>
            </a:rPr>
            <a:t>, </a:t>
          </a:r>
          <a:r>
            <a:rPr lang="mn-MN" dirty="0" smtClean="0">
              <a:latin typeface="Times New Roman" panose="02020603050405020304" pitchFamily="18" charset="0"/>
              <a:cs typeface="Times New Roman" panose="02020603050405020304" pitchFamily="18" charset="0"/>
            </a:rPr>
            <a:t>арьс шир болон түүгээр хийсэн бүтээгдэхүүнийг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шинэ</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болон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шинэчилсэн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технологиор</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үйлдвэрлэж</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дотоод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гадаадын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зах</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зээлд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борлуулна</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93A1A99F-F4B8-432B-9D9A-60C6C6E2D745}" type="parTrans" cxnId="{7322ACEC-5627-4798-AA5B-8CBC21649788}">
      <dgm:prSet/>
      <dgm:spPr/>
      <dgm:t>
        <a:bodyPr/>
        <a:lstStyle/>
        <a:p>
          <a:endParaRPr lang="en-US"/>
        </a:p>
      </dgm:t>
    </dgm:pt>
    <dgm:pt modelId="{DB92D85C-5040-4700-869E-2F451380ED9C}" type="sibTrans" cxnId="{7322ACEC-5627-4798-AA5B-8CBC21649788}">
      <dgm:prSet/>
      <dgm:spPr/>
      <dgm:t>
        <a:bodyPr/>
        <a:lstStyle/>
        <a:p>
          <a:endParaRPr lang="en-US"/>
        </a:p>
      </dgm:t>
    </dgm:pt>
    <dgm:pt modelId="{095FC3B8-E3E1-4B94-955C-4886C2B705EB}">
      <dgm:prSet phldrT="[Text]"/>
      <dgm:spPr/>
      <dgm:t>
        <a:bodyPr/>
        <a:lstStyle/>
        <a:p>
          <a:pPr marL="231775" indent="0"/>
          <a:r>
            <a:rPr lang="en-US" b="1" dirty="0" smtClean="0">
              <a:solidFill>
                <a:srgbClr val="0937C9"/>
              </a:solidFill>
              <a:latin typeface="Times New Roman" panose="02020603050405020304" pitchFamily="18" charset="0"/>
              <a:cs typeface="Times New Roman" panose="02020603050405020304" pitchFamily="18" charset="0"/>
            </a:rPr>
            <a:t>ХАМТ ОЛНЫ ЗОРИЛТ</a:t>
          </a:r>
        </a:p>
        <a:p>
          <a:pPr marL="231775" indent="0"/>
          <a:r>
            <a:rPr lang="en-US" dirty="0" smtClean="0">
              <a:latin typeface="Times New Roman" panose="02020603050405020304" pitchFamily="18" charset="0"/>
              <a:cs typeface="Times New Roman" panose="02020603050405020304" pitchFamily="18" charset="0"/>
            </a:rPr>
            <a:t>	</a:t>
          </a:r>
          <a:r>
            <a:rPr lang="mn-MN" dirty="0" smtClean="0">
              <a:latin typeface="Times New Roman" panose="02020603050405020304" pitchFamily="18" charset="0"/>
              <a:cs typeface="Times New Roman" panose="02020603050405020304" pitchFamily="18" charset="0"/>
            </a:rPr>
            <a:t>Д</a:t>
          </a:r>
          <a:r>
            <a:rPr lang="en-US" dirty="0" err="1" smtClean="0">
              <a:latin typeface="Times New Roman" panose="02020603050405020304" pitchFamily="18" charset="0"/>
              <a:cs typeface="Times New Roman" panose="02020603050405020304" pitchFamily="18" charset="0"/>
            </a:rPr>
            <a:t>уурсах</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нэртэй</a:t>
          </a:r>
          <a:r>
            <a:rPr lang="mn-MN"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дуудах</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хүчтэй</a:t>
          </a:r>
          <a:r>
            <a:rPr lang="mn-MN"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хамгийн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чанартай</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хамгийн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хямд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Монгол</a:t>
          </a:r>
          <a:r>
            <a:rPr lang="mn-MN"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бүтээгдэхүүнийг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Монголчууд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өөрсдөө</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үйлдвэрлэх</a:t>
          </a:r>
          <a:endParaRPr lang="en-US" dirty="0">
            <a:latin typeface="Times New Roman" panose="02020603050405020304" pitchFamily="18" charset="0"/>
            <a:cs typeface="Times New Roman" panose="02020603050405020304" pitchFamily="18" charset="0"/>
          </a:endParaRPr>
        </a:p>
      </dgm:t>
    </dgm:pt>
    <dgm:pt modelId="{D9982A58-CAA2-41BC-BF37-430421812BCE}" type="parTrans" cxnId="{324693AF-1031-4390-BDA4-A4B3D75F1080}">
      <dgm:prSet/>
      <dgm:spPr/>
      <dgm:t>
        <a:bodyPr/>
        <a:lstStyle/>
        <a:p>
          <a:endParaRPr lang="en-US"/>
        </a:p>
      </dgm:t>
    </dgm:pt>
    <dgm:pt modelId="{5603B95C-D2FD-4A37-98D1-C19E749AE914}" type="sibTrans" cxnId="{324693AF-1031-4390-BDA4-A4B3D75F1080}">
      <dgm:prSet/>
      <dgm:spPr/>
      <dgm:t>
        <a:bodyPr/>
        <a:lstStyle/>
        <a:p>
          <a:endParaRPr lang="en-US"/>
        </a:p>
      </dgm:t>
    </dgm:pt>
    <dgm:pt modelId="{E2FE512D-40F8-42D3-B6F7-1FAEEC7B7D49}">
      <dgm:prSet phldrT="[Text]"/>
      <dgm:spPr/>
      <dgm:t>
        <a:bodyPr/>
        <a:lstStyle/>
        <a:p>
          <a:pPr algn="ctr"/>
          <a:r>
            <a:rPr lang="en-US" b="1" dirty="0" smtClean="0">
              <a:solidFill>
                <a:srgbClr val="0937C9"/>
              </a:solidFill>
              <a:latin typeface="Times New Roman" panose="02020603050405020304" pitchFamily="18" charset="0"/>
              <a:cs typeface="Times New Roman" panose="02020603050405020304" pitchFamily="18" charset="0"/>
            </a:rPr>
            <a:t>КОМПАНИЙН УРИА</a:t>
          </a:r>
        </a:p>
        <a:p>
          <a:pPr algn="ctr"/>
          <a:r>
            <a:rPr lang="en-US" dirty="0" err="1" smtClean="0">
              <a:latin typeface="Times New Roman" panose="02020603050405020304" pitchFamily="18" charset="0"/>
              <a:cs typeface="Times New Roman" panose="02020603050405020304" pitchFamily="18" charset="0"/>
            </a:rPr>
            <a:t>Дэвшлийг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хэрэгжүүлэгч</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ёс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зүйг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эрхэмлэгч</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байгальд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ээлтэй</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компани</a:t>
          </a:r>
          <a:endParaRPr lang="en-US" dirty="0">
            <a:latin typeface="Times New Roman" panose="02020603050405020304" pitchFamily="18" charset="0"/>
            <a:cs typeface="Times New Roman" panose="02020603050405020304" pitchFamily="18" charset="0"/>
          </a:endParaRPr>
        </a:p>
      </dgm:t>
    </dgm:pt>
    <dgm:pt modelId="{BCB0AB0A-85F1-49B7-86F5-4EE863ABE3B1}" type="parTrans" cxnId="{A2E728C3-6C1D-4AD4-AFE4-3EAF447F758C}">
      <dgm:prSet/>
      <dgm:spPr/>
      <dgm:t>
        <a:bodyPr/>
        <a:lstStyle/>
        <a:p>
          <a:endParaRPr lang="en-US"/>
        </a:p>
      </dgm:t>
    </dgm:pt>
    <dgm:pt modelId="{AE7DDDA4-4EA5-44D0-80A5-8D09DCA304C3}" type="sibTrans" cxnId="{A2E728C3-6C1D-4AD4-AFE4-3EAF447F758C}">
      <dgm:prSet/>
      <dgm:spPr/>
      <dgm:t>
        <a:bodyPr/>
        <a:lstStyle/>
        <a:p>
          <a:endParaRPr lang="en-US"/>
        </a:p>
      </dgm:t>
    </dgm:pt>
    <dgm:pt modelId="{493EA3C0-9BAB-43E5-978E-61E5DA60B375}">
      <dgm:prSet/>
      <dgm:spPr/>
      <dgm:t>
        <a:bodyPr/>
        <a:lstStyle/>
        <a:p>
          <a:pPr marL="115888" indent="0"/>
          <a:r>
            <a:rPr lang="en-US" b="1" dirty="0" smtClean="0">
              <a:solidFill>
                <a:srgbClr val="0937C9"/>
              </a:solidFill>
              <a:latin typeface="Times New Roman" panose="02020603050405020304" pitchFamily="18" charset="0"/>
              <a:cs typeface="Times New Roman" panose="02020603050405020304" pitchFamily="18" charset="0"/>
            </a:rPr>
            <a:t>ҮЙЛ АЖИЛЛАГААНЫ ЗАРЧИМ</a:t>
          </a:r>
        </a:p>
        <a:p>
          <a:pPr marL="115888" indent="0"/>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Шударга</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ил</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тод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нээлттэй</a:t>
          </a:r>
          <a:endParaRPr lang="en-US" dirty="0" smtClean="0">
            <a:latin typeface="Times New Roman" panose="02020603050405020304" pitchFamily="18" charset="0"/>
            <a:cs typeface="Times New Roman" panose="02020603050405020304" pitchFamily="18" charset="0"/>
          </a:endParaRPr>
        </a:p>
        <a:p>
          <a:pPr marL="115888" indent="0"/>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Хууль</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дүрмийг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чандлан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сахиулна</a:t>
          </a:r>
          <a:endParaRPr lang="en-US" dirty="0" smtClean="0">
            <a:latin typeface="Times New Roman" panose="02020603050405020304" pitchFamily="18" charset="0"/>
            <a:cs typeface="Times New Roman" panose="02020603050405020304" pitchFamily="18" charset="0"/>
          </a:endParaRPr>
        </a:p>
        <a:p>
          <a:pPr marL="115888" indent="0"/>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Бүтээлч</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сэтгэлгээг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хөгжүүлнэ</a:t>
          </a:r>
          <a:endParaRPr lang="en-US" dirty="0" smtClean="0">
            <a:latin typeface="Times New Roman" panose="02020603050405020304" pitchFamily="18" charset="0"/>
            <a:cs typeface="Times New Roman" panose="02020603050405020304" pitchFamily="18" charset="0"/>
          </a:endParaRPr>
        </a:p>
        <a:p>
          <a:pPr marL="115888" indent="0"/>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Байгаль</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орчинд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ээлтэй</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үйл</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ажиллагаа</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явуулна</a:t>
          </a:r>
          <a:endParaRPr lang="en-US" dirty="0">
            <a:latin typeface="Times New Roman" panose="02020603050405020304" pitchFamily="18" charset="0"/>
            <a:cs typeface="Times New Roman" panose="02020603050405020304" pitchFamily="18" charset="0"/>
          </a:endParaRPr>
        </a:p>
      </dgm:t>
    </dgm:pt>
    <dgm:pt modelId="{BBF1E511-329B-4103-9A98-ABDA8108E6CF}" type="parTrans" cxnId="{97A9E0FA-336A-4843-8364-850958E43F72}">
      <dgm:prSet/>
      <dgm:spPr/>
      <dgm:t>
        <a:bodyPr/>
        <a:lstStyle/>
        <a:p>
          <a:endParaRPr lang="en-US"/>
        </a:p>
      </dgm:t>
    </dgm:pt>
    <dgm:pt modelId="{7E3BE3B2-ED15-4A09-ADB8-70C343565A7A}" type="sibTrans" cxnId="{97A9E0FA-336A-4843-8364-850958E43F72}">
      <dgm:prSet/>
      <dgm:spPr/>
      <dgm:t>
        <a:bodyPr/>
        <a:lstStyle/>
        <a:p>
          <a:endParaRPr lang="en-US"/>
        </a:p>
      </dgm:t>
    </dgm:pt>
    <dgm:pt modelId="{90B0301E-ABE8-41FC-A9F1-CFA37962519A}" type="pres">
      <dgm:prSet presAssocID="{B36CF516-8ECD-4C2A-AB3A-3052EED295DF}" presName="Name0" presStyleCnt="0">
        <dgm:presLayoutVars>
          <dgm:dir/>
          <dgm:resizeHandles val="exact"/>
        </dgm:presLayoutVars>
      </dgm:prSet>
      <dgm:spPr/>
      <dgm:t>
        <a:bodyPr/>
        <a:lstStyle/>
        <a:p>
          <a:endParaRPr lang="en-US"/>
        </a:p>
      </dgm:t>
    </dgm:pt>
    <dgm:pt modelId="{FC6EB82B-D043-46C7-A85F-AEFBF1A7F737}" type="pres">
      <dgm:prSet presAssocID="{CE2BC044-2A39-4FCA-9EF8-EACCFBC7A2EC}" presName="composite" presStyleCnt="0"/>
      <dgm:spPr/>
    </dgm:pt>
    <dgm:pt modelId="{8B457434-11AF-4EEC-B307-A57E7CBAD691}" type="pres">
      <dgm:prSet presAssocID="{CE2BC044-2A39-4FCA-9EF8-EACCFBC7A2EC}" presName="rect1" presStyleLbl="trAlignAcc1" presStyleIdx="0" presStyleCnt="4">
        <dgm:presLayoutVars>
          <dgm:bulletEnabled val="1"/>
        </dgm:presLayoutVars>
      </dgm:prSet>
      <dgm:spPr/>
      <dgm:t>
        <a:bodyPr/>
        <a:lstStyle/>
        <a:p>
          <a:endParaRPr lang="en-US"/>
        </a:p>
      </dgm:t>
    </dgm:pt>
    <dgm:pt modelId="{2330C9D6-0650-4897-A05B-A028EAA810AD}" type="pres">
      <dgm:prSet presAssocID="{CE2BC044-2A39-4FCA-9EF8-EACCFBC7A2EC}" presName="rect2" presStyleLbl="fgImgPlace1" presStyleIdx="0" presStyleCnt="4" custScaleX="89545" custScaleY="102717" custLinFactNeighborX="3897" custLinFactNeighborY="11264"/>
      <dgm:spPr>
        <a:blipFill>
          <a:blip xmlns:r="http://schemas.openxmlformats.org/officeDocument/2006/relationships" r:embed="rId1">
            <a:extLst>
              <a:ext uri="{28A0092B-C50C-407E-A947-70E740481C1C}">
                <a14:useLocalDpi xmlns:a14="http://schemas.microsoft.com/office/drawing/2010/main" val="0"/>
              </a:ext>
            </a:extLst>
          </a:blip>
          <a:srcRect/>
          <a:stretch>
            <a:fillRect l="-36000" r="-36000"/>
          </a:stretch>
        </a:blipFill>
      </dgm:spPr>
    </dgm:pt>
    <dgm:pt modelId="{8F03DED0-88DE-45DC-9F3A-F73D879F4BEA}" type="pres">
      <dgm:prSet presAssocID="{DB92D85C-5040-4700-869E-2F451380ED9C}" presName="sibTrans" presStyleCnt="0"/>
      <dgm:spPr/>
    </dgm:pt>
    <dgm:pt modelId="{39D54C64-0771-4416-96D0-84D2C31695C4}" type="pres">
      <dgm:prSet presAssocID="{095FC3B8-E3E1-4B94-955C-4886C2B705EB}" presName="composite" presStyleCnt="0"/>
      <dgm:spPr/>
    </dgm:pt>
    <dgm:pt modelId="{0D5B9696-DC2B-4656-8B3E-5C6D26C79BB2}" type="pres">
      <dgm:prSet presAssocID="{095FC3B8-E3E1-4B94-955C-4886C2B705EB}" presName="rect1" presStyleLbl="trAlignAcc1" presStyleIdx="1" presStyleCnt="4">
        <dgm:presLayoutVars>
          <dgm:bulletEnabled val="1"/>
        </dgm:presLayoutVars>
      </dgm:prSet>
      <dgm:spPr/>
      <dgm:t>
        <a:bodyPr/>
        <a:lstStyle/>
        <a:p>
          <a:endParaRPr lang="en-US"/>
        </a:p>
      </dgm:t>
    </dgm:pt>
    <dgm:pt modelId="{F6409AC8-770C-4A0F-9714-663E286C5744}" type="pres">
      <dgm:prSet presAssocID="{095FC3B8-E3E1-4B94-955C-4886C2B705EB}" presName="rect2" presStyleLbl="fgImgPlace1" presStyleIdx="1" presStyleCnt="4" custLinFactNeighborX="16939" custLinFactNeighborY="10427"/>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E24F4776-0B9A-46BB-B76A-FD5B9F11F478}" type="pres">
      <dgm:prSet presAssocID="{5603B95C-D2FD-4A37-98D1-C19E749AE914}" presName="sibTrans" presStyleCnt="0"/>
      <dgm:spPr/>
    </dgm:pt>
    <dgm:pt modelId="{8438B931-EDC5-42AD-A198-E7B9CC46AA0E}" type="pres">
      <dgm:prSet presAssocID="{E2FE512D-40F8-42D3-B6F7-1FAEEC7B7D49}" presName="composite" presStyleCnt="0"/>
      <dgm:spPr/>
    </dgm:pt>
    <dgm:pt modelId="{862CFC75-1116-4FE2-9487-468D2DF05918}" type="pres">
      <dgm:prSet presAssocID="{E2FE512D-40F8-42D3-B6F7-1FAEEC7B7D49}" presName="rect1" presStyleLbl="trAlignAcc1" presStyleIdx="2" presStyleCnt="4">
        <dgm:presLayoutVars>
          <dgm:bulletEnabled val="1"/>
        </dgm:presLayoutVars>
      </dgm:prSet>
      <dgm:spPr/>
      <dgm:t>
        <a:bodyPr/>
        <a:lstStyle/>
        <a:p>
          <a:endParaRPr lang="en-US"/>
        </a:p>
      </dgm:t>
    </dgm:pt>
    <dgm:pt modelId="{4A156183-1839-4709-8CF2-D2DD2828F9D0}" type="pres">
      <dgm:prSet presAssocID="{E2FE512D-40F8-42D3-B6F7-1FAEEC7B7D49}" presName="rect2" presStyleLbl="fgImgPlace1" presStyleIdx="2" presStyleCnt="4" custScaleX="105485" custScaleY="103452" custLinFactNeighborX="5380" custLinFactNeighborY="10385"/>
      <dgm:spPr>
        <a:blipFill>
          <a:blip xmlns:r="http://schemas.openxmlformats.org/officeDocument/2006/relationships" r:embed="rId3">
            <a:extLst>
              <a:ext uri="{28A0092B-C50C-407E-A947-70E740481C1C}">
                <a14:useLocalDpi xmlns:a14="http://schemas.microsoft.com/office/drawing/2010/main" val="0"/>
              </a:ext>
            </a:extLst>
          </a:blip>
          <a:srcRect/>
          <a:stretch>
            <a:fillRect l="-48000" r="-48000"/>
          </a:stretch>
        </a:blipFill>
      </dgm:spPr>
    </dgm:pt>
    <dgm:pt modelId="{951D53A2-BE4C-4E89-A764-BF657251901D}" type="pres">
      <dgm:prSet presAssocID="{AE7DDDA4-4EA5-44D0-80A5-8D09DCA304C3}" presName="sibTrans" presStyleCnt="0"/>
      <dgm:spPr/>
    </dgm:pt>
    <dgm:pt modelId="{41664C4F-1F8C-484B-B648-F6D8085329A1}" type="pres">
      <dgm:prSet presAssocID="{493EA3C0-9BAB-43E5-978E-61E5DA60B375}" presName="composite" presStyleCnt="0"/>
      <dgm:spPr/>
    </dgm:pt>
    <dgm:pt modelId="{F457F2DE-05BE-4669-86B8-58C9C2FF6B59}" type="pres">
      <dgm:prSet presAssocID="{493EA3C0-9BAB-43E5-978E-61E5DA60B375}" presName="rect1" presStyleLbl="trAlignAcc1" presStyleIdx="3" presStyleCnt="4">
        <dgm:presLayoutVars>
          <dgm:bulletEnabled val="1"/>
        </dgm:presLayoutVars>
      </dgm:prSet>
      <dgm:spPr/>
      <dgm:t>
        <a:bodyPr/>
        <a:lstStyle/>
        <a:p>
          <a:endParaRPr lang="en-US"/>
        </a:p>
      </dgm:t>
    </dgm:pt>
    <dgm:pt modelId="{639992D1-9417-455E-82B8-51E1332A94C9}" type="pres">
      <dgm:prSet presAssocID="{493EA3C0-9BAB-43E5-978E-61E5DA60B375}" presName="rect2" presStyleLbl="fgImgPlace1" presStyleIdx="3" presStyleCnt="4" custLinFactNeighborX="13805" custLinFactNeighborY="10259"/>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Lst>
  <dgm:cxnLst>
    <dgm:cxn modelId="{97A9E0FA-336A-4843-8364-850958E43F72}" srcId="{B36CF516-8ECD-4C2A-AB3A-3052EED295DF}" destId="{493EA3C0-9BAB-43E5-978E-61E5DA60B375}" srcOrd="3" destOrd="0" parTransId="{BBF1E511-329B-4103-9A98-ABDA8108E6CF}" sibTransId="{7E3BE3B2-ED15-4A09-ADB8-70C343565A7A}"/>
    <dgm:cxn modelId="{13AFE94F-ED2F-406D-B8BF-5F6814AD5B76}" type="presOf" srcId="{CE2BC044-2A39-4FCA-9EF8-EACCFBC7A2EC}" destId="{8B457434-11AF-4EEC-B307-A57E7CBAD691}" srcOrd="0" destOrd="0" presId="urn:microsoft.com/office/officeart/2008/layout/PictureStrips"/>
    <dgm:cxn modelId="{36C4C1A8-CED3-4865-A041-FC24553D002F}" type="presOf" srcId="{493EA3C0-9BAB-43E5-978E-61E5DA60B375}" destId="{F457F2DE-05BE-4669-86B8-58C9C2FF6B59}" srcOrd="0" destOrd="0" presId="urn:microsoft.com/office/officeart/2008/layout/PictureStrips"/>
    <dgm:cxn modelId="{7322ACEC-5627-4798-AA5B-8CBC21649788}" srcId="{B36CF516-8ECD-4C2A-AB3A-3052EED295DF}" destId="{CE2BC044-2A39-4FCA-9EF8-EACCFBC7A2EC}" srcOrd="0" destOrd="0" parTransId="{93A1A99F-F4B8-432B-9D9A-60C6C6E2D745}" sibTransId="{DB92D85C-5040-4700-869E-2F451380ED9C}"/>
    <dgm:cxn modelId="{324693AF-1031-4390-BDA4-A4B3D75F1080}" srcId="{B36CF516-8ECD-4C2A-AB3A-3052EED295DF}" destId="{095FC3B8-E3E1-4B94-955C-4886C2B705EB}" srcOrd="1" destOrd="0" parTransId="{D9982A58-CAA2-41BC-BF37-430421812BCE}" sibTransId="{5603B95C-D2FD-4A37-98D1-C19E749AE914}"/>
    <dgm:cxn modelId="{61099E98-52D8-495F-8773-D255EB8E6BB8}" type="presOf" srcId="{B36CF516-8ECD-4C2A-AB3A-3052EED295DF}" destId="{90B0301E-ABE8-41FC-A9F1-CFA37962519A}" srcOrd="0" destOrd="0" presId="urn:microsoft.com/office/officeart/2008/layout/PictureStrips"/>
    <dgm:cxn modelId="{A2E728C3-6C1D-4AD4-AFE4-3EAF447F758C}" srcId="{B36CF516-8ECD-4C2A-AB3A-3052EED295DF}" destId="{E2FE512D-40F8-42D3-B6F7-1FAEEC7B7D49}" srcOrd="2" destOrd="0" parTransId="{BCB0AB0A-85F1-49B7-86F5-4EE863ABE3B1}" sibTransId="{AE7DDDA4-4EA5-44D0-80A5-8D09DCA304C3}"/>
    <dgm:cxn modelId="{D31D70C6-B870-4B3B-A8D0-77A45AFF70DD}" type="presOf" srcId="{095FC3B8-E3E1-4B94-955C-4886C2B705EB}" destId="{0D5B9696-DC2B-4656-8B3E-5C6D26C79BB2}" srcOrd="0" destOrd="0" presId="urn:microsoft.com/office/officeart/2008/layout/PictureStrips"/>
    <dgm:cxn modelId="{2453C733-AB23-4577-B5F4-0813DEBA45FD}" type="presOf" srcId="{E2FE512D-40F8-42D3-B6F7-1FAEEC7B7D49}" destId="{862CFC75-1116-4FE2-9487-468D2DF05918}" srcOrd="0" destOrd="0" presId="urn:microsoft.com/office/officeart/2008/layout/PictureStrips"/>
    <dgm:cxn modelId="{D91A0581-C23D-4DE2-9360-50AC311C4434}" type="presParOf" srcId="{90B0301E-ABE8-41FC-A9F1-CFA37962519A}" destId="{FC6EB82B-D043-46C7-A85F-AEFBF1A7F737}" srcOrd="0" destOrd="0" presId="urn:microsoft.com/office/officeart/2008/layout/PictureStrips"/>
    <dgm:cxn modelId="{82F1F371-6360-4C9F-8380-BDAEEA355E72}" type="presParOf" srcId="{FC6EB82B-D043-46C7-A85F-AEFBF1A7F737}" destId="{8B457434-11AF-4EEC-B307-A57E7CBAD691}" srcOrd="0" destOrd="0" presId="urn:microsoft.com/office/officeart/2008/layout/PictureStrips"/>
    <dgm:cxn modelId="{1E0EE914-88FD-47AA-A05F-62EFE0D1095F}" type="presParOf" srcId="{FC6EB82B-D043-46C7-A85F-AEFBF1A7F737}" destId="{2330C9D6-0650-4897-A05B-A028EAA810AD}" srcOrd="1" destOrd="0" presId="urn:microsoft.com/office/officeart/2008/layout/PictureStrips"/>
    <dgm:cxn modelId="{9627E98C-A7E7-4B19-A199-36243AF54908}" type="presParOf" srcId="{90B0301E-ABE8-41FC-A9F1-CFA37962519A}" destId="{8F03DED0-88DE-45DC-9F3A-F73D879F4BEA}" srcOrd="1" destOrd="0" presId="urn:microsoft.com/office/officeart/2008/layout/PictureStrips"/>
    <dgm:cxn modelId="{57BE9F70-7C1D-4D69-BFB7-AE7972F1186B}" type="presParOf" srcId="{90B0301E-ABE8-41FC-A9F1-CFA37962519A}" destId="{39D54C64-0771-4416-96D0-84D2C31695C4}" srcOrd="2" destOrd="0" presId="urn:microsoft.com/office/officeart/2008/layout/PictureStrips"/>
    <dgm:cxn modelId="{18C80DF9-6128-432A-B92F-0D08BD847671}" type="presParOf" srcId="{39D54C64-0771-4416-96D0-84D2C31695C4}" destId="{0D5B9696-DC2B-4656-8B3E-5C6D26C79BB2}" srcOrd="0" destOrd="0" presId="urn:microsoft.com/office/officeart/2008/layout/PictureStrips"/>
    <dgm:cxn modelId="{6178D9DC-E6A3-498E-A8FF-80E81E6AACF2}" type="presParOf" srcId="{39D54C64-0771-4416-96D0-84D2C31695C4}" destId="{F6409AC8-770C-4A0F-9714-663E286C5744}" srcOrd="1" destOrd="0" presId="urn:microsoft.com/office/officeart/2008/layout/PictureStrips"/>
    <dgm:cxn modelId="{612B999C-6DFC-4B47-9BE9-B12F2F5C1C2A}" type="presParOf" srcId="{90B0301E-ABE8-41FC-A9F1-CFA37962519A}" destId="{E24F4776-0B9A-46BB-B76A-FD5B9F11F478}" srcOrd="3" destOrd="0" presId="urn:microsoft.com/office/officeart/2008/layout/PictureStrips"/>
    <dgm:cxn modelId="{BA584034-C9D3-4A26-8C31-4AD591ADD4C5}" type="presParOf" srcId="{90B0301E-ABE8-41FC-A9F1-CFA37962519A}" destId="{8438B931-EDC5-42AD-A198-E7B9CC46AA0E}" srcOrd="4" destOrd="0" presId="urn:microsoft.com/office/officeart/2008/layout/PictureStrips"/>
    <dgm:cxn modelId="{18129E1F-7344-4371-A85D-EF1D932F749C}" type="presParOf" srcId="{8438B931-EDC5-42AD-A198-E7B9CC46AA0E}" destId="{862CFC75-1116-4FE2-9487-468D2DF05918}" srcOrd="0" destOrd="0" presId="urn:microsoft.com/office/officeart/2008/layout/PictureStrips"/>
    <dgm:cxn modelId="{79ECE823-F3A7-4719-9E0E-D61736A22849}" type="presParOf" srcId="{8438B931-EDC5-42AD-A198-E7B9CC46AA0E}" destId="{4A156183-1839-4709-8CF2-D2DD2828F9D0}" srcOrd="1" destOrd="0" presId="urn:microsoft.com/office/officeart/2008/layout/PictureStrips"/>
    <dgm:cxn modelId="{D56A028A-B9E3-455F-A3B5-1E855BF84A05}" type="presParOf" srcId="{90B0301E-ABE8-41FC-A9F1-CFA37962519A}" destId="{951D53A2-BE4C-4E89-A764-BF657251901D}" srcOrd="5" destOrd="0" presId="urn:microsoft.com/office/officeart/2008/layout/PictureStrips"/>
    <dgm:cxn modelId="{199A310C-21EC-41A0-9536-4A001EDC5C83}" type="presParOf" srcId="{90B0301E-ABE8-41FC-A9F1-CFA37962519A}" destId="{41664C4F-1F8C-484B-B648-F6D8085329A1}" srcOrd="6" destOrd="0" presId="urn:microsoft.com/office/officeart/2008/layout/PictureStrips"/>
    <dgm:cxn modelId="{187B1C1F-6A70-4B8B-9FD8-A03A78A990C0}" type="presParOf" srcId="{41664C4F-1F8C-484B-B648-F6D8085329A1}" destId="{F457F2DE-05BE-4669-86B8-58C9C2FF6B59}" srcOrd="0" destOrd="0" presId="urn:microsoft.com/office/officeart/2008/layout/PictureStrips"/>
    <dgm:cxn modelId="{DF61E50E-F097-4502-884F-C3E7C114CD9F}" type="presParOf" srcId="{41664C4F-1F8C-484B-B648-F6D8085329A1}" destId="{639992D1-9417-455E-82B8-51E1332A94C9}" srcOrd="1" destOrd="0" presId="urn:microsoft.com/office/officeart/2008/layout/PictureStrips"/>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57434-11AF-4EEC-B307-A57E7CBAD691}">
      <dsp:nvSpPr>
        <dsp:cNvPr id="0" name=""/>
        <dsp:cNvSpPr/>
      </dsp:nvSpPr>
      <dsp:spPr>
        <a:xfrm>
          <a:off x="210509" y="1176589"/>
          <a:ext cx="5329082" cy="1665338"/>
        </a:xfrm>
        <a:prstGeom prst="rect">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127989" tIns="57150" rIns="57150" bIns="57150" numCol="1" spcCol="1270" anchor="ctr" anchorCtr="0">
          <a:noAutofit/>
        </a:bodyPr>
        <a:lstStyle/>
        <a:p>
          <a:pPr lvl="0" algn="l" defTabSz="666750">
            <a:lnSpc>
              <a:spcPct val="90000"/>
            </a:lnSpc>
            <a:spcBef>
              <a:spcPct val="0"/>
            </a:spcBef>
            <a:spcAft>
              <a:spcPct val="35000"/>
            </a:spcAft>
          </a:pPr>
          <a:r>
            <a:rPr lang="mn-MN" sz="1500" b="1" kern="1200" dirty="0" smtClean="0">
              <a:solidFill>
                <a:srgbClr val="0937C9"/>
              </a:solidFill>
              <a:latin typeface="Times New Roman" panose="02020603050405020304" pitchFamily="18" charset="0"/>
              <a:cs typeface="Times New Roman" panose="02020603050405020304" pitchFamily="18" charset="0"/>
            </a:rPr>
            <a:t>ЭРХЭМ ЗОРИЛГО</a:t>
          </a:r>
        </a:p>
        <a:p>
          <a:pPr lvl="0" algn="l" defTabSz="666750">
            <a:lnSpc>
              <a:spcPct val="90000"/>
            </a:lnSpc>
            <a:spcBef>
              <a:spcPct val="0"/>
            </a:spcBef>
            <a:spcAft>
              <a:spcPct val="35000"/>
            </a:spcAft>
          </a:pP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Бид</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олон</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улсын</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чанар</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стандартын</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түвшинд</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хүрсэн</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зах</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зээлд</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өрсөлдөх</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чадвар</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сайтай</a:t>
          </a:r>
          <a:r>
            <a:rPr lang="en-US" sz="1500" kern="1200" dirty="0" smtClean="0">
              <a:latin typeface="Times New Roman" panose="02020603050405020304" pitchFamily="18" charset="0"/>
              <a:cs typeface="Times New Roman" panose="02020603050405020304" pitchFamily="18" charset="0"/>
            </a:rPr>
            <a:t>, </a:t>
          </a:r>
          <a:r>
            <a:rPr lang="mn-MN" sz="1500" kern="1200" dirty="0" smtClean="0">
              <a:latin typeface="Times New Roman" panose="02020603050405020304" pitchFamily="18" charset="0"/>
              <a:cs typeface="Times New Roman" panose="02020603050405020304" pitchFamily="18" charset="0"/>
            </a:rPr>
            <a:t>арьс шир болон түүгээр хийсэн бүтээгдэхүүнийг</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шинэ</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болон</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шинэчилсэн</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технологиор</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үйлдвэрлэж</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дотоод</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гадаадын</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зах</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зээлд</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борлуулна</a:t>
          </a:r>
          <a:r>
            <a:rPr lang="en-US" sz="1500" kern="1200" dirty="0" smtClean="0">
              <a:latin typeface="Times New Roman" panose="02020603050405020304" pitchFamily="18" charset="0"/>
              <a:cs typeface="Times New Roman" panose="02020603050405020304" pitchFamily="18" charset="0"/>
            </a:rPr>
            <a:t>.</a:t>
          </a:r>
          <a:endParaRPr lang="en-US" sz="1500" kern="1200" dirty="0">
            <a:latin typeface="Times New Roman" panose="02020603050405020304" pitchFamily="18" charset="0"/>
            <a:cs typeface="Times New Roman" panose="02020603050405020304" pitchFamily="18" charset="0"/>
          </a:endParaRPr>
        </a:p>
      </dsp:txBody>
      <dsp:txXfrm>
        <a:off x="210509" y="1176589"/>
        <a:ext cx="5329082" cy="1665338"/>
      </dsp:txXfrm>
    </dsp:sp>
    <dsp:sp modelId="{2330C9D6-0650-4897-A05B-A028EAA810AD}">
      <dsp:nvSpPr>
        <dsp:cNvPr id="0" name=""/>
        <dsp:cNvSpPr/>
      </dsp:nvSpPr>
      <dsp:spPr>
        <a:xfrm>
          <a:off x="94831" y="1109248"/>
          <a:ext cx="1043859" cy="179611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6000" r="-36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D5B9696-DC2B-4656-8B3E-5C6D26C79BB2}">
      <dsp:nvSpPr>
        <dsp:cNvPr id="0" name=""/>
        <dsp:cNvSpPr/>
      </dsp:nvSpPr>
      <dsp:spPr>
        <a:xfrm>
          <a:off x="6047353" y="1164711"/>
          <a:ext cx="5329082" cy="1665338"/>
        </a:xfrm>
        <a:prstGeom prst="rect">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127989" tIns="57150" rIns="57150" bIns="57150" numCol="1" spcCol="1270" anchor="ctr" anchorCtr="0">
          <a:noAutofit/>
        </a:bodyPr>
        <a:lstStyle/>
        <a:p>
          <a:pPr marL="231775" lvl="0" indent="0" algn="l" defTabSz="666750">
            <a:lnSpc>
              <a:spcPct val="90000"/>
            </a:lnSpc>
            <a:spcBef>
              <a:spcPct val="0"/>
            </a:spcBef>
            <a:spcAft>
              <a:spcPct val="35000"/>
            </a:spcAft>
          </a:pPr>
          <a:r>
            <a:rPr lang="en-US" sz="1500" b="1" kern="1200" dirty="0" smtClean="0">
              <a:solidFill>
                <a:srgbClr val="0937C9"/>
              </a:solidFill>
              <a:latin typeface="Times New Roman" panose="02020603050405020304" pitchFamily="18" charset="0"/>
              <a:cs typeface="Times New Roman" panose="02020603050405020304" pitchFamily="18" charset="0"/>
            </a:rPr>
            <a:t>ХАМТ ОЛНЫ ЗОРИЛТ</a:t>
          </a:r>
        </a:p>
        <a:p>
          <a:pPr marL="231775" lvl="0" indent="0" algn="l" defTabSz="666750">
            <a:lnSpc>
              <a:spcPct val="90000"/>
            </a:lnSpc>
            <a:spcBef>
              <a:spcPct val="0"/>
            </a:spcBef>
            <a:spcAft>
              <a:spcPct val="35000"/>
            </a:spcAft>
          </a:pPr>
          <a:r>
            <a:rPr lang="en-US" sz="1500" kern="1200" dirty="0" smtClean="0">
              <a:latin typeface="Times New Roman" panose="02020603050405020304" pitchFamily="18" charset="0"/>
              <a:cs typeface="Times New Roman" panose="02020603050405020304" pitchFamily="18" charset="0"/>
            </a:rPr>
            <a:t>	</a:t>
          </a:r>
          <a:r>
            <a:rPr lang="mn-MN" sz="1500" kern="1200" dirty="0" smtClean="0">
              <a:latin typeface="Times New Roman" panose="02020603050405020304" pitchFamily="18" charset="0"/>
              <a:cs typeface="Times New Roman" panose="02020603050405020304" pitchFamily="18" charset="0"/>
            </a:rPr>
            <a:t>Д</a:t>
          </a:r>
          <a:r>
            <a:rPr lang="en-US" sz="1500" kern="1200" dirty="0" err="1" smtClean="0">
              <a:latin typeface="Times New Roman" panose="02020603050405020304" pitchFamily="18" charset="0"/>
              <a:cs typeface="Times New Roman" panose="02020603050405020304" pitchFamily="18" charset="0"/>
            </a:rPr>
            <a:t>уурсах</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нэртэй</a:t>
          </a:r>
          <a:r>
            <a:rPr lang="mn-MN" sz="1500" kern="1200" dirty="0" smtClean="0">
              <a:latin typeface="Times New Roman" panose="02020603050405020304" pitchFamily="18" charset="0"/>
              <a:cs typeface="Times New Roman" panose="02020603050405020304" pitchFamily="18" charset="0"/>
            </a:rPr>
            <a:t>,</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дуудах</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хүчтэй</a:t>
          </a:r>
          <a:r>
            <a:rPr lang="mn-MN" sz="1500" kern="1200" dirty="0" smtClean="0">
              <a:latin typeface="Times New Roman" panose="02020603050405020304" pitchFamily="18" charset="0"/>
              <a:cs typeface="Times New Roman" panose="02020603050405020304" pitchFamily="18" charset="0"/>
            </a:rPr>
            <a:t>,</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хамгийн</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чанартай</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хамгийн</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хямд</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Монгол</a:t>
          </a:r>
          <a:r>
            <a:rPr lang="mn-MN"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бүтээгдэхүүнийг</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Монголчууд</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өөрсдөө</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үйлдвэрлэх</a:t>
          </a:r>
          <a:endParaRPr lang="en-US" sz="1500" kern="1200" dirty="0">
            <a:latin typeface="Times New Roman" panose="02020603050405020304" pitchFamily="18" charset="0"/>
            <a:cs typeface="Times New Roman" panose="02020603050405020304" pitchFamily="18" charset="0"/>
          </a:endParaRPr>
        </a:p>
      </dsp:txBody>
      <dsp:txXfrm>
        <a:off x="6047353" y="1164711"/>
        <a:ext cx="5329082" cy="1665338"/>
      </dsp:txXfrm>
    </dsp:sp>
    <dsp:sp modelId="{F6409AC8-770C-4A0F-9714-663E286C5744}">
      <dsp:nvSpPr>
        <dsp:cNvPr id="0" name=""/>
        <dsp:cNvSpPr/>
      </dsp:nvSpPr>
      <dsp:spPr>
        <a:xfrm>
          <a:off x="6022772" y="1106490"/>
          <a:ext cx="1165736" cy="174860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62CFC75-1116-4FE2-9487-468D2DF05918}">
      <dsp:nvSpPr>
        <dsp:cNvPr id="0" name=""/>
        <dsp:cNvSpPr/>
      </dsp:nvSpPr>
      <dsp:spPr>
        <a:xfrm>
          <a:off x="256963" y="3303246"/>
          <a:ext cx="5329082" cy="1665338"/>
        </a:xfrm>
        <a:prstGeom prst="rect">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127989"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937C9"/>
              </a:solidFill>
              <a:latin typeface="Times New Roman" panose="02020603050405020304" pitchFamily="18" charset="0"/>
              <a:cs typeface="Times New Roman" panose="02020603050405020304" pitchFamily="18" charset="0"/>
            </a:rPr>
            <a:t>КОМПАНИЙН УРИА</a:t>
          </a:r>
        </a:p>
        <a:p>
          <a:pPr lvl="0" algn="ctr" defTabSz="666750">
            <a:lnSpc>
              <a:spcPct val="90000"/>
            </a:lnSpc>
            <a:spcBef>
              <a:spcPct val="0"/>
            </a:spcBef>
            <a:spcAft>
              <a:spcPct val="35000"/>
            </a:spcAft>
          </a:pPr>
          <a:r>
            <a:rPr lang="en-US" sz="1500" kern="1200" dirty="0" err="1" smtClean="0">
              <a:latin typeface="Times New Roman" panose="02020603050405020304" pitchFamily="18" charset="0"/>
              <a:cs typeface="Times New Roman" panose="02020603050405020304" pitchFamily="18" charset="0"/>
            </a:rPr>
            <a:t>Дэвшлийг</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хэрэгжүүлэгч</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ёс</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зүйг</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эрхэмлэгч</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байгальд</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ээлтэй</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компани</a:t>
          </a:r>
          <a:endParaRPr lang="en-US" sz="1500" kern="1200" dirty="0">
            <a:latin typeface="Times New Roman" panose="02020603050405020304" pitchFamily="18" charset="0"/>
            <a:cs typeface="Times New Roman" panose="02020603050405020304" pitchFamily="18" charset="0"/>
          </a:endParaRPr>
        </a:p>
      </dsp:txBody>
      <dsp:txXfrm>
        <a:off x="256963" y="3303246"/>
        <a:ext cx="5329082" cy="1665338"/>
      </dsp:txXfrm>
    </dsp:sp>
    <dsp:sp modelId="{4A156183-1839-4709-8CF2-D2DD2828F9D0}">
      <dsp:nvSpPr>
        <dsp:cNvPr id="0" name=""/>
        <dsp:cNvSpPr/>
      </dsp:nvSpPr>
      <dsp:spPr>
        <a:xfrm>
          <a:off x="65665" y="3214108"/>
          <a:ext cx="1229677" cy="1808967"/>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8000" r="-48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457F2DE-05BE-4669-86B8-58C9C2FF6B59}">
      <dsp:nvSpPr>
        <dsp:cNvPr id="0" name=""/>
        <dsp:cNvSpPr/>
      </dsp:nvSpPr>
      <dsp:spPr>
        <a:xfrm>
          <a:off x="6093807" y="3288155"/>
          <a:ext cx="5329082" cy="1665338"/>
        </a:xfrm>
        <a:prstGeom prst="rect">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127989" tIns="57150" rIns="57150" bIns="57150" numCol="1" spcCol="1270" anchor="ctr" anchorCtr="0">
          <a:noAutofit/>
        </a:bodyPr>
        <a:lstStyle/>
        <a:p>
          <a:pPr marL="115888" lvl="0" indent="0" algn="l" defTabSz="666750">
            <a:lnSpc>
              <a:spcPct val="90000"/>
            </a:lnSpc>
            <a:spcBef>
              <a:spcPct val="0"/>
            </a:spcBef>
            <a:spcAft>
              <a:spcPct val="35000"/>
            </a:spcAft>
          </a:pPr>
          <a:r>
            <a:rPr lang="en-US" sz="1500" b="1" kern="1200" dirty="0" smtClean="0">
              <a:solidFill>
                <a:srgbClr val="0937C9"/>
              </a:solidFill>
              <a:latin typeface="Times New Roman" panose="02020603050405020304" pitchFamily="18" charset="0"/>
              <a:cs typeface="Times New Roman" panose="02020603050405020304" pitchFamily="18" charset="0"/>
            </a:rPr>
            <a:t>ҮЙЛ АЖИЛЛАГААНЫ ЗАРЧИМ</a:t>
          </a:r>
        </a:p>
        <a:p>
          <a:pPr marL="115888" lvl="0" indent="0" algn="l" defTabSz="666750">
            <a:lnSpc>
              <a:spcPct val="90000"/>
            </a:lnSpc>
            <a:spcBef>
              <a:spcPct val="0"/>
            </a:spcBef>
            <a:spcAft>
              <a:spcPct val="35000"/>
            </a:spcAft>
          </a:pPr>
          <a:r>
            <a:rPr lang="en-US" sz="1500" kern="1200" dirty="0" smtClean="0">
              <a:latin typeface="Times New Roman" panose="02020603050405020304" pitchFamily="18" charset="0"/>
              <a:cs typeface="Times New Roman" panose="02020603050405020304" pitchFamily="18" charset="0"/>
            </a:rPr>
            <a:t> - </a:t>
          </a:r>
          <a:r>
            <a:rPr lang="en-US" sz="1500" kern="1200" dirty="0" err="1" smtClean="0">
              <a:latin typeface="Times New Roman" panose="02020603050405020304" pitchFamily="18" charset="0"/>
              <a:cs typeface="Times New Roman" panose="02020603050405020304" pitchFamily="18" charset="0"/>
            </a:rPr>
            <a:t>Шударга</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ил</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тод</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нээлттэй</a:t>
          </a:r>
          <a:endParaRPr lang="en-US" sz="1500" kern="1200" dirty="0" smtClean="0">
            <a:latin typeface="Times New Roman" panose="02020603050405020304" pitchFamily="18" charset="0"/>
            <a:cs typeface="Times New Roman" panose="02020603050405020304" pitchFamily="18" charset="0"/>
          </a:endParaRPr>
        </a:p>
        <a:p>
          <a:pPr marL="115888" lvl="0" indent="0" algn="l" defTabSz="666750">
            <a:lnSpc>
              <a:spcPct val="90000"/>
            </a:lnSpc>
            <a:spcBef>
              <a:spcPct val="0"/>
            </a:spcBef>
            <a:spcAft>
              <a:spcPct val="35000"/>
            </a:spcAft>
          </a:pPr>
          <a:r>
            <a:rPr lang="en-US" sz="1500" kern="1200" dirty="0" smtClean="0">
              <a:latin typeface="Times New Roman" panose="02020603050405020304" pitchFamily="18" charset="0"/>
              <a:cs typeface="Times New Roman" panose="02020603050405020304" pitchFamily="18" charset="0"/>
            </a:rPr>
            <a:t> - </a:t>
          </a:r>
          <a:r>
            <a:rPr lang="en-US" sz="1500" kern="1200" dirty="0" err="1" smtClean="0">
              <a:latin typeface="Times New Roman" panose="02020603050405020304" pitchFamily="18" charset="0"/>
              <a:cs typeface="Times New Roman" panose="02020603050405020304" pitchFamily="18" charset="0"/>
            </a:rPr>
            <a:t>Хууль</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дүрмийг</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чандлан</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сахиулна</a:t>
          </a:r>
          <a:endParaRPr lang="en-US" sz="1500" kern="1200" dirty="0" smtClean="0">
            <a:latin typeface="Times New Roman" panose="02020603050405020304" pitchFamily="18" charset="0"/>
            <a:cs typeface="Times New Roman" panose="02020603050405020304" pitchFamily="18" charset="0"/>
          </a:endParaRPr>
        </a:p>
        <a:p>
          <a:pPr marL="115888" lvl="0" indent="0" algn="l" defTabSz="666750">
            <a:lnSpc>
              <a:spcPct val="90000"/>
            </a:lnSpc>
            <a:spcBef>
              <a:spcPct val="0"/>
            </a:spcBef>
            <a:spcAft>
              <a:spcPct val="35000"/>
            </a:spcAft>
          </a:pPr>
          <a:r>
            <a:rPr lang="en-US" sz="1500" kern="1200" dirty="0" smtClean="0">
              <a:latin typeface="Times New Roman" panose="02020603050405020304" pitchFamily="18" charset="0"/>
              <a:cs typeface="Times New Roman" panose="02020603050405020304" pitchFamily="18" charset="0"/>
            </a:rPr>
            <a:t> - </a:t>
          </a:r>
          <a:r>
            <a:rPr lang="en-US" sz="1500" kern="1200" dirty="0" err="1" smtClean="0">
              <a:latin typeface="Times New Roman" panose="02020603050405020304" pitchFamily="18" charset="0"/>
              <a:cs typeface="Times New Roman" panose="02020603050405020304" pitchFamily="18" charset="0"/>
            </a:rPr>
            <a:t>Бүтээлч</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сэтгэлгээг</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хөгжүүлнэ</a:t>
          </a:r>
          <a:endParaRPr lang="en-US" sz="1500" kern="1200" dirty="0" smtClean="0">
            <a:latin typeface="Times New Roman" panose="02020603050405020304" pitchFamily="18" charset="0"/>
            <a:cs typeface="Times New Roman" panose="02020603050405020304" pitchFamily="18" charset="0"/>
          </a:endParaRPr>
        </a:p>
        <a:p>
          <a:pPr marL="115888" lvl="0" indent="0" algn="l" defTabSz="666750">
            <a:lnSpc>
              <a:spcPct val="90000"/>
            </a:lnSpc>
            <a:spcBef>
              <a:spcPct val="0"/>
            </a:spcBef>
            <a:spcAft>
              <a:spcPct val="35000"/>
            </a:spcAft>
          </a:pPr>
          <a:r>
            <a:rPr lang="en-US" sz="1500" kern="1200" dirty="0" smtClean="0">
              <a:latin typeface="Times New Roman" panose="02020603050405020304" pitchFamily="18" charset="0"/>
              <a:cs typeface="Times New Roman" panose="02020603050405020304" pitchFamily="18" charset="0"/>
            </a:rPr>
            <a:t> - </a:t>
          </a:r>
          <a:r>
            <a:rPr lang="en-US" sz="1500" kern="1200" dirty="0" err="1" smtClean="0">
              <a:latin typeface="Times New Roman" panose="02020603050405020304" pitchFamily="18" charset="0"/>
              <a:cs typeface="Times New Roman" panose="02020603050405020304" pitchFamily="18" charset="0"/>
            </a:rPr>
            <a:t>Байгаль</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орчинд</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ээлтэй</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үйл</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ажиллагаа</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явуулна</a:t>
          </a:r>
          <a:endParaRPr lang="en-US" sz="1500" kern="1200" dirty="0">
            <a:latin typeface="Times New Roman" panose="02020603050405020304" pitchFamily="18" charset="0"/>
            <a:cs typeface="Times New Roman" panose="02020603050405020304" pitchFamily="18" charset="0"/>
          </a:endParaRPr>
        </a:p>
      </dsp:txBody>
      <dsp:txXfrm>
        <a:off x="6093807" y="3288155"/>
        <a:ext cx="5329082" cy="1665338"/>
      </dsp:txXfrm>
    </dsp:sp>
    <dsp:sp modelId="{639992D1-9417-455E-82B8-51E1332A94C9}">
      <dsp:nvSpPr>
        <dsp:cNvPr id="0" name=""/>
        <dsp:cNvSpPr/>
      </dsp:nvSpPr>
      <dsp:spPr>
        <a:xfrm>
          <a:off x="6032692" y="3226996"/>
          <a:ext cx="1165736" cy="1748605"/>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EDA40-91A9-49DC-B402-0EBE674AAE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a:extLst>
              <a:ext uri="{FF2B5EF4-FFF2-40B4-BE49-F238E27FC236}">
                <a16:creationId xmlns:a16="http://schemas.microsoft.com/office/drawing/2014/main" id="{E8CBB508-5589-42E7-A433-D119AC0FFB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2BFC85-49E4-447A-A7E3-16153CB2FE2A}" type="datetimeFigureOut">
              <a:rPr lang="en-IN" smtClean="0"/>
              <a:t>16-08-2018</a:t>
            </a:fld>
            <a:endParaRPr lang="en-IN" dirty="0"/>
          </a:p>
        </p:txBody>
      </p:sp>
      <p:sp>
        <p:nvSpPr>
          <p:cNvPr id="4" name="Footer Placeholder 3">
            <a:extLst>
              <a:ext uri="{FF2B5EF4-FFF2-40B4-BE49-F238E27FC236}">
                <a16:creationId xmlns:a16="http://schemas.microsoft.com/office/drawing/2014/main" id="{E9232ABA-B33A-4B3B-8412-C1773FBF3D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a:extLst>
              <a:ext uri="{FF2B5EF4-FFF2-40B4-BE49-F238E27FC236}">
                <a16:creationId xmlns:a16="http://schemas.microsoft.com/office/drawing/2014/main" id="{BAB1832E-3B48-42CB-80A7-CD8E48D52D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1072A3-100F-40A9-915F-8D2D9E6962D8}" type="slidenum">
              <a:rPr lang="en-IN" smtClean="0"/>
              <a:t>‹#›</a:t>
            </a:fld>
            <a:endParaRPr lang="en-IN"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1B50E-4C60-4F9E-B773-52059170945B}" type="datetimeFigureOut">
              <a:rPr lang="en-IN" smtClean="0"/>
              <a:t>16-08-2018</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30CFA-805A-4FD3-B3A0-DAAA5993DA17}" type="slidenum">
              <a:rPr lang="en-IN" smtClean="0"/>
              <a:t>‹#›</a:t>
            </a:fld>
            <a:endParaRPr lang="en-IN"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30CFA-805A-4FD3-B3A0-DAAA5993DA17}" type="slidenum">
              <a:rPr lang="en-IN" smtClean="0"/>
              <a:t>5</a:t>
            </a:fld>
            <a:endParaRPr lang="en-IN" dirty="0"/>
          </a:p>
        </p:txBody>
      </p:sp>
    </p:spTree>
    <p:extLst>
      <p:ext uri="{BB962C8B-B14F-4D97-AF65-F5344CB8AC3E}">
        <p14:creationId xmlns:p14="http://schemas.microsoft.com/office/powerpoint/2010/main" val="800904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30CFA-805A-4FD3-B3A0-DAAA5993DA17}" type="slidenum">
              <a:rPr lang="en-IN" smtClean="0"/>
              <a:t>14</a:t>
            </a:fld>
            <a:endParaRPr lang="en-IN" dirty="0"/>
          </a:p>
        </p:txBody>
      </p:sp>
    </p:spTree>
    <p:extLst>
      <p:ext uri="{BB962C8B-B14F-4D97-AF65-F5344CB8AC3E}">
        <p14:creationId xmlns:p14="http://schemas.microsoft.com/office/powerpoint/2010/main" val="2582181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30CFA-805A-4FD3-B3A0-DAAA5993DA17}" type="slidenum">
              <a:rPr lang="en-IN" smtClean="0"/>
              <a:t>15</a:t>
            </a:fld>
            <a:endParaRPr lang="en-IN" dirty="0"/>
          </a:p>
        </p:txBody>
      </p:sp>
    </p:spTree>
    <p:extLst>
      <p:ext uri="{BB962C8B-B14F-4D97-AF65-F5344CB8AC3E}">
        <p14:creationId xmlns:p14="http://schemas.microsoft.com/office/powerpoint/2010/main" val="84403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30CFA-805A-4FD3-B3A0-DAAA5993DA17}" type="slidenum">
              <a:rPr lang="en-IN" smtClean="0"/>
              <a:t>16</a:t>
            </a:fld>
            <a:endParaRPr lang="en-IN" dirty="0"/>
          </a:p>
        </p:txBody>
      </p:sp>
    </p:spTree>
    <p:extLst>
      <p:ext uri="{BB962C8B-B14F-4D97-AF65-F5344CB8AC3E}">
        <p14:creationId xmlns:p14="http://schemas.microsoft.com/office/powerpoint/2010/main" val="1086717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30CFA-805A-4FD3-B3A0-DAAA5993DA17}" type="slidenum">
              <a:rPr lang="en-IN" smtClean="0"/>
              <a:t>6</a:t>
            </a:fld>
            <a:endParaRPr lang="en-IN" dirty="0"/>
          </a:p>
        </p:txBody>
      </p:sp>
    </p:spTree>
    <p:extLst>
      <p:ext uri="{BB962C8B-B14F-4D97-AF65-F5344CB8AC3E}">
        <p14:creationId xmlns:p14="http://schemas.microsoft.com/office/powerpoint/2010/main" val="2667806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30CFA-805A-4FD3-B3A0-DAAA5993DA17}" type="slidenum">
              <a:rPr lang="en-IN" smtClean="0"/>
              <a:t>7</a:t>
            </a:fld>
            <a:endParaRPr lang="en-IN" dirty="0"/>
          </a:p>
        </p:txBody>
      </p:sp>
    </p:spTree>
    <p:extLst>
      <p:ext uri="{BB962C8B-B14F-4D97-AF65-F5344CB8AC3E}">
        <p14:creationId xmlns:p14="http://schemas.microsoft.com/office/powerpoint/2010/main" val="2197268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30CFA-805A-4FD3-B3A0-DAAA5993DA17}" type="slidenum">
              <a:rPr lang="en-IN" smtClean="0"/>
              <a:t>8</a:t>
            </a:fld>
            <a:endParaRPr lang="en-IN" dirty="0"/>
          </a:p>
        </p:txBody>
      </p:sp>
    </p:spTree>
    <p:extLst>
      <p:ext uri="{BB962C8B-B14F-4D97-AF65-F5344CB8AC3E}">
        <p14:creationId xmlns:p14="http://schemas.microsoft.com/office/powerpoint/2010/main" val="1288229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30CFA-805A-4FD3-B3A0-DAAA5993DA17}" type="slidenum">
              <a:rPr lang="en-IN" smtClean="0"/>
              <a:t>9</a:t>
            </a:fld>
            <a:endParaRPr lang="en-IN" dirty="0"/>
          </a:p>
        </p:txBody>
      </p:sp>
    </p:spTree>
    <p:extLst>
      <p:ext uri="{BB962C8B-B14F-4D97-AF65-F5344CB8AC3E}">
        <p14:creationId xmlns:p14="http://schemas.microsoft.com/office/powerpoint/2010/main" val="2454304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30CFA-805A-4FD3-B3A0-DAAA5993DA17}" type="slidenum">
              <a:rPr lang="en-IN" smtClean="0"/>
              <a:t>10</a:t>
            </a:fld>
            <a:endParaRPr lang="en-IN" dirty="0"/>
          </a:p>
        </p:txBody>
      </p:sp>
    </p:spTree>
    <p:extLst>
      <p:ext uri="{BB962C8B-B14F-4D97-AF65-F5344CB8AC3E}">
        <p14:creationId xmlns:p14="http://schemas.microsoft.com/office/powerpoint/2010/main" val="1105354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30CFA-805A-4FD3-B3A0-DAAA5993DA17}" type="slidenum">
              <a:rPr lang="en-IN" smtClean="0"/>
              <a:t>11</a:t>
            </a:fld>
            <a:endParaRPr lang="en-IN" dirty="0"/>
          </a:p>
        </p:txBody>
      </p:sp>
    </p:spTree>
    <p:extLst>
      <p:ext uri="{BB962C8B-B14F-4D97-AF65-F5344CB8AC3E}">
        <p14:creationId xmlns:p14="http://schemas.microsoft.com/office/powerpoint/2010/main" val="2070452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30CFA-805A-4FD3-B3A0-DAAA5993DA17}" type="slidenum">
              <a:rPr lang="en-IN" smtClean="0"/>
              <a:t>12</a:t>
            </a:fld>
            <a:endParaRPr lang="en-IN" dirty="0"/>
          </a:p>
        </p:txBody>
      </p:sp>
    </p:spTree>
    <p:extLst>
      <p:ext uri="{BB962C8B-B14F-4D97-AF65-F5344CB8AC3E}">
        <p14:creationId xmlns:p14="http://schemas.microsoft.com/office/powerpoint/2010/main" val="1677430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30CFA-805A-4FD3-B3A0-DAAA5993DA17}" type="slidenum">
              <a:rPr lang="en-IN" smtClean="0"/>
              <a:t>13</a:t>
            </a:fld>
            <a:endParaRPr lang="en-IN" dirty="0"/>
          </a:p>
        </p:txBody>
      </p:sp>
    </p:spTree>
    <p:extLst>
      <p:ext uri="{BB962C8B-B14F-4D97-AF65-F5344CB8AC3E}">
        <p14:creationId xmlns:p14="http://schemas.microsoft.com/office/powerpoint/2010/main" val="88872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smtClean="0"/>
              <a:t>Click icon to add picture</a:t>
            </a:r>
            <a:endParaRPr lang="en-IN" dirty="0"/>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7537" userDrawn="1">
          <p15:clr>
            <a:srgbClr val="FBAE40"/>
          </p15:clr>
        </p15:guide>
        <p15:guide id="3" pos="138" userDrawn="1">
          <p15:clr>
            <a:srgbClr val="FBAE40"/>
          </p15:clr>
        </p15:guide>
        <p15:guide id="4" orient="horz" pos="4178" userDrawn="1">
          <p15:clr>
            <a:srgbClr val="FBAE40"/>
          </p15:clr>
        </p15:guide>
        <p15:guide id="5" orient="horz" pos="142" userDrawn="1">
          <p15:clr>
            <a:srgbClr val="FBAE40"/>
          </p15:clr>
        </p15:guide>
        <p15:guide id="6" pos="2457" userDrawn="1">
          <p15:clr>
            <a:srgbClr val="FBAE40"/>
          </p15:clr>
        </p15:guide>
        <p15:guide id="7"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920470"/>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IN" dirty="0"/>
              <a:t>Click To Edit Master Title Style</a:t>
            </a:r>
            <a:endParaRPr lang="en-US" dirty="0"/>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289179159"/>
      </p:ext>
    </p:extLst>
  </p:cSld>
  <p:clrMapOvr>
    <a:masterClrMapping/>
  </p:clrMapOvr>
  <p:extLst mod="1">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IN"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dirty="0"/>
              <a:t>Click to Edit Master Title Style </a:t>
            </a:r>
            <a:endParaRPr lang="en-IN" dirty="0"/>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7459636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IN"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dirty="0"/>
              <a:t>Click to Edit Master Title Style </a:t>
            </a:r>
            <a:endParaRPr lang="en-IN" dirty="0"/>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4737700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IN"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dirty="0"/>
              <a:t>Click to Edit Master Title Style </a:t>
            </a:r>
            <a:endParaRPr lang="en-IN" dirty="0"/>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bg1"/>
                </a:solidFill>
              </a:defRPr>
            </a:lvl1pPr>
          </a:lstStyle>
          <a:p>
            <a:pPr marL="228600" lvl="0" indent="-228600"/>
            <a:r>
              <a:rPr lang="en-US" smtClean="0"/>
              <a:t>Click to 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069503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IN" dirty="0"/>
              <a:t>Click To Edit Master Title Style</a:t>
            </a:r>
            <a:endParaRPr lang="en-US"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0659753"/>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IN" dirty="0"/>
              <a:t>Click To Edit Master Title Style</a:t>
            </a:r>
            <a:endParaRPr lang="en-US"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3390840366"/>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7A5C384-78D0-4088-9411-AB6790574770}"/>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TextBox 17">
            <a:extLst>
              <a:ext uri="{FF2B5EF4-FFF2-40B4-BE49-F238E27FC236}">
                <a16:creationId xmlns:a16="http://schemas.microsoft.com/office/drawing/2014/main" id="{CC52C5C1-EC33-44C1-9D54-A1058BBF1812}"/>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r>
              <a:rPr lang="en-IN" dirty="0"/>
              <a:t>Add a footer</a:t>
            </a: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IN" smtClean="0"/>
              <a:t>‹#›</a:t>
            </a:fld>
            <a:endParaRPr lang="en-IN" dirty="0"/>
          </a:p>
        </p:txBody>
      </p:sp>
    </p:spTree>
    <p:extLst>
      <p:ext uri="{BB962C8B-B14F-4D97-AF65-F5344CB8AC3E}">
        <p14:creationId xmlns:p14="http://schemas.microsoft.com/office/powerpoint/2010/main" val="3419906843"/>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TextBox 20">
            <a:extLst>
              <a:ext uri="{FF2B5EF4-FFF2-40B4-BE49-F238E27FC236}">
                <a16:creationId xmlns:a16="http://schemas.microsoft.com/office/drawing/2014/main" id="{7E8A2C98-F26E-415A-B931-1B89CA46C1CF}"/>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IN"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IN" smtClean="0"/>
              <a:t>‹#›</a:t>
            </a:fld>
            <a:endParaRPr lang="en-IN" dirty="0"/>
          </a:p>
        </p:txBody>
      </p:sp>
      <p:sp>
        <p:nvSpPr>
          <p:cNvPr id="4" name="Title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658419099"/>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B3FE-9015-40FD-A870-D81B5A86A5D9}"/>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5891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IN" dirty="0"/>
              <a:t>Click To Edit Master Title Style</a:t>
            </a:r>
            <a:endParaRPr lang="en-US" dirty="0"/>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smtClean="0"/>
              <a:t>Click icon to add picture</a:t>
            </a:r>
            <a:endParaRPr lang="en-IN" dirty="0"/>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123998309"/>
      </p:ext>
    </p:extLst>
  </p:cSld>
  <p:clrMapOvr>
    <a:masterClrMapping/>
  </p:clrMapOvr>
  <p:extLst mod="1">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3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dirty="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dirty="0"/>
              <a:t>Click to Edit </a:t>
            </a:r>
            <a:br>
              <a:rPr lang="en-US" dirty="0"/>
            </a:br>
            <a:r>
              <a:rPr lang="en-US" dirty="0"/>
              <a:t>Master Title Style </a:t>
            </a:r>
            <a:endParaRPr lang="en-IN" dirty="0"/>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bg1"/>
                </a:solidFill>
              </a:defRPr>
            </a:lvl1pPr>
          </a:lstStyle>
          <a:p>
            <a:r>
              <a:rPr lang="en-US" smtClean="0"/>
              <a:t>Click icon to add picture</a:t>
            </a:r>
            <a:endParaRPr lang="en-IN" dirty="0"/>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IN" dirty="0"/>
              <a:t>Add a footer</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IN" smtClean="0"/>
              <a:t>‹#›</a:t>
            </a:fld>
            <a:endParaRPr lang="en-IN" dirty="0"/>
          </a:p>
        </p:txBody>
      </p:sp>
    </p:spTree>
    <p:extLst>
      <p:ext uri="{BB962C8B-B14F-4D97-AF65-F5344CB8AC3E}">
        <p14:creationId xmlns:p14="http://schemas.microsoft.com/office/powerpoint/2010/main" val="3442230584"/>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457200" anchor="ctr">
            <a:noAutofit/>
          </a:bodyPr>
          <a:lstStyle>
            <a:lvl1pPr marL="0" indent="0" algn="r">
              <a:buNone/>
              <a:defRPr>
                <a:solidFill>
                  <a:schemeClr val="tx1"/>
                </a:solidFill>
              </a:defRPr>
            </a:lvl1pPr>
          </a:lstStyle>
          <a:p>
            <a:r>
              <a:rPr lang="en-US" smtClean="0"/>
              <a:t>Click icon to add picture</a:t>
            </a:r>
            <a:endParaRPr lang="en-IN" dirty="0"/>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2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dirty="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dirty="0"/>
              <a:t>Click to Edit </a:t>
            </a:r>
            <a:br>
              <a:rPr lang="en-US" dirty="0"/>
            </a:br>
            <a:r>
              <a:rPr lang="en-US" dirty="0"/>
              <a:t>Master Title Style </a:t>
            </a:r>
            <a:endParaRPr lang="en-IN" dirty="0"/>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r>
              <a:rPr lang="en-IN" dirty="0"/>
              <a:t>Add a footer</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IN" smtClean="0"/>
              <a:t>‹#›</a:t>
            </a:fld>
            <a:endParaRPr lang="en-IN" dirty="0"/>
          </a:p>
        </p:txBody>
      </p:sp>
      <p:sp>
        <p:nvSpPr>
          <p:cNvPr id="15" name="TextBox 14">
            <a:extLst>
              <a:ext uri="{FF2B5EF4-FFF2-40B4-BE49-F238E27FC236}">
                <a16:creationId xmlns:a16="http://schemas.microsoft.com/office/drawing/2014/main" id="{5E24A5A7-66A2-7F43-9A7A-5E13F74F8C0E}"/>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4283110927"/>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smtClean="0"/>
              <a:t>Click to edit Master text styles</a:t>
            </a:r>
          </a:p>
          <a:p>
            <a:pPr lvl="1">
              <a:buClr>
                <a:schemeClr val="accent2"/>
              </a:buClr>
            </a:pPr>
            <a:r>
              <a:rPr lang="en-US" smtClean="0"/>
              <a:t>Second level</a:t>
            </a:r>
          </a:p>
          <a:p>
            <a:pPr lvl="2">
              <a:buClr>
                <a:schemeClr val="accent2"/>
              </a:buClr>
            </a:pPr>
            <a:r>
              <a:rPr lang="en-US" smtClean="0"/>
              <a:t>Third level</a:t>
            </a:r>
          </a:p>
          <a:p>
            <a:pPr lvl="3">
              <a:buClr>
                <a:schemeClr val="accent2"/>
              </a:buClr>
            </a:pPr>
            <a:r>
              <a:rPr lang="en-US" smtClean="0"/>
              <a:t>Fourth level</a:t>
            </a:r>
          </a:p>
          <a:p>
            <a:pPr lvl="4">
              <a:buClr>
                <a:schemeClr val="accent2"/>
              </a:buClr>
            </a:pPr>
            <a:r>
              <a:rPr lang="en-US" smtClean="0"/>
              <a:t>Fifth level</a:t>
            </a:r>
            <a:endParaRPr lang="en-IN" dirty="0"/>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smtClean="0"/>
              <a:t>Click to edit Master text styles</a:t>
            </a:r>
          </a:p>
          <a:p>
            <a:pPr lvl="1">
              <a:buClr>
                <a:schemeClr val="accent2"/>
              </a:buClr>
            </a:pPr>
            <a:r>
              <a:rPr lang="en-US" smtClean="0"/>
              <a:t>Second level</a:t>
            </a:r>
          </a:p>
          <a:p>
            <a:pPr lvl="2">
              <a:buClr>
                <a:schemeClr val="accent2"/>
              </a:buClr>
            </a:pPr>
            <a:r>
              <a:rPr lang="en-US" smtClean="0"/>
              <a:t>Third level</a:t>
            </a:r>
          </a:p>
          <a:p>
            <a:pPr lvl="3">
              <a:buClr>
                <a:schemeClr val="accent2"/>
              </a:buClr>
            </a:pPr>
            <a:r>
              <a:rPr lang="en-US" smtClean="0"/>
              <a:t>Fourth level</a:t>
            </a:r>
          </a:p>
          <a:p>
            <a:pPr lvl="4">
              <a:buClr>
                <a:schemeClr val="accent2"/>
              </a:buClr>
            </a:pPr>
            <a:r>
              <a:rPr lang="en-US" smtClean="0"/>
              <a:t>Fifth level</a:t>
            </a:r>
            <a:endParaRPr lang="en-IN" dirty="0"/>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dirty="0"/>
              <a:t>CLICK TO SUBTITLE STYLE</a:t>
            </a:r>
          </a:p>
        </p:txBody>
      </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IN"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dirty="0"/>
              <a:t>Click to Edit Master Title Style </a:t>
            </a:r>
            <a:endParaRPr lang="en-IN" dirty="0"/>
          </a:p>
        </p:txBody>
      </p:sp>
    </p:spTree>
    <p:extLst>
      <p:ext uri="{BB962C8B-B14F-4D97-AF65-F5344CB8AC3E}">
        <p14:creationId xmlns:p14="http://schemas.microsoft.com/office/powerpoint/2010/main" val="325654026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FB39FF5-7AF5-4963-9346-2640496A3302}"/>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TextBox 15">
            <a:extLst>
              <a:ext uri="{FF2B5EF4-FFF2-40B4-BE49-F238E27FC236}">
                <a16:creationId xmlns:a16="http://schemas.microsoft.com/office/drawing/2014/main" id="{A4F49194-9068-41AA-B460-962319BF96A4}"/>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dirty="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r>
              <a:rPr lang="en-IN" dirty="0"/>
              <a:t>Add a footer</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dirty="0"/>
              <a:t>Click to Edit Master Title Style </a:t>
            </a:r>
            <a:endParaRPr lang="en-IN" dirty="0"/>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dirty="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bg1"/>
                </a:solidFill>
                <a:latin typeface="+mn-lt"/>
                <a:cs typeface="CiscoSans ExtraLight"/>
              </a:defRPr>
            </a:lvl1pPr>
          </a:lstStyle>
          <a:p>
            <a:pPr lvl="0"/>
            <a:r>
              <a:rPr lang="en-US" noProof="0" smtClean="0"/>
              <a:t>Click icon to add chart</a:t>
            </a:r>
            <a:endParaRPr lang="en-US" noProof="0" dirty="0"/>
          </a:p>
        </p:txBody>
      </p:sp>
    </p:spTree>
    <p:extLst>
      <p:ext uri="{BB962C8B-B14F-4D97-AF65-F5344CB8AC3E}">
        <p14:creationId xmlns:p14="http://schemas.microsoft.com/office/powerpoint/2010/main" val="2200477079"/>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9EF72CE-34D2-4581-98D2-89218BC1B4E4}"/>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TextBox 15">
            <a:extLst>
              <a:ext uri="{FF2B5EF4-FFF2-40B4-BE49-F238E27FC236}">
                <a16:creationId xmlns:a16="http://schemas.microsoft.com/office/drawing/2014/main" id="{B84020D1-D35E-497E-97F1-84A6EA9D048E}"/>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dirty="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r>
              <a:rPr lang="en-IN" dirty="0"/>
              <a:t>Add a footer</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dirty="0"/>
              <a:t>Click to Edit Master Title Style </a:t>
            </a:r>
            <a:endParaRPr lang="en-IN" dirty="0"/>
          </a:p>
        </p:txBody>
      </p:sp>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bg1"/>
                </a:solidFill>
                <a:latin typeface="+mn-lt"/>
              </a:defRPr>
            </a:lvl1pPr>
          </a:lstStyle>
          <a:p>
            <a:pPr lvl="0"/>
            <a:r>
              <a:rPr lang="en-US" noProof="0" smtClean="0"/>
              <a:t>Click icon to add table</a:t>
            </a:r>
            <a:endParaRPr lang="en-GB" noProof="0" dirty="0"/>
          </a:p>
        </p:txBody>
      </p:sp>
    </p:spTree>
    <p:extLst>
      <p:ext uri="{BB962C8B-B14F-4D97-AF65-F5344CB8AC3E}">
        <p14:creationId xmlns:p14="http://schemas.microsoft.com/office/powerpoint/2010/main" val="3415060917"/>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AFD81C-E6E5-4292-828B-BD147E6DEAB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ZA"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dirty="0"/>
              <a:t>Add Caption Here</a:t>
            </a:r>
            <a:endParaRPr lang="en-IN" dirty="0"/>
          </a:p>
        </p:txBody>
      </p:sp>
    </p:spTree>
    <p:extLst>
      <p:ext uri="{BB962C8B-B14F-4D97-AF65-F5344CB8AC3E}">
        <p14:creationId xmlns:p14="http://schemas.microsoft.com/office/powerpoint/2010/main" val="423757677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0A6720D-B182-4290-BD91-1D1E4D930603}"/>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ZA" dirty="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oAutofit/>
          </a:bodyPr>
          <a:lstStyle>
            <a:lvl1pPr marL="0" indent="0">
              <a:buNone/>
              <a:defRPr>
                <a:solidFill>
                  <a:schemeClr val="bg1"/>
                </a:solidFill>
              </a:defRPr>
            </a:lvl1pPr>
          </a:lstStyle>
          <a:p>
            <a:r>
              <a:rPr lang="en-US" smtClean="0"/>
              <a:t>Click icon to add picture</a:t>
            </a:r>
            <a:endParaRPr lang="en-IN" dirty="0"/>
          </a:p>
        </p:txBody>
      </p: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Tree>
    <p:extLst>
      <p:ext uri="{BB962C8B-B14F-4D97-AF65-F5344CB8AC3E}">
        <p14:creationId xmlns:p14="http://schemas.microsoft.com/office/powerpoint/2010/main" val="3839051282"/>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IN" dirty="0"/>
              <a:t>Add a footer</a:t>
            </a: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IN" smtClean="0"/>
              <a:pPr/>
              <a:t>‹#›</a:t>
            </a:fld>
            <a:endParaRPr lang="en-IN"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09" r:id="rId11"/>
    <p:sldLayoutId id="2147483711" r:id="rId12"/>
    <p:sldLayoutId id="2147483712" r:id="rId13"/>
    <p:sldLayoutId id="2147483713" r:id="rId14"/>
    <p:sldLayoutId id="2147483714" r:id="rId15"/>
    <p:sldLayoutId id="2147483715" r:id="rId16"/>
    <p:sldLayoutId id="2147483692" r:id="rId17"/>
    <p:sldLayoutId id="2147483697" r:id="rId18"/>
    <p:sldLayoutId id="2147483674" r:id="rId19"/>
  </p:sldLayoutIdLs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chart" Target="../charts/char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chart" Target="../charts/chart3.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3.xml"/><Relationship Id="rId5" Type="http://schemas.openxmlformats.org/officeDocument/2006/relationships/hyperlink" Target="http://www.nekhii.mn/" TargetMode="External"/><Relationship Id="rId4" Type="http://schemas.openxmlformats.org/officeDocument/2006/relationships/hyperlink" Target="mailto:Info@nekhii.m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image" Target="../media/image6.jpg"/><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6.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chart" Target="../charts/char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6">
            <a:extLst>
              <a:ext uri="{FF2B5EF4-FFF2-40B4-BE49-F238E27FC236}">
                <a16:creationId xmlns:a16="http://schemas.microsoft.com/office/drawing/2014/main" id="{257F6BCE-75BB-4ECD-BEA5-21C36A9CC0E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1683398" y="885860"/>
            <a:ext cx="4428523" cy="5087257"/>
          </a:xfrm>
        </p:spPr>
      </p:pic>
      <p:sp>
        <p:nvSpPr>
          <p:cNvPr id="12" name="Hexagon 11" descr="Solid dark colored hexagon in the middle of image accent">
            <a:extLst>
              <a:ext uri="{FF2B5EF4-FFF2-40B4-BE49-F238E27FC236}">
                <a16:creationId xmlns:a16="http://schemas.microsoft.com/office/drawing/2014/main" id="{0E6B042D-E9CB-40E0-AAE9-6AD11F53E044}"/>
              </a:ext>
            </a:extLst>
          </p:cNvPr>
          <p:cNvSpPr/>
          <p:nvPr/>
        </p:nvSpPr>
        <p:spPr>
          <a:xfrm rot="16200000">
            <a:off x="2617499" y="2075923"/>
            <a:ext cx="2560320" cy="2286000"/>
          </a:xfrm>
          <a:prstGeom prst="hexagon">
            <a:avLst/>
          </a:prstGeom>
          <a:solidFill>
            <a:schemeClr val="bg1"/>
          </a:solid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4659" y="2075922"/>
            <a:ext cx="2286000" cy="2286000"/>
          </a:xfrm>
          <a:prstGeom prst="rect">
            <a:avLst/>
          </a:prstGeom>
        </p:spPr>
      </p:pic>
      <p:sp>
        <p:nvSpPr>
          <p:cNvPr id="15" name="Title 1">
            <a:extLst>
              <a:ext uri="{FF2B5EF4-FFF2-40B4-BE49-F238E27FC236}">
                <a16:creationId xmlns:a16="http://schemas.microsoft.com/office/drawing/2014/main" id="{3D638ACE-163E-40EB-A458-E794C67EA2A6}"/>
              </a:ext>
            </a:extLst>
          </p:cNvPr>
          <p:cNvSpPr txBox="1">
            <a:spLocks/>
          </p:cNvSpPr>
          <p:nvPr/>
        </p:nvSpPr>
        <p:spPr>
          <a:xfrm>
            <a:off x="6375980" y="1602672"/>
            <a:ext cx="4853573" cy="1616252"/>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lang="en-IN" sz="4000" b="1" kern="1200">
                <a:solidFill>
                  <a:schemeClr val="accent1"/>
                </a:solidFill>
                <a:latin typeface="+mj-lt"/>
                <a:ea typeface="+mj-ea"/>
                <a:cs typeface="Calibri Light" panose="020F0302020204030204" pitchFamily="34" charset="0"/>
              </a:defRPr>
            </a:lvl1pPr>
          </a:lstStyle>
          <a:p>
            <a:pPr algn="ctr"/>
            <a:r>
              <a:rPr lang="mn-MN" smtClean="0">
                <a:latin typeface="Times New Roman" panose="02020603050405020304" pitchFamily="18" charset="0"/>
                <a:cs typeface="Times New Roman" panose="02020603050405020304" pitchFamily="18" charset="0"/>
              </a:rPr>
              <a:t>ДАРХАН НЭХИЙ</a:t>
            </a:r>
            <a:r>
              <a:rPr lang="en-US" smtClean="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ХУВЬЦААТ КОМПАНИ</a:t>
            </a:r>
            <a:endParaRPr lang="en-US" sz="3200" dirty="0">
              <a:latin typeface="Times New Roman" panose="02020603050405020304" pitchFamily="18" charset="0"/>
              <a:cs typeface="Times New Roman" panose="02020603050405020304" pitchFamily="18" charset="0"/>
            </a:endParaRPr>
          </a:p>
        </p:txBody>
      </p:sp>
      <p:sp>
        <p:nvSpPr>
          <p:cNvPr id="16" name="Subtitle 2">
            <a:extLst>
              <a:ext uri="{FF2B5EF4-FFF2-40B4-BE49-F238E27FC236}">
                <a16:creationId xmlns:a16="http://schemas.microsoft.com/office/drawing/2014/main" id="{5C9205DF-8F5E-49F7-B00E-6F58293F5130}"/>
              </a:ext>
            </a:extLst>
          </p:cNvPr>
          <p:cNvSpPr txBox="1">
            <a:spLocks/>
          </p:cNvSpPr>
          <p:nvPr/>
        </p:nvSpPr>
        <p:spPr>
          <a:xfrm>
            <a:off x="6375214" y="3640998"/>
            <a:ext cx="4854339" cy="1257574"/>
          </a:xfrm>
          <a:prstGeom prst="rect">
            <a:avLst/>
          </a:prstGeom>
        </p:spPr>
        <p:txBody>
          <a:bodyPr>
            <a:normAutofit/>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000" b="0" i="0" kern="1200" spc="300">
                <a:solidFill>
                  <a:schemeClr val="tx1"/>
                </a:solidFill>
                <a:latin typeface="+mn-lt"/>
                <a:ea typeface="+mn-ea"/>
                <a:cs typeface="Calibri" panose="020F0502020204030204" pitchFamily="34" charset="0"/>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sz="3200" b="1" smtClean="0">
                <a:latin typeface="Times New Roman" panose="02020603050405020304" pitchFamily="18" charset="0"/>
                <a:cs typeface="Times New Roman" panose="02020603050405020304" pitchFamily="18" charset="0"/>
              </a:rPr>
              <a:t>2018 ОНЫ ХАГАС ЖИЛИЙН ТАЙЛАН</a:t>
            </a:r>
            <a:endParaRPr lang="ru-RU" sz="3200" b="1" dirty="0">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0585" y="5109882"/>
            <a:ext cx="2089603" cy="1748118"/>
          </a:xfrm>
          <a:prstGeom prst="rect">
            <a:avLst/>
          </a:prstGeom>
        </p:spPr>
      </p:pic>
      <p:sp>
        <p:nvSpPr>
          <p:cNvPr id="18" name="TextBox 17"/>
          <p:cNvSpPr txBox="1"/>
          <p:nvPr/>
        </p:nvSpPr>
        <p:spPr>
          <a:xfrm rot="19980626">
            <a:off x="777122" y="1037101"/>
            <a:ext cx="3039036" cy="369332"/>
          </a:xfrm>
          <a:prstGeom prst="rect">
            <a:avLst/>
          </a:prstGeom>
          <a:noFill/>
        </p:spPr>
        <p:txBody>
          <a:bodyPr wrap="square" rtlCol="0">
            <a:spAutoFit/>
          </a:bodyPr>
          <a:lstStyle/>
          <a:p>
            <a:pPr algn="ctr"/>
            <a:r>
              <a:rPr lang="en-US" b="1" dirty="0" smtClean="0">
                <a:solidFill>
                  <a:schemeClr val="bg1"/>
                </a:solidFill>
              </a:rPr>
              <a:t>www.nekhii.mn</a:t>
            </a:r>
            <a:endParaRPr lang="en-US" b="1" dirty="0">
              <a:solidFill>
                <a:schemeClr val="bg1"/>
              </a:solidFill>
            </a:endParaRPr>
          </a:p>
        </p:txBody>
      </p:sp>
    </p:spTree>
    <p:extLst>
      <p:ext uri="{BB962C8B-B14F-4D97-AF65-F5344CB8AC3E}">
        <p14:creationId xmlns:p14="http://schemas.microsoft.com/office/powerpoint/2010/main" val="4292661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IN" smtClean="0"/>
              <a:pPr/>
              <a:t>10</a:t>
            </a:fld>
            <a:endParaRPr lang="en-IN" dirty="0"/>
          </a:p>
        </p:txBody>
      </p:sp>
      <p:sp>
        <p:nvSpPr>
          <p:cNvPr id="11" name="Rounded Rectangle 10"/>
          <p:cNvSpPr/>
          <p:nvPr/>
        </p:nvSpPr>
        <p:spPr>
          <a:xfrm>
            <a:off x="338530" y="757011"/>
            <a:ext cx="11548668" cy="596446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endParaRPr lang="en-US" sz="1300" b="1" dirty="0" smtClean="0">
              <a:solidFill>
                <a:srgbClr val="0937C9"/>
              </a:solidFill>
              <a:latin typeface="Times New Roman" panose="02020603050405020304" pitchFamily="18" charset="0"/>
              <a:cs typeface="Times New Roman" panose="02020603050405020304" pitchFamily="18" charset="0"/>
            </a:endParaRPr>
          </a:p>
          <a:p>
            <a:pPr algn="just"/>
            <a:endParaRPr lang="en-US" sz="1300" b="1" dirty="0">
              <a:solidFill>
                <a:srgbClr val="0937C9"/>
              </a:solidFill>
              <a:latin typeface="Times New Roman" panose="02020603050405020304" pitchFamily="18" charset="0"/>
              <a:cs typeface="Times New Roman" panose="02020603050405020304" pitchFamily="18" charset="0"/>
            </a:endParaRPr>
          </a:p>
          <a:p>
            <a:pPr algn="just"/>
            <a:endParaRPr lang="en-US" sz="1300" b="1" dirty="0" smtClean="0">
              <a:solidFill>
                <a:srgbClr val="0937C9"/>
              </a:solidFill>
              <a:latin typeface="Times New Roman" panose="02020603050405020304" pitchFamily="18" charset="0"/>
              <a:cs typeface="Times New Roman" panose="02020603050405020304" pitchFamily="18" charset="0"/>
            </a:endParaRPr>
          </a:p>
        </p:txBody>
      </p:sp>
      <p:sp>
        <p:nvSpPr>
          <p:cNvPr id="22" name="Title 3">
            <a:extLst>
              <a:ext uri="{FF2B5EF4-FFF2-40B4-BE49-F238E27FC236}">
                <a16:creationId xmlns:a16="http://schemas.microsoft.com/office/drawing/2014/main" id="{1ABE11BF-33A5-4653-A144-CCCBACF58C30}"/>
              </a:ext>
            </a:extLst>
          </p:cNvPr>
          <p:cNvSpPr>
            <a:spLocks noGrp="1"/>
          </p:cNvSpPr>
          <p:nvPr>
            <p:ph type="title"/>
          </p:nvPr>
        </p:nvSpPr>
        <p:spPr>
          <a:xfrm>
            <a:off x="1117600" y="968700"/>
            <a:ext cx="9622971" cy="874614"/>
          </a:xfrm>
        </p:spPr>
        <p:txBody>
          <a:bodyPr anchor="t">
            <a:noAutofit/>
          </a:bodyPr>
          <a:lstStyle/>
          <a:p>
            <a:pPr algn="ctr"/>
            <a:r>
              <a:rPr lang="mn-MN" sz="2800" dirty="0">
                <a:solidFill>
                  <a:srgbClr val="002774"/>
                </a:solidFill>
                <a:latin typeface="Times New Roman" panose="02020603050405020304" pitchFamily="18" charset="0"/>
                <a:cs typeface="Times New Roman" panose="02020603050405020304" pitchFamily="18" charset="0"/>
              </a:rPr>
              <a:t>Салбар үйлдвэрүүдийн бэлэн бүтээгдэхүүн үйлдвэрийн төлөвлөгөөний гүйцэтгэл </a:t>
            </a:r>
            <a:endParaRPr lang="en-US" sz="2800" dirty="0">
              <a:solidFill>
                <a:srgbClr val="002774"/>
              </a:solidFill>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0942" y="261254"/>
            <a:ext cx="914400" cy="914400"/>
          </a:xfrm>
          <a:prstGeom prst="rect">
            <a:avLst/>
          </a:prstGeom>
        </p:spPr>
      </p:pic>
      <p:grpSp>
        <p:nvGrpSpPr>
          <p:cNvPr id="24" name="Group 23"/>
          <p:cNvGrpSpPr/>
          <p:nvPr/>
        </p:nvGrpSpPr>
        <p:grpSpPr>
          <a:xfrm>
            <a:off x="0" y="26897"/>
            <a:ext cx="7772400" cy="638175"/>
            <a:chOff x="0" y="26897"/>
            <a:chExt cx="7772400" cy="638175"/>
          </a:xfrm>
        </p:grpSpPr>
        <p:pic>
          <p:nvPicPr>
            <p:cNvPr id="25" name="Picture 4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6897"/>
              <a:ext cx="7772400" cy="63817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3"/>
            <p:cNvSpPr>
              <a:spLocks noChangeArrowheads="1"/>
            </p:cNvSpPr>
            <p:nvPr/>
          </p:nvSpPr>
          <p:spPr bwMode="auto">
            <a:xfrm>
              <a:off x="841188" y="219027"/>
              <a:ext cx="409118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ҮЙЛ АЖИЛЛАГААНЫ ТАЙЛАН 2018 / </a:t>
              </a:r>
              <a:r>
                <a:rPr kumimoji="0" lang="mn-MN" altLang="en-US" sz="1050" b="1" i="0" u="none" strike="noStrike" cap="none" normalizeH="0" baseline="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ЭХНИЙ ХАГАС</a:t>
              </a:r>
              <a:r>
                <a:rPr kumimoji="0" lang="mn-MN" altLang="en-US" sz="1050" b="1" i="0" u="none" strike="noStrike" cap="none" normalizeH="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 ЖИЛ</a:t>
              </a:r>
              <a:endPar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graphicFrame>
        <p:nvGraphicFramePr>
          <p:cNvPr id="10" name="Chart 9"/>
          <p:cNvGraphicFramePr/>
          <p:nvPr>
            <p:extLst>
              <p:ext uri="{D42A27DB-BD31-4B8C-83A1-F6EECF244321}">
                <p14:modId xmlns:p14="http://schemas.microsoft.com/office/powerpoint/2010/main" val="3716345272"/>
              </p:ext>
            </p:extLst>
          </p:nvPr>
        </p:nvGraphicFramePr>
        <p:xfrm>
          <a:off x="1117600" y="1919287"/>
          <a:ext cx="9622971" cy="46556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75146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IN" smtClean="0"/>
              <a:pPr/>
              <a:t>11</a:t>
            </a:fld>
            <a:endParaRPr lang="en-IN" dirty="0"/>
          </a:p>
        </p:txBody>
      </p:sp>
      <p:sp>
        <p:nvSpPr>
          <p:cNvPr id="11" name="Rounded Rectangle 10"/>
          <p:cNvSpPr/>
          <p:nvPr/>
        </p:nvSpPr>
        <p:spPr>
          <a:xfrm>
            <a:off x="338530" y="757011"/>
            <a:ext cx="11548668" cy="596446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endParaRPr lang="en-US" sz="1300" b="1" dirty="0" smtClean="0">
              <a:solidFill>
                <a:srgbClr val="0937C9"/>
              </a:solidFill>
              <a:latin typeface="Times New Roman" panose="02020603050405020304" pitchFamily="18" charset="0"/>
              <a:cs typeface="Times New Roman" panose="02020603050405020304" pitchFamily="18" charset="0"/>
            </a:endParaRPr>
          </a:p>
          <a:p>
            <a:pPr algn="just"/>
            <a:endParaRPr lang="en-US" sz="1300" b="1" dirty="0">
              <a:solidFill>
                <a:srgbClr val="0937C9"/>
              </a:solidFill>
              <a:latin typeface="Times New Roman" panose="02020603050405020304" pitchFamily="18" charset="0"/>
              <a:cs typeface="Times New Roman" panose="02020603050405020304" pitchFamily="18" charset="0"/>
            </a:endParaRPr>
          </a:p>
          <a:p>
            <a:pPr algn="just"/>
            <a:endParaRPr lang="en-US" sz="1300" b="1" dirty="0" smtClean="0">
              <a:solidFill>
                <a:srgbClr val="0937C9"/>
              </a:solidFill>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0942" y="261254"/>
            <a:ext cx="914400" cy="914400"/>
          </a:xfrm>
          <a:prstGeom prst="rect">
            <a:avLst/>
          </a:prstGeom>
        </p:spPr>
      </p:pic>
      <p:grpSp>
        <p:nvGrpSpPr>
          <p:cNvPr id="24" name="Group 23"/>
          <p:cNvGrpSpPr/>
          <p:nvPr/>
        </p:nvGrpSpPr>
        <p:grpSpPr>
          <a:xfrm>
            <a:off x="0" y="26897"/>
            <a:ext cx="7772400" cy="638175"/>
            <a:chOff x="0" y="26897"/>
            <a:chExt cx="7772400" cy="638175"/>
          </a:xfrm>
        </p:grpSpPr>
        <p:pic>
          <p:nvPicPr>
            <p:cNvPr id="25" name="Picture 4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6897"/>
              <a:ext cx="7772400" cy="63817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3"/>
            <p:cNvSpPr>
              <a:spLocks noChangeArrowheads="1"/>
            </p:cNvSpPr>
            <p:nvPr/>
          </p:nvSpPr>
          <p:spPr bwMode="auto">
            <a:xfrm>
              <a:off x="841188" y="219027"/>
              <a:ext cx="409118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ҮЙЛ АЖИЛЛАГААНЫ ТАЙЛАН 2018 / </a:t>
              </a:r>
              <a:r>
                <a:rPr kumimoji="0" lang="mn-MN" altLang="en-US" sz="1050" b="1" i="0" u="none" strike="noStrike" cap="none" normalizeH="0" baseline="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ЭХНИЙ ХАГАС</a:t>
              </a:r>
              <a:r>
                <a:rPr kumimoji="0" lang="mn-MN" altLang="en-US" sz="1050" b="1" i="0" u="none" strike="noStrike" cap="none" normalizeH="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 ЖИЛ</a:t>
              </a:r>
              <a:endPar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graphicFrame>
        <p:nvGraphicFramePr>
          <p:cNvPr id="12" name="Chart 11"/>
          <p:cNvGraphicFramePr/>
          <p:nvPr>
            <p:extLst>
              <p:ext uri="{D42A27DB-BD31-4B8C-83A1-F6EECF244321}">
                <p14:modId xmlns:p14="http://schemas.microsoft.com/office/powerpoint/2010/main" val="3684814584"/>
              </p:ext>
            </p:extLst>
          </p:nvPr>
        </p:nvGraphicFramePr>
        <p:xfrm>
          <a:off x="1045029" y="1175654"/>
          <a:ext cx="10522857" cy="51806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38293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IN" smtClean="0"/>
              <a:pPr/>
              <a:t>12</a:t>
            </a:fld>
            <a:endParaRPr lang="en-IN" dirty="0"/>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0942" y="261254"/>
            <a:ext cx="914400" cy="914400"/>
          </a:xfrm>
          <a:prstGeom prst="rect">
            <a:avLst/>
          </a:prstGeom>
        </p:spPr>
      </p:pic>
      <p:grpSp>
        <p:nvGrpSpPr>
          <p:cNvPr id="24" name="Group 23"/>
          <p:cNvGrpSpPr/>
          <p:nvPr/>
        </p:nvGrpSpPr>
        <p:grpSpPr>
          <a:xfrm>
            <a:off x="0" y="26897"/>
            <a:ext cx="7772400" cy="638175"/>
            <a:chOff x="0" y="26897"/>
            <a:chExt cx="7772400" cy="638175"/>
          </a:xfrm>
        </p:grpSpPr>
        <p:pic>
          <p:nvPicPr>
            <p:cNvPr id="25" name="Picture 4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6897"/>
              <a:ext cx="7772400" cy="63817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3"/>
            <p:cNvSpPr>
              <a:spLocks noChangeArrowheads="1"/>
            </p:cNvSpPr>
            <p:nvPr/>
          </p:nvSpPr>
          <p:spPr bwMode="auto">
            <a:xfrm>
              <a:off x="841188" y="219027"/>
              <a:ext cx="409118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ҮЙЛ АЖИЛЛАГААНЫ ТАЙЛАН 2018 / </a:t>
              </a:r>
              <a:r>
                <a:rPr kumimoji="0" lang="mn-MN" altLang="en-US" sz="1050" b="1" i="0" u="none" strike="noStrike" cap="none" normalizeH="0" baseline="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ЭХНИЙ ХАГАС</a:t>
              </a:r>
              <a:r>
                <a:rPr kumimoji="0" lang="mn-MN" altLang="en-US" sz="1050" b="1" i="0" u="none" strike="noStrike" cap="none" normalizeH="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 ЖИЛ</a:t>
              </a:r>
              <a:endPar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sp>
        <p:nvSpPr>
          <p:cNvPr id="2" name="Rectangle 1"/>
          <p:cNvSpPr/>
          <p:nvPr/>
        </p:nvSpPr>
        <p:spPr>
          <a:xfrm>
            <a:off x="4637567" y="452201"/>
            <a:ext cx="6269665" cy="461665"/>
          </a:xfrm>
          <a:prstGeom prst="rect">
            <a:avLst/>
          </a:prstGeom>
        </p:spPr>
        <p:txBody>
          <a:bodyPr wrap="none">
            <a:spAutoFit/>
          </a:bodyPr>
          <a:lstStyle/>
          <a:p>
            <a:r>
              <a:rPr lang="mn-MN" sz="2400" b="1" dirty="0">
                <a:solidFill>
                  <a:schemeClr val="bg1"/>
                </a:solidFill>
                <a:latin typeface="Times New Roman" panose="02020603050405020304" pitchFamily="18" charset="0"/>
                <a:ea typeface="Arial Narrow" panose="020B0606020202030204" pitchFamily="34" charset="0"/>
                <a:cs typeface="Times New Roman" panose="02020603050405020304" pitchFamily="18" charset="0"/>
              </a:rPr>
              <a:t>ОХИН КОМПАНИУДЫН ТАНИЛЦУУЛГА</a:t>
            </a:r>
            <a:endPar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ounded Rectangle 3"/>
          <p:cNvSpPr/>
          <p:nvPr/>
        </p:nvSpPr>
        <p:spPr>
          <a:xfrm>
            <a:off x="275771" y="884837"/>
            <a:ext cx="11629571" cy="15500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0156" y="944799"/>
            <a:ext cx="11480799" cy="1446550"/>
          </a:xfrm>
          <a:prstGeom prst="rect">
            <a:avLst/>
          </a:prstGeom>
        </p:spPr>
        <p:txBody>
          <a:bodyPr wrap="square">
            <a:spAutoFit/>
          </a:bodyPr>
          <a:lstStyle/>
          <a:p>
            <a:pPr marL="342900" marR="0" lvl="0" indent="-342900">
              <a:spcBef>
                <a:spcPts val="0"/>
              </a:spcBef>
              <a:spcAft>
                <a:spcPts val="0"/>
              </a:spcAft>
              <a:buFont typeface="+mj-lt"/>
              <a:buAutoNum type="arabicPeriod"/>
            </a:pPr>
            <a:r>
              <a:rPr lang="mn-MN" sz="1600" b="1" dirty="0" smtClean="0">
                <a:solidFill>
                  <a:srgbClr val="002060"/>
                </a:solidFill>
                <a:latin typeface="Times New Roman" panose="02020603050405020304" pitchFamily="18" charset="0"/>
                <a:ea typeface="Arial Narrow" panose="020B0606020202030204" pitchFamily="34" charset="0"/>
                <a:cs typeface="Times New Roman" panose="02020603050405020304" pitchFamily="18" charset="0"/>
              </a:rPr>
              <a:t>НЭХИЙ ТРЕЙД ХХК</a:t>
            </a:r>
            <a:endParaRPr lang="en-US" sz="1600" b="1" dirty="0" smtClean="0">
              <a:solidFill>
                <a:srgbClr val="002060"/>
              </a:solidFill>
              <a:latin typeface="Times New Roman" panose="02020603050405020304" pitchFamily="18" charset="0"/>
              <a:ea typeface="Arial Narrow" panose="020B0606020202030204" pitchFamily="34" charset="0"/>
              <a:cs typeface="Times New Roman" panose="02020603050405020304" pitchFamily="18" charset="0"/>
            </a:endParaRPr>
          </a:p>
          <a:p>
            <a:pPr marR="0" lvl="0" defTabSz="465138">
              <a:spcBef>
                <a:spcPts val="0"/>
              </a:spcBef>
              <a:spcAft>
                <a:spcPts val="0"/>
              </a:spcAft>
            </a:pPr>
            <a:r>
              <a:rPr lang="en-US" sz="1600" dirty="0">
                <a:solidFill>
                  <a:srgbClr val="002060"/>
                </a:solidFill>
                <a:latin typeface="Times New Roman" panose="02020603050405020304" pitchFamily="18" charset="0"/>
                <a:ea typeface="Arial Narrow" panose="020B0606020202030204" pitchFamily="34" charset="0"/>
                <a:cs typeface="Times New Roman" panose="02020603050405020304" pitchFamily="18" charset="0"/>
              </a:rPr>
              <a:t>	</a:t>
            </a:r>
            <a:r>
              <a:rPr lang="mn-MN" sz="1400" dirty="0" smtClean="0">
                <a:latin typeface="Times New Roman" panose="02020603050405020304" pitchFamily="18" charset="0"/>
                <a:ea typeface="Arial Narrow" panose="020B0606020202030204" pitchFamily="34" charset="0"/>
                <a:cs typeface="Times New Roman" panose="02020603050405020304" pitchFamily="18" charset="0"/>
              </a:rPr>
              <a:t>Худалдаа </a:t>
            </a:r>
            <a:r>
              <a:rPr lang="mn-MN" sz="1400" dirty="0">
                <a:latin typeface="Times New Roman" panose="02020603050405020304" pitchFamily="18" charset="0"/>
                <a:ea typeface="Arial Narrow" panose="020B0606020202030204" pitchFamily="34" charset="0"/>
                <a:cs typeface="Times New Roman" panose="02020603050405020304" pitchFamily="18" charset="0"/>
              </a:rPr>
              <a:t>үйлчилгээний чиглэлийн компани бөгөөд 2010 оноос үйл ажиллагаагаа явуулж байгаа. Дархан нэхий ХК-ийн 100% хөрөнгө оруулалттай охин </a:t>
            </a:r>
            <a:r>
              <a:rPr lang="mn-MN" sz="1400" dirty="0" smtClean="0">
                <a:latin typeface="Times New Roman" panose="02020603050405020304" pitchFamily="18" charset="0"/>
                <a:ea typeface="Arial Narrow" panose="020B0606020202030204" pitchFamily="34" charset="0"/>
                <a:cs typeface="Times New Roman" panose="02020603050405020304" pitchFamily="18" charset="0"/>
              </a:rPr>
              <a:t>компани.</a:t>
            </a:r>
            <a:endParaRPr lang="en-US" sz="1400" dirty="0" smtClean="0">
              <a:latin typeface="Times New Roman" panose="02020603050405020304" pitchFamily="18" charset="0"/>
              <a:ea typeface="Arial Narrow" panose="020B0606020202030204" pitchFamily="34" charset="0"/>
              <a:cs typeface="Times New Roman" panose="02020603050405020304" pitchFamily="18" charset="0"/>
            </a:endParaRPr>
          </a:p>
          <a:p>
            <a:pPr marR="0" lvl="0" defTabSz="465138">
              <a:spcBef>
                <a:spcPts val="0"/>
              </a:spcBef>
              <a:spcAft>
                <a:spcPts val="0"/>
              </a:spcAft>
            </a:pPr>
            <a:r>
              <a:rPr lang="en-US" sz="1400" dirty="0">
                <a:latin typeface="Times New Roman" panose="02020603050405020304" pitchFamily="18" charset="0"/>
                <a:ea typeface="Arial Narrow" panose="020B0606020202030204" pitchFamily="34" charset="0"/>
                <a:cs typeface="Times New Roman" panose="02020603050405020304" pitchFamily="18" charset="0"/>
              </a:rPr>
              <a:t>	</a:t>
            </a:r>
            <a:r>
              <a:rPr lang="mn-MN" sz="1400" dirty="0" smtClean="0">
                <a:latin typeface="Times New Roman" panose="02020603050405020304" pitchFamily="18" charset="0"/>
                <a:ea typeface="Arial Narrow" panose="020B0606020202030204" pitchFamily="34" charset="0"/>
                <a:cs typeface="Times New Roman" panose="02020603050405020304" pitchFamily="18" charset="0"/>
              </a:rPr>
              <a:t>Нийт </a:t>
            </a:r>
            <a:r>
              <a:rPr lang="mn-MN" sz="1400" dirty="0">
                <a:latin typeface="Times New Roman" panose="02020603050405020304" pitchFamily="18" charset="0"/>
                <a:ea typeface="Arial Narrow" panose="020B0606020202030204" pitchFamily="34" charset="0"/>
                <a:cs typeface="Times New Roman" panose="02020603050405020304" pitchFamily="18" charset="0"/>
              </a:rPr>
              <a:t>87 ажилтантайгаар үйл ажиллагаагаа явуулж байна. Хүнс болон барааны худалдаа гэсэн 2 чиглэлээр борлуулалт хийж байна. Ховд, Увс, Архангай, Хөвсгөл, Орхон, Дархан-Уул аймгуудад худалдаа үйлчилгээний төвтэй. Энэ онд Баянхонгор, Говь-Алтай, Баян-Өлгий аймгуудад худалдааны төв нээхээр ажиллаж байна.</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65911" y="6445771"/>
            <a:ext cx="12126089" cy="3822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7" name="Table 16"/>
          <p:cNvGraphicFramePr>
            <a:graphicFrameLocks noGrp="1"/>
          </p:cNvGraphicFramePr>
          <p:nvPr>
            <p:extLst>
              <p:ext uri="{D42A27DB-BD31-4B8C-83A1-F6EECF244321}">
                <p14:modId xmlns:p14="http://schemas.microsoft.com/office/powerpoint/2010/main" val="1999521647"/>
              </p:ext>
            </p:extLst>
          </p:nvPr>
        </p:nvGraphicFramePr>
        <p:xfrm>
          <a:off x="5054508" y="3372394"/>
          <a:ext cx="6898582" cy="3349081"/>
        </p:xfrm>
        <a:graphic>
          <a:graphicData uri="http://schemas.openxmlformats.org/drawingml/2006/table">
            <a:tbl>
              <a:tblPr>
                <a:tableStyleId>{306799F8-075E-4A3A-A7F6-7FBC6576F1A4}</a:tableStyleId>
              </a:tblPr>
              <a:tblGrid>
                <a:gridCol w="1566893">
                  <a:extLst>
                    <a:ext uri="{9D8B030D-6E8A-4147-A177-3AD203B41FA5}">
                      <a16:colId xmlns:a16="http://schemas.microsoft.com/office/drawing/2014/main" val="20000"/>
                    </a:ext>
                  </a:extLst>
                </a:gridCol>
                <a:gridCol w="1215347">
                  <a:extLst>
                    <a:ext uri="{9D8B030D-6E8A-4147-A177-3AD203B41FA5}">
                      <a16:colId xmlns:a16="http://schemas.microsoft.com/office/drawing/2014/main" val="20001"/>
                    </a:ext>
                  </a:extLst>
                </a:gridCol>
                <a:gridCol w="1335877">
                  <a:extLst>
                    <a:ext uri="{9D8B030D-6E8A-4147-A177-3AD203B41FA5}">
                      <a16:colId xmlns:a16="http://schemas.microsoft.com/office/drawing/2014/main" val="20002"/>
                    </a:ext>
                  </a:extLst>
                </a:gridCol>
                <a:gridCol w="1315788">
                  <a:extLst>
                    <a:ext uri="{9D8B030D-6E8A-4147-A177-3AD203B41FA5}">
                      <a16:colId xmlns:a16="http://schemas.microsoft.com/office/drawing/2014/main" val="20003"/>
                    </a:ext>
                  </a:extLst>
                </a:gridCol>
                <a:gridCol w="803534">
                  <a:extLst>
                    <a:ext uri="{9D8B030D-6E8A-4147-A177-3AD203B41FA5}">
                      <a16:colId xmlns:a16="http://schemas.microsoft.com/office/drawing/2014/main" val="20004"/>
                    </a:ext>
                  </a:extLst>
                </a:gridCol>
                <a:gridCol w="661143">
                  <a:extLst>
                    <a:ext uri="{9D8B030D-6E8A-4147-A177-3AD203B41FA5}">
                      <a16:colId xmlns:a16="http://schemas.microsoft.com/office/drawing/2014/main" val="20005"/>
                    </a:ext>
                  </a:extLst>
                </a:gridCol>
              </a:tblGrid>
              <a:tr h="757625">
                <a:tc>
                  <a:txBody>
                    <a:bodyPr/>
                    <a:lstStyle/>
                    <a:p>
                      <a:pPr algn="ctr" fontAlgn="ctr"/>
                      <a:r>
                        <a:rPr lang="mn-MN" sz="1400" b="1" u="none" strike="noStrike" dirty="0" smtClean="0">
                          <a:solidFill>
                            <a:srgbClr val="002774"/>
                          </a:solidFill>
                          <a:effectLst/>
                          <a:latin typeface="Times New Roman" panose="02020603050405020304" pitchFamily="18" charset="0"/>
                          <a:cs typeface="Times New Roman" panose="02020603050405020304" pitchFamily="18" charset="0"/>
                        </a:rPr>
                        <a:t>Үзүүлэлт</a:t>
                      </a:r>
                      <a:endParaRPr lang="en-US" sz="1400" b="1" i="0" u="none" strike="noStrike" dirty="0">
                        <a:solidFill>
                          <a:srgbClr val="002774"/>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mn-MN" sz="1400" b="1" u="none" strike="noStrike" dirty="0" smtClean="0">
                          <a:solidFill>
                            <a:srgbClr val="002774"/>
                          </a:solidFill>
                          <a:effectLst/>
                          <a:latin typeface="Times New Roman" panose="02020603050405020304" pitchFamily="18" charset="0"/>
                          <a:cs typeface="Times New Roman" panose="02020603050405020304" pitchFamily="18" charset="0"/>
                        </a:rPr>
                        <a:t>2017 оны гүйцэтгэл</a:t>
                      </a:r>
                      <a:endParaRPr lang="ru-RU" sz="1400" b="1" i="0" u="none" strike="noStrike" dirty="0">
                        <a:solidFill>
                          <a:srgbClr val="002774"/>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400" b="1" u="none" strike="noStrike" dirty="0">
                          <a:solidFill>
                            <a:srgbClr val="002774"/>
                          </a:solidFill>
                          <a:effectLst/>
                          <a:latin typeface="Times New Roman" panose="02020603050405020304" pitchFamily="18" charset="0"/>
                          <a:cs typeface="Times New Roman" panose="02020603050405020304" pitchFamily="18" charset="0"/>
                        </a:rPr>
                        <a:t>2018 оны эхний хагас жилийн төсөв</a:t>
                      </a:r>
                      <a:endParaRPr lang="ru-RU" sz="1400" b="1" i="0" u="none" strike="noStrike" dirty="0">
                        <a:solidFill>
                          <a:srgbClr val="002774"/>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400" b="1" u="none" strike="noStrike" dirty="0">
                          <a:solidFill>
                            <a:srgbClr val="002774"/>
                          </a:solidFill>
                          <a:effectLst/>
                          <a:latin typeface="Times New Roman" panose="02020603050405020304" pitchFamily="18" charset="0"/>
                          <a:cs typeface="Times New Roman" panose="02020603050405020304" pitchFamily="18" charset="0"/>
                        </a:rPr>
                        <a:t>2018 оны эхний хагас жилийн гүйцэтгэл </a:t>
                      </a:r>
                      <a:endParaRPr lang="ru-RU" sz="1400" b="1" i="0" u="none" strike="noStrike" dirty="0">
                        <a:solidFill>
                          <a:srgbClr val="002774"/>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mn-MN" sz="1400" b="1" u="none" strike="noStrike" dirty="0">
                          <a:solidFill>
                            <a:srgbClr val="002774"/>
                          </a:solidFill>
                          <a:effectLst/>
                          <a:latin typeface="Times New Roman" panose="02020603050405020304" pitchFamily="18" charset="0"/>
                          <a:cs typeface="Times New Roman" panose="02020603050405020304" pitchFamily="18" charset="0"/>
                        </a:rPr>
                        <a:t>Гүйцэтгэлийн хувь</a:t>
                      </a:r>
                      <a:endParaRPr lang="mn-MN" sz="1400" b="1" i="0" u="none" strike="noStrike" dirty="0">
                        <a:solidFill>
                          <a:srgbClr val="002774"/>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mn-MN" sz="1400" b="1" u="none" strike="noStrike" dirty="0" smtClean="0">
                          <a:solidFill>
                            <a:srgbClr val="002774"/>
                          </a:solidFill>
                          <a:effectLst/>
                          <a:latin typeface="Times New Roman" panose="02020603050405020304" pitchFamily="18" charset="0"/>
                          <a:cs typeface="Times New Roman" panose="02020603050405020304" pitchFamily="18" charset="0"/>
                        </a:rPr>
                        <a:t>2018г/2017г</a:t>
                      </a:r>
                      <a:endParaRPr lang="mn-MN" sz="1400" b="1" i="0" u="none" strike="noStrike" dirty="0">
                        <a:solidFill>
                          <a:srgbClr val="002774"/>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0"/>
                  </a:ext>
                </a:extLst>
              </a:tr>
              <a:tr h="567722">
                <a:tc>
                  <a:txBody>
                    <a:bodyPr/>
                    <a:lstStyle/>
                    <a:p>
                      <a:pPr algn="ctr" fontAlgn="ctr"/>
                      <a:r>
                        <a:rPr lang="mn-MN" sz="1200" b="1" u="none" strike="noStrike" dirty="0">
                          <a:solidFill>
                            <a:srgbClr val="002774"/>
                          </a:solidFill>
                          <a:effectLst/>
                          <a:latin typeface="Times New Roman" panose="02020603050405020304" pitchFamily="18" charset="0"/>
                          <a:cs typeface="Times New Roman" panose="02020603050405020304" pitchFamily="18" charset="0"/>
                        </a:rPr>
                        <a:t>Нэхий гармент борлуулалт</a:t>
                      </a:r>
                      <a:endParaRPr lang="mn-MN" sz="1200" b="1" i="0" u="none" strike="noStrike" dirty="0">
                        <a:solidFill>
                          <a:srgbClr val="002774"/>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mn-MN" sz="1200" u="none" strike="noStrike" dirty="0" smtClean="0">
                          <a:solidFill>
                            <a:srgbClr val="002774"/>
                          </a:solidFill>
                          <a:effectLst/>
                          <a:latin typeface="Times New Roman" panose="02020603050405020304" pitchFamily="18" charset="0"/>
                          <a:cs typeface="Times New Roman" panose="02020603050405020304" pitchFamily="18" charset="0"/>
                        </a:rPr>
                        <a:t>1,452,657,700</a:t>
                      </a:r>
                      <a:endParaRPr lang="en-US" sz="1200" b="1" i="0" u="none" strike="noStrike" dirty="0">
                        <a:solidFill>
                          <a:srgbClr val="002774"/>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b"/>
                      <a:r>
                        <a:rPr lang="en-US" sz="1200" u="none" strike="noStrike" dirty="0">
                          <a:solidFill>
                            <a:srgbClr val="002774"/>
                          </a:solidFill>
                          <a:effectLst/>
                          <a:latin typeface="Times New Roman" panose="02020603050405020304" pitchFamily="18" charset="0"/>
                          <a:cs typeface="Times New Roman" panose="02020603050405020304" pitchFamily="18" charset="0"/>
                        </a:rPr>
                        <a:t>       2,504,250,400 </a:t>
                      </a:r>
                      <a:endParaRPr lang="en-US" sz="1200" b="1" i="0" u="none" strike="noStrike" dirty="0">
                        <a:solidFill>
                          <a:srgbClr val="002774"/>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b"/>
                      <a:r>
                        <a:rPr lang="en-US" sz="1200" u="none" strike="noStrike">
                          <a:solidFill>
                            <a:srgbClr val="002774"/>
                          </a:solidFill>
                          <a:effectLst/>
                          <a:latin typeface="Times New Roman" panose="02020603050405020304" pitchFamily="18" charset="0"/>
                          <a:cs typeface="Times New Roman" panose="02020603050405020304" pitchFamily="18" charset="0"/>
                        </a:rPr>
                        <a:t>       1,418,637,032 </a:t>
                      </a:r>
                      <a:endParaRPr lang="en-US" sz="1200" b="1" i="0" u="none" strike="noStrike">
                        <a:solidFill>
                          <a:srgbClr val="002774"/>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u="none" strike="noStrike" dirty="0">
                          <a:solidFill>
                            <a:srgbClr val="002774"/>
                          </a:solidFill>
                          <a:effectLst/>
                          <a:latin typeface="Times New Roman" panose="02020603050405020304" pitchFamily="18" charset="0"/>
                          <a:cs typeface="Times New Roman" panose="02020603050405020304" pitchFamily="18" charset="0"/>
                        </a:rPr>
                        <a:t>57%</a:t>
                      </a:r>
                      <a:endParaRPr lang="en-US" sz="1200" b="1" i="0" u="none" strike="noStrike" dirty="0">
                        <a:solidFill>
                          <a:srgbClr val="002774"/>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mn-MN" sz="1200" u="none" strike="noStrike" dirty="0" smtClean="0">
                          <a:solidFill>
                            <a:srgbClr val="002774"/>
                          </a:solidFill>
                          <a:effectLst/>
                          <a:latin typeface="Times New Roman" panose="02020603050405020304" pitchFamily="18" charset="0"/>
                          <a:cs typeface="Times New Roman" panose="02020603050405020304" pitchFamily="18" charset="0"/>
                        </a:rPr>
                        <a:t>98</a:t>
                      </a:r>
                      <a:r>
                        <a:rPr lang="en-US" sz="1200" u="none" strike="noStrike" dirty="0" smtClean="0">
                          <a:solidFill>
                            <a:srgbClr val="002774"/>
                          </a:solidFill>
                          <a:effectLst/>
                          <a:latin typeface="Times New Roman" panose="02020603050405020304" pitchFamily="18" charset="0"/>
                          <a:cs typeface="Times New Roman" panose="02020603050405020304" pitchFamily="18" charset="0"/>
                        </a:rPr>
                        <a:t>%</a:t>
                      </a:r>
                      <a:endParaRPr lang="en-US" sz="1200" b="1" i="0" u="none" strike="noStrike" dirty="0">
                        <a:solidFill>
                          <a:srgbClr val="002774"/>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1"/>
                  </a:ext>
                </a:extLst>
              </a:tr>
              <a:tr h="567722">
                <a:tc>
                  <a:txBody>
                    <a:bodyPr/>
                    <a:lstStyle/>
                    <a:p>
                      <a:pPr algn="ctr" fontAlgn="ctr"/>
                      <a:r>
                        <a:rPr lang="mn-MN" sz="1200" b="1" u="none" strike="noStrike">
                          <a:solidFill>
                            <a:srgbClr val="002774"/>
                          </a:solidFill>
                          <a:effectLst/>
                          <a:latin typeface="Times New Roman" panose="02020603050405020304" pitchFamily="18" charset="0"/>
                          <a:cs typeface="Times New Roman" panose="02020603050405020304" pitchFamily="18" charset="0"/>
                        </a:rPr>
                        <a:t>Нэхий Як Борлуулалт</a:t>
                      </a:r>
                      <a:endParaRPr lang="mn-MN" sz="1200" b="1" i="0" u="none" strike="noStrike">
                        <a:solidFill>
                          <a:srgbClr val="002774"/>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mn-MN" sz="1200" u="none" strike="noStrike" dirty="0" smtClean="0">
                          <a:solidFill>
                            <a:srgbClr val="002774"/>
                          </a:solidFill>
                          <a:effectLst/>
                          <a:latin typeface="Times New Roman" panose="02020603050405020304" pitchFamily="18" charset="0"/>
                          <a:cs typeface="Times New Roman" panose="02020603050405020304" pitchFamily="18" charset="0"/>
                        </a:rPr>
                        <a:t>524,127,128</a:t>
                      </a:r>
                      <a:endParaRPr lang="en-US" sz="1200" b="1" i="0" u="none" strike="noStrike" dirty="0">
                        <a:solidFill>
                          <a:srgbClr val="002774"/>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b"/>
                      <a:r>
                        <a:rPr lang="en-US" sz="1200" u="none" strike="noStrike" dirty="0">
                          <a:solidFill>
                            <a:srgbClr val="002774"/>
                          </a:solidFill>
                          <a:effectLst/>
                          <a:latin typeface="Times New Roman" panose="02020603050405020304" pitchFamily="18" charset="0"/>
                          <a:cs typeface="Times New Roman" panose="02020603050405020304" pitchFamily="18" charset="0"/>
                        </a:rPr>
                        <a:t>       1,563,775,000 </a:t>
                      </a:r>
                      <a:endParaRPr lang="en-US" sz="1200" b="1" i="0" u="none" strike="noStrike" dirty="0">
                        <a:solidFill>
                          <a:srgbClr val="002774"/>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b"/>
                      <a:r>
                        <a:rPr lang="en-US" sz="1200" u="none" strike="noStrike" dirty="0">
                          <a:solidFill>
                            <a:srgbClr val="002774"/>
                          </a:solidFill>
                          <a:effectLst/>
                          <a:latin typeface="Times New Roman" panose="02020603050405020304" pitchFamily="18" charset="0"/>
                          <a:cs typeface="Times New Roman" panose="02020603050405020304" pitchFamily="18" charset="0"/>
                        </a:rPr>
                        <a:t>          641,905,411 </a:t>
                      </a:r>
                      <a:endParaRPr lang="en-US" sz="1200" b="1" i="0" u="none" strike="noStrike" dirty="0">
                        <a:solidFill>
                          <a:srgbClr val="002774"/>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u="none" strike="noStrike" dirty="0">
                          <a:solidFill>
                            <a:srgbClr val="002774"/>
                          </a:solidFill>
                          <a:effectLst/>
                          <a:latin typeface="Times New Roman" panose="02020603050405020304" pitchFamily="18" charset="0"/>
                          <a:cs typeface="Times New Roman" panose="02020603050405020304" pitchFamily="18" charset="0"/>
                        </a:rPr>
                        <a:t>41%</a:t>
                      </a:r>
                      <a:endParaRPr lang="en-US" sz="1200" b="1" i="0" u="none" strike="noStrike" dirty="0">
                        <a:solidFill>
                          <a:srgbClr val="002774"/>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u="none" strike="noStrike" dirty="0" smtClean="0">
                          <a:solidFill>
                            <a:srgbClr val="002774"/>
                          </a:solidFill>
                          <a:effectLst/>
                          <a:latin typeface="Times New Roman" panose="02020603050405020304" pitchFamily="18" charset="0"/>
                          <a:cs typeface="Times New Roman" panose="02020603050405020304" pitchFamily="18" charset="0"/>
                        </a:rPr>
                        <a:t>122%</a:t>
                      </a:r>
                      <a:endParaRPr lang="en-US" sz="1200" b="1" i="0" u="none" strike="noStrike" dirty="0">
                        <a:solidFill>
                          <a:srgbClr val="002774"/>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2"/>
                  </a:ext>
                </a:extLst>
              </a:tr>
              <a:tr h="567722">
                <a:tc>
                  <a:txBody>
                    <a:bodyPr/>
                    <a:lstStyle/>
                    <a:p>
                      <a:pPr algn="ctr" fontAlgn="ctr"/>
                      <a:r>
                        <a:rPr lang="mn-MN" sz="1200" b="1" u="none" strike="noStrike">
                          <a:solidFill>
                            <a:srgbClr val="002774"/>
                          </a:solidFill>
                          <a:effectLst/>
                          <a:latin typeface="Times New Roman" panose="02020603050405020304" pitchFamily="18" charset="0"/>
                          <a:cs typeface="Times New Roman" panose="02020603050405020304" pitchFamily="18" charset="0"/>
                        </a:rPr>
                        <a:t>Дархан таннери</a:t>
                      </a:r>
                      <a:endParaRPr lang="mn-MN" sz="1200" b="1" i="0" u="none" strike="noStrike">
                        <a:solidFill>
                          <a:srgbClr val="002774"/>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mn-MN" sz="1200" u="none" strike="noStrike" dirty="0" smtClean="0">
                          <a:solidFill>
                            <a:srgbClr val="002774"/>
                          </a:solidFill>
                          <a:effectLst/>
                          <a:latin typeface="Times New Roman" panose="02020603050405020304" pitchFamily="18" charset="0"/>
                          <a:cs typeface="Times New Roman" panose="02020603050405020304" pitchFamily="18" charset="0"/>
                        </a:rPr>
                        <a:t>540</a:t>
                      </a:r>
                      <a:r>
                        <a:rPr lang="mn-MN" sz="1200" u="none" strike="noStrike" baseline="0" dirty="0" smtClean="0">
                          <a:solidFill>
                            <a:srgbClr val="002774"/>
                          </a:solidFill>
                          <a:effectLst/>
                          <a:latin typeface="Times New Roman" panose="02020603050405020304" pitchFamily="18" charset="0"/>
                          <a:cs typeface="Times New Roman" panose="02020603050405020304" pitchFamily="18" charset="0"/>
                        </a:rPr>
                        <a:t>,199,219</a:t>
                      </a:r>
                      <a:endParaRPr lang="en-US" sz="1200" b="1" i="0" u="none" strike="noStrike" dirty="0">
                        <a:solidFill>
                          <a:srgbClr val="002774"/>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b"/>
                      <a:r>
                        <a:rPr lang="en-US" sz="1200" u="none" strike="noStrike" dirty="0">
                          <a:solidFill>
                            <a:srgbClr val="002774"/>
                          </a:solidFill>
                          <a:effectLst/>
                          <a:latin typeface="Times New Roman" panose="02020603050405020304" pitchFamily="18" charset="0"/>
                          <a:cs typeface="Times New Roman" panose="02020603050405020304" pitchFamily="18" charset="0"/>
                        </a:rPr>
                        <a:t>       1,818,031,130 </a:t>
                      </a:r>
                      <a:endParaRPr lang="en-US" sz="1200" b="1" i="0" u="none" strike="noStrike" dirty="0">
                        <a:solidFill>
                          <a:srgbClr val="002774"/>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b"/>
                      <a:r>
                        <a:rPr lang="en-US" sz="1200" u="none" strike="noStrike" dirty="0">
                          <a:solidFill>
                            <a:srgbClr val="002774"/>
                          </a:solidFill>
                          <a:effectLst/>
                          <a:latin typeface="Times New Roman" panose="02020603050405020304" pitchFamily="18" charset="0"/>
                          <a:cs typeface="Times New Roman" panose="02020603050405020304" pitchFamily="18" charset="0"/>
                        </a:rPr>
                        <a:t>          843,298,417 </a:t>
                      </a:r>
                      <a:endParaRPr lang="en-US" sz="1200" b="1" i="0" u="none" strike="noStrike" dirty="0">
                        <a:solidFill>
                          <a:srgbClr val="002774"/>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u="none" strike="noStrike" dirty="0">
                          <a:solidFill>
                            <a:srgbClr val="002774"/>
                          </a:solidFill>
                          <a:effectLst/>
                          <a:latin typeface="Times New Roman" panose="02020603050405020304" pitchFamily="18" charset="0"/>
                          <a:cs typeface="Times New Roman" panose="02020603050405020304" pitchFamily="18" charset="0"/>
                        </a:rPr>
                        <a:t>46%</a:t>
                      </a:r>
                      <a:endParaRPr lang="en-US" sz="1200" b="1" i="0" u="none" strike="noStrike" dirty="0">
                        <a:solidFill>
                          <a:srgbClr val="002774"/>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u="none" strike="noStrike" dirty="0" smtClean="0">
                          <a:solidFill>
                            <a:srgbClr val="002774"/>
                          </a:solidFill>
                          <a:effectLst/>
                          <a:latin typeface="Times New Roman" panose="02020603050405020304" pitchFamily="18" charset="0"/>
                          <a:cs typeface="Times New Roman" panose="02020603050405020304" pitchFamily="18" charset="0"/>
                        </a:rPr>
                        <a:t>167%</a:t>
                      </a:r>
                      <a:endParaRPr lang="en-US" sz="1200" b="1" i="0" u="none" strike="noStrike" dirty="0">
                        <a:solidFill>
                          <a:srgbClr val="002774"/>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r h="444145">
                <a:tc>
                  <a:txBody>
                    <a:bodyPr/>
                    <a:lstStyle/>
                    <a:p>
                      <a:pPr algn="ctr" fontAlgn="ctr"/>
                      <a:r>
                        <a:rPr lang="mn-MN" sz="1200" b="1" u="none" strike="noStrike">
                          <a:solidFill>
                            <a:srgbClr val="002774"/>
                          </a:solidFill>
                          <a:effectLst/>
                          <a:latin typeface="Times New Roman" panose="02020603050405020304" pitchFamily="18" charset="0"/>
                          <a:cs typeface="Times New Roman" panose="02020603050405020304" pitchFamily="18" charset="0"/>
                        </a:rPr>
                        <a:t>Нэхий таннери</a:t>
                      </a:r>
                      <a:endParaRPr lang="mn-MN" sz="1200" b="1" i="0" u="none" strike="noStrike">
                        <a:solidFill>
                          <a:srgbClr val="002774"/>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mn-MN" sz="1200" u="none" strike="noStrike" dirty="0" smtClean="0">
                          <a:solidFill>
                            <a:srgbClr val="002774"/>
                          </a:solidFill>
                          <a:effectLst/>
                          <a:latin typeface="Times New Roman" panose="02020603050405020304" pitchFamily="18" charset="0"/>
                          <a:cs typeface="Times New Roman" panose="02020603050405020304" pitchFamily="18" charset="0"/>
                        </a:rPr>
                        <a:t>160,693,268</a:t>
                      </a:r>
                      <a:endParaRPr lang="en-US" sz="1200" b="1" i="0" u="none" strike="noStrike" dirty="0">
                        <a:solidFill>
                          <a:srgbClr val="002774"/>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b"/>
                      <a:r>
                        <a:rPr lang="en-US" sz="1200" u="none" strike="noStrike" dirty="0">
                          <a:solidFill>
                            <a:srgbClr val="002774"/>
                          </a:solidFill>
                          <a:effectLst/>
                          <a:latin typeface="Times New Roman" panose="02020603050405020304" pitchFamily="18" charset="0"/>
                          <a:cs typeface="Times New Roman" panose="02020603050405020304" pitchFamily="18" charset="0"/>
                        </a:rPr>
                        <a:t>          135,231,400 </a:t>
                      </a:r>
                      <a:endParaRPr lang="en-US" sz="1200" b="1" i="0" u="none" strike="noStrike" dirty="0">
                        <a:solidFill>
                          <a:srgbClr val="002774"/>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b"/>
                      <a:r>
                        <a:rPr lang="en-US" sz="1200" u="none" strike="noStrike" dirty="0">
                          <a:solidFill>
                            <a:srgbClr val="002774"/>
                          </a:solidFill>
                          <a:effectLst/>
                          <a:latin typeface="Times New Roman" panose="02020603050405020304" pitchFamily="18" charset="0"/>
                          <a:cs typeface="Times New Roman" panose="02020603050405020304" pitchFamily="18" charset="0"/>
                        </a:rPr>
                        <a:t>          103,069,025 </a:t>
                      </a:r>
                      <a:endParaRPr lang="en-US" sz="1200" b="1" i="0" u="none" strike="noStrike" dirty="0">
                        <a:solidFill>
                          <a:srgbClr val="002774"/>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u="none" strike="noStrike" dirty="0">
                          <a:solidFill>
                            <a:srgbClr val="002774"/>
                          </a:solidFill>
                          <a:effectLst/>
                          <a:latin typeface="Times New Roman" panose="02020603050405020304" pitchFamily="18" charset="0"/>
                          <a:cs typeface="Times New Roman" panose="02020603050405020304" pitchFamily="18" charset="0"/>
                        </a:rPr>
                        <a:t>76%</a:t>
                      </a:r>
                      <a:endParaRPr lang="en-US" sz="1200" b="1" i="0" u="none" strike="noStrike" dirty="0">
                        <a:solidFill>
                          <a:srgbClr val="002774"/>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u="none" strike="noStrike" dirty="0" smtClean="0">
                          <a:solidFill>
                            <a:srgbClr val="002774"/>
                          </a:solidFill>
                          <a:effectLst/>
                          <a:latin typeface="Times New Roman" panose="02020603050405020304" pitchFamily="18" charset="0"/>
                          <a:cs typeface="Times New Roman" panose="02020603050405020304" pitchFamily="18" charset="0"/>
                        </a:rPr>
                        <a:t>64%</a:t>
                      </a:r>
                      <a:endParaRPr lang="en-US" sz="1200" b="1" i="0" u="none" strike="noStrike" dirty="0">
                        <a:solidFill>
                          <a:srgbClr val="002774"/>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4"/>
                  </a:ext>
                </a:extLst>
              </a:tr>
              <a:tr h="444145">
                <a:tc>
                  <a:txBody>
                    <a:bodyPr/>
                    <a:lstStyle/>
                    <a:p>
                      <a:pPr algn="ctr" fontAlgn="ctr"/>
                      <a:r>
                        <a:rPr lang="mn-MN" sz="1200" b="1" u="none" strike="noStrike" dirty="0">
                          <a:solidFill>
                            <a:srgbClr val="002774"/>
                          </a:solidFill>
                          <a:effectLst/>
                          <a:latin typeface="Times New Roman" panose="02020603050405020304" pitchFamily="18" charset="0"/>
                          <a:cs typeface="Times New Roman" panose="02020603050405020304" pitchFamily="18" charset="0"/>
                        </a:rPr>
                        <a:t>Үндэсний үйлдвэрлэгчийн бараа</a:t>
                      </a:r>
                      <a:endParaRPr lang="mn-MN" sz="1200" b="1" i="0" u="none" strike="noStrike" dirty="0">
                        <a:solidFill>
                          <a:srgbClr val="002774"/>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mn-MN" sz="1200" u="none" strike="noStrike" dirty="0" smtClean="0">
                          <a:solidFill>
                            <a:srgbClr val="002774"/>
                          </a:solidFill>
                          <a:effectLst/>
                          <a:latin typeface="Times New Roman" panose="02020603050405020304" pitchFamily="18" charset="0"/>
                          <a:cs typeface="Times New Roman" panose="02020603050405020304" pitchFamily="18" charset="0"/>
                        </a:rPr>
                        <a:t>-</a:t>
                      </a:r>
                      <a:endParaRPr lang="en-US" sz="1200" b="1" i="0" u="none" strike="noStrike" dirty="0">
                        <a:solidFill>
                          <a:srgbClr val="002774"/>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b"/>
                      <a:r>
                        <a:rPr lang="en-US" sz="1200" u="none" strike="noStrike" dirty="0">
                          <a:solidFill>
                            <a:srgbClr val="002774"/>
                          </a:solidFill>
                          <a:effectLst/>
                          <a:latin typeface="Times New Roman" panose="02020603050405020304" pitchFamily="18" charset="0"/>
                          <a:cs typeface="Times New Roman" panose="02020603050405020304" pitchFamily="18" charset="0"/>
                        </a:rPr>
                        <a:t>            95,000,000 </a:t>
                      </a:r>
                      <a:endParaRPr lang="en-US" sz="1200" b="1" i="0" u="none" strike="noStrike" dirty="0">
                        <a:solidFill>
                          <a:srgbClr val="002774"/>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b"/>
                      <a:r>
                        <a:rPr lang="en-US" sz="1200" u="none" strike="noStrike">
                          <a:solidFill>
                            <a:srgbClr val="002774"/>
                          </a:solidFill>
                          <a:effectLst/>
                          <a:latin typeface="Times New Roman" panose="02020603050405020304" pitchFamily="18" charset="0"/>
                          <a:cs typeface="Times New Roman" panose="02020603050405020304" pitchFamily="18" charset="0"/>
                        </a:rPr>
                        <a:t>            83,573,070 </a:t>
                      </a:r>
                      <a:endParaRPr lang="en-US" sz="1200" b="1" i="0" u="none" strike="noStrike">
                        <a:solidFill>
                          <a:srgbClr val="002774"/>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u="none" strike="noStrike" dirty="0">
                          <a:solidFill>
                            <a:srgbClr val="002774"/>
                          </a:solidFill>
                          <a:effectLst/>
                          <a:latin typeface="Times New Roman" panose="02020603050405020304" pitchFamily="18" charset="0"/>
                          <a:cs typeface="Times New Roman" panose="02020603050405020304" pitchFamily="18" charset="0"/>
                        </a:rPr>
                        <a:t>88%</a:t>
                      </a:r>
                      <a:endParaRPr lang="en-US" sz="1200" b="1" i="0" u="none" strike="noStrike" dirty="0">
                        <a:solidFill>
                          <a:srgbClr val="002774"/>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u="none" strike="noStrike" dirty="0" smtClean="0">
                          <a:solidFill>
                            <a:srgbClr val="002774"/>
                          </a:solidFill>
                          <a:effectLst/>
                          <a:latin typeface="Times New Roman" panose="02020603050405020304" pitchFamily="18" charset="0"/>
                          <a:cs typeface="Times New Roman" panose="02020603050405020304" pitchFamily="18" charset="0"/>
                        </a:rPr>
                        <a:t>-</a:t>
                      </a:r>
                      <a:endParaRPr lang="en-US" sz="1200" b="1" i="0" u="none" strike="noStrike" dirty="0">
                        <a:solidFill>
                          <a:srgbClr val="002774"/>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5"/>
                  </a:ext>
                </a:extLst>
              </a:tr>
            </a:tbl>
          </a:graphicData>
        </a:graphic>
      </p:graphicFrame>
      <p:sp>
        <p:nvSpPr>
          <p:cNvPr id="7" name="Rectangle 6"/>
          <p:cNvSpPr/>
          <p:nvPr/>
        </p:nvSpPr>
        <p:spPr>
          <a:xfrm>
            <a:off x="253680" y="2658824"/>
            <a:ext cx="4613059" cy="4062651"/>
          </a:xfrm>
          <a:prstGeom prst="rect">
            <a:avLst/>
          </a:prstGeom>
        </p:spPr>
        <p:txBody>
          <a:bodyPr wrap="square">
            <a:spAutoFit/>
          </a:bodyPr>
          <a:lstStyle/>
          <a:p>
            <a:pPr algn="just"/>
            <a:r>
              <a:rPr lang="mn-MN" sz="1500" dirty="0">
                <a:solidFill>
                  <a:schemeClr val="bg1"/>
                </a:solidFill>
                <a:latin typeface="Times New Roman" panose="02020603050405020304" pitchFamily="18" charset="0"/>
                <a:cs typeface="Times New Roman" panose="02020603050405020304" pitchFamily="18" charset="0"/>
              </a:rPr>
              <a:t>2018 оны борлуулалтын төлөвлөгөөт зорилгоо 76</a:t>
            </a:r>
            <a:r>
              <a:rPr lang="en-US" sz="1500" dirty="0">
                <a:solidFill>
                  <a:schemeClr val="bg1"/>
                </a:solidFill>
                <a:latin typeface="Times New Roman" panose="02020603050405020304" pitchFamily="18" charset="0"/>
                <a:cs typeface="Times New Roman" panose="02020603050405020304" pitchFamily="18" charset="0"/>
              </a:rPr>
              <a:t>%</a:t>
            </a:r>
            <a:r>
              <a:rPr lang="mn-MN" sz="1500" dirty="0">
                <a:solidFill>
                  <a:schemeClr val="bg1"/>
                </a:solidFill>
                <a:latin typeface="Times New Roman" panose="02020603050405020304" pitchFamily="18" charset="0"/>
                <a:cs typeface="Times New Roman" panose="02020603050405020304" pitchFamily="18" charset="0"/>
              </a:rPr>
              <a:t>-тай биелүүлсэн байна</a:t>
            </a:r>
            <a:r>
              <a:rPr lang="mn-MN" sz="1500" dirty="0" smtClean="0">
                <a:solidFill>
                  <a:schemeClr val="bg1"/>
                </a:solidFill>
                <a:latin typeface="Times New Roman" panose="02020603050405020304" pitchFamily="18" charset="0"/>
                <a:cs typeface="Times New Roman" panose="02020603050405020304" pitchFamily="18" charset="0"/>
              </a:rPr>
              <a:t>.</a:t>
            </a:r>
            <a:endParaRPr lang="en-US" sz="1500" dirty="0" smtClean="0">
              <a:solidFill>
                <a:schemeClr val="bg1"/>
              </a:solidFill>
              <a:latin typeface="Times New Roman" panose="02020603050405020304" pitchFamily="18" charset="0"/>
              <a:cs typeface="Times New Roman" panose="02020603050405020304" pitchFamily="18" charset="0"/>
            </a:endParaRPr>
          </a:p>
          <a:p>
            <a:pPr algn="just"/>
            <a:endParaRPr lang="mn-MN" sz="1500" dirty="0">
              <a:solidFill>
                <a:schemeClr val="bg1"/>
              </a:solidFill>
              <a:latin typeface="Times New Roman" panose="02020603050405020304" pitchFamily="18" charset="0"/>
              <a:cs typeface="Times New Roman" panose="02020603050405020304" pitchFamily="18" charset="0"/>
            </a:endParaRPr>
          </a:p>
          <a:p>
            <a:pPr algn="just"/>
            <a:r>
              <a:rPr lang="mn-MN" sz="1600" b="1" dirty="0">
                <a:solidFill>
                  <a:schemeClr val="bg1"/>
                </a:solidFill>
                <a:latin typeface="Times New Roman" panose="02020603050405020304" pitchFamily="18" charset="0"/>
                <a:cs typeface="Times New Roman" panose="02020603050405020304" pitchFamily="18" charset="0"/>
              </a:rPr>
              <a:t>Төлөвлөгөөний биелэлтийг салгаж авч үзвэл:</a:t>
            </a:r>
          </a:p>
          <a:p>
            <a:pPr algn="just"/>
            <a:r>
              <a:rPr lang="mn-MN" sz="1500" dirty="0">
                <a:solidFill>
                  <a:schemeClr val="bg1"/>
                </a:solidFill>
                <a:latin typeface="Times New Roman" panose="02020603050405020304" pitchFamily="18" charset="0"/>
                <a:cs typeface="Times New Roman" panose="02020603050405020304" pitchFamily="18" charset="0"/>
              </a:rPr>
              <a:t>Бараа – Төлөвлөгөө </a:t>
            </a:r>
            <a:r>
              <a:rPr lang="en-US" sz="1500" dirty="0">
                <a:solidFill>
                  <a:schemeClr val="bg1"/>
                </a:solidFill>
                <a:latin typeface="Times New Roman" panose="02020603050405020304" pitchFamily="18" charset="0"/>
                <a:cs typeface="Times New Roman" panose="02020603050405020304" pitchFamily="18" charset="0"/>
              </a:rPr>
              <a:t>6 116 287 930</a:t>
            </a:r>
            <a:r>
              <a:rPr lang="mn-MN" sz="1500" dirty="0">
                <a:solidFill>
                  <a:schemeClr val="bg1"/>
                </a:solidFill>
                <a:latin typeface="Times New Roman" panose="02020603050405020304" pitchFamily="18" charset="0"/>
                <a:cs typeface="Times New Roman" panose="02020603050405020304" pitchFamily="18" charset="0"/>
              </a:rPr>
              <a:t>, гүйцэтгэл </a:t>
            </a:r>
            <a:r>
              <a:rPr lang="en-US" sz="1500" dirty="0">
                <a:solidFill>
                  <a:schemeClr val="bg1"/>
                </a:solidFill>
                <a:latin typeface="Times New Roman" panose="02020603050405020304" pitchFamily="18" charset="0"/>
                <a:cs typeface="Times New Roman" panose="02020603050405020304" pitchFamily="18" charset="0"/>
              </a:rPr>
              <a:t>3 090 482 955 </a:t>
            </a:r>
            <a:r>
              <a:rPr lang="mn-MN" sz="1500" dirty="0">
                <a:solidFill>
                  <a:schemeClr val="bg1"/>
                </a:solidFill>
                <a:latin typeface="Times New Roman" panose="02020603050405020304" pitchFamily="18" charset="0"/>
                <a:cs typeface="Times New Roman" panose="02020603050405020304" pitchFamily="18" charset="0"/>
              </a:rPr>
              <a:t>буюу </a:t>
            </a:r>
            <a:r>
              <a:rPr lang="en-US" sz="1500" dirty="0">
                <a:solidFill>
                  <a:schemeClr val="bg1"/>
                </a:solidFill>
                <a:latin typeface="Times New Roman" panose="02020603050405020304" pitchFamily="18" charset="0"/>
                <a:cs typeface="Times New Roman" panose="02020603050405020304" pitchFamily="18" charset="0"/>
              </a:rPr>
              <a:t>51%-</a:t>
            </a:r>
            <a:r>
              <a:rPr lang="mn-MN" sz="1500" dirty="0">
                <a:solidFill>
                  <a:schemeClr val="bg1"/>
                </a:solidFill>
                <a:latin typeface="Times New Roman" panose="02020603050405020304" pitchFamily="18" charset="0"/>
                <a:cs typeface="Times New Roman" panose="02020603050405020304" pitchFamily="18" charset="0"/>
              </a:rPr>
              <a:t>ын биелэлттэй</a:t>
            </a:r>
          </a:p>
          <a:p>
            <a:pPr algn="just"/>
            <a:r>
              <a:rPr lang="mn-MN" sz="1500" dirty="0">
                <a:solidFill>
                  <a:schemeClr val="bg1"/>
                </a:solidFill>
                <a:latin typeface="Times New Roman" panose="02020603050405020304" pitchFamily="18" charset="0"/>
                <a:cs typeface="Times New Roman" panose="02020603050405020304" pitchFamily="18" charset="0"/>
              </a:rPr>
              <a:t>Хүнс – Төлөвлөгөө </a:t>
            </a:r>
            <a:r>
              <a:rPr lang="en-US" sz="1500" dirty="0">
                <a:solidFill>
                  <a:schemeClr val="bg1"/>
                </a:solidFill>
                <a:latin typeface="Times New Roman" panose="02020603050405020304" pitchFamily="18" charset="0"/>
                <a:cs typeface="Times New Roman" panose="02020603050405020304" pitchFamily="18" charset="0"/>
              </a:rPr>
              <a:t>3 763 030 383</a:t>
            </a:r>
            <a:r>
              <a:rPr lang="mn-MN" sz="1500" dirty="0">
                <a:solidFill>
                  <a:schemeClr val="bg1"/>
                </a:solidFill>
                <a:latin typeface="Times New Roman" panose="02020603050405020304" pitchFamily="18" charset="0"/>
                <a:cs typeface="Times New Roman" panose="02020603050405020304" pitchFamily="18" charset="0"/>
              </a:rPr>
              <a:t>, гүйцэтгэл </a:t>
            </a:r>
            <a:r>
              <a:rPr lang="en-US" sz="1500" dirty="0">
                <a:solidFill>
                  <a:schemeClr val="bg1"/>
                </a:solidFill>
                <a:latin typeface="Times New Roman" panose="02020603050405020304" pitchFamily="18" charset="0"/>
                <a:cs typeface="Times New Roman" panose="02020603050405020304" pitchFamily="18" charset="0"/>
              </a:rPr>
              <a:t>3 026 459 467 </a:t>
            </a:r>
            <a:r>
              <a:rPr lang="mn-MN" sz="1500" dirty="0">
                <a:solidFill>
                  <a:schemeClr val="bg1"/>
                </a:solidFill>
                <a:latin typeface="Times New Roman" panose="02020603050405020304" pitchFamily="18" charset="0"/>
                <a:cs typeface="Times New Roman" panose="02020603050405020304" pitchFamily="18" charset="0"/>
              </a:rPr>
              <a:t>буюу </a:t>
            </a:r>
            <a:r>
              <a:rPr lang="en-US" sz="1500" dirty="0">
                <a:solidFill>
                  <a:schemeClr val="bg1"/>
                </a:solidFill>
                <a:latin typeface="Times New Roman" panose="02020603050405020304" pitchFamily="18" charset="0"/>
                <a:cs typeface="Times New Roman" panose="02020603050405020304" pitchFamily="18" charset="0"/>
              </a:rPr>
              <a:t>80%-</a:t>
            </a:r>
            <a:r>
              <a:rPr lang="mn-MN" sz="1500" dirty="0">
                <a:solidFill>
                  <a:schemeClr val="bg1"/>
                </a:solidFill>
                <a:latin typeface="Times New Roman" panose="02020603050405020304" pitchFamily="18" charset="0"/>
                <a:cs typeface="Times New Roman" panose="02020603050405020304" pitchFamily="18" charset="0"/>
              </a:rPr>
              <a:t>ын  тус тус биелэлттэй байна</a:t>
            </a:r>
            <a:r>
              <a:rPr lang="mn-MN" sz="1500" dirty="0" smtClean="0">
                <a:solidFill>
                  <a:schemeClr val="bg1"/>
                </a:solidFill>
                <a:latin typeface="Times New Roman" panose="02020603050405020304" pitchFamily="18" charset="0"/>
                <a:cs typeface="Times New Roman" panose="02020603050405020304" pitchFamily="18" charset="0"/>
              </a:rPr>
              <a:t>.</a:t>
            </a:r>
            <a:endParaRPr lang="en-US" sz="1500" dirty="0" smtClean="0">
              <a:solidFill>
                <a:schemeClr val="bg1"/>
              </a:solidFill>
              <a:latin typeface="Times New Roman" panose="02020603050405020304" pitchFamily="18" charset="0"/>
              <a:cs typeface="Times New Roman" panose="02020603050405020304" pitchFamily="18" charset="0"/>
            </a:endParaRPr>
          </a:p>
          <a:p>
            <a:pPr algn="just"/>
            <a:endParaRPr lang="mn-MN" sz="1500" dirty="0">
              <a:solidFill>
                <a:schemeClr val="bg1"/>
              </a:solidFill>
              <a:latin typeface="Times New Roman" panose="02020603050405020304" pitchFamily="18" charset="0"/>
              <a:cs typeface="Times New Roman" panose="02020603050405020304" pitchFamily="18" charset="0"/>
            </a:endParaRPr>
          </a:p>
          <a:p>
            <a:pPr algn="just"/>
            <a:r>
              <a:rPr lang="mn-MN" sz="1600" b="1" dirty="0">
                <a:solidFill>
                  <a:schemeClr val="bg1"/>
                </a:solidFill>
                <a:latin typeface="Times New Roman" panose="02020603050405020304" pitchFamily="18" charset="0"/>
                <a:cs typeface="Times New Roman" panose="02020603050405020304" pitchFamily="18" charset="0"/>
              </a:rPr>
              <a:t>2018 оны борлуулалтыг 2017 оныхтой харьцуулвал:</a:t>
            </a:r>
          </a:p>
          <a:p>
            <a:pPr algn="just"/>
            <a:r>
              <a:rPr lang="mn-MN" sz="1500" dirty="0">
                <a:solidFill>
                  <a:schemeClr val="bg1"/>
                </a:solidFill>
                <a:latin typeface="Times New Roman" panose="02020603050405020304" pitchFamily="18" charset="0"/>
                <a:cs typeface="Times New Roman" panose="02020603050405020304" pitchFamily="18" charset="0"/>
              </a:rPr>
              <a:t>Бараа – 114</a:t>
            </a:r>
            <a:r>
              <a:rPr lang="en-US" sz="1500" dirty="0">
                <a:solidFill>
                  <a:schemeClr val="bg1"/>
                </a:solidFill>
                <a:latin typeface="Times New Roman" panose="02020603050405020304" pitchFamily="18" charset="0"/>
                <a:cs typeface="Times New Roman" panose="02020603050405020304" pitchFamily="18" charset="0"/>
              </a:rPr>
              <a:t>%-</a:t>
            </a:r>
            <a:r>
              <a:rPr lang="mn-MN" sz="1500" dirty="0">
                <a:solidFill>
                  <a:schemeClr val="bg1"/>
                </a:solidFill>
                <a:latin typeface="Times New Roman" panose="02020603050405020304" pitchFamily="18" charset="0"/>
                <a:cs typeface="Times New Roman" panose="02020603050405020304" pitchFamily="18" charset="0"/>
              </a:rPr>
              <a:t>н гүйцэтгэлтэй</a:t>
            </a:r>
          </a:p>
          <a:p>
            <a:pPr algn="just"/>
            <a:r>
              <a:rPr lang="mn-MN" sz="1500" dirty="0">
                <a:solidFill>
                  <a:schemeClr val="bg1"/>
                </a:solidFill>
                <a:latin typeface="Times New Roman" panose="02020603050405020304" pitchFamily="18" charset="0"/>
                <a:cs typeface="Times New Roman" panose="02020603050405020304" pitchFamily="18" charset="0"/>
              </a:rPr>
              <a:t>Хүнс – 110</a:t>
            </a:r>
            <a:r>
              <a:rPr lang="en-US" sz="1500" dirty="0">
                <a:solidFill>
                  <a:schemeClr val="bg1"/>
                </a:solidFill>
                <a:latin typeface="Times New Roman" panose="02020603050405020304" pitchFamily="18" charset="0"/>
                <a:cs typeface="Times New Roman" panose="02020603050405020304" pitchFamily="18" charset="0"/>
              </a:rPr>
              <a:t>%-</a:t>
            </a:r>
            <a:r>
              <a:rPr lang="mn-MN" sz="1500" dirty="0">
                <a:solidFill>
                  <a:schemeClr val="bg1"/>
                </a:solidFill>
                <a:latin typeface="Times New Roman" panose="02020603050405020304" pitchFamily="18" charset="0"/>
                <a:cs typeface="Times New Roman" panose="02020603050405020304" pitchFamily="18" charset="0"/>
              </a:rPr>
              <a:t>н гүйцэтгэлтэй байна.</a:t>
            </a:r>
          </a:p>
          <a:p>
            <a:pPr algn="just"/>
            <a:r>
              <a:rPr lang="mn-MN" sz="1600" b="1" dirty="0">
                <a:solidFill>
                  <a:schemeClr val="bg1"/>
                </a:solidFill>
                <a:latin typeface="Times New Roman" panose="02020603050405020304" pitchFamily="18" charset="0"/>
                <a:cs typeface="Times New Roman" panose="02020603050405020304" pitchFamily="18" charset="0"/>
              </a:rPr>
              <a:t>2018 оны нийт борлуулалтын </a:t>
            </a:r>
            <a:r>
              <a:rPr lang="en-US" sz="1600" b="1" dirty="0">
                <a:solidFill>
                  <a:schemeClr val="bg1"/>
                </a:solidFill>
                <a:latin typeface="Times New Roman" panose="02020603050405020304" pitchFamily="18" charset="0"/>
                <a:cs typeface="Times New Roman" panose="02020603050405020304" pitchFamily="18" charset="0"/>
              </a:rPr>
              <a:t>2</a:t>
            </a:r>
            <a:r>
              <a:rPr lang="mn-MN" sz="1600" b="1" dirty="0">
                <a:solidFill>
                  <a:schemeClr val="bg1"/>
                </a:solidFill>
                <a:latin typeface="Times New Roman" panose="02020603050405020304" pitchFamily="18" charset="0"/>
                <a:cs typeface="Times New Roman" panose="02020603050405020304" pitchFamily="18" charset="0"/>
              </a:rPr>
              <a:t>4</a:t>
            </a:r>
            <a:r>
              <a:rPr lang="en-US" sz="1600" b="1" dirty="0">
                <a:solidFill>
                  <a:schemeClr val="bg1"/>
                </a:solidFill>
                <a:latin typeface="Times New Roman" panose="02020603050405020304" pitchFamily="18" charset="0"/>
                <a:cs typeface="Times New Roman" panose="02020603050405020304" pitchFamily="18" charset="0"/>
              </a:rPr>
              <a:t>%-</a:t>
            </a:r>
            <a:r>
              <a:rPr lang="mn-MN" sz="1600" b="1" dirty="0">
                <a:solidFill>
                  <a:schemeClr val="bg1"/>
                </a:solidFill>
                <a:latin typeface="Times New Roman" panose="02020603050405020304" pitchFamily="18" charset="0"/>
                <a:cs typeface="Times New Roman" panose="02020603050405020304" pitchFamily="18" charset="0"/>
              </a:rPr>
              <a:t>н хийснийг задалж </a:t>
            </a:r>
            <a:r>
              <a:rPr lang="mn-MN" sz="1600" b="1" dirty="0" smtClean="0">
                <a:solidFill>
                  <a:schemeClr val="bg1"/>
                </a:solidFill>
                <a:latin typeface="Times New Roman" panose="02020603050405020304" pitchFamily="18" charset="0"/>
                <a:cs typeface="Times New Roman" panose="02020603050405020304" pitchFamily="18" charset="0"/>
              </a:rPr>
              <a:t>үзвэл</a:t>
            </a:r>
            <a:r>
              <a:rPr lang="mn-MN" sz="1600" b="1" dirty="0">
                <a:solidFill>
                  <a:schemeClr val="bg1"/>
                </a:solidFill>
                <a:latin typeface="Times New Roman" panose="02020603050405020304" pitchFamily="18" charset="0"/>
                <a:cs typeface="Times New Roman" panose="02020603050405020304" pitchFamily="18" charset="0"/>
              </a:rPr>
              <a:t>:</a:t>
            </a:r>
          </a:p>
          <a:p>
            <a:pPr algn="just"/>
            <a:r>
              <a:rPr lang="mn-MN" sz="1500" dirty="0">
                <a:solidFill>
                  <a:schemeClr val="bg1"/>
                </a:solidFill>
                <a:latin typeface="Times New Roman" panose="02020603050405020304" pitchFamily="18" charset="0"/>
                <a:cs typeface="Times New Roman" panose="02020603050405020304" pitchFamily="18" charset="0"/>
              </a:rPr>
              <a:t>Бараа 13</a:t>
            </a:r>
            <a:r>
              <a:rPr lang="en-US" sz="1500" dirty="0">
                <a:solidFill>
                  <a:schemeClr val="bg1"/>
                </a:solidFill>
                <a:latin typeface="Times New Roman" panose="02020603050405020304" pitchFamily="18" charset="0"/>
                <a:cs typeface="Times New Roman" panose="02020603050405020304" pitchFamily="18" charset="0"/>
              </a:rPr>
              <a:t>%</a:t>
            </a:r>
          </a:p>
          <a:p>
            <a:pPr algn="just"/>
            <a:r>
              <a:rPr lang="mn-MN" sz="1500" dirty="0">
                <a:solidFill>
                  <a:schemeClr val="bg1"/>
                </a:solidFill>
                <a:latin typeface="Times New Roman" panose="02020603050405020304" pitchFamily="18" charset="0"/>
                <a:cs typeface="Times New Roman" panose="02020603050405020304" pitchFamily="18" charset="0"/>
              </a:rPr>
              <a:t>Хүнс 39</a:t>
            </a:r>
            <a:r>
              <a:rPr lang="en-US" sz="1500" dirty="0">
                <a:solidFill>
                  <a:schemeClr val="bg1"/>
                </a:solidFill>
                <a:latin typeface="Times New Roman" panose="02020603050405020304" pitchFamily="18" charset="0"/>
                <a:cs typeface="Times New Roman" panose="02020603050405020304" pitchFamily="18" charset="0"/>
              </a:rPr>
              <a:t>%</a:t>
            </a:r>
            <a:endParaRPr lang="mn-MN" sz="15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1606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IN" smtClean="0"/>
              <a:pPr/>
              <a:t>13</a:t>
            </a:fld>
            <a:endParaRPr lang="en-IN" dirty="0"/>
          </a:p>
        </p:txBody>
      </p:sp>
      <p:sp>
        <p:nvSpPr>
          <p:cNvPr id="11" name="Rounded Rectangle 10"/>
          <p:cNvSpPr/>
          <p:nvPr/>
        </p:nvSpPr>
        <p:spPr>
          <a:xfrm>
            <a:off x="338530" y="757011"/>
            <a:ext cx="11548668" cy="596446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endParaRPr lang="en-US" sz="1300" b="1" dirty="0" smtClean="0">
              <a:solidFill>
                <a:srgbClr val="0937C9"/>
              </a:solidFill>
              <a:latin typeface="Times New Roman" panose="02020603050405020304" pitchFamily="18" charset="0"/>
              <a:cs typeface="Times New Roman" panose="02020603050405020304" pitchFamily="18" charset="0"/>
            </a:endParaRPr>
          </a:p>
          <a:p>
            <a:pPr algn="just"/>
            <a:endParaRPr lang="en-US" sz="1300" b="1" dirty="0" smtClean="0">
              <a:solidFill>
                <a:srgbClr val="0937C9"/>
              </a:solidFill>
              <a:latin typeface="Times New Roman" panose="02020603050405020304" pitchFamily="18" charset="0"/>
              <a:cs typeface="Times New Roman" panose="02020603050405020304" pitchFamily="18" charset="0"/>
            </a:endParaRPr>
          </a:p>
          <a:p>
            <a:pPr algn="just"/>
            <a:endParaRPr lang="en-US" sz="1300" b="1" dirty="0" smtClean="0">
              <a:solidFill>
                <a:srgbClr val="0937C9"/>
              </a:solidFill>
              <a:latin typeface="Times New Roman" panose="02020603050405020304" pitchFamily="18" charset="0"/>
              <a:cs typeface="Times New Roman" panose="02020603050405020304" pitchFamily="18" charset="0"/>
            </a:endParaRPr>
          </a:p>
        </p:txBody>
      </p:sp>
      <p:sp>
        <p:nvSpPr>
          <p:cNvPr id="22" name="Title 3">
            <a:extLst>
              <a:ext uri="{FF2B5EF4-FFF2-40B4-BE49-F238E27FC236}">
                <a16:creationId xmlns:a16="http://schemas.microsoft.com/office/drawing/2014/main" id="{1ABE11BF-33A5-4653-A144-CCCBACF58C30}"/>
              </a:ext>
            </a:extLst>
          </p:cNvPr>
          <p:cNvSpPr>
            <a:spLocks noGrp="1"/>
          </p:cNvSpPr>
          <p:nvPr>
            <p:ph type="title"/>
          </p:nvPr>
        </p:nvSpPr>
        <p:spPr>
          <a:xfrm>
            <a:off x="1117600" y="968700"/>
            <a:ext cx="9855198" cy="426442"/>
          </a:xfrm>
        </p:spPr>
        <p:txBody>
          <a:bodyPr anchor="t">
            <a:noAutofit/>
          </a:bodyPr>
          <a:lstStyle/>
          <a:p>
            <a:r>
              <a:rPr lang="mn-MN" sz="2400" dirty="0" smtClean="0">
                <a:solidFill>
                  <a:srgbClr val="002774"/>
                </a:solidFill>
                <a:latin typeface="Times New Roman" panose="02020603050405020304" pitchFamily="18" charset="0"/>
                <a:cs typeface="Times New Roman" panose="02020603050405020304" pitchFamily="18" charset="0"/>
              </a:rPr>
              <a:t>3. НЭХИЙ ТРЕЙД ХХК</a:t>
            </a:r>
            <a:r>
              <a:rPr lang="en-US" sz="2400" dirty="0" smtClean="0">
                <a:solidFill>
                  <a:srgbClr val="002774"/>
                </a:solidFill>
                <a:latin typeface="Times New Roman" panose="02020603050405020304" pitchFamily="18" charset="0"/>
                <a:cs typeface="Times New Roman" panose="02020603050405020304" pitchFamily="18" charset="0"/>
              </a:rPr>
              <a:t> 			</a:t>
            </a:r>
            <a:r>
              <a:rPr lang="mn-MN" sz="2400" dirty="0" smtClean="0">
                <a:solidFill>
                  <a:srgbClr val="002774"/>
                </a:solidFill>
                <a:latin typeface="Times New Roman" panose="02020603050405020304" pitchFamily="18" charset="0"/>
                <a:cs typeface="Times New Roman" panose="02020603050405020304" pitchFamily="18" charset="0"/>
              </a:rPr>
              <a:t>ЗАРДЛЫН ГҮЙЦЭТГЭЛ</a:t>
            </a:r>
            <a:r>
              <a:rPr lang="en-US" sz="2400" dirty="0"/>
              <a:t/>
            </a:r>
            <a:br>
              <a:rPr lang="en-US" sz="2400" dirty="0"/>
            </a:br>
            <a:endParaRPr lang="en-US" sz="2400" dirty="0">
              <a:solidFill>
                <a:srgbClr val="002774"/>
              </a:solidFill>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0942" y="261254"/>
            <a:ext cx="914400" cy="914400"/>
          </a:xfrm>
          <a:prstGeom prst="rect">
            <a:avLst/>
          </a:prstGeom>
        </p:spPr>
      </p:pic>
      <p:grpSp>
        <p:nvGrpSpPr>
          <p:cNvPr id="24" name="Group 23"/>
          <p:cNvGrpSpPr/>
          <p:nvPr/>
        </p:nvGrpSpPr>
        <p:grpSpPr>
          <a:xfrm>
            <a:off x="0" y="26897"/>
            <a:ext cx="7772400" cy="638175"/>
            <a:chOff x="0" y="26897"/>
            <a:chExt cx="7772400" cy="638175"/>
          </a:xfrm>
        </p:grpSpPr>
        <p:pic>
          <p:nvPicPr>
            <p:cNvPr id="25" name="Picture 4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6897"/>
              <a:ext cx="7772400" cy="63817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3"/>
            <p:cNvSpPr>
              <a:spLocks noChangeArrowheads="1"/>
            </p:cNvSpPr>
            <p:nvPr/>
          </p:nvSpPr>
          <p:spPr bwMode="auto">
            <a:xfrm>
              <a:off x="841188" y="219027"/>
              <a:ext cx="409118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ҮЙЛ АЖИЛЛАГААНЫ ТАЙЛАН 2018 / </a:t>
              </a:r>
              <a:r>
                <a:rPr kumimoji="0" lang="mn-MN" altLang="en-US" sz="1050" b="1" i="0" u="none" strike="noStrike" cap="none" normalizeH="0" baseline="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ЭХНИЙ ХАГАС</a:t>
              </a:r>
              <a:r>
                <a:rPr kumimoji="0" lang="mn-MN" altLang="en-US" sz="1050" b="1" i="0" u="none" strike="noStrike" cap="none" normalizeH="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 ЖИЛ</a:t>
              </a:r>
              <a:endPar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cxnSp>
        <p:nvCxnSpPr>
          <p:cNvPr id="16" name="Straight Connector 15"/>
          <p:cNvCxnSpPr/>
          <p:nvPr/>
        </p:nvCxnSpPr>
        <p:spPr>
          <a:xfrm flipH="1">
            <a:off x="5401914" y="1659481"/>
            <a:ext cx="25398" cy="433722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07143" y="1718616"/>
            <a:ext cx="4434112" cy="4278094"/>
          </a:xfrm>
          <a:prstGeom prst="rect">
            <a:avLst/>
          </a:prstGeom>
          <a:noFill/>
        </p:spPr>
        <p:txBody>
          <a:bodyPr wrap="square" rtlCol="0">
            <a:spAutoFit/>
          </a:bodyPr>
          <a:lstStyle/>
          <a:p>
            <a:pPr marL="285750" indent="-285750" algn="just">
              <a:buClr>
                <a:srgbClr val="FF6600"/>
              </a:buClr>
              <a:buFont typeface="Wingdings" panose="05000000000000000000" pitchFamily="2" charset="2"/>
              <a:buChar char="v"/>
            </a:pPr>
            <a:r>
              <a:rPr lang="mn-MN" sz="1600" dirty="0">
                <a:latin typeface="Times New Roman" panose="02020603050405020304" pitchFamily="18" charset="0"/>
                <a:cs typeface="Times New Roman" panose="02020603050405020304" pitchFamily="18" charset="0"/>
              </a:rPr>
              <a:t>Нэхий Трейд ХХК-н зардлын хувьд: 3 991 493 841₮ төсөвлөснөөс 2 975 264 545₮-ний зардал гаргаж 75</a:t>
            </a:r>
            <a:r>
              <a:rPr lang="en-US" sz="1600" dirty="0">
                <a:latin typeface="Times New Roman" panose="02020603050405020304" pitchFamily="18" charset="0"/>
                <a:cs typeface="Times New Roman" panose="02020603050405020304" pitchFamily="18" charset="0"/>
              </a:rPr>
              <a:t>%-</a:t>
            </a:r>
            <a:r>
              <a:rPr lang="mn-MN" sz="1600" dirty="0">
                <a:latin typeface="Times New Roman" panose="02020603050405020304" pitchFamily="18" charset="0"/>
                <a:cs typeface="Times New Roman" panose="02020603050405020304" pitchFamily="18" charset="0"/>
              </a:rPr>
              <a:t>ын гүйцэтгэлтэй гарсан.</a:t>
            </a:r>
          </a:p>
          <a:p>
            <a:pPr algn="just">
              <a:buClr>
                <a:srgbClr val="FF6600"/>
              </a:buClr>
            </a:pPr>
            <a:r>
              <a:rPr lang="mn-MN" sz="1600" b="1" dirty="0">
                <a:latin typeface="Times New Roman" panose="02020603050405020304" pitchFamily="18" charset="0"/>
                <a:cs typeface="Times New Roman" panose="02020603050405020304" pitchFamily="18" charset="0"/>
              </a:rPr>
              <a:t>Үүнээс:</a:t>
            </a:r>
          </a:p>
          <a:p>
            <a:pPr marL="285750" indent="-285750" algn="just">
              <a:buClr>
                <a:srgbClr val="FF6600"/>
              </a:buClr>
              <a:buFont typeface="Wingdings" panose="05000000000000000000" pitchFamily="2" charset="2"/>
              <a:buChar char="v"/>
            </a:pPr>
            <a:r>
              <a:rPr lang="mn-MN" sz="1600" b="1" dirty="0">
                <a:latin typeface="Times New Roman" panose="02020603050405020304" pitchFamily="18" charset="0"/>
                <a:cs typeface="Times New Roman" panose="02020603050405020304" pitchFamily="18" charset="0"/>
              </a:rPr>
              <a:t>Бараа</a:t>
            </a:r>
            <a:r>
              <a:rPr lang="mn-MN" sz="1600" dirty="0">
                <a:latin typeface="Times New Roman" panose="02020603050405020304" pitchFamily="18" charset="0"/>
                <a:cs typeface="Times New Roman" panose="02020603050405020304" pitchFamily="18" charset="0"/>
              </a:rPr>
              <a:t> – 519 552 916₮-ний зардал төсөвлөснөөс 271 379 353₮-ний зардал гаргаж 52</a:t>
            </a:r>
            <a:r>
              <a:rPr lang="en-US" sz="1600" dirty="0">
                <a:latin typeface="Times New Roman" panose="02020603050405020304" pitchFamily="18" charset="0"/>
                <a:cs typeface="Times New Roman" panose="02020603050405020304" pitchFamily="18" charset="0"/>
              </a:rPr>
              <a:t>%</a:t>
            </a:r>
            <a:r>
              <a:rPr lang="mn-MN" sz="1600" dirty="0">
                <a:latin typeface="Times New Roman" panose="02020603050405020304" pitchFamily="18" charset="0"/>
                <a:cs typeface="Times New Roman" panose="02020603050405020304" pitchFamily="18" charset="0"/>
              </a:rPr>
              <a:t>-н гүйцэтгэлтэй гарсан байна.</a:t>
            </a:r>
          </a:p>
          <a:p>
            <a:pPr marL="285750" indent="-285750" algn="just">
              <a:buClr>
                <a:srgbClr val="FF6600"/>
              </a:buClr>
              <a:buFont typeface="Wingdings" panose="05000000000000000000" pitchFamily="2" charset="2"/>
              <a:buChar char="v"/>
            </a:pPr>
            <a:r>
              <a:rPr lang="mn-MN" sz="1600" b="1" dirty="0">
                <a:latin typeface="Times New Roman" panose="02020603050405020304" pitchFamily="18" charset="0"/>
                <a:cs typeface="Times New Roman" panose="02020603050405020304" pitchFamily="18" charset="0"/>
              </a:rPr>
              <a:t>Хүнс</a:t>
            </a:r>
            <a:r>
              <a:rPr lang="mn-MN" sz="1600" dirty="0">
                <a:latin typeface="Times New Roman" panose="02020603050405020304" pitchFamily="18" charset="0"/>
                <a:cs typeface="Times New Roman" panose="02020603050405020304" pitchFamily="18" charset="0"/>
              </a:rPr>
              <a:t> – 3 471 940 924₮-ний зардал төсөвлөснөөс 2 703 885 192₮-ний зардал гаргаж 78</a:t>
            </a:r>
            <a:r>
              <a:rPr lang="en-US" sz="1600" dirty="0">
                <a:latin typeface="Times New Roman" panose="02020603050405020304" pitchFamily="18" charset="0"/>
                <a:cs typeface="Times New Roman" panose="02020603050405020304" pitchFamily="18" charset="0"/>
              </a:rPr>
              <a:t>%-</a:t>
            </a:r>
            <a:r>
              <a:rPr lang="mn-MN" sz="1600" dirty="0">
                <a:latin typeface="Times New Roman" panose="02020603050405020304" pitchFamily="18" charset="0"/>
                <a:cs typeface="Times New Roman" panose="02020603050405020304" pitchFamily="18" charset="0"/>
              </a:rPr>
              <a:t>н гүйцэтгэлтэй байна</a:t>
            </a:r>
            <a:r>
              <a:rPr lang="mn-MN" sz="1600" dirty="0" smtClean="0">
                <a:latin typeface="Times New Roman" panose="02020603050405020304" pitchFamily="18" charset="0"/>
                <a:cs typeface="Times New Roman" panose="02020603050405020304" pitchFamily="18" charset="0"/>
              </a:rPr>
              <a:t>.</a:t>
            </a:r>
            <a:endParaRPr lang="en-US" sz="1600" dirty="0" smtClean="0">
              <a:latin typeface="Times New Roman" panose="02020603050405020304" pitchFamily="18" charset="0"/>
              <a:cs typeface="Times New Roman" panose="02020603050405020304" pitchFamily="18" charset="0"/>
            </a:endParaRPr>
          </a:p>
          <a:p>
            <a:pPr algn="just">
              <a:buClr>
                <a:srgbClr val="FF6600"/>
              </a:buClr>
            </a:pPr>
            <a:endParaRPr lang="en-US" sz="1600" dirty="0" smtClean="0">
              <a:latin typeface="Times New Roman" panose="02020603050405020304" pitchFamily="18" charset="0"/>
              <a:cs typeface="Times New Roman" panose="02020603050405020304" pitchFamily="18" charset="0"/>
            </a:endParaRPr>
          </a:p>
          <a:p>
            <a:r>
              <a:rPr lang="mn-MN" sz="1600" b="1" dirty="0">
                <a:latin typeface="Times New Roman" panose="02020603050405020304" pitchFamily="18" charset="0"/>
                <a:cs typeface="Times New Roman" panose="02020603050405020304" pitchFamily="18" charset="0"/>
              </a:rPr>
              <a:t>АШИГ</a:t>
            </a:r>
            <a:endParaRPr lang="en-US" sz="1600" dirty="0">
              <a:latin typeface="Times New Roman" panose="02020603050405020304" pitchFamily="18" charset="0"/>
              <a:cs typeface="Times New Roman" panose="02020603050405020304" pitchFamily="18" charset="0"/>
            </a:endParaRPr>
          </a:p>
          <a:p>
            <a:r>
              <a:rPr lang="mn-MN"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	</a:t>
            </a:r>
            <a:r>
              <a:rPr lang="mn-MN" sz="1600" dirty="0" smtClean="0">
                <a:latin typeface="Times New Roman" panose="02020603050405020304" pitchFamily="18" charset="0"/>
                <a:cs typeface="Times New Roman" panose="02020603050405020304" pitchFamily="18" charset="0"/>
              </a:rPr>
              <a:t>“</a:t>
            </a:r>
            <a:r>
              <a:rPr lang="mn-MN" sz="1600" dirty="0">
                <a:latin typeface="Times New Roman" panose="02020603050405020304" pitchFamily="18" charset="0"/>
                <a:cs typeface="Times New Roman" panose="02020603050405020304" pitchFamily="18" charset="0"/>
              </a:rPr>
              <a:t>Нэхий Трейд” ХХК-н ашгийн хувьд: 143 509 342₮ төсөвлөснөөс 106 098 430₮-ний гүйцэтгэж 74</a:t>
            </a:r>
            <a:r>
              <a:rPr lang="en-US" sz="1600" dirty="0">
                <a:latin typeface="Times New Roman" panose="02020603050405020304" pitchFamily="18" charset="0"/>
                <a:cs typeface="Times New Roman" panose="02020603050405020304" pitchFamily="18" charset="0"/>
              </a:rPr>
              <a:t>%-</a:t>
            </a:r>
            <a:r>
              <a:rPr lang="mn-MN" sz="1600" dirty="0">
                <a:latin typeface="Times New Roman" panose="02020603050405020304" pitchFamily="18" charset="0"/>
                <a:cs typeface="Times New Roman" panose="02020603050405020304" pitchFamily="18" charset="0"/>
              </a:rPr>
              <a:t>ын биелэлттэй байна.</a:t>
            </a:r>
            <a:endParaRPr lang="en-US" sz="1600" dirty="0">
              <a:latin typeface="Times New Roman" panose="02020603050405020304" pitchFamily="18" charset="0"/>
              <a:cs typeface="Times New Roman" panose="02020603050405020304" pitchFamily="18" charset="0"/>
            </a:endParaRPr>
          </a:p>
          <a:p>
            <a:pPr marL="285750" indent="-285750" algn="just">
              <a:buClr>
                <a:srgbClr val="FF6600"/>
              </a:buClr>
              <a:buFont typeface="Wingdings" panose="05000000000000000000" pitchFamily="2" charset="2"/>
              <a:buChar char="v"/>
            </a:pPr>
            <a:endParaRPr lang="mn-MN" sz="1600" dirty="0">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1219200" y="1567541"/>
            <a:ext cx="8868229"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1768886216"/>
              </p:ext>
            </p:extLst>
          </p:nvPr>
        </p:nvGraphicFramePr>
        <p:xfrm>
          <a:off x="8548915" y="1859906"/>
          <a:ext cx="3216963" cy="853440"/>
        </p:xfrm>
        <a:graphic>
          <a:graphicData uri="http://schemas.openxmlformats.org/drawingml/2006/table">
            <a:tbl>
              <a:tblPr>
                <a:tableStyleId>{073A0DAA-6AF3-43AB-8588-CEC1D06C72B9}</a:tableStyleId>
              </a:tblPr>
              <a:tblGrid>
                <a:gridCol w="1205220">
                  <a:extLst>
                    <a:ext uri="{9D8B030D-6E8A-4147-A177-3AD203B41FA5}">
                      <a16:colId xmlns:a16="http://schemas.microsoft.com/office/drawing/2014/main" val="20000"/>
                    </a:ext>
                  </a:extLst>
                </a:gridCol>
                <a:gridCol w="1217664">
                  <a:extLst>
                    <a:ext uri="{9D8B030D-6E8A-4147-A177-3AD203B41FA5}">
                      <a16:colId xmlns:a16="http://schemas.microsoft.com/office/drawing/2014/main" val="20001"/>
                    </a:ext>
                  </a:extLst>
                </a:gridCol>
                <a:gridCol w="794079">
                  <a:extLst>
                    <a:ext uri="{9D8B030D-6E8A-4147-A177-3AD203B41FA5}">
                      <a16:colId xmlns:a16="http://schemas.microsoft.com/office/drawing/2014/main" val="20002"/>
                    </a:ext>
                  </a:extLst>
                </a:gridCol>
              </a:tblGrid>
              <a:tr h="539849">
                <a:tc>
                  <a:txBody>
                    <a:bodyPr/>
                    <a:lstStyle/>
                    <a:p>
                      <a:pPr algn="ctr" fontAlgn="ctr"/>
                      <a:r>
                        <a:rPr lang="ru-RU" sz="1400" b="1" u="none" strike="noStrike" dirty="0">
                          <a:solidFill>
                            <a:schemeClr val="bg1"/>
                          </a:solidFill>
                          <a:effectLst/>
                          <a:latin typeface="Times New Roman" panose="02020603050405020304" pitchFamily="18" charset="0"/>
                          <a:cs typeface="Times New Roman" panose="02020603050405020304" pitchFamily="18" charset="0"/>
                        </a:rPr>
                        <a:t>2018 оны эхний хагас жилийн төсөв</a:t>
                      </a:r>
                      <a:endParaRPr lang="ru-RU"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0" marR="0" marT="0" marB="0" anchor="ctr">
                    <a:solidFill>
                      <a:schemeClr val="accent5"/>
                    </a:solidFill>
                  </a:tcPr>
                </a:tc>
                <a:tc>
                  <a:txBody>
                    <a:bodyPr/>
                    <a:lstStyle/>
                    <a:p>
                      <a:pPr algn="ctr" fontAlgn="ctr"/>
                      <a:r>
                        <a:rPr lang="ru-RU" sz="1400" b="1" u="none" strike="noStrike" dirty="0">
                          <a:solidFill>
                            <a:schemeClr val="bg1"/>
                          </a:solidFill>
                          <a:effectLst/>
                          <a:latin typeface="Times New Roman" panose="02020603050405020304" pitchFamily="18" charset="0"/>
                          <a:cs typeface="Times New Roman" panose="02020603050405020304" pitchFamily="18" charset="0"/>
                        </a:rPr>
                        <a:t>2018 оны эхний хагас жилийн гүйцэтгэл </a:t>
                      </a:r>
                      <a:endParaRPr lang="ru-RU"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0" marR="0" marT="0" marB="0" anchor="ctr">
                    <a:solidFill>
                      <a:schemeClr val="accent5"/>
                    </a:solidFill>
                  </a:tcPr>
                </a:tc>
                <a:tc>
                  <a:txBody>
                    <a:bodyPr/>
                    <a:lstStyle/>
                    <a:p>
                      <a:pPr algn="ctr" fontAlgn="ctr"/>
                      <a:r>
                        <a:rPr lang="mn-MN" sz="1400" b="1" u="none" strike="noStrike" dirty="0">
                          <a:solidFill>
                            <a:schemeClr val="bg1"/>
                          </a:solidFill>
                          <a:effectLst/>
                          <a:latin typeface="Times New Roman" panose="02020603050405020304" pitchFamily="18" charset="0"/>
                          <a:cs typeface="Times New Roman" panose="02020603050405020304" pitchFamily="18" charset="0"/>
                        </a:rPr>
                        <a:t>Гүйцэтгэлийн хувь</a:t>
                      </a:r>
                      <a:endParaRPr lang="mn-MN"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0" marR="0" marT="0" marB="0" anchor="ctr">
                    <a:solidFill>
                      <a:schemeClr val="accent5"/>
                    </a:solidFill>
                  </a:tcPr>
                </a:tc>
                <a:extLst>
                  <a:ext uri="{0D108BD9-81ED-4DB2-BD59-A6C34878D82A}">
                    <a16:rowId xmlns:a16="http://schemas.microsoft.com/office/drawing/2014/main" val="10000"/>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838369506"/>
              </p:ext>
            </p:extLst>
          </p:nvPr>
        </p:nvGraphicFramePr>
        <p:xfrm>
          <a:off x="5487970" y="2748094"/>
          <a:ext cx="6277907" cy="3313017"/>
        </p:xfrm>
        <a:graphic>
          <a:graphicData uri="http://schemas.openxmlformats.org/drawingml/2006/table">
            <a:tbl>
              <a:tblPr>
                <a:tableStyleId>{BC89EF96-8CEA-46FF-86C4-4CE0E7609802}</a:tableStyleId>
              </a:tblPr>
              <a:tblGrid>
                <a:gridCol w="3083036">
                  <a:extLst>
                    <a:ext uri="{9D8B030D-6E8A-4147-A177-3AD203B41FA5}">
                      <a16:colId xmlns:a16="http://schemas.microsoft.com/office/drawing/2014/main" val="20000"/>
                    </a:ext>
                  </a:extLst>
                </a:gridCol>
                <a:gridCol w="1196944">
                  <a:extLst>
                    <a:ext uri="{9D8B030D-6E8A-4147-A177-3AD203B41FA5}">
                      <a16:colId xmlns:a16="http://schemas.microsoft.com/office/drawing/2014/main" val="20001"/>
                    </a:ext>
                  </a:extLst>
                </a:gridCol>
                <a:gridCol w="1187875">
                  <a:extLst>
                    <a:ext uri="{9D8B030D-6E8A-4147-A177-3AD203B41FA5}">
                      <a16:colId xmlns:a16="http://schemas.microsoft.com/office/drawing/2014/main" val="20002"/>
                    </a:ext>
                  </a:extLst>
                </a:gridCol>
                <a:gridCol w="810052">
                  <a:extLst>
                    <a:ext uri="{9D8B030D-6E8A-4147-A177-3AD203B41FA5}">
                      <a16:colId xmlns:a16="http://schemas.microsoft.com/office/drawing/2014/main" val="20003"/>
                    </a:ext>
                  </a:extLst>
                </a:gridCol>
              </a:tblGrid>
              <a:tr h="368113">
                <a:tc>
                  <a:txBody>
                    <a:bodyPr/>
                    <a:lstStyle/>
                    <a:p>
                      <a:pPr algn="ctr" fontAlgn="ctr"/>
                      <a:r>
                        <a:rPr lang="mn-MN" sz="1600" b="1" u="none" strike="noStrike" dirty="0" smtClean="0">
                          <a:effectLst/>
                          <a:latin typeface="Times New Roman" panose="02020603050405020304" pitchFamily="18" charset="0"/>
                          <a:cs typeface="Times New Roman" panose="02020603050405020304" pitchFamily="18" charset="0"/>
                        </a:rPr>
                        <a:t>Үндсэн материалын </a:t>
                      </a:r>
                      <a:r>
                        <a:rPr lang="mn-MN" sz="1600" b="1" u="none" strike="noStrike" dirty="0">
                          <a:effectLst/>
                          <a:latin typeface="Times New Roman" panose="02020603050405020304" pitchFamily="18" charset="0"/>
                          <a:cs typeface="Times New Roman" panose="02020603050405020304" pitchFamily="18" charset="0"/>
                        </a:rPr>
                        <a:t>зардал</a:t>
                      </a:r>
                      <a:endParaRPr lang="mn-MN"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100" b="0" i="0" u="none" strike="noStrike" dirty="0">
                          <a:solidFill>
                            <a:srgbClr val="000000"/>
                          </a:solidFill>
                          <a:effectLst/>
                          <a:latin typeface="Times New Roman" panose="02020603050405020304" pitchFamily="18" charset="0"/>
                          <a:cs typeface="Times New Roman" panose="02020603050405020304" pitchFamily="18" charset="0"/>
                        </a:rPr>
                        <a:t>       3,008,801,947 </a:t>
                      </a:r>
                    </a:p>
                  </a:txBody>
                  <a:tcPr marL="0" marR="0" marT="0" marB="0" anchor="b"/>
                </a:tc>
                <a:tc>
                  <a:txBody>
                    <a:bodyPr/>
                    <a:lstStyle/>
                    <a:p>
                      <a:pPr algn="ctr" fontAlgn="b"/>
                      <a:r>
                        <a:rPr lang="en-US" sz="1100" b="0" i="0" u="none" strike="noStrike" dirty="0">
                          <a:solidFill>
                            <a:srgbClr val="000000"/>
                          </a:solidFill>
                          <a:effectLst/>
                          <a:latin typeface="Times New Roman" panose="02020603050405020304" pitchFamily="18" charset="0"/>
                          <a:cs typeface="Times New Roman" panose="02020603050405020304" pitchFamily="18" charset="0"/>
                        </a:rPr>
                        <a:t>       2,378,790,200 </a:t>
                      </a:r>
                    </a:p>
                  </a:txBody>
                  <a:tcPr marL="0" marR="0" marT="0" marB="0" anchor="b"/>
                </a:tc>
                <a:tc>
                  <a:txBody>
                    <a:bodyPr/>
                    <a:lstStyle/>
                    <a:p>
                      <a:pPr algn="ctr" fontAlgn="b"/>
                      <a:r>
                        <a:rPr lang="mn-MN" sz="1200" u="none" strike="noStrike" dirty="0" smtClean="0">
                          <a:effectLst/>
                          <a:latin typeface="Times New Roman" panose="02020603050405020304" pitchFamily="18" charset="0"/>
                          <a:cs typeface="Times New Roman" panose="02020603050405020304" pitchFamily="18" charset="0"/>
                        </a:rPr>
                        <a:t>79</a:t>
                      </a:r>
                      <a:r>
                        <a:rPr lang="en-US" sz="1200" u="none" strike="noStrike" dirty="0" smtClean="0">
                          <a:effectLst/>
                          <a:latin typeface="Times New Roman" panose="02020603050405020304" pitchFamily="18" charset="0"/>
                          <a:cs typeface="Times New Roman" panose="02020603050405020304" pitchFamily="18" charset="0"/>
                        </a:rPr>
                        <a:t>%</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000"/>
                  </a:ext>
                </a:extLst>
              </a:tr>
              <a:tr h="368113">
                <a:tc>
                  <a:txBody>
                    <a:bodyPr/>
                    <a:lstStyle/>
                    <a:p>
                      <a:pPr algn="ctr" fontAlgn="ctr"/>
                      <a:r>
                        <a:rPr lang="mn-MN" sz="1600" b="1" u="none" strike="noStrike" dirty="0">
                          <a:effectLst/>
                          <a:latin typeface="Times New Roman" panose="02020603050405020304" pitchFamily="18" charset="0"/>
                          <a:cs typeface="Times New Roman" panose="02020603050405020304" pitchFamily="18" charset="0"/>
                        </a:rPr>
                        <a:t>Цалингийн зардал</a:t>
                      </a:r>
                      <a:endParaRPr lang="mn-MN"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          483,697,040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          319,413,139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66%</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001"/>
                  </a:ext>
                </a:extLst>
              </a:tr>
              <a:tr h="368113">
                <a:tc>
                  <a:txBody>
                    <a:bodyPr/>
                    <a:lstStyle/>
                    <a:p>
                      <a:pPr algn="ctr" fontAlgn="ctr"/>
                      <a:r>
                        <a:rPr lang="mn-MN" sz="1600" b="1" u="none" strike="noStrike" dirty="0">
                          <a:effectLst/>
                          <a:latin typeface="Times New Roman" panose="02020603050405020304" pitchFamily="18" charset="0"/>
                          <a:cs typeface="Times New Roman" panose="02020603050405020304" pitchFamily="18" charset="0"/>
                        </a:rPr>
                        <a:t>НДШ</a:t>
                      </a:r>
                      <a:endParaRPr lang="mn-MN"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            59,157,856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            39,000,022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66%</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002"/>
                  </a:ext>
                </a:extLst>
              </a:tr>
              <a:tr h="368113">
                <a:tc>
                  <a:txBody>
                    <a:bodyPr/>
                    <a:lstStyle/>
                    <a:p>
                      <a:pPr algn="ctr" fontAlgn="ctr"/>
                      <a:r>
                        <a:rPr lang="mn-MN" sz="1600" b="1" u="none" strike="noStrike" dirty="0">
                          <a:effectLst/>
                          <a:latin typeface="Times New Roman" panose="02020603050405020304" pitchFamily="18" charset="0"/>
                          <a:cs typeface="Times New Roman" panose="02020603050405020304" pitchFamily="18" charset="0"/>
                        </a:rPr>
                        <a:t>Татан авалтын зардал</a:t>
                      </a:r>
                      <a:endParaRPr lang="mn-MN"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            48,065,684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            20,828,792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43%</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003"/>
                  </a:ext>
                </a:extLst>
              </a:tr>
              <a:tr h="368113">
                <a:tc>
                  <a:txBody>
                    <a:bodyPr/>
                    <a:lstStyle/>
                    <a:p>
                      <a:pPr algn="ctr" fontAlgn="ctr"/>
                      <a:r>
                        <a:rPr lang="mn-MN" sz="1600" b="1" u="none" strike="noStrike" dirty="0">
                          <a:effectLst/>
                          <a:latin typeface="Times New Roman" panose="02020603050405020304" pitchFamily="18" charset="0"/>
                          <a:cs typeface="Times New Roman" panose="02020603050405020304" pitchFamily="18" charset="0"/>
                        </a:rPr>
                        <a:t>Хангамжийн зардал</a:t>
                      </a:r>
                      <a:endParaRPr lang="mn-MN"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            82,321,242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            56,866,000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69%</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004"/>
                  </a:ext>
                </a:extLst>
              </a:tr>
              <a:tr h="368113">
                <a:tc>
                  <a:txBody>
                    <a:bodyPr/>
                    <a:lstStyle/>
                    <a:p>
                      <a:pPr algn="ctr" fontAlgn="ctr"/>
                      <a:r>
                        <a:rPr lang="mn-MN" sz="1600" b="1" u="none" strike="noStrike" dirty="0">
                          <a:effectLst/>
                          <a:latin typeface="Times New Roman" panose="02020603050405020304" pitchFamily="18" charset="0"/>
                          <a:cs typeface="Times New Roman" panose="02020603050405020304" pitchFamily="18" charset="0"/>
                        </a:rPr>
                        <a:t>Үйл ажиллагааны бусад зардал</a:t>
                      </a:r>
                      <a:endParaRPr lang="mn-MN"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                           -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                           -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 </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005"/>
                  </a:ext>
                </a:extLst>
              </a:tr>
              <a:tr h="368113">
                <a:tc>
                  <a:txBody>
                    <a:bodyPr/>
                    <a:lstStyle/>
                    <a:p>
                      <a:pPr algn="ctr" fontAlgn="ctr"/>
                      <a:r>
                        <a:rPr lang="mn-MN" sz="1600" b="1" u="none" strike="noStrike" dirty="0">
                          <a:effectLst/>
                          <a:latin typeface="Times New Roman" panose="02020603050405020304" pitchFamily="18" charset="0"/>
                          <a:cs typeface="Times New Roman" panose="02020603050405020304" pitchFamily="18" charset="0"/>
                        </a:rPr>
                        <a:t>Борлуулалтын зардал</a:t>
                      </a:r>
                      <a:endParaRPr lang="mn-MN"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          235,657,974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            98,954,914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42%</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006"/>
                  </a:ext>
                </a:extLst>
              </a:tr>
              <a:tr h="368113">
                <a:tc>
                  <a:txBody>
                    <a:bodyPr/>
                    <a:lstStyle/>
                    <a:p>
                      <a:pPr algn="ctr" fontAlgn="ctr"/>
                      <a:r>
                        <a:rPr lang="mn-MN" sz="1600" b="1" u="none" strike="noStrike" dirty="0">
                          <a:effectLst/>
                          <a:latin typeface="Times New Roman" panose="02020603050405020304" pitchFamily="18" charset="0"/>
                          <a:cs typeface="Times New Roman" panose="02020603050405020304" pitchFamily="18" charset="0"/>
                        </a:rPr>
                        <a:t>Удирдлагын зардал</a:t>
                      </a:r>
                      <a:endParaRPr lang="mn-MN"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            19,896,082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              7,515,462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a:effectLst/>
                          <a:latin typeface="Times New Roman" panose="02020603050405020304" pitchFamily="18" charset="0"/>
                          <a:cs typeface="Times New Roman" panose="02020603050405020304" pitchFamily="18" charset="0"/>
                        </a:rPr>
                        <a:t>38%</a:t>
                      </a:r>
                      <a:endParaRPr lang="en-US" sz="12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007"/>
                  </a:ext>
                </a:extLst>
              </a:tr>
              <a:tr h="368113">
                <a:tc>
                  <a:txBody>
                    <a:bodyPr/>
                    <a:lstStyle/>
                    <a:p>
                      <a:pPr algn="ctr" fontAlgn="ctr"/>
                      <a:r>
                        <a:rPr lang="mn-MN" sz="1600" b="1" u="none" strike="noStrike" dirty="0">
                          <a:effectLst/>
                          <a:latin typeface="Times New Roman" panose="02020603050405020304" pitchFamily="18" charset="0"/>
                          <a:cs typeface="Times New Roman" panose="02020603050405020304" pitchFamily="18" charset="0"/>
                        </a:rPr>
                        <a:t>Элэгдлийн зардал</a:t>
                      </a:r>
                      <a:endParaRPr lang="mn-MN"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            53,896,016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            53,896,016 </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en-US" sz="1200" u="none" strike="noStrike" dirty="0">
                          <a:effectLst/>
                          <a:latin typeface="Times New Roman" panose="02020603050405020304" pitchFamily="18" charset="0"/>
                          <a:cs typeface="Times New Roman" panose="02020603050405020304" pitchFamily="18" charset="0"/>
                        </a:rPr>
                        <a:t>100%</a:t>
                      </a:r>
                      <a:endParaRPr lang="en-US"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160520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IN" smtClean="0"/>
              <a:pPr/>
              <a:t>14</a:t>
            </a:fld>
            <a:endParaRPr lang="en-IN" dirty="0"/>
          </a:p>
        </p:txBody>
      </p:sp>
      <p:sp>
        <p:nvSpPr>
          <p:cNvPr id="11" name="Rounded Rectangle 10"/>
          <p:cNvSpPr/>
          <p:nvPr/>
        </p:nvSpPr>
        <p:spPr>
          <a:xfrm>
            <a:off x="338530" y="757011"/>
            <a:ext cx="11548668" cy="596446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endParaRPr lang="en-US" sz="1300" b="1" dirty="0" smtClean="0">
              <a:solidFill>
                <a:srgbClr val="0937C9"/>
              </a:solidFill>
              <a:latin typeface="Times New Roman" panose="02020603050405020304" pitchFamily="18" charset="0"/>
              <a:cs typeface="Times New Roman" panose="02020603050405020304" pitchFamily="18" charset="0"/>
            </a:endParaRPr>
          </a:p>
          <a:p>
            <a:pPr algn="just"/>
            <a:endParaRPr lang="en-US" sz="1300" b="1" dirty="0">
              <a:solidFill>
                <a:srgbClr val="0937C9"/>
              </a:solidFill>
              <a:latin typeface="Times New Roman" panose="02020603050405020304" pitchFamily="18" charset="0"/>
              <a:cs typeface="Times New Roman" panose="02020603050405020304" pitchFamily="18" charset="0"/>
            </a:endParaRPr>
          </a:p>
          <a:p>
            <a:pPr algn="just"/>
            <a:endParaRPr lang="en-US" sz="1300" b="1" dirty="0" smtClean="0">
              <a:solidFill>
                <a:srgbClr val="0937C9"/>
              </a:solidFill>
              <a:latin typeface="Times New Roman" panose="02020603050405020304" pitchFamily="18" charset="0"/>
              <a:cs typeface="Times New Roman" panose="02020603050405020304" pitchFamily="18" charset="0"/>
            </a:endParaRPr>
          </a:p>
        </p:txBody>
      </p:sp>
      <p:sp>
        <p:nvSpPr>
          <p:cNvPr id="22" name="Title 3">
            <a:extLst>
              <a:ext uri="{FF2B5EF4-FFF2-40B4-BE49-F238E27FC236}">
                <a16:creationId xmlns:a16="http://schemas.microsoft.com/office/drawing/2014/main" id="{1ABE11BF-33A5-4653-A144-CCCBACF58C30}"/>
              </a:ext>
            </a:extLst>
          </p:cNvPr>
          <p:cNvSpPr>
            <a:spLocks noGrp="1"/>
          </p:cNvSpPr>
          <p:nvPr>
            <p:ph type="title"/>
          </p:nvPr>
        </p:nvSpPr>
        <p:spPr>
          <a:xfrm>
            <a:off x="1117600" y="968700"/>
            <a:ext cx="5152573" cy="426442"/>
          </a:xfrm>
        </p:spPr>
        <p:txBody>
          <a:bodyPr anchor="t">
            <a:noAutofit/>
          </a:bodyPr>
          <a:lstStyle/>
          <a:p>
            <a:pPr lvl="0"/>
            <a:r>
              <a:rPr lang="mn-MN" sz="2400" dirty="0" smtClean="0">
                <a:solidFill>
                  <a:srgbClr val="002774"/>
                </a:solidFill>
                <a:latin typeface="Times New Roman" panose="02020603050405020304" pitchFamily="18" charset="0"/>
                <a:cs typeface="Times New Roman" panose="02020603050405020304" pitchFamily="18" charset="0"/>
              </a:rPr>
              <a:t>2. НЭХИЙ АГР ХХК</a:t>
            </a:r>
            <a:endParaRPr lang="en-US" sz="2400" dirty="0">
              <a:solidFill>
                <a:srgbClr val="002774"/>
              </a:solidFill>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0942" y="261254"/>
            <a:ext cx="914400" cy="914400"/>
          </a:xfrm>
          <a:prstGeom prst="rect">
            <a:avLst/>
          </a:prstGeom>
        </p:spPr>
      </p:pic>
      <p:grpSp>
        <p:nvGrpSpPr>
          <p:cNvPr id="24" name="Group 23"/>
          <p:cNvGrpSpPr/>
          <p:nvPr/>
        </p:nvGrpSpPr>
        <p:grpSpPr>
          <a:xfrm>
            <a:off x="0" y="26897"/>
            <a:ext cx="7772400" cy="638175"/>
            <a:chOff x="0" y="26897"/>
            <a:chExt cx="7772400" cy="638175"/>
          </a:xfrm>
        </p:grpSpPr>
        <p:pic>
          <p:nvPicPr>
            <p:cNvPr id="25" name="Picture 4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6897"/>
              <a:ext cx="7772400" cy="63817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3"/>
            <p:cNvSpPr>
              <a:spLocks noChangeArrowheads="1"/>
            </p:cNvSpPr>
            <p:nvPr/>
          </p:nvSpPr>
          <p:spPr bwMode="auto">
            <a:xfrm>
              <a:off x="841188" y="219027"/>
              <a:ext cx="409118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ҮЙЛ АЖИЛЛАГААНЫ ТАЙЛАН 2018 / </a:t>
              </a:r>
              <a:r>
                <a:rPr kumimoji="0" lang="mn-MN" altLang="en-US" sz="1050" b="1" i="0" u="none" strike="noStrike" cap="none" normalizeH="0" baseline="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ЭХНИЙ ХАГАС</a:t>
              </a:r>
              <a:r>
                <a:rPr kumimoji="0" lang="mn-MN" altLang="en-US" sz="1050" b="1" i="0" u="none" strike="noStrike" cap="none" normalizeH="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 ЖИЛ</a:t>
              </a:r>
              <a:endPar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cxnSp>
        <p:nvCxnSpPr>
          <p:cNvPr id="16" name="Straight Connector 15"/>
          <p:cNvCxnSpPr/>
          <p:nvPr/>
        </p:nvCxnSpPr>
        <p:spPr>
          <a:xfrm>
            <a:off x="6212113" y="1755830"/>
            <a:ext cx="0" cy="4354684"/>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86121" y="1745254"/>
            <a:ext cx="5326743" cy="4031873"/>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	</a:t>
            </a:r>
            <a:r>
              <a:rPr lang="mn-MN" sz="1600" dirty="0" smtClean="0">
                <a:latin typeface="Times New Roman" panose="02020603050405020304" pitchFamily="18" charset="0"/>
                <a:cs typeface="Times New Roman" panose="02020603050405020304" pitchFamily="18" charset="0"/>
              </a:rPr>
              <a:t>2008 </a:t>
            </a:r>
            <a:r>
              <a:rPr lang="mn-MN" sz="1600" dirty="0">
                <a:latin typeface="Times New Roman" panose="02020603050405020304" pitchFamily="18" charset="0"/>
                <a:cs typeface="Times New Roman" panose="02020603050405020304" pitchFamily="18" charset="0"/>
              </a:rPr>
              <a:t>оноос үйл ажиллагаагаа эхлүүлсэн бөгөөд 2012 оноос Дархан нэхий ХК-ийн 100 %-ийн хөрөнгө оруулалттай охин компани болсон. ХАА-н үйлдвэрлэл болон хоолны үйлдвэрлэл, барилгын үйлдвэрлэл, хангамж үйлчилгээний чиглэлээр 42 орон тоотойгоор үйл ажиллагаа явуулж </a:t>
            </a:r>
            <a:r>
              <a:rPr lang="mn-MN" sz="1600" dirty="0" smtClean="0">
                <a:latin typeface="Times New Roman" panose="02020603050405020304" pitchFamily="18" charset="0"/>
                <a:cs typeface="Times New Roman" panose="02020603050405020304" pitchFamily="18" charset="0"/>
              </a:rPr>
              <a:t>байна.</a:t>
            </a:r>
            <a:endParaRPr lang="en-US" sz="1600" dirty="0" smtClean="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a:t>
            </a:r>
            <a:r>
              <a:rPr lang="mn-MN" sz="1600" dirty="0" smtClean="0">
                <a:latin typeface="Times New Roman" panose="02020603050405020304" pitchFamily="18" charset="0"/>
                <a:cs typeface="Times New Roman" panose="02020603050405020304" pitchFamily="18" charset="0"/>
              </a:rPr>
              <a:t>2017 </a:t>
            </a:r>
            <a:r>
              <a:rPr lang="mn-MN" sz="1600" dirty="0">
                <a:latin typeface="Times New Roman" panose="02020603050405020304" pitchFamily="18" charset="0"/>
                <a:cs typeface="Times New Roman" panose="02020603050405020304" pitchFamily="18" charset="0"/>
              </a:rPr>
              <a:t>онд Дархан нэхий ХК-ийн ажилтнуудыг орон сууцжуулах төслийн хүрээнд 3 дахь ээлжийн 80 айлын орон сууцыг ажиглалтанд оруулсан бөгөөд 2018 онд 4-р ээлжийн 80 айлын орон сууцыг ажиглалтанд оруулахаар барилгын ажил 60 %-ийн гүйцэтгэлтэй явагдаж байна. </a:t>
            </a:r>
            <a:endParaRPr lang="en-US" sz="1600" dirty="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	2018 </a:t>
            </a:r>
            <a:r>
              <a:rPr lang="en-US" sz="1600" dirty="0" err="1">
                <a:latin typeface="Times New Roman" panose="02020603050405020304" pitchFamily="18" charset="0"/>
                <a:cs typeface="Times New Roman" panose="02020603050405020304" pitchFamily="18" charset="0"/>
              </a:rPr>
              <a:t>оны</a:t>
            </a:r>
            <a:r>
              <a:rPr lang="en-US" sz="1600" dirty="0">
                <a:latin typeface="Times New Roman" panose="02020603050405020304" pitchFamily="18" charset="0"/>
                <a:cs typeface="Times New Roman" panose="02020603050405020304" pitchFamily="18" charset="0"/>
              </a:rPr>
              <a:t> </a:t>
            </a:r>
            <a:r>
              <a:rPr lang="mn-MN" sz="1600" dirty="0">
                <a:latin typeface="Times New Roman" panose="02020603050405020304" pitchFamily="18" charset="0"/>
                <a:cs typeface="Times New Roman" panose="02020603050405020304" pitchFamily="18" charset="0"/>
              </a:rPr>
              <a:t>эхний хагасжилийн</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борлуулалтын</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төлөвлөгөөт</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зорилгоо</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66.3 </a:t>
            </a:r>
            <a:r>
              <a:rPr lang="en-US" sz="1600" dirty="0">
                <a:latin typeface="Times New Roman" panose="02020603050405020304" pitchFamily="18" charset="0"/>
                <a:cs typeface="Times New Roman" panose="02020603050405020304" pitchFamily="18" charset="0"/>
              </a:rPr>
              <a:t> % </a:t>
            </a:r>
            <a:r>
              <a:rPr lang="en-US" sz="1600" dirty="0" err="1">
                <a:latin typeface="Times New Roman" panose="02020603050405020304" pitchFamily="18" charset="0"/>
                <a:cs typeface="Times New Roman" panose="02020603050405020304" pitchFamily="18" charset="0"/>
              </a:rPr>
              <a:t>биелүүллээ</a:t>
            </a:r>
            <a:r>
              <a:rPr lang="en-US" sz="1600" dirty="0">
                <a:latin typeface="Times New Roman" panose="02020603050405020304" pitchFamily="18" charset="0"/>
                <a:cs typeface="Times New Roman" panose="02020603050405020304" pitchFamily="18" charset="0"/>
              </a:rPr>
              <a:t>. 2018 </a:t>
            </a:r>
            <a:r>
              <a:rPr lang="en-US" sz="1600" dirty="0" err="1">
                <a:latin typeface="Times New Roman" panose="02020603050405020304" pitchFamily="18" charset="0"/>
                <a:cs typeface="Times New Roman" panose="02020603050405020304" pitchFamily="18" charset="0"/>
              </a:rPr>
              <a:t>оны</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зардлын</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гүйцэтгэл</a:t>
            </a:r>
            <a:r>
              <a:rPr lang="en-US" sz="1600" dirty="0">
                <a:latin typeface="Times New Roman" panose="02020603050405020304" pitchFamily="18" charset="0"/>
                <a:cs typeface="Times New Roman" panose="02020603050405020304" pitchFamily="18" charset="0"/>
              </a:rPr>
              <a:t> 64% </a:t>
            </a:r>
            <a:r>
              <a:rPr lang="en-US" sz="1600" dirty="0" err="1">
                <a:latin typeface="Times New Roman" panose="02020603050405020304" pitchFamily="18" charset="0"/>
                <a:cs typeface="Times New Roman" panose="02020603050405020304" pitchFamily="18" charset="0"/>
              </a:rPr>
              <a:t>байна</a:t>
            </a:r>
            <a:r>
              <a:rPr lang="en-US" sz="1600" dirty="0">
                <a:latin typeface="Times New Roman" panose="02020603050405020304" pitchFamily="18" charset="0"/>
                <a:cs typeface="Times New Roman" panose="02020603050405020304" pitchFamily="18" charset="0"/>
              </a:rPr>
              <a:t>. </a:t>
            </a:r>
            <a:endParaRPr lang="en-US" sz="1600" dirty="0" smtClean="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2018 </a:t>
            </a:r>
            <a:r>
              <a:rPr lang="en-US" sz="1600" dirty="0" err="1">
                <a:latin typeface="Times New Roman" panose="02020603050405020304" pitchFamily="18" charset="0"/>
                <a:cs typeface="Times New Roman" panose="02020603050405020304" pitchFamily="18" charset="0"/>
              </a:rPr>
              <a:t>оны</a:t>
            </a:r>
            <a:r>
              <a:rPr lang="en-US" sz="1600" dirty="0">
                <a:latin typeface="Times New Roman" panose="02020603050405020304" pitchFamily="18" charset="0"/>
                <a:cs typeface="Times New Roman" panose="02020603050405020304" pitchFamily="18" charset="0"/>
              </a:rPr>
              <a:t> </a:t>
            </a:r>
            <a:r>
              <a:rPr lang="mn-MN" sz="1600" dirty="0">
                <a:latin typeface="Times New Roman" panose="02020603050405020304" pitchFamily="18" charset="0"/>
                <a:cs typeface="Times New Roman" panose="02020603050405020304" pitchFamily="18" charset="0"/>
              </a:rPr>
              <a:t>ашгийн </a:t>
            </a:r>
            <a:r>
              <a:rPr lang="en-US" sz="1600" dirty="0" err="1">
                <a:latin typeface="Times New Roman" panose="02020603050405020304" pitchFamily="18" charset="0"/>
                <a:cs typeface="Times New Roman" panose="02020603050405020304" pitchFamily="18" charset="0"/>
              </a:rPr>
              <a:t>төлөвлөгөө</a:t>
            </a:r>
            <a:r>
              <a:rPr lang="en-US" sz="1600" dirty="0">
                <a:latin typeface="Times New Roman" panose="02020603050405020304" pitchFamily="18" charset="0"/>
                <a:cs typeface="Times New Roman" panose="02020603050405020304" pitchFamily="18" charset="0"/>
              </a:rPr>
              <a:t>  63%</a:t>
            </a:r>
            <a:r>
              <a:rPr lang="mn-MN" sz="1600" dirty="0">
                <a:latin typeface="Times New Roman" panose="02020603050405020304" pitchFamily="18" charset="0"/>
                <a:cs typeface="Times New Roman" panose="02020603050405020304" pitchFamily="18" charset="0"/>
              </a:rPr>
              <a:t>-тай байна.</a:t>
            </a:r>
            <a:endParaRPr lang="en-US" sz="1600" dirty="0">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1219200" y="1567541"/>
            <a:ext cx="8868229"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9711" y="1739941"/>
            <a:ext cx="2859220" cy="285922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89943" y="3443210"/>
            <a:ext cx="2667303" cy="2667303"/>
          </a:xfrm>
          <a:prstGeom prst="rect">
            <a:avLst/>
          </a:prstGeom>
        </p:spPr>
      </p:pic>
    </p:spTree>
    <p:extLst>
      <p:ext uri="{BB962C8B-B14F-4D97-AF65-F5344CB8AC3E}">
        <p14:creationId xmlns:p14="http://schemas.microsoft.com/office/powerpoint/2010/main" val="4165880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IN" smtClean="0"/>
              <a:pPr/>
              <a:t>15</a:t>
            </a:fld>
            <a:endParaRPr lang="en-IN" dirty="0"/>
          </a:p>
        </p:txBody>
      </p:sp>
      <p:sp>
        <p:nvSpPr>
          <p:cNvPr id="11" name="Rounded Rectangle 10"/>
          <p:cNvSpPr/>
          <p:nvPr/>
        </p:nvSpPr>
        <p:spPr>
          <a:xfrm>
            <a:off x="338530" y="757011"/>
            <a:ext cx="11548668" cy="596446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endParaRPr lang="en-US" sz="1300" b="1" dirty="0" smtClean="0">
              <a:solidFill>
                <a:srgbClr val="0937C9"/>
              </a:solidFill>
              <a:latin typeface="Times New Roman" panose="02020603050405020304" pitchFamily="18" charset="0"/>
              <a:cs typeface="Times New Roman" panose="02020603050405020304" pitchFamily="18" charset="0"/>
            </a:endParaRPr>
          </a:p>
          <a:p>
            <a:pPr algn="just"/>
            <a:endParaRPr lang="en-US" sz="1300" b="1" dirty="0" smtClean="0">
              <a:solidFill>
                <a:srgbClr val="0937C9"/>
              </a:solidFill>
              <a:latin typeface="Times New Roman" panose="02020603050405020304" pitchFamily="18" charset="0"/>
              <a:cs typeface="Times New Roman" panose="02020603050405020304" pitchFamily="18" charset="0"/>
            </a:endParaRPr>
          </a:p>
          <a:p>
            <a:pPr algn="just"/>
            <a:endParaRPr lang="en-US" sz="1300" b="1" dirty="0" smtClean="0">
              <a:solidFill>
                <a:srgbClr val="0937C9"/>
              </a:solidFill>
              <a:latin typeface="Times New Roman" panose="02020603050405020304" pitchFamily="18" charset="0"/>
              <a:cs typeface="Times New Roman" panose="02020603050405020304" pitchFamily="18" charset="0"/>
            </a:endParaRPr>
          </a:p>
        </p:txBody>
      </p:sp>
      <p:sp>
        <p:nvSpPr>
          <p:cNvPr id="22" name="Title 3">
            <a:extLst>
              <a:ext uri="{FF2B5EF4-FFF2-40B4-BE49-F238E27FC236}">
                <a16:creationId xmlns:a16="http://schemas.microsoft.com/office/drawing/2014/main" id="{1ABE11BF-33A5-4653-A144-CCCBACF58C30}"/>
              </a:ext>
            </a:extLst>
          </p:cNvPr>
          <p:cNvSpPr>
            <a:spLocks noGrp="1"/>
          </p:cNvSpPr>
          <p:nvPr>
            <p:ph type="title"/>
          </p:nvPr>
        </p:nvSpPr>
        <p:spPr>
          <a:xfrm>
            <a:off x="1117600" y="968700"/>
            <a:ext cx="5152573" cy="426442"/>
          </a:xfrm>
        </p:spPr>
        <p:txBody>
          <a:bodyPr anchor="t">
            <a:noAutofit/>
          </a:bodyPr>
          <a:lstStyle/>
          <a:p>
            <a:pPr lvl="0"/>
            <a:r>
              <a:rPr lang="mn-MN" sz="2400" dirty="0" smtClean="0">
                <a:solidFill>
                  <a:srgbClr val="002774"/>
                </a:solidFill>
                <a:latin typeface="Times New Roman" panose="02020603050405020304" pitchFamily="18" charset="0"/>
                <a:cs typeface="Times New Roman" panose="02020603050405020304" pitchFamily="18" charset="0"/>
              </a:rPr>
              <a:t>3. ДЭВЖИХ НЭХИЙ ХХК</a:t>
            </a:r>
            <a:endParaRPr lang="en-US" sz="2400" dirty="0">
              <a:solidFill>
                <a:srgbClr val="002774"/>
              </a:solidFill>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0942" y="261254"/>
            <a:ext cx="914400" cy="914400"/>
          </a:xfrm>
          <a:prstGeom prst="rect">
            <a:avLst/>
          </a:prstGeom>
        </p:spPr>
      </p:pic>
      <p:grpSp>
        <p:nvGrpSpPr>
          <p:cNvPr id="24" name="Group 23"/>
          <p:cNvGrpSpPr/>
          <p:nvPr/>
        </p:nvGrpSpPr>
        <p:grpSpPr>
          <a:xfrm>
            <a:off x="0" y="26897"/>
            <a:ext cx="7772400" cy="638175"/>
            <a:chOff x="0" y="26897"/>
            <a:chExt cx="7772400" cy="638175"/>
          </a:xfrm>
        </p:grpSpPr>
        <p:pic>
          <p:nvPicPr>
            <p:cNvPr id="25" name="Picture 4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6897"/>
              <a:ext cx="7772400" cy="63817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3"/>
            <p:cNvSpPr>
              <a:spLocks noChangeArrowheads="1"/>
            </p:cNvSpPr>
            <p:nvPr/>
          </p:nvSpPr>
          <p:spPr bwMode="auto">
            <a:xfrm>
              <a:off x="841188" y="219027"/>
              <a:ext cx="409118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ҮЙЛ АЖИЛЛАГААНЫ ТАЙЛАН 2018 / </a:t>
              </a:r>
              <a:r>
                <a:rPr kumimoji="0" lang="mn-MN" altLang="en-US" sz="1050" b="1" i="0" u="none" strike="noStrike" cap="none" normalizeH="0" baseline="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ЭХНИЙ ХАГАС</a:t>
              </a:r>
              <a:r>
                <a:rPr kumimoji="0" lang="mn-MN" altLang="en-US" sz="1050" b="1" i="0" u="none" strike="noStrike" cap="none" normalizeH="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 ЖИЛ</a:t>
              </a:r>
              <a:endPar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cxnSp>
        <p:nvCxnSpPr>
          <p:cNvPr id="16" name="Straight Connector 15"/>
          <p:cNvCxnSpPr/>
          <p:nvPr/>
        </p:nvCxnSpPr>
        <p:spPr>
          <a:xfrm>
            <a:off x="6212113" y="1755830"/>
            <a:ext cx="0" cy="4354684"/>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37029" y="1745254"/>
            <a:ext cx="5575835" cy="4524315"/>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	</a:t>
            </a:r>
            <a:r>
              <a:rPr lang="mn-MN" sz="1600" dirty="0">
                <a:latin typeface="Times New Roman" panose="02020603050405020304" pitchFamily="18" charset="0"/>
                <a:cs typeface="Times New Roman" panose="02020603050405020304" pitchFamily="18" charset="0"/>
              </a:rPr>
              <a:t>Дэвжих нэхий ББСБ нь 2008 оны 12-р сарын 20-ны өдрийн компаний үүсгэн байгуулах шийдвэрийн дагуу Дархан нэхий ХК-ны охин компани болон зээлийн үйл ажиллагааны чиглэлээр үйл ажилллагаа явуулахаар үүсгэн байгуулагдсан. </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a:t>
            </a:r>
            <a:r>
              <a:rPr lang="mn-MN" sz="1600" dirty="0" smtClean="0">
                <a:latin typeface="Times New Roman" panose="02020603050405020304" pitchFamily="18" charset="0"/>
                <a:cs typeface="Times New Roman" panose="02020603050405020304" pitchFamily="18" charset="0"/>
              </a:rPr>
              <a:t>Анх </a:t>
            </a:r>
            <a:r>
              <a:rPr lang="mn-MN" sz="1600" dirty="0">
                <a:latin typeface="Times New Roman" panose="02020603050405020304" pitchFamily="18" charset="0"/>
                <a:cs typeface="Times New Roman" panose="02020603050405020304" pitchFamily="18" charset="0"/>
              </a:rPr>
              <a:t>үүсгэн байгуулагдахдаа дүрмийн сангийн хэмжээ 500,0 сая төгрөг, 2010 оны 5-р сарын 4-ны өдрийн байдлаар дахин 500,0 сая төгрөгөөр нэмэгдэж 1 тэрбум, 2012  оны 04-о сарын 10-ны өдөр дүрмийн сангийн хуримтлагдсан ашгаар 494,7 сая төгрөгөөр, дахин 2016 оны 9-р сард дүрмийн санг хуримтлагдсан ашигаараа нэмэгдүүлж 4,594,7 сая төгрөгийн дүрмийн сантай болсон.</a:t>
            </a:r>
            <a:endParaRPr lang="en-US" sz="1600" dirty="0">
              <a:latin typeface="Times New Roman" panose="02020603050405020304" pitchFamily="18" charset="0"/>
              <a:cs typeface="Times New Roman" panose="02020603050405020304" pitchFamily="18" charset="0"/>
            </a:endParaRPr>
          </a:p>
          <a:p>
            <a:r>
              <a:rPr lang="mn-MN" sz="1600" dirty="0" smtClean="0">
                <a:latin typeface="Times New Roman" panose="02020603050405020304" pitchFamily="18" charset="0"/>
                <a:cs typeface="Times New Roman" panose="02020603050405020304" pitchFamily="18" charset="0"/>
              </a:rPr>
              <a:t>Манай </a:t>
            </a:r>
            <a:r>
              <a:rPr lang="mn-MN" sz="1600" dirty="0">
                <a:latin typeface="Times New Roman" panose="02020603050405020304" pitchFamily="18" charset="0"/>
                <a:cs typeface="Times New Roman" panose="02020603050405020304" pitchFamily="18" charset="0"/>
              </a:rPr>
              <a:t>байгууллага үүсгэн байгуулагдсан цагаасаа бизнесийн болон хэрэглээний зээлүүдийг олгож үйл ажиллагаагаа сайжруулж жил бүр орлого  ашгийг өссөн үзүүлэлттэй явсаар 2011 оны 5-р сард Санхүүгийн зохицууулах хорооноос Итгэлцлийн үйлчилгээ эрхлэх тусгай зөвшөөрлийг шинээр авсан</a:t>
            </a:r>
            <a:r>
              <a:rPr lang="mn-MN"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1219200" y="1567541"/>
            <a:ext cx="8868229"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261738" y="1739941"/>
            <a:ext cx="5575835" cy="4524315"/>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	</a:t>
            </a:r>
            <a:r>
              <a:rPr lang="mn-MN" sz="1600" dirty="0" smtClean="0">
                <a:latin typeface="Times New Roman" panose="02020603050405020304" pitchFamily="18" charset="0"/>
                <a:cs typeface="Times New Roman" panose="02020603050405020304" pitchFamily="18" charset="0"/>
              </a:rPr>
              <a:t>2010 </a:t>
            </a:r>
            <a:r>
              <a:rPr lang="mn-MN" sz="1600" dirty="0">
                <a:latin typeface="Times New Roman" panose="02020603050405020304" pitchFamily="18" charset="0"/>
                <a:cs typeface="Times New Roman" panose="02020603050405020304" pitchFamily="18" charset="0"/>
              </a:rPr>
              <a:t>оны 11-р сарын 30-нд Улаанбаатар хотод Дэвжих нэхий ББСБ нь салбараа нээсэн. Ийнхүү нийт 2 салбартай 6-н орон тоотойгоор үйл ажиллагаагаа явуулж байна.Өнөөдрийн байдлаар Дархан-Уул аймаг Дархан сум 14-р баг Дархан их дэлгүүрийн 6-р дугаар давхарт үйл ажиллагаагаа явуулж байна.</a:t>
            </a:r>
            <a:endParaRPr lang="en-US" sz="1600" dirty="0">
              <a:latin typeface="Times New Roman" panose="02020603050405020304" pitchFamily="18" charset="0"/>
              <a:cs typeface="Times New Roman" panose="02020603050405020304" pitchFamily="18" charset="0"/>
            </a:endParaRPr>
          </a:p>
          <a:p>
            <a:r>
              <a:rPr lang="mn-MN" sz="1600" b="1" dirty="0">
                <a:solidFill>
                  <a:srgbClr val="FF3300"/>
                </a:solidFill>
                <a:latin typeface="Times New Roman" panose="02020603050405020304" pitchFamily="18" charset="0"/>
                <a:cs typeface="Times New Roman" panose="02020603050405020304" pitchFamily="18" charset="0"/>
              </a:rPr>
              <a:t>Түүхэн товчоон</a:t>
            </a:r>
            <a:endParaRPr lang="en-US" sz="1600" dirty="0">
              <a:solidFill>
                <a:srgbClr val="FF3300"/>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mn-MN" sz="1600" b="1" dirty="0">
                <a:latin typeface="Times New Roman" panose="02020603050405020304" pitchFamily="18" charset="0"/>
                <a:cs typeface="Times New Roman" panose="02020603050405020304" pitchFamily="18" charset="0"/>
              </a:rPr>
              <a:t>2008 он - </a:t>
            </a:r>
            <a:r>
              <a:rPr lang="mn-MN" sz="1600" dirty="0">
                <a:latin typeface="Times New Roman" panose="02020603050405020304" pitchFamily="18" charset="0"/>
                <a:cs typeface="Times New Roman" panose="02020603050405020304" pitchFamily="18" charset="0"/>
              </a:rPr>
              <a:t>Дархан Нэхий ХК-ны Охин компани Дэвжих нэхий ББСБ байгуулагдав.</a:t>
            </a:r>
            <a:endParaRPr lang="en-US" sz="16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mn-MN" sz="1600" b="1" dirty="0">
                <a:latin typeface="Times New Roman" panose="02020603050405020304" pitchFamily="18" charset="0"/>
                <a:cs typeface="Times New Roman" panose="02020603050405020304" pitchFamily="18" charset="0"/>
              </a:rPr>
              <a:t>2010 он- </a:t>
            </a:r>
            <a:r>
              <a:rPr lang="mn-MN" sz="1600" dirty="0">
                <a:latin typeface="Times New Roman" panose="02020603050405020304" pitchFamily="18" charset="0"/>
                <a:cs typeface="Times New Roman" panose="02020603050405020304" pitchFamily="18" charset="0"/>
              </a:rPr>
              <a:t>Улаанбаатар хотод Нэхий плаза шинэ салбараа нээв</a:t>
            </a:r>
            <a:endParaRPr lang="en-US" sz="16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mn-MN" sz="1600" b="1" dirty="0">
                <a:latin typeface="Times New Roman" panose="02020603050405020304" pitchFamily="18" charset="0"/>
                <a:cs typeface="Times New Roman" panose="02020603050405020304" pitchFamily="18" charset="0"/>
              </a:rPr>
              <a:t>2011 он - </a:t>
            </a:r>
            <a:r>
              <a:rPr lang="mn-MN" sz="1600" dirty="0">
                <a:latin typeface="Times New Roman" panose="02020603050405020304" pitchFamily="18" charset="0"/>
                <a:cs typeface="Times New Roman" panose="02020603050405020304" pitchFamily="18" charset="0"/>
              </a:rPr>
              <a:t>Дархан Их Дэлгүүрийн 6-р давхарыг өөрийн хөрөнгөөр  өргөтгөж шинэ байрандаа орлоо.</a:t>
            </a:r>
            <a:endParaRPr lang="en-US" sz="1600" dirty="0">
              <a:latin typeface="Times New Roman" panose="02020603050405020304" pitchFamily="18" charset="0"/>
              <a:cs typeface="Times New Roman" panose="02020603050405020304" pitchFamily="18" charset="0"/>
            </a:endParaRPr>
          </a:p>
          <a:p>
            <a:r>
              <a:rPr lang="mn-MN" sz="1600" b="1" dirty="0">
                <a:latin typeface="Times New Roman" panose="02020603050405020304" pitchFamily="18" charset="0"/>
                <a:cs typeface="Times New Roman" panose="02020603050405020304" pitchFamily="18" charset="0"/>
              </a:rPr>
              <a:t>2017 он-</a:t>
            </a:r>
            <a:r>
              <a:rPr lang="mn-MN" sz="1600" dirty="0">
                <a:latin typeface="Times New Roman" panose="02020603050405020304" pitchFamily="18" charset="0"/>
                <a:cs typeface="Times New Roman" panose="02020603050405020304" pitchFamily="18" charset="0"/>
              </a:rPr>
              <a:t>  2017.06-р сард  дүрмийн  сангийн хэмжээг  4 594 727,00-д хүргэлээ</a:t>
            </a:r>
            <a:endParaRPr lang="en-US" sz="1600" dirty="0">
              <a:latin typeface="Times New Roman" panose="02020603050405020304" pitchFamily="18" charset="0"/>
              <a:cs typeface="Times New Roman" panose="02020603050405020304" pitchFamily="18" charset="0"/>
            </a:endParaRPr>
          </a:p>
          <a:p>
            <a:r>
              <a:rPr lang="mn-MN"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	</a:t>
            </a:r>
            <a:r>
              <a:rPr lang="mn-MN" sz="1600" dirty="0" smtClean="0">
                <a:latin typeface="Times New Roman" panose="02020603050405020304" pitchFamily="18" charset="0"/>
                <a:cs typeface="Times New Roman" panose="02020603050405020304" pitchFamily="18" charset="0"/>
              </a:rPr>
              <a:t>Нийт </a:t>
            </a:r>
            <a:r>
              <a:rPr lang="mn-MN" sz="1600" dirty="0">
                <a:latin typeface="Times New Roman" panose="02020603050405020304" pitchFamily="18" charset="0"/>
                <a:cs typeface="Times New Roman" panose="02020603050405020304" pitchFamily="18" charset="0"/>
              </a:rPr>
              <a:t>8 орон тоотойгоор бүх төрлийн зээл олгож үйл ажиллагаагаа явуулж байна. </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6150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IN" smtClean="0"/>
              <a:pPr/>
              <a:t>16</a:t>
            </a:fld>
            <a:endParaRPr lang="en-IN" dirty="0"/>
          </a:p>
        </p:txBody>
      </p:sp>
      <p:sp>
        <p:nvSpPr>
          <p:cNvPr id="11" name="Rounded Rectangle 10"/>
          <p:cNvSpPr/>
          <p:nvPr/>
        </p:nvSpPr>
        <p:spPr>
          <a:xfrm>
            <a:off x="338530" y="757011"/>
            <a:ext cx="11548668" cy="596446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endParaRPr lang="en-US" sz="1300" b="1" dirty="0" smtClean="0">
              <a:solidFill>
                <a:srgbClr val="0937C9"/>
              </a:solidFill>
              <a:latin typeface="Times New Roman" panose="02020603050405020304" pitchFamily="18" charset="0"/>
              <a:cs typeface="Times New Roman" panose="02020603050405020304" pitchFamily="18" charset="0"/>
            </a:endParaRPr>
          </a:p>
          <a:p>
            <a:pPr algn="just"/>
            <a:endParaRPr lang="en-US" sz="1300" b="1" dirty="0" smtClean="0">
              <a:solidFill>
                <a:srgbClr val="0937C9"/>
              </a:solidFill>
              <a:latin typeface="Times New Roman" panose="02020603050405020304" pitchFamily="18" charset="0"/>
              <a:cs typeface="Times New Roman" panose="02020603050405020304" pitchFamily="18" charset="0"/>
            </a:endParaRPr>
          </a:p>
          <a:p>
            <a:pPr algn="just"/>
            <a:endParaRPr lang="en-US" sz="1300" b="1" dirty="0" smtClean="0">
              <a:solidFill>
                <a:srgbClr val="0937C9"/>
              </a:solidFill>
              <a:latin typeface="Times New Roman" panose="02020603050405020304" pitchFamily="18" charset="0"/>
              <a:cs typeface="Times New Roman" panose="02020603050405020304" pitchFamily="18" charset="0"/>
            </a:endParaRPr>
          </a:p>
        </p:txBody>
      </p:sp>
      <p:sp>
        <p:nvSpPr>
          <p:cNvPr id="22" name="Title 3">
            <a:extLst>
              <a:ext uri="{FF2B5EF4-FFF2-40B4-BE49-F238E27FC236}">
                <a16:creationId xmlns:a16="http://schemas.microsoft.com/office/drawing/2014/main" id="{1ABE11BF-33A5-4653-A144-CCCBACF58C30}"/>
              </a:ext>
            </a:extLst>
          </p:cNvPr>
          <p:cNvSpPr>
            <a:spLocks noGrp="1"/>
          </p:cNvSpPr>
          <p:nvPr>
            <p:ph type="title"/>
          </p:nvPr>
        </p:nvSpPr>
        <p:spPr>
          <a:xfrm>
            <a:off x="1117600" y="968700"/>
            <a:ext cx="9855198" cy="426442"/>
          </a:xfrm>
        </p:spPr>
        <p:txBody>
          <a:bodyPr anchor="t">
            <a:noAutofit/>
          </a:bodyPr>
          <a:lstStyle/>
          <a:p>
            <a:r>
              <a:rPr lang="mn-MN" sz="2400" dirty="0" smtClean="0">
                <a:solidFill>
                  <a:srgbClr val="002774"/>
                </a:solidFill>
                <a:latin typeface="Times New Roman" panose="02020603050405020304" pitchFamily="18" charset="0"/>
                <a:cs typeface="Times New Roman" panose="02020603050405020304" pitchFamily="18" charset="0"/>
              </a:rPr>
              <a:t>3. ДЭВЖИХ НЭХИЙ ХХК</a:t>
            </a:r>
            <a:r>
              <a:rPr lang="en-US" sz="2400" dirty="0" smtClean="0">
                <a:solidFill>
                  <a:srgbClr val="002774"/>
                </a:solidFill>
                <a:latin typeface="Times New Roman" panose="02020603050405020304" pitchFamily="18" charset="0"/>
                <a:cs typeface="Times New Roman" panose="02020603050405020304" pitchFamily="18" charset="0"/>
              </a:rPr>
              <a:t> 			</a:t>
            </a:r>
            <a:r>
              <a:rPr lang="mn-MN" sz="2400" dirty="0" smtClean="0">
                <a:solidFill>
                  <a:srgbClr val="002774"/>
                </a:solidFill>
                <a:latin typeface="Times New Roman" panose="02020603050405020304" pitchFamily="18" charset="0"/>
                <a:cs typeface="Times New Roman" panose="02020603050405020304" pitchFamily="18" charset="0"/>
              </a:rPr>
              <a:t>ИНФОГРАФИК</a:t>
            </a:r>
            <a:r>
              <a:rPr lang="en-US" sz="2400" dirty="0"/>
              <a:t/>
            </a:r>
            <a:br>
              <a:rPr lang="en-US" sz="2400" dirty="0"/>
            </a:br>
            <a:endParaRPr lang="en-US" sz="2400" dirty="0">
              <a:solidFill>
                <a:srgbClr val="002774"/>
              </a:solidFill>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0942" y="261254"/>
            <a:ext cx="914400" cy="914400"/>
          </a:xfrm>
          <a:prstGeom prst="rect">
            <a:avLst/>
          </a:prstGeom>
        </p:spPr>
      </p:pic>
      <p:grpSp>
        <p:nvGrpSpPr>
          <p:cNvPr id="24" name="Group 23"/>
          <p:cNvGrpSpPr/>
          <p:nvPr/>
        </p:nvGrpSpPr>
        <p:grpSpPr>
          <a:xfrm>
            <a:off x="0" y="26897"/>
            <a:ext cx="7772400" cy="638175"/>
            <a:chOff x="0" y="26897"/>
            <a:chExt cx="7772400" cy="638175"/>
          </a:xfrm>
        </p:grpSpPr>
        <p:pic>
          <p:nvPicPr>
            <p:cNvPr id="25" name="Picture 4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6897"/>
              <a:ext cx="7772400" cy="63817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3"/>
            <p:cNvSpPr>
              <a:spLocks noChangeArrowheads="1"/>
            </p:cNvSpPr>
            <p:nvPr/>
          </p:nvSpPr>
          <p:spPr bwMode="auto">
            <a:xfrm>
              <a:off x="841188" y="219027"/>
              <a:ext cx="409118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ҮЙЛ АЖИЛЛАГААНЫ ТАЙЛАН 2018 / </a:t>
              </a:r>
              <a:r>
                <a:rPr kumimoji="0" lang="mn-MN" altLang="en-US" sz="1050" b="1" i="0" u="none" strike="noStrike" cap="none" normalizeH="0" baseline="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ЭХНИЙ ХАГАС</a:t>
              </a:r>
              <a:r>
                <a:rPr kumimoji="0" lang="mn-MN" altLang="en-US" sz="1050" b="1" i="0" u="none" strike="noStrike" cap="none" normalizeH="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 ЖИЛ</a:t>
              </a:r>
              <a:endPar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cxnSp>
        <p:nvCxnSpPr>
          <p:cNvPr id="16" name="Straight Connector 15"/>
          <p:cNvCxnSpPr/>
          <p:nvPr/>
        </p:nvCxnSpPr>
        <p:spPr>
          <a:xfrm>
            <a:off x="6212113" y="2208245"/>
            <a:ext cx="1" cy="390226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07142" y="1718616"/>
            <a:ext cx="10609942"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2018 </a:t>
            </a:r>
            <a:r>
              <a:rPr lang="en-US" sz="1600" dirty="0" err="1">
                <a:latin typeface="Times New Roman" panose="02020603050405020304" pitchFamily="18" charset="0"/>
                <a:cs typeface="Times New Roman" panose="02020603050405020304" pitchFamily="18" charset="0"/>
              </a:rPr>
              <a:t>оны</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эхний</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хагас</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жилийн</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байдлаар</a:t>
            </a:r>
            <a:r>
              <a:rPr lang="en-US" sz="1600" dirty="0">
                <a:latin typeface="Times New Roman" panose="02020603050405020304" pitchFamily="18" charset="0"/>
                <a:cs typeface="Times New Roman" panose="02020603050405020304" pitchFamily="18" charset="0"/>
              </a:rPr>
              <a:t> </a:t>
            </a:r>
            <a:r>
              <a:rPr lang="mn-MN" sz="1600" dirty="0">
                <a:latin typeface="Times New Roman" panose="02020603050405020304" pitchFamily="18" charset="0"/>
                <a:cs typeface="Times New Roman" panose="02020603050405020304" pitchFamily="18" charset="0"/>
              </a:rPr>
              <a:t>Дэвжих Нэхий ББСБ </a:t>
            </a:r>
            <a:r>
              <a:rPr lang="en-US" sz="1600" dirty="0" err="1">
                <a:latin typeface="Times New Roman" panose="02020603050405020304" pitchFamily="18" charset="0"/>
                <a:cs typeface="Times New Roman" panose="02020603050405020304" pitchFamily="18" charset="0"/>
              </a:rPr>
              <a:t>нийт</a:t>
            </a:r>
            <a:r>
              <a:rPr lang="en-US" sz="1600" dirty="0">
                <a:latin typeface="Times New Roman" panose="02020603050405020304" pitchFamily="18" charset="0"/>
                <a:cs typeface="Times New Roman" panose="02020603050405020304" pitchFamily="18" charset="0"/>
              </a:rPr>
              <a:t> 120 </a:t>
            </a:r>
            <a:r>
              <a:rPr lang="en-US" sz="1600" dirty="0" err="1">
                <a:latin typeface="Times New Roman" panose="02020603050405020304" pitchFamily="18" charset="0"/>
                <a:cs typeface="Times New Roman" panose="02020603050405020304" pitchFamily="18" charset="0"/>
              </a:rPr>
              <a:t>гаруй</a:t>
            </a:r>
            <a:r>
              <a:rPr lang="en-US" sz="1600" dirty="0">
                <a:latin typeface="Times New Roman" panose="02020603050405020304" pitchFamily="18" charset="0"/>
                <a:cs typeface="Times New Roman" panose="02020603050405020304" pitchFamily="18" charset="0"/>
              </a:rPr>
              <a:t> </a:t>
            </a:r>
            <a:r>
              <a:rPr lang="mn-MN" sz="1600" dirty="0">
                <a:latin typeface="Times New Roman" panose="02020603050405020304" pitchFamily="18" charset="0"/>
                <a:cs typeface="Times New Roman" panose="02020603050405020304" pitchFamily="18" charset="0"/>
              </a:rPr>
              <a:t>зээлийг олгожээ.</a:t>
            </a:r>
            <a:endParaRPr lang="en-US" sz="1600" dirty="0">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1219200" y="1567541"/>
            <a:ext cx="8868229"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8" name="Chart 17"/>
          <p:cNvGraphicFramePr>
            <a:graphicFrameLocks/>
          </p:cNvGraphicFramePr>
          <p:nvPr>
            <p:extLst>
              <p:ext uri="{D42A27DB-BD31-4B8C-83A1-F6EECF244321}">
                <p14:modId xmlns:p14="http://schemas.microsoft.com/office/powerpoint/2010/main" val="2026841632"/>
              </p:ext>
            </p:extLst>
          </p:nvPr>
        </p:nvGraphicFramePr>
        <p:xfrm>
          <a:off x="693139" y="2270919"/>
          <a:ext cx="5419725" cy="32575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p:cNvGraphicFramePr>
            <a:graphicFrameLocks/>
          </p:cNvGraphicFramePr>
          <p:nvPr>
            <p:extLst>
              <p:ext uri="{D42A27DB-BD31-4B8C-83A1-F6EECF244321}">
                <p14:modId xmlns:p14="http://schemas.microsoft.com/office/powerpoint/2010/main" val="2142609893"/>
              </p:ext>
            </p:extLst>
          </p:nvPr>
        </p:nvGraphicFramePr>
        <p:xfrm>
          <a:off x="6175827" y="2427076"/>
          <a:ext cx="5705475" cy="32385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99055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BE11BF-33A5-4653-A144-CCCBACF58C30}"/>
              </a:ext>
            </a:extLst>
          </p:cNvPr>
          <p:cNvSpPr>
            <a:spLocks noGrp="1"/>
          </p:cNvSpPr>
          <p:nvPr>
            <p:ph type="title"/>
          </p:nvPr>
        </p:nvSpPr>
        <p:spPr>
          <a:xfrm>
            <a:off x="5170615" y="219027"/>
            <a:ext cx="7342622" cy="1215566"/>
          </a:xfrm>
        </p:spPr>
        <p:txBody>
          <a:bodyPr>
            <a:normAutofit/>
          </a:bodyPr>
          <a:lstStyle/>
          <a:p>
            <a:pPr algn="ctr"/>
            <a:r>
              <a:rPr lang="en-US" sz="2800" dirty="0">
                <a:solidFill>
                  <a:schemeClr val="bg1"/>
                </a:solidFill>
                <a:latin typeface="Times New Roman" panose="02020603050405020304" pitchFamily="18" charset="0"/>
                <a:cs typeface="Times New Roman" panose="02020603050405020304" pitchFamily="18" charset="0"/>
              </a:rPr>
              <a:t>КОМПАНИЙН ЕРӨНХИЙ ТАНИЛЦУУЛГА</a:t>
            </a:r>
          </a:p>
        </p:txBody>
      </p:sp>
      <p:pic>
        <p:nvPicPr>
          <p:cNvPr id="13" name="Picture Placeholder 12">
            <a:extLst>
              <a:ext uri="{FF2B5EF4-FFF2-40B4-BE49-F238E27FC236}">
                <a16:creationId xmlns:a16="http://schemas.microsoft.com/office/drawing/2014/main" id="{066FE296-3466-420F-AD6C-D3A37B973B7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4519139" y="1241109"/>
            <a:ext cx="7672862" cy="5115241"/>
          </a:xfr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2</a:t>
            </a:fld>
            <a:endParaRPr lang="en-IN"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4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6897"/>
            <a:ext cx="7772400" cy="6381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841188" y="219027"/>
            <a:ext cx="409118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ҮЙЛ АЖИЛЛАГААНЫ ТАЙЛАН 2018 / </a:t>
            </a:r>
            <a:r>
              <a:rPr kumimoji="0" lang="mn-MN" altLang="en-US" sz="1050" b="1" i="0" u="none" strike="noStrike" cap="none" normalizeH="0" baseline="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ЭХНИЙ ХАГАС</a:t>
            </a:r>
            <a:r>
              <a:rPr kumimoji="0" lang="mn-MN" altLang="en-US" sz="1050" b="1" i="0" u="none" strike="noStrike" cap="none" normalizeH="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 ЖИЛ</a:t>
            </a:r>
            <a:endPar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14" name="Straight Connector 13"/>
          <p:cNvCxnSpPr/>
          <p:nvPr/>
        </p:nvCxnSpPr>
        <p:spPr>
          <a:xfrm flipH="1">
            <a:off x="2395930" y="933544"/>
            <a:ext cx="1" cy="5422806"/>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4129" y="1048871"/>
            <a:ext cx="2205318" cy="307777"/>
          </a:xfrm>
          <a:prstGeom prst="rect">
            <a:avLst/>
          </a:prstGeom>
          <a:noFill/>
        </p:spPr>
        <p:txBody>
          <a:bodyPr wrap="square" rtlCol="0">
            <a:spAutoFit/>
          </a:bodyPr>
          <a:lstStyle/>
          <a:p>
            <a:r>
              <a:rPr lang="mn-MN" sz="1400" b="1" dirty="0" smtClean="0">
                <a:solidFill>
                  <a:srgbClr val="0937C9"/>
                </a:solidFill>
                <a:latin typeface="Times New Roman" panose="02020603050405020304" pitchFamily="18" charset="0"/>
                <a:cs typeface="Times New Roman" panose="02020603050405020304" pitchFamily="18" charset="0"/>
              </a:rPr>
              <a:t>Компанийн оноосон нэр</a:t>
            </a:r>
            <a:endParaRPr lang="en-US" sz="1400" b="1" dirty="0">
              <a:solidFill>
                <a:srgbClr val="0937C9"/>
              </a:solidFill>
              <a:latin typeface="Times New Roman" panose="02020603050405020304" pitchFamily="18" charset="0"/>
              <a:cs typeface="Times New Roman" panose="02020603050405020304" pitchFamily="18" charset="0"/>
            </a:endParaRPr>
          </a:p>
        </p:txBody>
      </p:sp>
      <p:graphicFrame>
        <p:nvGraphicFramePr>
          <p:cNvPr id="21" name="Table 20"/>
          <p:cNvGraphicFramePr>
            <a:graphicFrameLocks noGrp="1"/>
          </p:cNvGraphicFramePr>
          <p:nvPr>
            <p:extLst>
              <p:ext uri="{D42A27DB-BD31-4B8C-83A1-F6EECF244321}">
                <p14:modId xmlns:p14="http://schemas.microsoft.com/office/powerpoint/2010/main" val="2762739754"/>
              </p:ext>
            </p:extLst>
          </p:nvPr>
        </p:nvGraphicFramePr>
        <p:xfrm>
          <a:off x="94125" y="933542"/>
          <a:ext cx="5620874" cy="1348686"/>
        </p:xfrm>
        <a:graphic>
          <a:graphicData uri="http://schemas.openxmlformats.org/drawingml/2006/table">
            <a:tbl>
              <a:tblPr firstRow="1" bandRow="1">
                <a:tableStyleId>{2D5ABB26-0587-4C30-8999-92F81FD0307C}</a:tableStyleId>
              </a:tblPr>
              <a:tblGrid>
                <a:gridCol w="2299451">
                  <a:extLst>
                    <a:ext uri="{9D8B030D-6E8A-4147-A177-3AD203B41FA5}">
                      <a16:colId xmlns:a16="http://schemas.microsoft.com/office/drawing/2014/main" val="20000"/>
                    </a:ext>
                  </a:extLst>
                </a:gridCol>
                <a:gridCol w="3321423">
                  <a:extLst>
                    <a:ext uri="{9D8B030D-6E8A-4147-A177-3AD203B41FA5}">
                      <a16:colId xmlns:a16="http://schemas.microsoft.com/office/drawing/2014/main" val="20001"/>
                    </a:ext>
                  </a:extLst>
                </a:gridCol>
              </a:tblGrid>
              <a:tr h="380132">
                <a:tc>
                  <a:txBody>
                    <a:bodyPr/>
                    <a:lstStyle/>
                    <a:p>
                      <a:endParaRPr lang="en-US" sz="1400" b="1" dirty="0">
                        <a:solidFill>
                          <a:schemeClr val="accent1">
                            <a:lumMod val="75000"/>
                            <a:lumOff val="25000"/>
                          </a:schemeClr>
                        </a:solidFill>
                        <a:latin typeface="Times New Roman" panose="02020603050405020304" pitchFamily="18" charset="0"/>
                        <a:cs typeface="Times New Roman" panose="02020603050405020304" pitchFamily="18" charset="0"/>
                      </a:endParaRPr>
                    </a:p>
                  </a:txBody>
                  <a:tcPr/>
                </a:tc>
                <a:tc>
                  <a:txBody>
                    <a:bodyPr/>
                    <a:lstStyle/>
                    <a:p>
                      <a:r>
                        <a:rPr lang="mn-MN" sz="140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Дархан Нэхий</a:t>
                      </a:r>
                      <a:endParaRPr lang="en-US" sz="1400" dirty="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968554">
                <a:tc>
                  <a:txBody>
                    <a:bodyPr/>
                    <a:lstStyle/>
                    <a:p>
                      <a:r>
                        <a:rPr lang="mn-MN" sz="1400" b="1" dirty="0" smtClean="0">
                          <a:solidFill>
                            <a:schemeClr val="accent1">
                              <a:lumMod val="75000"/>
                              <a:lumOff val="25000"/>
                            </a:schemeClr>
                          </a:solidFill>
                          <a:latin typeface="Times New Roman" panose="02020603050405020304" pitchFamily="18" charset="0"/>
                          <a:cs typeface="Times New Roman" panose="02020603050405020304" pitchFamily="18" charset="0"/>
                        </a:rPr>
                        <a:t>Үйл</a:t>
                      </a:r>
                      <a:r>
                        <a:rPr lang="mn-MN" sz="1400" b="1" baseline="0" dirty="0" smtClean="0">
                          <a:solidFill>
                            <a:schemeClr val="accent1">
                              <a:lumMod val="75000"/>
                              <a:lumOff val="25000"/>
                            </a:schemeClr>
                          </a:solidFill>
                          <a:latin typeface="Times New Roman" panose="02020603050405020304" pitchFamily="18" charset="0"/>
                          <a:cs typeface="Times New Roman" panose="02020603050405020304" pitchFamily="18" charset="0"/>
                        </a:rPr>
                        <a:t> ажиллагааны чиглэл</a:t>
                      </a:r>
                      <a:endParaRPr lang="en-US" sz="1400" b="1" dirty="0">
                        <a:solidFill>
                          <a:schemeClr val="accent1">
                            <a:lumMod val="75000"/>
                            <a:lumOff val="25000"/>
                          </a:schemeClr>
                        </a:solidFill>
                        <a:latin typeface="Times New Roman" panose="02020603050405020304" pitchFamily="18" charset="0"/>
                        <a:cs typeface="Times New Roman" panose="02020603050405020304" pitchFamily="18" charset="0"/>
                      </a:endParaRPr>
                    </a:p>
                  </a:txBody>
                  <a:tcPr/>
                </a:tc>
                <a:tc>
                  <a:txBody>
                    <a:bodyPr/>
                    <a:lstStyle/>
                    <a:p>
                      <a:r>
                        <a:rPr lang="mn-MN" sz="140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Хонины нэхий, ямааны арьс,</a:t>
                      </a:r>
                    </a:p>
                    <a:p>
                      <a:r>
                        <a:rPr lang="mn-MN" sz="140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Үхрийн ширэнд боловсруулалт хийж, нэмүү өртөг шингэсэн эцсийн бүтээгдэхүүн үйлдвэрлэх </a:t>
                      </a:r>
                      <a:endParaRPr lang="en-US" sz="1400" dirty="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3649047527"/>
              </p:ext>
            </p:extLst>
          </p:nvPr>
        </p:nvGraphicFramePr>
        <p:xfrm>
          <a:off x="94124" y="2282228"/>
          <a:ext cx="5620875" cy="4074123"/>
        </p:xfrm>
        <a:graphic>
          <a:graphicData uri="http://schemas.openxmlformats.org/drawingml/2006/table">
            <a:tbl>
              <a:tblPr firstRow="1" bandRow="1">
                <a:tableStyleId>{2D5ABB26-0587-4C30-8999-92F81FD0307C}</a:tableStyleId>
              </a:tblPr>
              <a:tblGrid>
                <a:gridCol w="2312900">
                  <a:extLst>
                    <a:ext uri="{9D8B030D-6E8A-4147-A177-3AD203B41FA5}">
                      <a16:colId xmlns:a16="http://schemas.microsoft.com/office/drawing/2014/main" val="20000"/>
                    </a:ext>
                  </a:extLst>
                </a:gridCol>
                <a:gridCol w="3307975">
                  <a:extLst>
                    <a:ext uri="{9D8B030D-6E8A-4147-A177-3AD203B41FA5}">
                      <a16:colId xmlns:a16="http://schemas.microsoft.com/office/drawing/2014/main" val="20001"/>
                    </a:ext>
                  </a:extLst>
                </a:gridCol>
              </a:tblGrid>
              <a:tr h="573704">
                <a:tc>
                  <a:txBody>
                    <a:bodyPr/>
                    <a:lstStyle/>
                    <a:p>
                      <a:r>
                        <a:rPr lang="mn-MN" sz="1400" b="1" dirty="0" smtClean="0">
                          <a:solidFill>
                            <a:schemeClr val="accent1">
                              <a:lumMod val="75000"/>
                              <a:lumOff val="25000"/>
                            </a:schemeClr>
                          </a:solidFill>
                          <a:latin typeface="Times New Roman" panose="02020603050405020304" pitchFamily="18" charset="0"/>
                          <a:cs typeface="Times New Roman" panose="02020603050405020304" pitchFamily="18" charset="0"/>
                        </a:rPr>
                        <a:t>Компанийн</a:t>
                      </a:r>
                      <a:r>
                        <a:rPr lang="mn-MN" sz="1400" b="1" baseline="0" dirty="0" smtClean="0">
                          <a:solidFill>
                            <a:schemeClr val="accent1">
                              <a:lumMod val="75000"/>
                              <a:lumOff val="25000"/>
                            </a:schemeClr>
                          </a:solidFill>
                          <a:latin typeface="Times New Roman" panose="02020603050405020304" pitchFamily="18" charset="0"/>
                          <a:cs typeface="Times New Roman" panose="02020603050405020304" pitchFamily="18" charset="0"/>
                        </a:rPr>
                        <a:t> албан ёсны хаяг</a:t>
                      </a:r>
                      <a:endParaRPr lang="en-US" sz="1400" b="1" dirty="0">
                        <a:solidFill>
                          <a:schemeClr val="accent1">
                            <a:lumMod val="75000"/>
                            <a:lumOff val="25000"/>
                          </a:schemeClr>
                        </a:solidFill>
                        <a:latin typeface="Times New Roman" panose="02020603050405020304" pitchFamily="18" charset="0"/>
                        <a:cs typeface="Times New Roman" panose="02020603050405020304" pitchFamily="18" charset="0"/>
                      </a:endParaRPr>
                    </a:p>
                  </a:txBody>
                  <a:tcPr/>
                </a:tc>
                <a:tc>
                  <a:txBody>
                    <a:bodyPr/>
                    <a:lstStyle/>
                    <a:p>
                      <a:r>
                        <a:rPr lang="mn-MN" sz="140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Дархан-Уул аймаг, Дархан сум, Үйлдвэрийн район, Дархан Нэхий ХК</a:t>
                      </a:r>
                      <a:endParaRPr lang="en-US" sz="1400" dirty="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1942419">
                <a:tc>
                  <a:txBody>
                    <a:bodyPr/>
                    <a:lstStyle/>
                    <a:p>
                      <a:r>
                        <a:rPr lang="mn-MN" sz="1400" b="1" dirty="0" smtClean="0">
                          <a:solidFill>
                            <a:schemeClr val="accent1">
                              <a:lumMod val="75000"/>
                              <a:lumOff val="25000"/>
                            </a:schemeClr>
                          </a:solidFill>
                          <a:latin typeface="Times New Roman" panose="02020603050405020304" pitchFamily="18" charset="0"/>
                          <a:cs typeface="Times New Roman" panose="02020603050405020304" pitchFamily="18" charset="0"/>
                        </a:rPr>
                        <a:t>Холбоо барих</a:t>
                      </a:r>
                      <a:endParaRPr lang="en-US" sz="1400" b="1" dirty="0">
                        <a:solidFill>
                          <a:schemeClr val="accent1">
                            <a:lumMod val="75000"/>
                            <a:lumOff val="25000"/>
                          </a:schemeClr>
                        </a:solidFill>
                        <a:latin typeface="Times New Roman" panose="02020603050405020304" pitchFamily="18" charset="0"/>
                        <a:cs typeface="Times New Roman" panose="02020603050405020304" pitchFamily="18" charset="0"/>
                      </a:endParaRPr>
                    </a:p>
                  </a:txBody>
                  <a:tcPr/>
                </a:tc>
                <a:tc>
                  <a:txBody>
                    <a:bodyPr/>
                    <a:lstStyle/>
                    <a:p>
                      <a:r>
                        <a:rPr lang="mn-MN" sz="140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Шуудангийн хаяг: Дархан-213800</a:t>
                      </a:r>
                    </a:p>
                    <a:p>
                      <a:r>
                        <a:rPr lang="mn-MN" sz="140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Шуудангийн хайрцаг: 901,</a:t>
                      </a:r>
                      <a:r>
                        <a:rPr lang="mn-MN" sz="1400" baseline="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 Дархан Нэхий</a:t>
                      </a:r>
                    </a:p>
                    <a:p>
                      <a:r>
                        <a:rPr lang="mn-MN" sz="1400" baseline="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Утас: </a:t>
                      </a:r>
                      <a:r>
                        <a:rPr lang="en-US" sz="1400" baseline="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(976)-70378499</a:t>
                      </a:r>
                    </a:p>
                    <a:p>
                      <a:r>
                        <a:rPr lang="mn-MN" sz="1400" baseline="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Факс: </a:t>
                      </a:r>
                      <a:r>
                        <a:rPr lang="en-US" sz="1400" baseline="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(976)-70373149</a:t>
                      </a:r>
                    </a:p>
                    <a:p>
                      <a:r>
                        <a:rPr lang="mn-MN" sz="1400" baseline="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И-мэйл: </a:t>
                      </a:r>
                      <a:r>
                        <a:rPr lang="en-US" sz="1400" baseline="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hlinkClick r:id="rId4"/>
                        </a:rPr>
                        <a:t>Info@nekhii.mn</a:t>
                      </a:r>
                      <a:endParaRPr lang="en-US" sz="1400" baseline="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endParaRPr>
                    </a:p>
                    <a:p>
                      <a:r>
                        <a:rPr lang="mn-MN" sz="1400" baseline="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Веб хуудас: </a:t>
                      </a:r>
                      <a:r>
                        <a:rPr lang="en-US" sz="1400" baseline="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hlinkClick r:id="rId5"/>
                        </a:rPr>
                        <a:t>www.nekhii.mn</a:t>
                      </a:r>
                      <a:endParaRPr lang="en-US" sz="1400" baseline="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endParaRPr>
                    </a:p>
                    <a:p>
                      <a:r>
                        <a:rPr lang="mn-MN" sz="1400" baseline="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Фэйбүүк: </a:t>
                      </a:r>
                      <a:r>
                        <a:rPr lang="en-US" sz="1400" baseline="0" dirty="0" err="1"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DarkhanNekhii</a:t>
                      </a:r>
                      <a:endParaRPr lang="en-US" sz="1400" baseline="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573704">
                <a:tc>
                  <a:txBody>
                    <a:bodyPr/>
                    <a:lstStyle/>
                    <a:p>
                      <a:r>
                        <a:rPr lang="mn-MN" sz="1400" b="1" dirty="0" smtClean="0">
                          <a:solidFill>
                            <a:schemeClr val="accent1">
                              <a:lumMod val="75000"/>
                              <a:lumOff val="25000"/>
                            </a:schemeClr>
                          </a:solidFill>
                          <a:latin typeface="Times New Roman" panose="02020603050405020304" pitchFamily="18" charset="0"/>
                          <a:cs typeface="Times New Roman" panose="02020603050405020304" pitchFamily="18" charset="0"/>
                        </a:rPr>
                        <a:t>Компанийн</a:t>
                      </a:r>
                      <a:r>
                        <a:rPr lang="mn-MN" sz="1400" b="1" baseline="0" dirty="0" smtClean="0">
                          <a:solidFill>
                            <a:schemeClr val="accent1">
                              <a:lumMod val="75000"/>
                              <a:lumOff val="25000"/>
                            </a:schemeClr>
                          </a:solidFill>
                          <a:latin typeface="Times New Roman" panose="02020603050405020304" pitchFamily="18" charset="0"/>
                          <a:cs typeface="Times New Roman" panose="02020603050405020304" pitchFamily="18" charset="0"/>
                        </a:rPr>
                        <a:t> удирдлага</a:t>
                      </a:r>
                      <a:endParaRPr lang="en-US" sz="1400" b="1" dirty="0">
                        <a:solidFill>
                          <a:schemeClr val="accent1">
                            <a:lumMod val="75000"/>
                            <a:lumOff val="25000"/>
                          </a:schemeClr>
                        </a:solidFill>
                        <a:latin typeface="Times New Roman" panose="02020603050405020304" pitchFamily="18" charset="0"/>
                        <a:cs typeface="Times New Roman" panose="02020603050405020304" pitchFamily="18" charset="0"/>
                      </a:endParaRPr>
                    </a:p>
                  </a:txBody>
                  <a:tcPr/>
                </a:tc>
                <a:tc>
                  <a:txBody>
                    <a:bodyPr/>
                    <a:lstStyle/>
                    <a:p>
                      <a:r>
                        <a:rPr lang="mn-MN" sz="1400" baseline="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ТУЗ-ын дарга: Р.Сүмбэнхүү</a:t>
                      </a:r>
                    </a:p>
                    <a:p>
                      <a:r>
                        <a:rPr lang="mn-MN" sz="1400" baseline="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Ерөнхий захирал: Э.Батсайхан</a:t>
                      </a:r>
                      <a:endParaRPr lang="en-US" sz="1400" baseline="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573704">
                <a:tc>
                  <a:txBody>
                    <a:bodyPr/>
                    <a:lstStyle/>
                    <a:p>
                      <a:r>
                        <a:rPr lang="mn-MN" sz="1400" b="1" dirty="0" smtClean="0">
                          <a:solidFill>
                            <a:schemeClr val="accent1">
                              <a:lumMod val="75000"/>
                              <a:lumOff val="25000"/>
                            </a:schemeClr>
                          </a:solidFill>
                          <a:latin typeface="Times New Roman" panose="02020603050405020304" pitchFamily="18" charset="0"/>
                          <a:cs typeface="Times New Roman" panose="02020603050405020304" pitchFamily="18" charset="0"/>
                        </a:rPr>
                        <a:t>Үүсгэн байгуулагдсан огноо</a:t>
                      </a:r>
                      <a:endParaRPr lang="en-US" sz="1400" b="1" dirty="0">
                        <a:solidFill>
                          <a:schemeClr val="accent1">
                            <a:lumMod val="75000"/>
                            <a:lumOff val="25000"/>
                          </a:schemeClr>
                        </a:solidFill>
                        <a:latin typeface="Times New Roman" panose="02020603050405020304" pitchFamily="18" charset="0"/>
                        <a:cs typeface="Times New Roman" panose="02020603050405020304" pitchFamily="18" charset="0"/>
                      </a:endParaRPr>
                    </a:p>
                  </a:txBody>
                  <a:tcPr/>
                </a:tc>
                <a:tc>
                  <a:txBody>
                    <a:bodyPr/>
                    <a:lstStyle/>
                    <a:p>
                      <a:r>
                        <a:rPr lang="mn-MN" sz="1400" baseline="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1972 он</a:t>
                      </a:r>
                      <a:endParaRPr lang="en-US" sz="1400" baseline="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410592">
                <a:tc>
                  <a:txBody>
                    <a:bodyPr/>
                    <a:lstStyle/>
                    <a:p>
                      <a:r>
                        <a:rPr lang="mn-MN" sz="1400" b="1" dirty="0" smtClean="0">
                          <a:solidFill>
                            <a:schemeClr val="accent1">
                              <a:lumMod val="75000"/>
                              <a:lumOff val="25000"/>
                            </a:schemeClr>
                          </a:solidFill>
                          <a:latin typeface="Times New Roman" panose="02020603050405020304" pitchFamily="18" charset="0"/>
                          <a:cs typeface="Times New Roman" panose="02020603050405020304" pitchFamily="18" charset="0"/>
                        </a:rPr>
                        <a:t>Ажилчдын тоо</a:t>
                      </a:r>
                      <a:endParaRPr lang="en-US" sz="1400" b="1" dirty="0">
                        <a:solidFill>
                          <a:schemeClr val="accent1">
                            <a:lumMod val="75000"/>
                            <a:lumOff val="25000"/>
                          </a:schemeClr>
                        </a:solidFill>
                        <a:latin typeface="Times New Roman" panose="02020603050405020304" pitchFamily="18" charset="0"/>
                        <a:cs typeface="Times New Roman" panose="02020603050405020304" pitchFamily="18" charset="0"/>
                      </a:endParaRPr>
                    </a:p>
                  </a:txBody>
                  <a:tcPr/>
                </a:tc>
                <a:tc>
                  <a:txBody>
                    <a:bodyPr/>
                    <a:lstStyle/>
                    <a:p>
                      <a:r>
                        <a:rPr lang="mn-MN" sz="1400" baseline="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450</a:t>
                      </a:r>
                      <a:endParaRPr lang="en-US" sz="1400" baseline="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72005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BE11BF-33A5-4653-A144-CCCBACF58C30}"/>
              </a:ext>
            </a:extLst>
          </p:cNvPr>
          <p:cNvSpPr>
            <a:spLocks noGrp="1"/>
          </p:cNvSpPr>
          <p:nvPr>
            <p:ph type="title"/>
          </p:nvPr>
        </p:nvSpPr>
        <p:spPr>
          <a:xfrm>
            <a:off x="5170615" y="219027"/>
            <a:ext cx="7342622" cy="1215566"/>
          </a:xfrm>
        </p:spPr>
        <p:txBody>
          <a:bodyPr>
            <a:normAutofit/>
          </a:bodyPr>
          <a:lstStyle/>
          <a:p>
            <a:pPr algn="ctr"/>
            <a:r>
              <a:rPr lang="en-US" sz="2800" dirty="0">
                <a:solidFill>
                  <a:schemeClr val="bg1"/>
                </a:solidFill>
                <a:latin typeface="Times New Roman" panose="02020603050405020304" pitchFamily="18" charset="0"/>
                <a:cs typeface="Times New Roman" panose="02020603050405020304" pitchFamily="18" charset="0"/>
              </a:rPr>
              <a:t>КОМПАНИЙН ЕРӨНХИЙ ТАНИЛЦУУЛГА</a:t>
            </a:r>
          </a:p>
        </p:txBody>
      </p:sp>
      <p:pic>
        <p:nvPicPr>
          <p:cNvPr id="13" name="Picture Placeholder 12">
            <a:extLst>
              <a:ext uri="{FF2B5EF4-FFF2-40B4-BE49-F238E27FC236}">
                <a16:creationId xmlns:a16="http://schemas.microsoft.com/office/drawing/2014/main" id="{066FE296-3466-420F-AD6C-D3A37B973B7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6760234" y="3100298"/>
            <a:ext cx="5431766" cy="3621177"/>
          </a:xfr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3</a:t>
            </a:fld>
            <a:endParaRPr lang="en-IN"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cxnSp>
        <p:nvCxnSpPr>
          <p:cNvPr id="14" name="Straight Connector 13"/>
          <p:cNvCxnSpPr/>
          <p:nvPr/>
        </p:nvCxnSpPr>
        <p:spPr>
          <a:xfrm>
            <a:off x="2366682" y="1667435"/>
            <a:ext cx="29249" cy="468891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5" name="Table 14"/>
          <p:cNvGraphicFramePr>
            <a:graphicFrameLocks noGrp="1"/>
          </p:cNvGraphicFramePr>
          <p:nvPr>
            <p:extLst>
              <p:ext uri="{D42A27DB-BD31-4B8C-83A1-F6EECF244321}">
                <p14:modId xmlns:p14="http://schemas.microsoft.com/office/powerpoint/2010/main" val="3245416445"/>
              </p:ext>
            </p:extLst>
          </p:nvPr>
        </p:nvGraphicFramePr>
        <p:xfrm>
          <a:off x="411771" y="1522471"/>
          <a:ext cx="6845371" cy="5199004"/>
        </p:xfrm>
        <a:graphic>
          <a:graphicData uri="http://schemas.openxmlformats.org/drawingml/2006/table">
            <a:tbl>
              <a:tblPr firstRow="1" bandRow="1">
                <a:tableStyleId>{2D5ABB26-0587-4C30-8999-92F81FD0307C}</a:tableStyleId>
              </a:tblPr>
              <a:tblGrid>
                <a:gridCol w="2272882">
                  <a:extLst>
                    <a:ext uri="{9D8B030D-6E8A-4147-A177-3AD203B41FA5}">
                      <a16:colId xmlns:a16="http://schemas.microsoft.com/office/drawing/2014/main" val="20000"/>
                    </a:ext>
                  </a:extLst>
                </a:gridCol>
                <a:gridCol w="4572489">
                  <a:extLst>
                    <a:ext uri="{9D8B030D-6E8A-4147-A177-3AD203B41FA5}">
                      <a16:colId xmlns:a16="http://schemas.microsoft.com/office/drawing/2014/main" val="20001"/>
                    </a:ext>
                  </a:extLst>
                </a:gridCol>
              </a:tblGrid>
              <a:tr h="5199004">
                <a:tc>
                  <a:txBody>
                    <a:bodyPr/>
                    <a:lstStyle/>
                    <a:p>
                      <a:r>
                        <a:rPr lang="mn-MN" sz="1400" b="1" dirty="0" smtClean="0">
                          <a:solidFill>
                            <a:schemeClr val="accent1">
                              <a:lumMod val="75000"/>
                              <a:lumOff val="25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Хүчин чадал /жилд/</a:t>
                      </a:r>
                      <a:endParaRPr lang="en-US" sz="1400" b="1" dirty="0">
                        <a:solidFill>
                          <a:schemeClr val="accent1">
                            <a:lumMod val="75000"/>
                            <a:lumOff val="25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endParaRPr>
                    </a:p>
                  </a:txBody>
                  <a:tcPr anchor="ctr"/>
                </a:tc>
                <a:tc>
                  <a:txBody>
                    <a:bodyPr/>
                    <a:lstStyle/>
                    <a:p>
                      <a:pPr marL="285750" indent="-285750">
                        <a:buFont typeface="Arial" panose="020B0604020202020204" pitchFamily="34" charset="0"/>
                        <a:buChar char="•"/>
                      </a:pP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Бодын</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шир</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боловсруулах</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үйлдвэр</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хоногт</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1000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ширхэг</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буюу</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жилд</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300 000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ширхэг</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бодын</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арьс</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боловсруулж</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хөх</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шир</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краст</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гутал</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цүнхний</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гүйцээн</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боловсруулсан</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арьс</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хуулдсан</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арьсууд</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үйлдвэрлэдэг</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a:t>
                      </a:r>
                    </a:p>
                    <a:p>
                      <a:pPr marL="285750" indent="-285750">
                        <a:buFont typeface="Arial" panose="020B0604020202020204" pitchFamily="34" charset="0"/>
                        <a:buChar char="•"/>
                      </a:pP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Богийн</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арьс</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боловсруулах</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үйлдвэр</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хоногт</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5000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ширхэг</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буюу</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жилд</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1,5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сая</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хонь</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ямааны</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арьс</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боловсруулж</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хувцасны</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үслэг</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нэхий</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савхи</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үйлдвэрлэдэг</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p>
                    <a:p>
                      <a:pPr marL="285750" indent="-285750">
                        <a:buFont typeface="Arial" panose="020B0604020202020204" pitchFamily="34" charset="0"/>
                        <a:buChar char="•"/>
                      </a:pP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Жижиг</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арьс</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боловсруулах</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үйлдвэр</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жилдээ</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200 000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ширхэг</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хурга</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ишиг</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туулай</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болон</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ангийн</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арьс</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боловсруулж</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зах</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дотор</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шубны</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арьс</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үйлдвэрлэдэг</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p>
                    <a:p>
                      <a:pPr marL="285750" indent="-285750">
                        <a:buFont typeface="Arial" panose="020B0604020202020204" pitchFamily="34" charset="0"/>
                        <a:buChar char="•"/>
                      </a:pP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Оёдлын</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үйлдвэр</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жилд</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0,5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сая</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ширхэг</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нэхий</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болон</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савхин</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хувцас</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бүтээгдэхүүн</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үйлдвэрлэдэг</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p>
                    <a:p>
                      <a:pPr marL="285750" indent="-285750">
                        <a:buFont typeface="Arial" panose="020B0604020202020204" pitchFamily="34" charset="0"/>
                        <a:buChar char="•"/>
                      </a:pP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Гутлын</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үйлдвэр</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жилд</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0 ,5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сая</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хос</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өвөл</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хавар</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намар</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зуны</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гутал</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үйлдвэрлэдэг</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p>
                    <a:p>
                      <a:pPr marL="285750" indent="-285750">
                        <a:buFont typeface="Arial" panose="020B0604020202020204" pitchFamily="34" charset="0"/>
                        <a:buChar char="•"/>
                      </a:pP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Ажлын</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гутал</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сард</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7000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ширхэгийг</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үйлдвэрлэдэг</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p>
                    <a:p>
                      <a:pPr marL="285750" indent="-285750">
                        <a:buFont typeface="Arial" panose="020B0604020202020204" pitchFamily="34" charset="0"/>
                        <a:buChar char="•"/>
                      </a:pP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Ажлын</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хувцас</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сард</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2500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ширхэгийг</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үйлдвэрлэдэг</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p>
                    <a:p>
                      <a:pPr marL="285750" indent="-285750">
                        <a:buFont typeface="Arial" panose="020B0604020202020204" pitchFamily="34" charset="0"/>
                        <a:buChar char="•"/>
                      </a:pP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Цүнх</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сард</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1000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ширхэгийг</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тус</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тус</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үйлдвэрлэж</a:t>
                      </a:r>
                      <a:r>
                        <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a:t>
                      </a:r>
                      <a:r>
                        <a:rPr lang="en-US" sz="1400" kern="1200" dirty="0" err="1"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байна</a:t>
                      </a:r>
                      <a:endParaRPr lang="en-US" sz="1400" kern="120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endParaRPr>
                    </a:p>
                    <a:p>
                      <a:endParaRPr lang="en-US" sz="1400" baseline="0" dirty="0" smtClean="0">
                        <a:solidFill>
                          <a:schemeClr val="tx1"/>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bl>
          </a:graphicData>
        </a:graphic>
      </p:graphicFrame>
      <p:grpSp>
        <p:nvGrpSpPr>
          <p:cNvPr id="3" name="Group 2"/>
          <p:cNvGrpSpPr/>
          <p:nvPr/>
        </p:nvGrpSpPr>
        <p:grpSpPr>
          <a:xfrm>
            <a:off x="0" y="26897"/>
            <a:ext cx="7772400" cy="638175"/>
            <a:chOff x="0" y="26897"/>
            <a:chExt cx="7772400" cy="638175"/>
          </a:xfrm>
        </p:grpSpPr>
        <p:pic>
          <p:nvPicPr>
            <p:cNvPr id="2049" name="Picture 4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6897"/>
              <a:ext cx="7772400" cy="6381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
            <p:cNvSpPr>
              <a:spLocks noChangeArrowheads="1"/>
            </p:cNvSpPr>
            <p:nvPr/>
          </p:nvSpPr>
          <p:spPr bwMode="auto">
            <a:xfrm>
              <a:off x="841188" y="219027"/>
              <a:ext cx="409118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ҮЙЛ АЖИЛЛАГААНЫ ТАЙЛАН 2018 / </a:t>
              </a:r>
              <a:r>
                <a:rPr kumimoji="0" lang="mn-MN" altLang="en-US" sz="1050" b="1" i="0" u="none" strike="noStrike" cap="none" normalizeH="0" baseline="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ЭХНИЙ ХАГАС</a:t>
              </a:r>
              <a:r>
                <a:rPr kumimoji="0" lang="mn-MN" altLang="en-US" sz="1050" b="1" i="0" u="none" strike="noStrike" cap="none" normalizeH="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 ЖИЛ</a:t>
              </a:r>
              <a:endPar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881004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Placeholder 58">
            <a:extLst>
              <a:ext uri="{FF2B5EF4-FFF2-40B4-BE49-F238E27FC236}">
                <a16:creationId xmlns:a16="http://schemas.microsoft.com/office/drawing/2014/main" id="{3FCCC668-2247-4814-9CC5-9C5D4B447AA3}"/>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6170177" y="2138272"/>
            <a:ext cx="6021821" cy="4719727"/>
          </a:xfrm>
        </p:spPr>
      </p:pic>
      <p:sp>
        <p:nvSpPr>
          <p:cNvPr id="35" name="Footer Placeholder 34">
            <a:extLst>
              <a:ext uri="{FF2B5EF4-FFF2-40B4-BE49-F238E27FC236}">
                <a16:creationId xmlns:a16="http://schemas.microsoft.com/office/drawing/2014/main" id="{6390A22B-EC07-E942-A46F-F36FDD7FDB9D}"/>
              </a:ext>
            </a:extLst>
          </p:cNvPr>
          <p:cNvSpPr>
            <a:spLocks noGrp="1"/>
          </p:cNvSpPr>
          <p:nvPr>
            <p:ph type="ftr" sz="quarter" idx="15"/>
          </p:nvPr>
        </p:nvSpPr>
        <p:spPr/>
        <p:txBody>
          <a:bodyPr/>
          <a:lstStyle/>
          <a:p>
            <a:r>
              <a:rPr lang="en-IN" dirty="0"/>
              <a:t>Add a footer</a:t>
            </a:r>
          </a:p>
        </p:txBody>
      </p:sp>
      <p:sp>
        <p:nvSpPr>
          <p:cNvPr id="10" name="Slide Number Placeholder 9">
            <a:extLst>
              <a:ext uri="{FF2B5EF4-FFF2-40B4-BE49-F238E27FC236}">
                <a16:creationId xmlns:a16="http://schemas.microsoft.com/office/drawing/2014/main" id="{A267D224-5586-43DC-82CA-8605E158298B}"/>
              </a:ext>
            </a:extLst>
          </p:cNvPr>
          <p:cNvSpPr>
            <a:spLocks noGrp="1"/>
          </p:cNvSpPr>
          <p:nvPr>
            <p:ph type="sldNum" sz="quarter" idx="16"/>
          </p:nvPr>
        </p:nvSpPr>
        <p:spPr/>
        <p:txBody>
          <a:bodyPr/>
          <a:lstStyle/>
          <a:p>
            <a:fld id="{8699F50C-BE38-4BD0-BA84-9B090E1F2B9B}" type="slidenum">
              <a:rPr lang="en-IN" smtClean="0"/>
              <a:pPr/>
              <a:t>4</a:t>
            </a:fld>
            <a:endParaRPr lang="en-IN" dirty="0"/>
          </a:p>
        </p:txBody>
      </p:sp>
      <p:grpSp>
        <p:nvGrpSpPr>
          <p:cNvPr id="9" name="Group 8"/>
          <p:cNvGrpSpPr/>
          <p:nvPr/>
        </p:nvGrpSpPr>
        <p:grpSpPr>
          <a:xfrm>
            <a:off x="0" y="26897"/>
            <a:ext cx="7772400" cy="638175"/>
            <a:chOff x="0" y="26897"/>
            <a:chExt cx="7772400" cy="638175"/>
          </a:xfrm>
        </p:grpSpPr>
        <p:pic>
          <p:nvPicPr>
            <p:cNvPr id="11" name="Picture 4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6897"/>
              <a:ext cx="7772400" cy="63817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841188" y="219027"/>
              <a:ext cx="409118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ҮЙЛ АЖИЛЛАГААНЫ ТАЙЛАН 2018 / </a:t>
              </a:r>
              <a:r>
                <a:rPr kumimoji="0" lang="mn-MN" altLang="en-US" sz="1050" b="1" i="0" u="none" strike="noStrike" cap="none" normalizeH="0" baseline="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ЭХНИЙ ХАГАС</a:t>
              </a:r>
              <a:r>
                <a:rPr kumimoji="0" lang="mn-MN" altLang="en-US" sz="1050" b="1" i="0" u="none" strike="noStrike" cap="none" normalizeH="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 ЖИЛ</a:t>
              </a:r>
              <a:endPar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graphicFrame>
        <p:nvGraphicFramePr>
          <p:cNvPr id="7" name="Diagram 6"/>
          <p:cNvGraphicFramePr/>
          <p:nvPr>
            <p:extLst>
              <p:ext uri="{D42A27DB-BD31-4B8C-83A1-F6EECF244321}">
                <p14:modId xmlns:p14="http://schemas.microsoft.com/office/powerpoint/2010/main" val="3735477877"/>
              </p:ext>
            </p:extLst>
          </p:nvPr>
        </p:nvGraphicFramePr>
        <p:xfrm>
          <a:off x="479503" y="665073"/>
          <a:ext cx="11425839" cy="58808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90942" y="261254"/>
            <a:ext cx="914400" cy="914400"/>
          </a:xfrm>
          <a:prstGeom prst="rect">
            <a:avLst/>
          </a:prstGeom>
        </p:spPr>
      </p:pic>
    </p:spTree>
    <p:extLst>
      <p:ext uri="{BB962C8B-B14F-4D97-AF65-F5344CB8AC3E}">
        <p14:creationId xmlns:p14="http://schemas.microsoft.com/office/powerpoint/2010/main" val="3205466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IN" smtClean="0"/>
              <a:pPr/>
              <a:t>5</a:t>
            </a:fld>
            <a:endParaRPr lang="en-IN" dirty="0"/>
          </a:p>
        </p:txBody>
      </p:sp>
      <p:sp>
        <p:nvSpPr>
          <p:cNvPr id="11" name="Rounded Rectangle 10"/>
          <p:cNvSpPr/>
          <p:nvPr/>
        </p:nvSpPr>
        <p:spPr>
          <a:xfrm>
            <a:off x="338530" y="757011"/>
            <a:ext cx="11548668" cy="596446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endParaRPr lang="en-US" sz="1300" b="1" dirty="0" smtClean="0">
              <a:solidFill>
                <a:srgbClr val="0937C9"/>
              </a:solidFill>
              <a:latin typeface="Times New Roman" panose="02020603050405020304" pitchFamily="18" charset="0"/>
              <a:cs typeface="Times New Roman" panose="02020603050405020304" pitchFamily="18" charset="0"/>
            </a:endParaRPr>
          </a:p>
          <a:p>
            <a:pPr algn="just"/>
            <a:endParaRPr lang="en-US" sz="1300" b="1" dirty="0">
              <a:solidFill>
                <a:srgbClr val="0937C9"/>
              </a:solidFill>
              <a:latin typeface="Times New Roman" panose="02020603050405020304" pitchFamily="18" charset="0"/>
              <a:cs typeface="Times New Roman" panose="02020603050405020304" pitchFamily="18" charset="0"/>
            </a:endParaRPr>
          </a:p>
          <a:p>
            <a:pPr algn="just"/>
            <a:endParaRPr lang="en-US" sz="1300" b="1" dirty="0" smtClean="0">
              <a:solidFill>
                <a:srgbClr val="0937C9"/>
              </a:solidFill>
              <a:latin typeface="Times New Roman" panose="02020603050405020304" pitchFamily="18" charset="0"/>
              <a:cs typeface="Times New Roman" panose="02020603050405020304" pitchFamily="18" charset="0"/>
            </a:endParaRPr>
          </a:p>
          <a:p>
            <a:pPr algn="just"/>
            <a:r>
              <a:rPr lang="en-US" sz="1300" b="1" dirty="0" smtClean="0">
                <a:solidFill>
                  <a:srgbClr val="0937C9"/>
                </a:solidFill>
                <a:latin typeface="Times New Roman" panose="02020603050405020304" pitchFamily="18" charset="0"/>
                <a:cs typeface="Times New Roman" panose="02020603050405020304" pitchFamily="18" charset="0"/>
              </a:rPr>
              <a:t>БРЭНДИНГ </a:t>
            </a:r>
            <a:r>
              <a:rPr lang="en-US" sz="1300" b="1" dirty="0">
                <a:solidFill>
                  <a:srgbClr val="0937C9"/>
                </a:solidFill>
                <a:latin typeface="Times New Roman" panose="02020603050405020304" pitchFamily="18" charset="0"/>
                <a:cs typeface="Times New Roman" panose="02020603050405020304" pitchFamily="18" charset="0"/>
              </a:rPr>
              <a:t>ХӨГЖҮҮЛЭЛТ</a:t>
            </a:r>
          </a:p>
          <a:p>
            <a:pPr algn="just"/>
            <a:r>
              <a:rPr lang="en-US" sz="13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300" dirty="0" err="1" smtClean="0">
                <a:solidFill>
                  <a:schemeClr val="tx1">
                    <a:lumMod val="50000"/>
                  </a:schemeClr>
                </a:solidFill>
                <a:latin typeface="Times New Roman" panose="02020603050405020304" pitchFamily="18" charset="0"/>
                <a:cs typeface="Times New Roman" panose="02020603050405020304" pitchFamily="18" charset="0"/>
              </a:rPr>
              <a:t>Цаашид</a:t>
            </a:r>
            <a:r>
              <a:rPr lang="en-US" sz="1300" dirty="0" smtClean="0">
                <a:solidFill>
                  <a:schemeClr val="tx1">
                    <a:lumMod val="50000"/>
                  </a:schemeClr>
                </a:solidFill>
                <a:latin typeface="Times New Roman" panose="02020603050405020304" pitchFamily="18" charset="0"/>
                <a:cs typeface="Times New Roman" panose="02020603050405020304" pitchFamily="18" charset="0"/>
              </a:rPr>
              <a:t> </a:t>
            </a:r>
            <a:r>
              <a:rPr lang="mn-MN" sz="1300" dirty="0">
                <a:solidFill>
                  <a:schemeClr val="tx1">
                    <a:lumMod val="50000"/>
                  </a:schemeClr>
                </a:solidFill>
                <a:latin typeface="Times New Roman" panose="02020603050405020304" pitchFamily="18" charset="0"/>
                <a:cs typeface="Times New Roman" panose="02020603050405020304" pitchFamily="18" charset="0"/>
              </a:rPr>
              <a:t>НЭХИЙ</a:t>
            </a:r>
            <a:r>
              <a:rPr lang="en-US" sz="1300" dirty="0">
                <a:solidFill>
                  <a:schemeClr val="tx1">
                    <a:lumMod val="50000"/>
                  </a:schemeClr>
                </a:solidFill>
                <a:latin typeface="Times New Roman" panose="02020603050405020304" pitchFamily="18" charset="0"/>
                <a:cs typeface="Times New Roman" panose="02020603050405020304" pitchFamily="18" charset="0"/>
              </a:rPr>
              <a:t> </a:t>
            </a:r>
            <a:r>
              <a:rPr lang="en-US" sz="1300" dirty="0" err="1">
                <a:solidFill>
                  <a:schemeClr val="tx1">
                    <a:lumMod val="50000"/>
                  </a:schemeClr>
                </a:solidFill>
                <a:latin typeface="Times New Roman" panose="02020603050405020304" pitchFamily="18" charset="0"/>
                <a:cs typeface="Times New Roman" panose="02020603050405020304" pitchFamily="18" charset="0"/>
              </a:rPr>
              <a:t>болон</a:t>
            </a:r>
            <a:r>
              <a:rPr lang="en-US" sz="1300" dirty="0">
                <a:solidFill>
                  <a:schemeClr val="tx1">
                    <a:lumMod val="50000"/>
                  </a:schemeClr>
                </a:solidFill>
                <a:latin typeface="Times New Roman" panose="02020603050405020304" pitchFamily="18" charset="0"/>
                <a:cs typeface="Times New Roman" panose="02020603050405020304" pitchFamily="18" charset="0"/>
              </a:rPr>
              <a:t> YAK </a:t>
            </a:r>
            <a:r>
              <a:rPr lang="en-US" sz="1300" dirty="0" err="1">
                <a:solidFill>
                  <a:schemeClr val="tx1">
                    <a:lumMod val="50000"/>
                  </a:schemeClr>
                </a:solidFill>
                <a:latin typeface="Times New Roman" panose="02020603050405020304" pitchFamily="18" charset="0"/>
                <a:cs typeface="Times New Roman" panose="02020603050405020304" pitchFamily="18" charset="0"/>
              </a:rPr>
              <a:t>брэндийг</a:t>
            </a:r>
            <a:r>
              <a:rPr lang="en-US" sz="1300" dirty="0">
                <a:solidFill>
                  <a:schemeClr val="tx1">
                    <a:lumMod val="50000"/>
                  </a:schemeClr>
                </a:solidFill>
                <a:latin typeface="Times New Roman" panose="02020603050405020304" pitchFamily="18" charset="0"/>
                <a:cs typeface="Times New Roman" panose="02020603050405020304" pitchFamily="18" charset="0"/>
              </a:rPr>
              <a:t> </a:t>
            </a:r>
            <a:r>
              <a:rPr lang="en-US" sz="1300" dirty="0" err="1">
                <a:solidFill>
                  <a:schemeClr val="tx1">
                    <a:lumMod val="50000"/>
                  </a:schemeClr>
                </a:solidFill>
                <a:latin typeface="Times New Roman" panose="02020603050405020304" pitchFamily="18" charset="0"/>
                <a:cs typeface="Times New Roman" panose="02020603050405020304" pitchFamily="18" charset="0"/>
              </a:rPr>
              <a:t>зорилтот</a:t>
            </a:r>
            <a:r>
              <a:rPr lang="en-US" sz="1300" dirty="0">
                <a:solidFill>
                  <a:schemeClr val="tx1">
                    <a:lumMod val="50000"/>
                  </a:schemeClr>
                </a:solidFill>
                <a:latin typeface="Times New Roman" panose="02020603050405020304" pitchFamily="18" charset="0"/>
                <a:cs typeface="Times New Roman" panose="02020603050405020304" pitchFamily="18" charset="0"/>
              </a:rPr>
              <a:t> </a:t>
            </a:r>
            <a:r>
              <a:rPr lang="en-US" sz="1300" dirty="0" err="1">
                <a:solidFill>
                  <a:schemeClr val="tx1">
                    <a:lumMod val="50000"/>
                  </a:schemeClr>
                </a:solidFill>
                <a:latin typeface="Times New Roman" panose="02020603050405020304" pitchFamily="18" charset="0"/>
                <a:cs typeface="Times New Roman" panose="02020603050405020304" pitchFamily="18" charset="0"/>
              </a:rPr>
              <a:t>зах</a:t>
            </a:r>
            <a:r>
              <a:rPr lang="en-US" sz="1300" dirty="0">
                <a:solidFill>
                  <a:schemeClr val="tx1">
                    <a:lumMod val="50000"/>
                  </a:schemeClr>
                </a:solidFill>
                <a:latin typeface="Times New Roman" panose="02020603050405020304" pitchFamily="18" charset="0"/>
                <a:cs typeface="Times New Roman" panose="02020603050405020304" pitchFamily="18" charset="0"/>
              </a:rPr>
              <a:t> </a:t>
            </a:r>
            <a:r>
              <a:rPr lang="en-US" sz="1300" dirty="0" err="1">
                <a:solidFill>
                  <a:schemeClr val="tx1">
                    <a:lumMod val="50000"/>
                  </a:schemeClr>
                </a:solidFill>
                <a:latin typeface="Times New Roman" panose="02020603050405020304" pitchFamily="18" charset="0"/>
                <a:cs typeface="Times New Roman" panose="02020603050405020304" pitchFamily="18" charset="0"/>
              </a:rPr>
              <a:t>зээлд</a:t>
            </a:r>
            <a:r>
              <a:rPr lang="en-US" sz="1300" dirty="0">
                <a:solidFill>
                  <a:schemeClr val="tx1">
                    <a:lumMod val="50000"/>
                  </a:schemeClr>
                </a:solidFill>
                <a:latin typeface="Times New Roman" panose="02020603050405020304" pitchFamily="18" charset="0"/>
                <a:cs typeface="Times New Roman" panose="02020603050405020304" pitchFamily="18" charset="0"/>
              </a:rPr>
              <a:t>, </a:t>
            </a:r>
            <a:r>
              <a:rPr lang="en-US" sz="1300" dirty="0" err="1">
                <a:solidFill>
                  <a:schemeClr val="tx1">
                    <a:lumMod val="50000"/>
                  </a:schemeClr>
                </a:solidFill>
                <a:latin typeface="Times New Roman" panose="02020603050405020304" pitchFamily="18" charset="0"/>
                <a:cs typeface="Times New Roman" panose="02020603050405020304" pitchFamily="18" charset="0"/>
              </a:rPr>
              <a:t>загвар</a:t>
            </a:r>
            <a:r>
              <a:rPr lang="en-US" sz="1300" dirty="0">
                <a:solidFill>
                  <a:schemeClr val="tx1">
                    <a:lumMod val="50000"/>
                  </a:schemeClr>
                </a:solidFill>
                <a:latin typeface="Times New Roman" panose="02020603050405020304" pitchFamily="18" charset="0"/>
                <a:cs typeface="Times New Roman" panose="02020603050405020304" pitchFamily="18" charset="0"/>
              </a:rPr>
              <a:t> </a:t>
            </a:r>
            <a:r>
              <a:rPr lang="en-US" sz="1300" dirty="0" err="1">
                <a:solidFill>
                  <a:schemeClr val="tx1">
                    <a:lumMod val="50000"/>
                  </a:schemeClr>
                </a:solidFill>
                <a:latin typeface="Times New Roman" panose="02020603050405020304" pitchFamily="18" charset="0"/>
                <a:cs typeface="Times New Roman" panose="02020603050405020304" pitchFamily="18" charset="0"/>
              </a:rPr>
              <a:t>дизайны</a:t>
            </a:r>
            <a:r>
              <a:rPr lang="en-US" sz="1300" dirty="0">
                <a:solidFill>
                  <a:schemeClr val="tx1">
                    <a:lumMod val="50000"/>
                  </a:schemeClr>
                </a:solidFill>
                <a:latin typeface="Times New Roman" panose="02020603050405020304" pitchFamily="18" charset="0"/>
                <a:cs typeface="Times New Roman" panose="02020603050405020304" pitchFamily="18" charset="0"/>
              </a:rPr>
              <a:t> </a:t>
            </a:r>
            <a:r>
              <a:rPr lang="en-US" sz="1300" dirty="0" err="1">
                <a:solidFill>
                  <a:schemeClr val="tx1">
                    <a:lumMod val="50000"/>
                  </a:schemeClr>
                </a:solidFill>
                <a:latin typeface="Times New Roman" panose="02020603050405020304" pitchFamily="18" charset="0"/>
                <a:cs typeface="Times New Roman" panose="02020603050405020304" pitchFamily="18" charset="0"/>
              </a:rPr>
              <a:t>өргөн</a:t>
            </a:r>
            <a:r>
              <a:rPr lang="en-US" sz="1300" dirty="0">
                <a:solidFill>
                  <a:schemeClr val="tx1">
                    <a:lumMod val="50000"/>
                  </a:schemeClr>
                </a:solidFill>
                <a:latin typeface="Times New Roman" panose="02020603050405020304" pitchFamily="18" charset="0"/>
                <a:cs typeface="Times New Roman" panose="02020603050405020304" pitchFamily="18" charset="0"/>
              </a:rPr>
              <a:t> </a:t>
            </a:r>
            <a:r>
              <a:rPr lang="en-US" sz="1300" dirty="0" err="1">
                <a:solidFill>
                  <a:schemeClr val="tx1">
                    <a:lumMod val="50000"/>
                  </a:schemeClr>
                </a:solidFill>
                <a:latin typeface="Times New Roman" panose="02020603050405020304" pitchFamily="18" charset="0"/>
                <a:cs typeface="Times New Roman" panose="02020603050405020304" pitchFamily="18" charset="0"/>
              </a:rPr>
              <a:t>сонголттой</a:t>
            </a:r>
            <a:r>
              <a:rPr lang="en-US" sz="1300" dirty="0">
                <a:solidFill>
                  <a:schemeClr val="tx1">
                    <a:lumMod val="50000"/>
                  </a:schemeClr>
                </a:solidFill>
                <a:latin typeface="Times New Roman" panose="02020603050405020304" pitchFamily="18" charset="0"/>
                <a:cs typeface="Times New Roman" panose="02020603050405020304" pitchFamily="18" charset="0"/>
              </a:rPr>
              <a:t>, </a:t>
            </a:r>
            <a:r>
              <a:rPr lang="en-US" sz="1300" dirty="0" err="1">
                <a:solidFill>
                  <a:schemeClr val="tx1">
                    <a:lumMod val="50000"/>
                  </a:schemeClr>
                </a:solidFill>
                <a:latin typeface="Times New Roman" panose="02020603050405020304" pitchFamily="18" charset="0"/>
                <a:cs typeface="Times New Roman" panose="02020603050405020304" pitchFamily="18" charset="0"/>
              </a:rPr>
              <a:t>онцлог</a:t>
            </a:r>
            <a:r>
              <a:rPr lang="en-US" sz="1300" dirty="0">
                <a:solidFill>
                  <a:schemeClr val="tx1">
                    <a:lumMod val="50000"/>
                  </a:schemeClr>
                </a:solidFill>
                <a:latin typeface="Times New Roman" panose="02020603050405020304" pitchFamily="18" charset="0"/>
                <a:cs typeface="Times New Roman" panose="02020603050405020304" pitchFamily="18" charset="0"/>
              </a:rPr>
              <a:t> </a:t>
            </a:r>
            <a:r>
              <a:rPr lang="en-US" sz="1300" dirty="0" err="1">
                <a:solidFill>
                  <a:schemeClr val="tx1">
                    <a:lumMod val="50000"/>
                  </a:schemeClr>
                </a:solidFill>
                <a:latin typeface="Times New Roman" panose="02020603050405020304" pitchFamily="18" charset="0"/>
                <a:cs typeface="Times New Roman" panose="02020603050405020304" pitchFamily="18" charset="0"/>
              </a:rPr>
              <a:t>шийдэлтэйгээр</a:t>
            </a:r>
            <a:r>
              <a:rPr lang="en-US" sz="1300" dirty="0">
                <a:solidFill>
                  <a:schemeClr val="tx1">
                    <a:lumMod val="50000"/>
                  </a:schemeClr>
                </a:solidFill>
                <a:latin typeface="Times New Roman" panose="02020603050405020304" pitchFamily="18" charset="0"/>
                <a:cs typeface="Times New Roman" panose="02020603050405020304" pitchFamily="18" charset="0"/>
              </a:rPr>
              <a:t> </a:t>
            </a:r>
            <a:r>
              <a:rPr lang="en-US" sz="1300" dirty="0" err="1">
                <a:solidFill>
                  <a:schemeClr val="tx1">
                    <a:lumMod val="50000"/>
                  </a:schemeClr>
                </a:solidFill>
                <a:latin typeface="Times New Roman" panose="02020603050405020304" pitchFamily="18" charset="0"/>
                <a:cs typeface="Times New Roman" panose="02020603050405020304" pitchFamily="18" charset="0"/>
              </a:rPr>
              <a:t>зах</a:t>
            </a:r>
            <a:r>
              <a:rPr lang="en-US" sz="1300" dirty="0">
                <a:solidFill>
                  <a:schemeClr val="tx1">
                    <a:lumMod val="50000"/>
                  </a:schemeClr>
                </a:solidFill>
                <a:latin typeface="Times New Roman" panose="02020603050405020304" pitchFamily="18" charset="0"/>
                <a:cs typeface="Times New Roman" panose="02020603050405020304" pitchFamily="18" charset="0"/>
              </a:rPr>
              <a:t> </a:t>
            </a:r>
            <a:r>
              <a:rPr lang="en-US" sz="1300" dirty="0" err="1">
                <a:solidFill>
                  <a:schemeClr val="tx1">
                    <a:lumMod val="50000"/>
                  </a:schemeClr>
                </a:solidFill>
                <a:latin typeface="Times New Roman" panose="02020603050405020304" pitchFamily="18" charset="0"/>
                <a:cs typeface="Times New Roman" panose="02020603050405020304" pitchFamily="18" charset="0"/>
              </a:rPr>
              <a:t>зээлд</a:t>
            </a:r>
            <a:r>
              <a:rPr lang="en-US" sz="1300" dirty="0">
                <a:solidFill>
                  <a:schemeClr val="tx1">
                    <a:lumMod val="50000"/>
                  </a:schemeClr>
                </a:solidFill>
                <a:latin typeface="Times New Roman" panose="02020603050405020304" pitchFamily="18" charset="0"/>
                <a:cs typeface="Times New Roman" panose="02020603050405020304" pitchFamily="18" charset="0"/>
              </a:rPr>
              <a:t> </a:t>
            </a:r>
            <a:r>
              <a:rPr lang="en-US" sz="1300" dirty="0" err="1">
                <a:solidFill>
                  <a:schemeClr val="tx1">
                    <a:lumMod val="50000"/>
                  </a:schemeClr>
                </a:solidFill>
                <a:latin typeface="Times New Roman" panose="02020603050405020304" pitchFamily="18" charset="0"/>
                <a:cs typeface="Times New Roman" panose="02020603050405020304" pitchFamily="18" charset="0"/>
              </a:rPr>
              <a:t>нэвтрүүлж</a:t>
            </a:r>
            <a:r>
              <a:rPr lang="en-US" sz="1300" dirty="0">
                <a:solidFill>
                  <a:schemeClr val="tx1">
                    <a:lumMod val="50000"/>
                  </a:schemeClr>
                </a:solidFill>
                <a:latin typeface="Times New Roman" panose="02020603050405020304" pitchFamily="18" charset="0"/>
                <a:cs typeface="Times New Roman" panose="02020603050405020304" pitchFamily="18" charset="0"/>
              </a:rPr>
              <a:t>, </a:t>
            </a:r>
            <a:r>
              <a:rPr lang="mn-MN" sz="1300" dirty="0">
                <a:solidFill>
                  <a:schemeClr val="tx1">
                    <a:lumMod val="50000"/>
                  </a:schemeClr>
                </a:solidFill>
                <a:latin typeface="Times New Roman" panose="02020603050405020304" pitchFamily="18" charset="0"/>
                <a:cs typeface="Times New Roman" panose="02020603050405020304" pitchFamily="18" charset="0"/>
              </a:rPr>
              <a:t>байнгын хөгжүүлэлтийг эрхэмлэн ажиллана</a:t>
            </a:r>
            <a:r>
              <a:rPr lang="mn-MN" sz="1300" dirty="0" smtClean="0">
                <a:solidFill>
                  <a:schemeClr val="tx1">
                    <a:lumMod val="50000"/>
                  </a:schemeClr>
                </a:solidFill>
                <a:latin typeface="Times New Roman" panose="02020603050405020304" pitchFamily="18" charset="0"/>
                <a:cs typeface="Times New Roman" panose="02020603050405020304" pitchFamily="18" charset="0"/>
              </a:rPr>
              <a:t>.</a:t>
            </a:r>
            <a:r>
              <a:rPr lang="mn-MN" sz="1300" dirty="0">
                <a:solidFill>
                  <a:schemeClr val="tx1">
                    <a:lumMod val="50000"/>
                  </a:schemeClr>
                </a:solidFill>
                <a:latin typeface="Times New Roman" panose="02020603050405020304" pitchFamily="18" charset="0"/>
                <a:cs typeface="Times New Roman" panose="02020603050405020304" pitchFamily="18" charset="0"/>
              </a:rPr>
              <a:t> </a:t>
            </a:r>
            <a:endParaRPr lang="en-US" sz="1300" dirty="0">
              <a:solidFill>
                <a:schemeClr val="tx1">
                  <a:lumMod val="50000"/>
                </a:schemeClr>
              </a:solidFill>
              <a:latin typeface="Times New Roman" panose="02020603050405020304" pitchFamily="18" charset="0"/>
              <a:cs typeface="Times New Roman" panose="02020603050405020304" pitchFamily="18" charset="0"/>
            </a:endParaRPr>
          </a:p>
          <a:p>
            <a:pPr algn="just"/>
            <a:r>
              <a:rPr lang="en-US" sz="1300" b="1" dirty="0">
                <a:solidFill>
                  <a:srgbClr val="0937C9"/>
                </a:solidFill>
                <a:latin typeface="Times New Roman" panose="02020603050405020304" pitchFamily="18" charset="0"/>
                <a:cs typeface="Times New Roman" panose="02020603050405020304" pitchFamily="18" charset="0"/>
              </a:rPr>
              <a:t>БОРЛУУЛАЛТ</a:t>
            </a:r>
          </a:p>
          <a:p>
            <a:pPr algn="just"/>
            <a:r>
              <a:rPr lang="en-US" sz="1300" dirty="0" smtClean="0">
                <a:solidFill>
                  <a:schemeClr val="tx1">
                    <a:lumMod val="50000"/>
                  </a:schemeClr>
                </a:solidFill>
                <a:latin typeface="Times New Roman" panose="02020603050405020304" pitchFamily="18" charset="0"/>
                <a:cs typeface="Times New Roman" panose="02020603050405020304" pitchFamily="18" charset="0"/>
              </a:rPr>
              <a:t>	2018 </a:t>
            </a:r>
            <a:r>
              <a:rPr lang="en-US" sz="1300" dirty="0" err="1">
                <a:solidFill>
                  <a:schemeClr val="tx1">
                    <a:lumMod val="50000"/>
                  </a:schemeClr>
                </a:solidFill>
                <a:latin typeface="Times New Roman" panose="02020603050405020304" pitchFamily="18" charset="0"/>
                <a:cs typeface="Times New Roman" panose="02020603050405020304" pitchFamily="18" charset="0"/>
              </a:rPr>
              <a:t>оны</a:t>
            </a:r>
            <a:r>
              <a:rPr lang="en-US" sz="1300" dirty="0">
                <a:solidFill>
                  <a:schemeClr val="tx1">
                    <a:lumMod val="50000"/>
                  </a:schemeClr>
                </a:solidFill>
                <a:latin typeface="Times New Roman" panose="02020603050405020304" pitchFamily="18" charset="0"/>
                <a:cs typeface="Times New Roman" panose="02020603050405020304" pitchFamily="18" charset="0"/>
              </a:rPr>
              <a:t> </a:t>
            </a:r>
            <a:r>
              <a:rPr lang="en-US" sz="1300" dirty="0" err="1">
                <a:solidFill>
                  <a:schemeClr val="tx1">
                    <a:lumMod val="50000"/>
                  </a:schemeClr>
                </a:solidFill>
                <a:latin typeface="Times New Roman" panose="02020603050405020304" pitchFamily="18" charset="0"/>
                <a:cs typeface="Times New Roman" panose="02020603050405020304" pitchFamily="18" charset="0"/>
              </a:rPr>
              <a:t>борлуулалтыг</a:t>
            </a:r>
            <a:r>
              <a:rPr lang="en-US" sz="1300" dirty="0">
                <a:solidFill>
                  <a:schemeClr val="tx1">
                    <a:lumMod val="50000"/>
                  </a:schemeClr>
                </a:solidFill>
                <a:latin typeface="Times New Roman" panose="02020603050405020304" pitchFamily="18" charset="0"/>
                <a:cs typeface="Times New Roman" panose="02020603050405020304" pitchFamily="18" charset="0"/>
              </a:rPr>
              <a:t> </a:t>
            </a:r>
            <a:r>
              <a:rPr lang="mn-MN" sz="1300" dirty="0">
                <a:solidFill>
                  <a:schemeClr val="tx1">
                    <a:lumMod val="50000"/>
                  </a:schemeClr>
                </a:solidFill>
                <a:latin typeface="Times New Roman" panose="02020603050405020304" pitchFamily="18" charset="0"/>
                <a:cs typeface="Times New Roman" panose="02020603050405020304" pitchFamily="18" charset="0"/>
              </a:rPr>
              <a:t>өмнөх оноос</a:t>
            </a:r>
            <a:r>
              <a:rPr lang="en-US" sz="1300" dirty="0">
                <a:solidFill>
                  <a:schemeClr val="tx1">
                    <a:lumMod val="50000"/>
                  </a:schemeClr>
                </a:solidFill>
                <a:latin typeface="Times New Roman" panose="02020603050405020304" pitchFamily="18" charset="0"/>
                <a:cs typeface="Times New Roman" panose="02020603050405020304" pitchFamily="18" charset="0"/>
              </a:rPr>
              <a:t> 44 % </a:t>
            </a:r>
            <a:r>
              <a:rPr lang="en-US" sz="1300" dirty="0" err="1">
                <a:solidFill>
                  <a:schemeClr val="tx1">
                    <a:lumMod val="50000"/>
                  </a:schemeClr>
                </a:solidFill>
                <a:latin typeface="Times New Roman" panose="02020603050405020304" pitchFamily="18" charset="0"/>
                <a:cs typeface="Times New Roman" panose="02020603050405020304" pitchFamily="18" charset="0"/>
              </a:rPr>
              <a:t>өсөлттэйгөөр</a:t>
            </a:r>
            <a:r>
              <a:rPr lang="en-US" sz="1300" dirty="0">
                <a:solidFill>
                  <a:schemeClr val="tx1">
                    <a:lumMod val="50000"/>
                  </a:schemeClr>
                </a:solidFill>
                <a:latin typeface="Times New Roman" panose="02020603050405020304" pitchFamily="18" charset="0"/>
                <a:cs typeface="Times New Roman" panose="02020603050405020304" pitchFamily="18" charset="0"/>
              </a:rPr>
              <a:t> </a:t>
            </a:r>
            <a:r>
              <a:rPr lang="en-US" sz="1300" dirty="0" err="1">
                <a:solidFill>
                  <a:schemeClr val="tx1">
                    <a:lumMod val="50000"/>
                  </a:schemeClr>
                </a:solidFill>
                <a:latin typeface="Times New Roman" panose="02020603050405020304" pitchFamily="18" charset="0"/>
                <a:cs typeface="Times New Roman" panose="02020603050405020304" pitchFamily="18" charset="0"/>
              </a:rPr>
              <a:t>төлөвлөж</a:t>
            </a:r>
            <a:r>
              <a:rPr lang="en-US" sz="1300" dirty="0">
                <a:solidFill>
                  <a:schemeClr val="tx1">
                    <a:lumMod val="50000"/>
                  </a:schemeClr>
                </a:solidFill>
                <a:latin typeface="Times New Roman" panose="02020603050405020304" pitchFamily="18" charset="0"/>
                <a:cs typeface="Times New Roman" panose="02020603050405020304" pitchFamily="18" charset="0"/>
              </a:rPr>
              <a:t> </a:t>
            </a:r>
            <a:r>
              <a:rPr lang="en-US" sz="1300" dirty="0" err="1">
                <a:solidFill>
                  <a:schemeClr val="tx1">
                    <a:lumMod val="50000"/>
                  </a:schemeClr>
                </a:solidFill>
                <a:latin typeface="Times New Roman" panose="02020603050405020304" pitchFamily="18" charset="0"/>
                <a:cs typeface="Times New Roman" panose="02020603050405020304" pitchFamily="18" charset="0"/>
              </a:rPr>
              <a:t>байгаа</a:t>
            </a:r>
            <a:r>
              <a:rPr lang="en-US" sz="1300" dirty="0">
                <a:solidFill>
                  <a:schemeClr val="tx1">
                    <a:lumMod val="50000"/>
                  </a:schemeClr>
                </a:solidFill>
                <a:latin typeface="Times New Roman" panose="02020603050405020304" pitchFamily="18" charset="0"/>
                <a:cs typeface="Times New Roman" panose="02020603050405020304" pitchFamily="18" charset="0"/>
              </a:rPr>
              <a:t> </a:t>
            </a:r>
            <a:r>
              <a:rPr lang="en-US" sz="1300" dirty="0" err="1">
                <a:solidFill>
                  <a:schemeClr val="tx1">
                    <a:lumMod val="50000"/>
                  </a:schemeClr>
                </a:solidFill>
                <a:latin typeface="Times New Roman" panose="02020603050405020304" pitchFamily="18" charset="0"/>
                <a:cs typeface="Times New Roman" panose="02020603050405020304" pitchFamily="18" charset="0"/>
              </a:rPr>
              <a:t>ба</a:t>
            </a:r>
            <a:r>
              <a:rPr lang="en-US" sz="1300" dirty="0">
                <a:solidFill>
                  <a:schemeClr val="tx1">
                    <a:lumMod val="50000"/>
                  </a:schemeClr>
                </a:solidFill>
                <a:latin typeface="Times New Roman" panose="02020603050405020304" pitchFamily="18" charset="0"/>
                <a:cs typeface="Times New Roman" panose="02020603050405020304" pitchFamily="18" charset="0"/>
              </a:rPr>
              <a:t> </a:t>
            </a:r>
            <a:r>
              <a:rPr lang="en-US" sz="1300" dirty="0" err="1">
                <a:solidFill>
                  <a:schemeClr val="tx1">
                    <a:lumMod val="50000"/>
                  </a:schemeClr>
                </a:solidFill>
                <a:latin typeface="Times New Roman" panose="02020603050405020304" pitchFamily="18" charset="0"/>
                <a:cs typeface="Times New Roman" panose="02020603050405020304" pitchFamily="18" charset="0"/>
              </a:rPr>
              <a:t>цаашид</a:t>
            </a:r>
            <a:r>
              <a:rPr lang="en-US" sz="1300" dirty="0">
                <a:solidFill>
                  <a:schemeClr val="tx1">
                    <a:lumMod val="50000"/>
                  </a:schemeClr>
                </a:solidFill>
                <a:latin typeface="Times New Roman" panose="02020603050405020304" pitchFamily="18" charset="0"/>
                <a:cs typeface="Times New Roman" panose="02020603050405020304" pitchFamily="18" charset="0"/>
              </a:rPr>
              <a:t> 2021 </a:t>
            </a:r>
            <a:r>
              <a:rPr lang="en-US" sz="1300" dirty="0" err="1">
                <a:solidFill>
                  <a:schemeClr val="tx1">
                    <a:lumMod val="50000"/>
                  </a:schemeClr>
                </a:solidFill>
                <a:latin typeface="Times New Roman" panose="02020603050405020304" pitchFamily="18" charset="0"/>
                <a:cs typeface="Times New Roman" panose="02020603050405020304" pitchFamily="18" charset="0"/>
              </a:rPr>
              <a:t>он</a:t>
            </a:r>
            <a:r>
              <a:rPr lang="en-US" sz="1300" dirty="0">
                <a:solidFill>
                  <a:schemeClr val="tx1">
                    <a:lumMod val="50000"/>
                  </a:schemeClr>
                </a:solidFill>
                <a:latin typeface="Times New Roman" panose="02020603050405020304" pitchFamily="18" charset="0"/>
                <a:cs typeface="Times New Roman" panose="02020603050405020304" pitchFamily="18" charset="0"/>
              </a:rPr>
              <a:t> </a:t>
            </a:r>
            <a:r>
              <a:rPr lang="en-US" sz="1300" dirty="0" err="1">
                <a:solidFill>
                  <a:schemeClr val="tx1">
                    <a:lumMod val="50000"/>
                  </a:schemeClr>
                </a:solidFill>
                <a:latin typeface="Times New Roman" panose="02020603050405020304" pitchFamily="18" charset="0"/>
                <a:cs typeface="Times New Roman" panose="02020603050405020304" pitchFamily="18" charset="0"/>
              </a:rPr>
              <a:t>хүртэл</a:t>
            </a:r>
            <a:r>
              <a:rPr lang="en-US" sz="1300" dirty="0">
                <a:solidFill>
                  <a:schemeClr val="tx1">
                    <a:lumMod val="50000"/>
                  </a:schemeClr>
                </a:solidFill>
                <a:latin typeface="Times New Roman" panose="02020603050405020304" pitchFamily="18" charset="0"/>
                <a:cs typeface="Times New Roman" panose="02020603050405020304" pitchFamily="18" charset="0"/>
              </a:rPr>
              <a:t> </a:t>
            </a:r>
            <a:r>
              <a:rPr lang="en-US" sz="1300" dirty="0" err="1">
                <a:solidFill>
                  <a:schemeClr val="tx1">
                    <a:lumMod val="50000"/>
                  </a:schemeClr>
                </a:solidFill>
                <a:latin typeface="Times New Roman" panose="02020603050405020304" pitchFamily="18" charset="0"/>
                <a:cs typeface="Times New Roman" panose="02020603050405020304" pitchFamily="18" charset="0"/>
              </a:rPr>
              <a:t>жил</a:t>
            </a:r>
            <a:r>
              <a:rPr lang="en-US" sz="1300" dirty="0">
                <a:solidFill>
                  <a:schemeClr val="tx1">
                    <a:lumMod val="50000"/>
                  </a:schemeClr>
                </a:solidFill>
                <a:latin typeface="Times New Roman" panose="02020603050405020304" pitchFamily="18" charset="0"/>
                <a:cs typeface="Times New Roman" panose="02020603050405020304" pitchFamily="18" charset="0"/>
              </a:rPr>
              <a:t> </a:t>
            </a:r>
            <a:r>
              <a:rPr lang="en-US" sz="1300" dirty="0" err="1">
                <a:solidFill>
                  <a:schemeClr val="tx1">
                    <a:lumMod val="50000"/>
                  </a:schemeClr>
                </a:solidFill>
                <a:latin typeface="Times New Roman" panose="02020603050405020304" pitchFamily="18" charset="0"/>
                <a:cs typeface="Times New Roman" panose="02020603050405020304" pitchFamily="18" charset="0"/>
              </a:rPr>
              <a:t>бүр</a:t>
            </a:r>
            <a:r>
              <a:rPr lang="en-US" sz="1300" dirty="0">
                <a:solidFill>
                  <a:schemeClr val="tx1">
                    <a:lumMod val="50000"/>
                  </a:schemeClr>
                </a:solidFill>
                <a:latin typeface="Times New Roman" panose="02020603050405020304" pitchFamily="18" charset="0"/>
                <a:cs typeface="Times New Roman" panose="02020603050405020304" pitchFamily="18" charset="0"/>
              </a:rPr>
              <a:t> </a:t>
            </a:r>
            <a:r>
              <a:rPr lang="en-US" sz="1300" dirty="0" err="1">
                <a:solidFill>
                  <a:schemeClr val="tx1">
                    <a:lumMod val="50000"/>
                  </a:schemeClr>
                </a:solidFill>
                <a:latin typeface="Times New Roman" panose="02020603050405020304" pitchFamily="18" charset="0"/>
                <a:cs typeface="Times New Roman" panose="02020603050405020304" pitchFamily="18" charset="0"/>
              </a:rPr>
              <a:t>дунджаар</a:t>
            </a:r>
            <a:r>
              <a:rPr lang="en-US" sz="1300" dirty="0">
                <a:solidFill>
                  <a:schemeClr val="tx1">
                    <a:lumMod val="50000"/>
                  </a:schemeClr>
                </a:solidFill>
                <a:latin typeface="Times New Roman" panose="02020603050405020304" pitchFamily="18" charset="0"/>
                <a:cs typeface="Times New Roman" panose="02020603050405020304" pitchFamily="18" charset="0"/>
              </a:rPr>
              <a:t> </a:t>
            </a:r>
            <a:r>
              <a:rPr lang="mn-MN" sz="1300" dirty="0">
                <a:solidFill>
                  <a:schemeClr val="tx1">
                    <a:lumMod val="50000"/>
                  </a:schemeClr>
                </a:solidFill>
                <a:latin typeface="Times New Roman" panose="02020603050405020304" pitchFamily="18" charset="0"/>
                <a:cs typeface="Times New Roman" panose="02020603050405020304" pitchFamily="18" charset="0"/>
              </a:rPr>
              <a:t>12</a:t>
            </a:r>
            <a:r>
              <a:rPr lang="en-US" sz="1300" dirty="0">
                <a:solidFill>
                  <a:schemeClr val="tx1">
                    <a:lumMod val="50000"/>
                  </a:schemeClr>
                </a:solidFill>
                <a:latin typeface="Times New Roman" panose="02020603050405020304" pitchFamily="18" charset="0"/>
                <a:cs typeface="Times New Roman" panose="02020603050405020304" pitchFamily="18" charset="0"/>
              </a:rPr>
              <a:t>%-</a:t>
            </a:r>
            <a:r>
              <a:rPr lang="en-US" sz="1300" dirty="0" err="1">
                <a:solidFill>
                  <a:schemeClr val="tx1">
                    <a:lumMod val="50000"/>
                  </a:schemeClr>
                </a:solidFill>
                <a:latin typeface="Times New Roman" panose="02020603050405020304" pitchFamily="18" charset="0"/>
                <a:cs typeface="Times New Roman" panose="02020603050405020304" pitchFamily="18" charset="0"/>
              </a:rPr>
              <a:t>ийн</a:t>
            </a:r>
            <a:r>
              <a:rPr lang="en-US" sz="1300" dirty="0">
                <a:solidFill>
                  <a:schemeClr val="tx1">
                    <a:lumMod val="50000"/>
                  </a:schemeClr>
                </a:solidFill>
                <a:latin typeface="Times New Roman" panose="02020603050405020304" pitchFamily="18" charset="0"/>
                <a:cs typeface="Times New Roman" panose="02020603050405020304" pitchFamily="18" charset="0"/>
              </a:rPr>
              <a:t> </a:t>
            </a:r>
            <a:r>
              <a:rPr lang="en-US" sz="1300" dirty="0" err="1">
                <a:solidFill>
                  <a:schemeClr val="tx1">
                    <a:lumMod val="50000"/>
                  </a:schemeClr>
                </a:solidFill>
                <a:latin typeface="Times New Roman" panose="02020603050405020304" pitchFamily="18" charset="0"/>
                <a:cs typeface="Times New Roman" panose="02020603050405020304" pitchFamily="18" charset="0"/>
              </a:rPr>
              <a:t>өсөлттэйгөөр</a:t>
            </a:r>
            <a:r>
              <a:rPr lang="en-US" sz="1300" dirty="0">
                <a:solidFill>
                  <a:schemeClr val="tx1">
                    <a:lumMod val="50000"/>
                  </a:schemeClr>
                </a:solidFill>
                <a:latin typeface="Times New Roman" panose="02020603050405020304" pitchFamily="18" charset="0"/>
                <a:cs typeface="Times New Roman" panose="02020603050405020304" pitchFamily="18" charset="0"/>
              </a:rPr>
              <a:t> </a:t>
            </a:r>
            <a:r>
              <a:rPr lang="en-US" sz="1300" dirty="0" err="1">
                <a:solidFill>
                  <a:schemeClr val="tx1">
                    <a:lumMod val="50000"/>
                  </a:schemeClr>
                </a:solidFill>
                <a:latin typeface="Times New Roman" panose="02020603050405020304" pitchFamily="18" charset="0"/>
                <a:cs typeface="Times New Roman" panose="02020603050405020304" pitchFamily="18" charset="0"/>
              </a:rPr>
              <a:t>борлуулалтыг</a:t>
            </a:r>
            <a:r>
              <a:rPr lang="en-US" sz="1300" dirty="0">
                <a:solidFill>
                  <a:schemeClr val="tx1">
                    <a:lumMod val="50000"/>
                  </a:schemeClr>
                </a:solidFill>
                <a:latin typeface="Times New Roman" panose="02020603050405020304" pitchFamily="18" charset="0"/>
                <a:cs typeface="Times New Roman" panose="02020603050405020304" pitchFamily="18" charset="0"/>
              </a:rPr>
              <a:t> </a:t>
            </a:r>
            <a:r>
              <a:rPr lang="en-US" sz="1300" dirty="0" err="1">
                <a:solidFill>
                  <a:schemeClr val="tx1">
                    <a:lumMod val="50000"/>
                  </a:schemeClr>
                </a:solidFill>
                <a:latin typeface="Times New Roman" panose="02020603050405020304" pitchFamily="18" charset="0"/>
                <a:cs typeface="Times New Roman" panose="02020603050405020304" pitchFamily="18" charset="0"/>
              </a:rPr>
              <a:t>төлөвлөсөн</a:t>
            </a:r>
            <a:r>
              <a:rPr lang="en-US" sz="1300" dirty="0">
                <a:solidFill>
                  <a:schemeClr val="tx1">
                    <a:lumMod val="50000"/>
                  </a:schemeClr>
                </a:solidFill>
                <a:latin typeface="Times New Roman" panose="02020603050405020304" pitchFamily="18" charset="0"/>
                <a:cs typeface="Times New Roman" panose="02020603050405020304" pitchFamily="18" charset="0"/>
              </a:rPr>
              <a:t>.</a:t>
            </a:r>
          </a:p>
          <a:p>
            <a:pPr algn="just"/>
            <a:r>
              <a:rPr lang="mn-MN" sz="1300" dirty="0">
                <a:solidFill>
                  <a:schemeClr val="tx1">
                    <a:lumMod val="50000"/>
                  </a:schemeClr>
                </a:solidFill>
                <a:latin typeface="Times New Roman" panose="02020603050405020304" pitchFamily="18" charset="0"/>
                <a:cs typeface="Times New Roman" panose="02020603050405020304" pitchFamily="18" charset="0"/>
              </a:rPr>
              <a:t>Гадаад зах зээлийн хувьд уламжлалт экспортын бүтээгдэхүүн дээр нэмээд дэвсгэрийн зориулалттай үстэй боловсруулсан арьс шир, эко арьс борлуулалтанд гаргах ба энэ төрлийн бүтээгдэхүүний захиалга улам бүр нэмэгдэх хандлагатай байна.</a:t>
            </a:r>
            <a:endParaRPr lang="en-US" sz="1300" dirty="0">
              <a:solidFill>
                <a:schemeClr val="tx1">
                  <a:lumMod val="50000"/>
                </a:schemeClr>
              </a:solidFill>
              <a:latin typeface="Times New Roman" panose="02020603050405020304" pitchFamily="18" charset="0"/>
              <a:cs typeface="Times New Roman" panose="02020603050405020304" pitchFamily="18" charset="0"/>
            </a:endParaRPr>
          </a:p>
          <a:p>
            <a:pPr algn="just"/>
            <a:r>
              <a:rPr lang="mn-MN" sz="1300" dirty="0">
                <a:solidFill>
                  <a:schemeClr val="tx1">
                    <a:lumMod val="50000"/>
                  </a:schemeClr>
                </a:solidFill>
                <a:latin typeface="Times New Roman" panose="02020603050405020304" pitchFamily="18" charset="0"/>
                <a:cs typeface="Times New Roman" panose="02020603050405020304" pitchFamily="18" charset="0"/>
              </a:rPr>
              <a:t> </a:t>
            </a:r>
            <a:r>
              <a:rPr lang="en-US" sz="13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300" dirty="0" err="1" smtClean="0">
                <a:solidFill>
                  <a:schemeClr val="tx1">
                    <a:lumMod val="50000"/>
                  </a:schemeClr>
                </a:solidFill>
                <a:latin typeface="Times New Roman" panose="02020603050405020304" pitchFamily="18" charset="0"/>
                <a:cs typeface="Times New Roman" panose="02020603050405020304" pitchFamily="18" charset="0"/>
              </a:rPr>
              <a:t>Дотоод</a:t>
            </a:r>
            <a:r>
              <a:rPr lang="en-US" sz="13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1300" dirty="0" err="1">
                <a:solidFill>
                  <a:schemeClr val="tx1">
                    <a:lumMod val="50000"/>
                  </a:schemeClr>
                </a:solidFill>
                <a:latin typeface="Times New Roman" panose="02020603050405020304" pitchFamily="18" charset="0"/>
                <a:cs typeface="Times New Roman" panose="02020603050405020304" pitchFamily="18" charset="0"/>
              </a:rPr>
              <a:t>зах</a:t>
            </a:r>
            <a:r>
              <a:rPr lang="en-US" sz="1300" dirty="0">
                <a:solidFill>
                  <a:schemeClr val="tx1">
                    <a:lumMod val="50000"/>
                  </a:schemeClr>
                </a:solidFill>
                <a:latin typeface="Times New Roman" panose="02020603050405020304" pitchFamily="18" charset="0"/>
                <a:cs typeface="Times New Roman" panose="02020603050405020304" pitchFamily="18" charset="0"/>
              </a:rPr>
              <a:t> </a:t>
            </a:r>
            <a:r>
              <a:rPr lang="en-US" sz="1300" dirty="0" err="1">
                <a:solidFill>
                  <a:schemeClr val="tx1">
                    <a:lumMod val="50000"/>
                  </a:schemeClr>
                </a:solidFill>
                <a:latin typeface="Times New Roman" panose="02020603050405020304" pitchFamily="18" charset="0"/>
                <a:cs typeface="Times New Roman" panose="02020603050405020304" pitchFamily="18" charset="0"/>
              </a:rPr>
              <a:t>зээл</a:t>
            </a:r>
            <a:r>
              <a:rPr lang="en-US" sz="1300" dirty="0">
                <a:solidFill>
                  <a:schemeClr val="tx1">
                    <a:lumMod val="50000"/>
                  </a:schemeClr>
                </a:solidFill>
                <a:latin typeface="Times New Roman" panose="02020603050405020304" pitchFamily="18" charset="0"/>
                <a:cs typeface="Times New Roman" panose="02020603050405020304" pitchFamily="18" charset="0"/>
              </a:rPr>
              <a:t> </a:t>
            </a:r>
            <a:r>
              <a:rPr lang="en-US" sz="1300" dirty="0" err="1">
                <a:solidFill>
                  <a:schemeClr val="tx1">
                    <a:lumMod val="50000"/>
                  </a:schemeClr>
                </a:solidFill>
                <a:latin typeface="Times New Roman" panose="02020603050405020304" pitchFamily="18" charset="0"/>
                <a:cs typeface="Times New Roman" panose="02020603050405020304" pitchFamily="18" charset="0"/>
              </a:rPr>
              <a:t>дээр</a:t>
            </a:r>
            <a:r>
              <a:rPr lang="mn-MN" sz="1300" dirty="0">
                <a:solidFill>
                  <a:schemeClr val="tx1">
                    <a:lumMod val="50000"/>
                  </a:schemeClr>
                </a:solidFill>
                <a:latin typeface="Times New Roman" panose="02020603050405020304" pitchFamily="18" charset="0"/>
                <a:cs typeface="Times New Roman" panose="02020603050405020304" pitchFamily="18" charset="0"/>
              </a:rPr>
              <a:t> орон нутгын хэрэглэгч рүү бүтээгдэхүүн үйлчилгээгээ улам бүр ойртуулан өөрийн нэрийн барааны дэлгүүрүүдийг </a:t>
            </a:r>
            <a:r>
              <a:rPr lang="en-US" sz="1300" dirty="0">
                <a:solidFill>
                  <a:schemeClr val="tx1">
                    <a:lumMod val="50000"/>
                  </a:schemeClr>
                </a:solidFill>
                <a:latin typeface="Times New Roman" panose="02020603050405020304" pitchFamily="18" charset="0"/>
                <a:cs typeface="Times New Roman" panose="02020603050405020304" pitchFamily="18" charset="0"/>
              </a:rPr>
              <a:t>12 </a:t>
            </a:r>
            <a:r>
              <a:rPr lang="mn-MN" sz="1300" dirty="0">
                <a:solidFill>
                  <a:schemeClr val="tx1">
                    <a:lumMod val="50000"/>
                  </a:schemeClr>
                </a:solidFill>
                <a:latin typeface="Times New Roman" panose="02020603050405020304" pitchFamily="18" charset="0"/>
                <a:cs typeface="Times New Roman" panose="02020603050405020304" pitchFamily="18" charset="0"/>
              </a:rPr>
              <a:t>байршилд нэмж нээхээр төлөвлөж байна. Энэ оны эхний хагас жилийн байдлаар </a:t>
            </a:r>
            <a:r>
              <a:rPr lang="en-US" sz="1300" dirty="0">
                <a:solidFill>
                  <a:schemeClr val="tx1">
                    <a:lumMod val="50000"/>
                  </a:schemeClr>
                </a:solidFill>
                <a:latin typeface="Times New Roman" panose="02020603050405020304" pitchFamily="18" charset="0"/>
                <a:cs typeface="Times New Roman" panose="02020603050405020304" pitchFamily="18" charset="0"/>
              </a:rPr>
              <a:t>1</a:t>
            </a:r>
            <a:r>
              <a:rPr lang="mn-MN" sz="1300" dirty="0">
                <a:solidFill>
                  <a:schemeClr val="tx1">
                    <a:lumMod val="50000"/>
                  </a:schemeClr>
                </a:solidFill>
                <a:latin typeface="Times New Roman" panose="02020603050405020304" pitchFamily="18" charset="0"/>
                <a:cs typeface="Times New Roman" panose="02020603050405020304" pitchFamily="18" charset="0"/>
              </a:rPr>
              <a:t> байршилд нэрийн барааны дэлгүүр нээн ажиллуулж эхэлсэн ба нийтдээ хөдөө орон нутагт 5 аймагт өөрийн нэрийн барааны дэлгүүр ажиллаж байна. Энэ ондоо багтааж 3 аймагт нээхээр төлөвлөж байна.</a:t>
            </a:r>
            <a:endParaRPr lang="en-US" sz="1300" dirty="0">
              <a:solidFill>
                <a:schemeClr val="tx1">
                  <a:lumMod val="50000"/>
                </a:schemeClr>
              </a:solidFill>
              <a:latin typeface="Times New Roman" panose="02020603050405020304" pitchFamily="18" charset="0"/>
              <a:cs typeface="Times New Roman" panose="02020603050405020304" pitchFamily="18" charset="0"/>
            </a:endParaRPr>
          </a:p>
          <a:p>
            <a:pPr algn="just"/>
            <a:r>
              <a:rPr lang="mn-MN" sz="1300" dirty="0">
                <a:solidFill>
                  <a:schemeClr val="tx1">
                    <a:lumMod val="50000"/>
                  </a:schemeClr>
                </a:solidFill>
                <a:latin typeface="Times New Roman" panose="02020603050405020304" pitchFamily="18" charset="0"/>
                <a:cs typeface="Times New Roman" panose="02020603050405020304" pitchFamily="18" charset="0"/>
              </a:rPr>
              <a:t> </a:t>
            </a:r>
            <a:r>
              <a:rPr lang="en-US" sz="1300" b="1" dirty="0" smtClean="0">
                <a:solidFill>
                  <a:srgbClr val="0937C9"/>
                </a:solidFill>
                <a:latin typeface="Times New Roman" panose="02020603050405020304" pitchFamily="18" charset="0"/>
                <a:cs typeface="Times New Roman" panose="02020603050405020304" pitchFamily="18" charset="0"/>
              </a:rPr>
              <a:t>ЧАНА</a:t>
            </a:r>
            <a:r>
              <a:rPr lang="mn-MN" sz="1300" b="1" dirty="0">
                <a:solidFill>
                  <a:srgbClr val="0937C9"/>
                </a:solidFill>
                <a:latin typeface="Times New Roman" panose="02020603050405020304" pitchFamily="18" charset="0"/>
                <a:cs typeface="Times New Roman" panose="02020603050405020304" pitchFamily="18" charset="0"/>
              </a:rPr>
              <a:t>Р</a:t>
            </a:r>
            <a:endParaRPr lang="en-US" sz="1300" b="1" dirty="0">
              <a:solidFill>
                <a:srgbClr val="0937C9"/>
              </a:solidFill>
              <a:latin typeface="Times New Roman" panose="02020603050405020304" pitchFamily="18" charset="0"/>
              <a:cs typeface="Times New Roman" panose="02020603050405020304" pitchFamily="18" charset="0"/>
            </a:endParaRPr>
          </a:p>
          <a:p>
            <a:pPr algn="just"/>
            <a:r>
              <a:rPr lang="en-US" sz="1300" dirty="0" smtClean="0">
                <a:solidFill>
                  <a:schemeClr val="tx1">
                    <a:lumMod val="50000"/>
                  </a:schemeClr>
                </a:solidFill>
                <a:latin typeface="Times New Roman" panose="02020603050405020304" pitchFamily="18" charset="0"/>
                <a:cs typeface="Times New Roman" panose="02020603050405020304" pitchFamily="18" charset="0"/>
              </a:rPr>
              <a:t>	</a:t>
            </a:r>
            <a:r>
              <a:rPr lang="mn-MN" sz="1300" dirty="0" smtClean="0">
                <a:solidFill>
                  <a:schemeClr val="tx1">
                    <a:lumMod val="50000"/>
                  </a:schemeClr>
                </a:solidFill>
                <a:latin typeface="Times New Roman" panose="02020603050405020304" pitchFamily="18" charset="0"/>
                <a:cs typeface="Times New Roman" panose="02020603050405020304" pitchFamily="18" charset="0"/>
              </a:rPr>
              <a:t>Төслийн </a:t>
            </a:r>
            <a:r>
              <a:rPr lang="mn-MN" sz="1300" dirty="0">
                <a:solidFill>
                  <a:schemeClr val="tx1">
                    <a:lumMod val="50000"/>
                  </a:schemeClr>
                </a:solidFill>
                <a:latin typeface="Times New Roman" panose="02020603050405020304" pitchFamily="18" charset="0"/>
                <a:cs typeface="Times New Roman" panose="02020603050405020304" pitchFamily="18" charset="0"/>
              </a:rPr>
              <a:t>хүрээнд олон улсын жишигт нийцсэн боловсруулсан арьс шир болон түүгээр хийсэн эцсийн бүтээгдэхүүний чанар, стандартын үзүүлэлтийг хэмжих, арьсны хими, физик болон механик үйлчлэлийг тодорхойлох лаборатори байгуулахаар төлөвлөж эхний ээлжийн тоноглолуудаа аваад байна. Энэ нь үйлдвэрлэсэн арьс шир, бүтээгдэхүүний чанарыг тодорхойлох, үүн дээрээ тулгуурлан бүтээгдэхүүний чанараа алхам тутамдаа сайжруулах боломжтой болно.</a:t>
            </a:r>
            <a:endParaRPr lang="en-US" sz="1300" dirty="0">
              <a:solidFill>
                <a:schemeClr val="tx1">
                  <a:lumMod val="50000"/>
                </a:schemeClr>
              </a:solidFill>
              <a:latin typeface="Times New Roman" panose="02020603050405020304" pitchFamily="18" charset="0"/>
              <a:cs typeface="Times New Roman" panose="02020603050405020304" pitchFamily="18" charset="0"/>
            </a:endParaRPr>
          </a:p>
          <a:p>
            <a:pPr algn="just"/>
            <a:r>
              <a:rPr lang="mn-MN" sz="1300" b="1" dirty="0">
                <a:solidFill>
                  <a:srgbClr val="0937C9"/>
                </a:solidFill>
                <a:latin typeface="Times New Roman" panose="02020603050405020304" pitchFamily="18" charset="0"/>
                <a:cs typeface="Times New Roman" panose="02020603050405020304" pitchFamily="18" charset="0"/>
              </a:rPr>
              <a:t> </a:t>
            </a:r>
            <a:r>
              <a:rPr lang="mn-MN" sz="1300" b="1" dirty="0" smtClean="0">
                <a:solidFill>
                  <a:srgbClr val="0937C9"/>
                </a:solidFill>
                <a:latin typeface="Times New Roman" panose="02020603050405020304" pitchFamily="18" charset="0"/>
                <a:cs typeface="Times New Roman" panose="02020603050405020304" pitchFamily="18" charset="0"/>
              </a:rPr>
              <a:t>ДАХИН </a:t>
            </a:r>
            <a:r>
              <a:rPr lang="mn-MN" sz="1300" b="1" dirty="0">
                <a:solidFill>
                  <a:srgbClr val="0937C9"/>
                </a:solidFill>
                <a:latin typeface="Times New Roman" panose="02020603050405020304" pitchFamily="18" charset="0"/>
                <a:cs typeface="Times New Roman" panose="02020603050405020304" pitchFamily="18" charset="0"/>
              </a:rPr>
              <a:t>АШИГЛАЛТ</a:t>
            </a:r>
            <a:endParaRPr lang="en-US" sz="1300" b="1" dirty="0">
              <a:solidFill>
                <a:srgbClr val="0937C9"/>
              </a:solidFill>
              <a:latin typeface="Times New Roman" panose="02020603050405020304" pitchFamily="18" charset="0"/>
              <a:cs typeface="Times New Roman" panose="02020603050405020304" pitchFamily="18" charset="0"/>
            </a:endParaRPr>
          </a:p>
          <a:p>
            <a:pPr algn="just"/>
            <a:r>
              <a:rPr lang="en-US" sz="1300" dirty="0" smtClean="0">
                <a:solidFill>
                  <a:schemeClr val="tx1">
                    <a:lumMod val="50000"/>
                  </a:schemeClr>
                </a:solidFill>
                <a:latin typeface="Times New Roman" panose="02020603050405020304" pitchFamily="18" charset="0"/>
                <a:cs typeface="Times New Roman" panose="02020603050405020304" pitchFamily="18" charset="0"/>
              </a:rPr>
              <a:t>	</a:t>
            </a:r>
            <a:r>
              <a:rPr lang="mn-MN" sz="1300" dirty="0" smtClean="0">
                <a:solidFill>
                  <a:schemeClr val="tx1">
                    <a:lumMod val="50000"/>
                  </a:schemeClr>
                </a:solidFill>
                <a:latin typeface="Times New Roman" panose="02020603050405020304" pitchFamily="18" charset="0"/>
                <a:cs typeface="Times New Roman" panose="02020603050405020304" pitchFamily="18" charset="0"/>
              </a:rPr>
              <a:t>Өнөөдөр </a:t>
            </a:r>
            <a:r>
              <a:rPr lang="mn-MN" sz="1300" dirty="0">
                <a:solidFill>
                  <a:schemeClr val="tx1">
                    <a:lumMod val="50000"/>
                  </a:schemeClr>
                </a:solidFill>
                <a:latin typeface="Times New Roman" panose="02020603050405020304" pitchFamily="18" charset="0"/>
                <a:cs typeface="Times New Roman" panose="02020603050405020304" pitchFamily="18" charset="0"/>
              </a:rPr>
              <a:t>компани хаягдалгүй, эко үйлдвэрлэл эрхлэх чармайлт гарган усны болон химийн материалын дахин ашиглалтыг арьс шир боловсруулах үйлдвэрүүддээ нэвтрүүлж томоохон амжилтанд хүрсэн. Үүнд:</a:t>
            </a:r>
            <a:endParaRPr lang="en-US" sz="1300" dirty="0">
              <a:solidFill>
                <a:schemeClr val="tx1">
                  <a:lumMod val="50000"/>
                </a:schemeClr>
              </a:solidFill>
              <a:latin typeface="Times New Roman" panose="02020603050405020304" pitchFamily="18" charset="0"/>
              <a:cs typeface="Times New Roman" panose="02020603050405020304" pitchFamily="18" charset="0"/>
            </a:endParaRPr>
          </a:p>
          <a:p>
            <a:pPr algn="just"/>
            <a:r>
              <a:rPr lang="mn-MN" sz="1300" dirty="0">
                <a:solidFill>
                  <a:schemeClr val="tx1">
                    <a:lumMod val="50000"/>
                  </a:schemeClr>
                </a:solidFill>
                <a:latin typeface="Times New Roman" panose="02020603050405020304" pitchFamily="18" charset="0"/>
                <a:cs typeface="Times New Roman" panose="02020603050405020304" pitchFamily="18" charset="0"/>
              </a:rPr>
              <a:t>                                                                -Хромын дахин ашиглалт-15 дахин</a:t>
            </a:r>
            <a:endParaRPr lang="en-US" sz="1300" dirty="0">
              <a:solidFill>
                <a:schemeClr val="tx1">
                  <a:lumMod val="50000"/>
                </a:schemeClr>
              </a:solidFill>
              <a:latin typeface="Times New Roman" panose="02020603050405020304" pitchFamily="18" charset="0"/>
              <a:cs typeface="Times New Roman" panose="02020603050405020304" pitchFamily="18" charset="0"/>
            </a:endParaRPr>
          </a:p>
          <a:p>
            <a:pPr algn="just"/>
            <a:r>
              <a:rPr lang="mn-MN" sz="1300" dirty="0">
                <a:solidFill>
                  <a:schemeClr val="tx1">
                    <a:lumMod val="50000"/>
                  </a:schemeClr>
                </a:solidFill>
                <a:latin typeface="Times New Roman" panose="02020603050405020304" pitchFamily="18" charset="0"/>
                <a:cs typeface="Times New Roman" panose="02020603050405020304" pitchFamily="18" charset="0"/>
              </a:rPr>
              <a:t>                                                                -Пикелийн дахин ашиглалт-20 дахин</a:t>
            </a:r>
            <a:endParaRPr lang="en-US" sz="1300" dirty="0">
              <a:solidFill>
                <a:schemeClr val="tx1">
                  <a:lumMod val="50000"/>
                </a:schemeClr>
              </a:solidFill>
              <a:latin typeface="Times New Roman" panose="02020603050405020304" pitchFamily="18" charset="0"/>
              <a:cs typeface="Times New Roman" panose="02020603050405020304" pitchFamily="18" charset="0"/>
            </a:endParaRPr>
          </a:p>
          <a:p>
            <a:pPr algn="just"/>
            <a:r>
              <a:rPr lang="mn-MN" sz="1300" dirty="0">
                <a:solidFill>
                  <a:schemeClr val="tx1">
                    <a:lumMod val="50000"/>
                  </a:schemeClr>
                </a:solidFill>
                <a:latin typeface="Times New Roman" panose="02020603050405020304" pitchFamily="18" charset="0"/>
                <a:cs typeface="Times New Roman" panose="02020603050405020304" pitchFamily="18" charset="0"/>
              </a:rPr>
              <a:t>                                                                -Усны дахин ашиглалт-45-50% </a:t>
            </a:r>
            <a:endParaRPr lang="en-US" sz="1300" dirty="0">
              <a:solidFill>
                <a:schemeClr val="tx1">
                  <a:lumMod val="50000"/>
                </a:schemeClr>
              </a:solidFill>
              <a:latin typeface="Times New Roman" panose="02020603050405020304" pitchFamily="18" charset="0"/>
              <a:cs typeface="Times New Roman" panose="02020603050405020304" pitchFamily="18" charset="0"/>
            </a:endParaRPr>
          </a:p>
          <a:p>
            <a:pPr algn="just"/>
            <a:r>
              <a:rPr lang="mn-MN" sz="1300" dirty="0">
                <a:solidFill>
                  <a:schemeClr val="tx1">
                    <a:lumMod val="50000"/>
                  </a:schemeClr>
                </a:solidFill>
                <a:latin typeface="Times New Roman" panose="02020603050405020304" pitchFamily="18" charset="0"/>
                <a:cs typeface="Times New Roman" panose="02020603050405020304" pitchFamily="18" charset="0"/>
              </a:rPr>
              <a:t>Цаашид усны дахин ашиглалтыг 80-90%-д хүргэх, шохойны дахин ашиглалтыг оруулах, гарч байгаа халимаа дахин ашиглаж арьсны боловсруулалтын дэвтээлгэ угаалгын шатанд ашиглах саван гаргаж авахаар төлөвлөн ажиллаж туршилтын савах гараад байна</a:t>
            </a:r>
            <a:r>
              <a:rPr lang="mn-MN" sz="1300" dirty="0" smtClean="0">
                <a:solidFill>
                  <a:schemeClr val="tx1">
                    <a:lumMod val="50000"/>
                  </a:schemeClr>
                </a:solidFill>
                <a:latin typeface="Times New Roman" panose="02020603050405020304" pitchFamily="18" charset="0"/>
                <a:cs typeface="Times New Roman" panose="02020603050405020304" pitchFamily="18" charset="0"/>
              </a:rPr>
              <a:t>.</a:t>
            </a:r>
            <a:endParaRPr lang="en-US" sz="13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22" name="Title 3">
            <a:extLst>
              <a:ext uri="{FF2B5EF4-FFF2-40B4-BE49-F238E27FC236}">
                <a16:creationId xmlns:a16="http://schemas.microsoft.com/office/drawing/2014/main" id="{1ABE11BF-33A5-4653-A144-CCCBACF58C30}"/>
              </a:ext>
            </a:extLst>
          </p:cNvPr>
          <p:cNvSpPr>
            <a:spLocks noGrp="1"/>
          </p:cNvSpPr>
          <p:nvPr>
            <p:ph type="title"/>
          </p:nvPr>
        </p:nvSpPr>
        <p:spPr>
          <a:xfrm>
            <a:off x="996577" y="894358"/>
            <a:ext cx="10232574" cy="718997"/>
          </a:xfrm>
        </p:spPr>
        <p:txBody>
          <a:bodyPr anchor="t">
            <a:noAutofit/>
          </a:bodyPr>
          <a:lstStyle/>
          <a:p>
            <a:pPr algn="ctr"/>
            <a:r>
              <a:rPr lang="en-US" sz="2400" dirty="0">
                <a:solidFill>
                  <a:srgbClr val="002774"/>
                </a:solidFill>
                <a:latin typeface="Times New Roman" panose="02020603050405020304" pitchFamily="18" charset="0"/>
                <a:cs typeface="Times New Roman" panose="02020603050405020304" pitchFamily="18" charset="0"/>
              </a:rPr>
              <a:t>КОМПАНИЙН </a:t>
            </a:r>
            <a:r>
              <a:rPr lang="mn-MN" sz="2400" dirty="0">
                <a:solidFill>
                  <a:srgbClr val="002774"/>
                </a:solidFill>
                <a:latin typeface="Times New Roman" panose="02020603050405020304" pitchFamily="18" charset="0"/>
                <a:cs typeface="Times New Roman" panose="02020603050405020304" pitchFamily="18" charset="0"/>
              </a:rPr>
              <a:t>ОЙРЫН 5 ЖИЛИЙН</a:t>
            </a:r>
            <a:r>
              <a:rPr lang="en-US" sz="2400" dirty="0">
                <a:solidFill>
                  <a:srgbClr val="002774"/>
                </a:solidFill>
                <a:latin typeface="Times New Roman" panose="02020603050405020304" pitchFamily="18" charset="0"/>
                <a:cs typeface="Times New Roman" panose="02020603050405020304" pitchFamily="18" charset="0"/>
              </a:rPr>
              <a:t> ДУНД ХУГАЦААНЫ СТРАТЕГИЙН ЗОРИЛТ</a:t>
            </a: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0942" y="261254"/>
            <a:ext cx="914400" cy="914400"/>
          </a:xfrm>
          <a:prstGeom prst="rect">
            <a:avLst/>
          </a:prstGeom>
        </p:spPr>
      </p:pic>
      <p:grpSp>
        <p:nvGrpSpPr>
          <p:cNvPr id="24" name="Group 23"/>
          <p:cNvGrpSpPr/>
          <p:nvPr/>
        </p:nvGrpSpPr>
        <p:grpSpPr>
          <a:xfrm>
            <a:off x="0" y="26897"/>
            <a:ext cx="7772400" cy="638175"/>
            <a:chOff x="0" y="26897"/>
            <a:chExt cx="7772400" cy="638175"/>
          </a:xfrm>
        </p:grpSpPr>
        <p:pic>
          <p:nvPicPr>
            <p:cNvPr id="25" name="Picture 4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6897"/>
              <a:ext cx="7772400" cy="63817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3"/>
            <p:cNvSpPr>
              <a:spLocks noChangeArrowheads="1"/>
            </p:cNvSpPr>
            <p:nvPr/>
          </p:nvSpPr>
          <p:spPr bwMode="auto">
            <a:xfrm>
              <a:off x="841188" y="219027"/>
              <a:ext cx="409118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ҮЙЛ АЖИЛЛАГААНЫ ТАЙЛАН 2018 / </a:t>
              </a:r>
              <a:r>
                <a:rPr kumimoji="0" lang="mn-MN" altLang="en-US" sz="1050" b="1" i="0" u="none" strike="noStrike" cap="none" normalizeH="0" baseline="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ЭХНИЙ ХАГАС</a:t>
              </a:r>
              <a:r>
                <a:rPr kumimoji="0" lang="mn-MN" altLang="en-US" sz="1050" b="1" i="0" u="none" strike="noStrike" cap="none" normalizeH="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 ЖИЛ</a:t>
              </a:r>
              <a:endPar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891516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IN" smtClean="0"/>
              <a:pPr/>
              <a:t>6</a:t>
            </a:fld>
            <a:endParaRPr lang="en-IN" dirty="0"/>
          </a:p>
        </p:txBody>
      </p:sp>
      <p:sp>
        <p:nvSpPr>
          <p:cNvPr id="22" name="Title 3">
            <a:extLst>
              <a:ext uri="{FF2B5EF4-FFF2-40B4-BE49-F238E27FC236}">
                <a16:creationId xmlns:a16="http://schemas.microsoft.com/office/drawing/2014/main" id="{1ABE11BF-33A5-4653-A144-CCCBACF58C30}"/>
              </a:ext>
            </a:extLst>
          </p:cNvPr>
          <p:cNvSpPr>
            <a:spLocks noGrp="1"/>
          </p:cNvSpPr>
          <p:nvPr>
            <p:ph type="title"/>
          </p:nvPr>
        </p:nvSpPr>
        <p:spPr>
          <a:xfrm>
            <a:off x="841188" y="718454"/>
            <a:ext cx="10232574" cy="718997"/>
          </a:xfrm>
        </p:spPr>
        <p:txBody>
          <a:bodyPr anchor="t">
            <a:noAutofit/>
          </a:bodyPr>
          <a:lstStyle/>
          <a:p>
            <a:r>
              <a:rPr lang="en-US" sz="2400" dirty="0">
                <a:latin typeface="Times New Roman" panose="02020603050405020304" pitchFamily="18" charset="0"/>
                <a:cs typeface="Times New Roman" panose="02020603050405020304" pitchFamily="18" charset="0"/>
              </a:rPr>
              <a:t>БҮТЭЭГДЭХҮҮН ХӨГЖҮҮЛЭЛТ</a:t>
            </a: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0942" y="261254"/>
            <a:ext cx="914400" cy="914400"/>
          </a:xfrm>
          <a:prstGeom prst="rect">
            <a:avLst/>
          </a:prstGeom>
        </p:spPr>
      </p:pic>
      <p:grpSp>
        <p:nvGrpSpPr>
          <p:cNvPr id="24" name="Group 23"/>
          <p:cNvGrpSpPr/>
          <p:nvPr/>
        </p:nvGrpSpPr>
        <p:grpSpPr>
          <a:xfrm>
            <a:off x="0" y="26897"/>
            <a:ext cx="7772400" cy="638175"/>
            <a:chOff x="0" y="26897"/>
            <a:chExt cx="7772400" cy="638175"/>
          </a:xfrm>
        </p:grpSpPr>
        <p:pic>
          <p:nvPicPr>
            <p:cNvPr id="25" name="Picture 4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6897"/>
              <a:ext cx="7772400" cy="63817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3"/>
            <p:cNvSpPr>
              <a:spLocks noChangeArrowheads="1"/>
            </p:cNvSpPr>
            <p:nvPr/>
          </p:nvSpPr>
          <p:spPr bwMode="auto">
            <a:xfrm>
              <a:off x="841188" y="219027"/>
              <a:ext cx="409118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ҮЙЛ АЖИЛЛАГААНЫ ТАЙЛАН 2018 / </a:t>
              </a:r>
              <a:r>
                <a:rPr kumimoji="0" lang="mn-MN" altLang="en-US" sz="1050" b="1" i="0" u="none" strike="noStrike" cap="none" normalizeH="0" baseline="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ЭХНИЙ ХАГАС</a:t>
              </a:r>
              <a:r>
                <a:rPr kumimoji="0" lang="mn-MN" altLang="en-US" sz="1050" b="1" i="0" u="none" strike="noStrike" cap="none" normalizeH="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 ЖИЛ</a:t>
              </a:r>
              <a:endPar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pic>
        <p:nvPicPr>
          <p:cNvPr id="9" name="Picture 8" descr="FB_IMG_1502168566897"/>
          <p:cNvPicPr/>
          <p:nvPr/>
        </p:nvPicPr>
        <p:blipFill>
          <a:blip r:embed="rId5"/>
          <a:srcRect/>
          <a:stretch>
            <a:fillRect/>
          </a:stretch>
        </p:blipFill>
        <p:spPr bwMode="auto">
          <a:xfrm>
            <a:off x="2548105" y="4666728"/>
            <a:ext cx="1124009" cy="18721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FB_IMG_1502168554311"/>
          <p:cNvPicPr/>
          <p:nvPr/>
        </p:nvPicPr>
        <p:blipFill>
          <a:blip r:embed="rId6"/>
          <a:srcRect/>
          <a:stretch>
            <a:fillRect/>
          </a:stretch>
        </p:blipFill>
        <p:spPr bwMode="auto">
          <a:xfrm>
            <a:off x="8011886" y="4666728"/>
            <a:ext cx="1108842" cy="1872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descr="FB_IMG_1502168544919"/>
          <p:cNvPicPr/>
          <p:nvPr/>
        </p:nvPicPr>
        <p:blipFill>
          <a:blip r:embed="rId7"/>
          <a:srcRect/>
          <a:stretch>
            <a:fillRect/>
          </a:stretch>
        </p:blipFill>
        <p:spPr bwMode="auto">
          <a:xfrm>
            <a:off x="4194629" y="4666728"/>
            <a:ext cx="3294742" cy="18721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841188" y="1278567"/>
            <a:ext cx="8636641" cy="3231654"/>
          </a:xfrm>
          <a:prstGeom prst="rect">
            <a:avLst/>
          </a:prstGeom>
        </p:spPr>
        <p:txBody>
          <a:bodyPr wrap="square">
            <a:spAutoFit/>
          </a:bodyPr>
          <a:lstStyle/>
          <a:p>
            <a:pPr marR="0">
              <a:spcBef>
                <a:spcPts val="0"/>
              </a:spcBef>
              <a:spcAft>
                <a:spcPts val="0"/>
              </a:spcAft>
            </a:pPr>
            <a:r>
              <a:rPr lang="mn-MN" sz="1700" b="1"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Нэхий болон </a:t>
            </a:r>
            <a:r>
              <a:rPr lang="en-US" sz="1700" b="1"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YAK </a:t>
            </a:r>
            <a:r>
              <a:rPr lang="en-US" sz="1700" b="1" dirty="0" err="1">
                <a:solidFill>
                  <a:schemeClr val="bg1"/>
                </a:solidFill>
                <a:latin typeface="Times New Roman" panose="02020603050405020304" pitchFamily="18" charset="0"/>
                <a:ea typeface="Verdana" panose="020B0604030504040204" pitchFamily="34" charset="0"/>
                <a:cs typeface="Times New Roman" panose="02020603050405020304" pitchFamily="18" charset="0"/>
              </a:rPr>
              <a:t>брэндийн</a:t>
            </a:r>
            <a:r>
              <a:rPr lang="en-US" sz="1700" b="1"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 </a:t>
            </a:r>
            <a:r>
              <a:rPr lang="en-US" sz="1700" b="1" dirty="0" err="1">
                <a:solidFill>
                  <a:schemeClr val="bg1"/>
                </a:solidFill>
                <a:latin typeface="Times New Roman" panose="02020603050405020304" pitchFamily="18" charset="0"/>
                <a:ea typeface="Verdana" panose="020B0604030504040204" pitchFamily="34" charset="0"/>
                <a:cs typeface="Times New Roman" panose="02020603050405020304" pitchFamily="18" charset="0"/>
              </a:rPr>
              <a:t>онцолсон</a:t>
            </a:r>
            <a:r>
              <a:rPr lang="en-US" sz="1700" b="1"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 </a:t>
            </a:r>
            <a:r>
              <a:rPr lang="en-US" sz="1700" b="1" dirty="0" err="1">
                <a:solidFill>
                  <a:schemeClr val="bg1"/>
                </a:solidFill>
                <a:latin typeface="Times New Roman" panose="02020603050405020304" pitchFamily="18" charset="0"/>
                <a:ea typeface="Verdana" panose="020B0604030504040204" pitchFamily="34" charset="0"/>
                <a:cs typeface="Times New Roman" panose="02020603050405020304" pitchFamily="18" charset="0"/>
              </a:rPr>
              <a:t>стратегийн</a:t>
            </a:r>
            <a:r>
              <a:rPr lang="en-US" sz="1700" b="1"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 4  </a:t>
            </a:r>
            <a:r>
              <a:rPr lang="en-US" sz="1700" b="1" dirty="0" err="1" smtClean="0">
                <a:solidFill>
                  <a:schemeClr val="bg1"/>
                </a:solidFill>
                <a:latin typeface="Times New Roman" panose="02020603050405020304" pitchFamily="18" charset="0"/>
                <a:ea typeface="Verdana" panose="020B0604030504040204" pitchFamily="34" charset="0"/>
                <a:cs typeface="Times New Roman" panose="02020603050405020304" pitchFamily="18" charset="0"/>
              </a:rPr>
              <a:t>бүтээгдэхүүн</a:t>
            </a:r>
            <a:r>
              <a:rPr lang="mn-MN" sz="1700" b="1" dirty="0" smtClean="0">
                <a:solidFill>
                  <a:schemeClr val="bg1"/>
                </a:solidFill>
                <a:latin typeface="Times New Roman" panose="02020603050405020304" pitchFamily="18" charset="0"/>
                <a:ea typeface="Verdana" panose="020B0604030504040204" pitchFamily="34" charset="0"/>
                <a:cs typeface="Times New Roman" panose="02020603050405020304" pitchFamily="18" charset="0"/>
              </a:rPr>
              <a:t>:</a:t>
            </a:r>
            <a:endParaRPr lang="mn-MN" sz="1700" b="1" dirty="0">
              <a:solidFill>
                <a:schemeClr val="bg1"/>
              </a:solidFill>
              <a:latin typeface="Times New Roman" panose="02020603050405020304" pitchFamily="18" charset="0"/>
              <a:ea typeface="Verdana" panose="020B0604030504040204" pitchFamily="34" charset="0"/>
              <a:cs typeface="Times New Roman" panose="02020603050405020304" pitchFamily="18" charset="0"/>
            </a:endParaRPr>
          </a:p>
          <a:p>
            <a:pPr marL="342900" marR="0" indent="-342900">
              <a:spcBef>
                <a:spcPts val="0"/>
              </a:spcBef>
              <a:spcAft>
                <a:spcPts val="0"/>
              </a:spcAft>
              <a:buFont typeface="+mj-lt"/>
              <a:buAutoNum type="arabicPeriod"/>
            </a:pPr>
            <a:r>
              <a:rPr lang="mn-MN" sz="1700" dirty="0" smtClean="0">
                <a:solidFill>
                  <a:schemeClr val="bg1"/>
                </a:solidFill>
                <a:latin typeface="Times New Roman" panose="02020603050405020304" pitchFamily="18" charset="0"/>
                <a:ea typeface="Verdana" panose="020B0604030504040204" pitchFamily="34" charset="0"/>
                <a:cs typeface="Times New Roman" panose="02020603050405020304" pitchFamily="18" charset="0"/>
              </a:rPr>
              <a:t>Дэвсгэрийн зориулалттай үстэй боловсруулсан арьс шир</a:t>
            </a:r>
            <a:endParaRPr lang="en-US" sz="17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685800" algn="l"/>
              </a:tabLst>
            </a:pPr>
            <a:r>
              <a:rPr lang="mn-MN" sz="1700" dirty="0" smtClean="0">
                <a:solidFill>
                  <a:schemeClr val="bg1"/>
                </a:solidFill>
                <a:latin typeface="Times New Roman" panose="02020603050405020304" pitchFamily="18" charset="0"/>
                <a:ea typeface="Verdana" panose="020B0604030504040204" pitchFamily="34" charset="0"/>
                <a:cs typeface="Times New Roman" panose="02020603050405020304" pitchFamily="18" charset="0"/>
              </a:rPr>
              <a:t>Савхин </a:t>
            </a:r>
            <a:r>
              <a:rPr lang="mn-MN" sz="1700"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гадартай нэхий хүрэм</a:t>
            </a:r>
            <a:endParaRPr lang="en-US" sz="17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685800" algn="l"/>
              </a:tabLst>
            </a:pPr>
            <a:r>
              <a:rPr lang="mn-MN" sz="1700" dirty="0" smtClean="0">
                <a:solidFill>
                  <a:schemeClr val="bg1"/>
                </a:solidFill>
                <a:latin typeface="Times New Roman" panose="02020603050405020304" pitchFamily="18" charset="0"/>
                <a:ea typeface="Verdana" panose="020B0604030504040204" pitchFamily="34" charset="0"/>
                <a:cs typeface="Times New Roman" panose="02020603050405020304" pitchFamily="18" charset="0"/>
              </a:rPr>
              <a:t>Өвлийн </a:t>
            </a:r>
            <a:r>
              <a:rPr lang="mn-MN" sz="1700"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арьсан гутал</a:t>
            </a:r>
            <a:endParaRPr lang="en-US" sz="17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685800" algn="l"/>
              </a:tabLst>
            </a:pPr>
            <a:r>
              <a:rPr lang="mn-MN" sz="1700"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Гутал цүнхний зориулалтай боловсруулсан арьс шир</a:t>
            </a:r>
            <a:endParaRPr lang="en-US" sz="17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r>
              <a:rPr lang="en-US" sz="1700"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 </a:t>
            </a:r>
            <a:endParaRPr lang="en-US" sz="17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r>
              <a:rPr lang="en-US" sz="17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mn-MN" sz="1700" dirty="0" smtClean="0">
                <a:solidFill>
                  <a:schemeClr val="bg1"/>
                </a:solidFill>
                <a:latin typeface="Times New Roman" panose="02020603050405020304" pitchFamily="18" charset="0"/>
                <a:ea typeface="Verdana" panose="020B0604030504040204" pitchFamily="34" charset="0"/>
                <a:cs typeface="Times New Roman" panose="02020603050405020304" pitchFamily="18" charset="0"/>
              </a:rPr>
              <a:t>Бид </a:t>
            </a:r>
            <a:r>
              <a:rPr lang="mn-MN" sz="1700"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б</a:t>
            </a:r>
            <a:r>
              <a:rPr lang="en-US" sz="1700" dirty="0" err="1">
                <a:solidFill>
                  <a:schemeClr val="bg1"/>
                </a:solidFill>
                <a:latin typeface="Times New Roman" panose="02020603050405020304" pitchFamily="18" charset="0"/>
                <a:ea typeface="Verdana" panose="020B0604030504040204" pitchFamily="34" charset="0"/>
                <a:cs typeface="Times New Roman" panose="02020603050405020304" pitchFamily="18" charset="0"/>
              </a:rPr>
              <a:t>үтээгдэхүүний</a:t>
            </a:r>
            <a:r>
              <a:rPr lang="en-US" sz="1700"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 </a:t>
            </a:r>
            <a:r>
              <a:rPr lang="mn-MN" sz="1700"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чанар, </a:t>
            </a:r>
            <a:r>
              <a:rPr lang="en-US" sz="1700" dirty="0" err="1">
                <a:solidFill>
                  <a:schemeClr val="bg1"/>
                </a:solidFill>
                <a:latin typeface="Times New Roman" panose="02020603050405020304" pitchFamily="18" charset="0"/>
                <a:ea typeface="Verdana" panose="020B0604030504040204" pitchFamily="34" charset="0"/>
                <a:cs typeface="Times New Roman" panose="02020603050405020304" pitchFamily="18" charset="0"/>
              </a:rPr>
              <a:t>загвар</a:t>
            </a:r>
            <a:r>
              <a:rPr lang="en-US" sz="1700"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 </a:t>
            </a:r>
            <a:r>
              <a:rPr lang="en-US" sz="1700" dirty="0" err="1">
                <a:solidFill>
                  <a:schemeClr val="bg1"/>
                </a:solidFill>
                <a:latin typeface="Times New Roman" panose="02020603050405020304" pitchFamily="18" charset="0"/>
                <a:ea typeface="Verdana" panose="020B0604030504040204" pitchFamily="34" charset="0"/>
                <a:cs typeface="Times New Roman" panose="02020603050405020304" pitchFamily="18" charset="0"/>
              </a:rPr>
              <a:t>дизайныг</a:t>
            </a:r>
            <a:r>
              <a:rPr lang="en-US" sz="1700"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 </a:t>
            </a:r>
            <a:r>
              <a:rPr lang="en-US" sz="1700" dirty="0" err="1">
                <a:solidFill>
                  <a:schemeClr val="bg1"/>
                </a:solidFill>
                <a:latin typeface="Times New Roman" panose="02020603050405020304" pitchFamily="18" charset="0"/>
                <a:ea typeface="Verdana" panose="020B0604030504040204" pitchFamily="34" charset="0"/>
                <a:cs typeface="Times New Roman" panose="02020603050405020304" pitchFamily="18" charset="0"/>
              </a:rPr>
              <a:t>улам</a:t>
            </a:r>
            <a:r>
              <a:rPr lang="en-US" sz="1700"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 </a:t>
            </a:r>
            <a:r>
              <a:rPr lang="mn-MN" sz="1700"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бүр  сайжруулан дотоод болон гадаадын зах зээлийн эрэлт хэрэгцээнд нийцсэн бүтээгдэхүүнийг байнга хөгжүүлэн ажиллана.</a:t>
            </a:r>
            <a:endParaRPr lang="en-US" sz="17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457200" marR="101600" algn="just">
              <a:spcBef>
                <a:spcPts val="0"/>
              </a:spcBef>
              <a:spcAft>
                <a:spcPts val="0"/>
              </a:spcAft>
            </a:pPr>
            <a:r>
              <a:rPr lang="mn-MN" sz="1700"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 </a:t>
            </a:r>
            <a:endParaRPr lang="en-US" sz="17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R="101600" algn="just">
              <a:spcBef>
                <a:spcPts val="0"/>
              </a:spcBef>
              <a:spcAft>
                <a:spcPts val="0"/>
              </a:spcAft>
            </a:pPr>
            <a:r>
              <a:rPr lang="mn-MN" sz="1700" b="1"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Хөгжүүлж байгаа бүтээгдэхүүнүүдээс:</a:t>
            </a:r>
            <a:endParaRPr lang="en-US" sz="17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285750" marR="101600" indent="-285750" algn="just">
              <a:spcBef>
                <a:spcPts val="0"/>
              </a:spcBef>
              <a:spcAft>
                <a:spcPts val="0"/>
              </a:spcAft>
              <a:buFont typeface="Arial" panose="020B0604020202020204" pitchFamily="34" charset="0"/>
              <a:buChar char="•"/>
            </a:pPr>
            <a:r>
              <a:rPr lang="mn-MN" sz="1700" dirty="0" smtClean="0">
                <a:solidFill>
                  <a:schemeClr val="bg1"/>
                </a:solidFill>
                <a:latin typeface="Times New Roman" panose="02020603050405020304" pitchFamily="18" charset="0"/>
                <a:ea typeface="Verdana" panose="020B0604030504040204" pitchFamily="34" charset="0"/>
                <a:cs typeface="Times New Roman" panose="02020603050405020304" pitchFamily="18" charset="0"/>
              </a:rPr>
              <a:t>72 </a:t>
            </a:r>
            <a:r>
              <a:rPr lang="mn-MN" sz="1700"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цаг ус нэвтрэхгүй гутлын зориулалтай боловсруулсан арьс</a:t>
            </a:r>
            <a:endParaRPr lang="en-US" sz="17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285750" marR="101600" indent="-285750" algn="just">
              <a:spcBef>
                <a:spcPts val="0"/>
              </a:spcBef>
              <a:spcAft>
                <a:spcPts val="0"/>
              </a:spcAft>
              <a:buFont typeface="Arial" panose="020B0604020202020204" pitchFamily="34" charset="0"/>
              <a:buChar char="•"/>
            </a:pPr>
            <a:r>
              <a:rPr lang="mn-MN" sz="1700" dirty="0" smtClean="0">
                <a:solidFill>
                  <a:schemeClr val="bg1"/>
                </a:solidFill>
                <a:latin typeface="Times New Roman" panose="02020603050405020304" pitchFamily="18" charset="0"/>
                <a:ea typeface="Verdana" panose="020B0604030504040204" pitchFamily="34" charset="0"/>
                <a:cs typeface="Times New Roman" panose="02020603050405020304" pitchFamily="18" charset="0"/>
              </a:rPr>
              <a:t>ЭКО </a:t>
            </a:r>
            <a:r>
              <a:rPr lang="mn-MN" sz="1700"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арьс буюу </a:t>
            </a:r>
            <a:r>
              <a:rPr lang="en-US" sz="1700"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CHROME FREE </a:t>
            </a:r>
            <a:r>
              <a:rPr lang="mn-MN" sz="1700"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арьс</a:t>
            </a:r>
            <a:endParaRPr lang="en-US" sz="17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9768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IN" smtClean="0"/>
              <a:pPr/>
              <a:t>7</a:t>
            </a:fld>
            <a:endParaRPr lang="en-IN" dirty="0"/>
          </a:p>
        </p:txBody>
      </p:sp>
      <p:sp>
        <p:nvSpPr>
          <p:cNvPr id="11" name="Rounded Rectangle 10"/>
          <p:cNvSpPr/>
          <p:nvPr/>
        </p:nvSpPr>
        <p:spPr>
          <a:xfrm>
            <a:off x="338530" y="757011"/>
            <a:ext cx="11548668" cy="596446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endParaRPr lang="en-US" sz="1300" b="1" dirty="0" smtClean="0">
              <a:solidFill>
                <a:srgbClr val="0937C9"/>
              </a:solidFill>
              <a:latin typeface="Times New Roman" panose="02020603050405020304" pitchFamily="18" charset="0"/>
              <a:cs typeface="Times New Roman" panose="02020603050405020304" pitchFamily="18" charset="0"/>
            </a:endParaRPr>
          </a:p>
          <a:p>
            <a:pPr algn="just"/>
            <a:endParaRPr lang="en-US" sz="1300" b="1" dirty="0">
              <a:solidFill>
                <a:srgbClr val="0937C9"/>
              </a:solidFill>
              <a:latin typeface="Times New Roman" panose="02020603050405020304" pitchFamily="18" charset="0"/>
              <a:cs typeface="Times New Roman" panose="02020603050405020304" pitchFamily="18" charset="0"/>
            </a:endParaRPr>
          </a:p>
          <a:p>
            <a:pPr algn="just"/>
            <a:endParaRPr lang="en-US" sz="1300" b="1" dirty="0" smtClean="0">
              <a:solidFill>
                <a:srgbClr val="0937C9"/>
              </a:solidFill>
              <a:latin typeface="Times New Roman" panose="02020603050405020304" pitchFamily="18" charset="0"/>
              <a:cs typeface="Times New Roman" panose="02020603050405020304" pitchFamily="18" charset="0"/>
            </a:endParaRPr>
          </a:p>
        </p:txBody>
      </p:sp>
      <p:sp>
        <p:nvSpPr>
          <p:cNvPr id="22" name="Title 3">
            <a:extLst>
              <a:ext uri="{FF2B5EF4-FFF2-40B4-BE49-F238E27FC236}">
                <a16:creationId xmlns:a16="http://schemas.microsoft.com/office/drawing/2014/main" id="{1ABE11BF-33A5-4653-A144-CCCBACF58C30}"/>
              </a:ext>
            </a:extLst>
          </p:cNvPr>
          <p:cNvSpPr>
            <a:spLocks noGrp="1"/>
          </p:cNvSpPr>
          <p:nvPr>
            <p:ph type="title"/>
          </p:nvPr>
        </p:nvSpPr>
        <p:spPr>
          <a:xfrm>
            <a:off x="1117600" y="968700"/>
            <a:ext cx="5152573" cy="426442"/>
          </a:xfrm>
        </p:spPr>
        <p:txBody>
          <a:bodyPr anchor="t">
            <a:noAutofit/>
          </a:bodyPr>
          <a:lstStyle/>
          <a:p>
            <a:r>
              <a:rPr lang="mn-MN" sz="2400" dirty="0" smtClean="0">
                <a:solidFill>
                  <a:srgbClr val="002774"/>
                </a:solidFill>
                <a:latin typeface="Times New Roman" panose="02020603050405020304" pitchFamily="18" charset="0"/>
                <a:cs typeface="Times New Roman" panose="02020603050405020304" pitchFamily="18" charset="0"/>
              </a:rPr>
              <a:t>Б</a:t>
            </a:r>
            <a:r>
              <a:rPr lang="en-US" sz="2400" dirty="0" smtClean="0">
                <a:solidFill>
                  <a:srgbClr val="002774"/>
                </a:solidFill>
                <a:latin typeface="Times New Roman" panose="02020603050405020304" pitchFamily="18" charset="0"/>
                <a:cs typeface="Times New Roman" panose="02020603050405020304" pitchFamily="18" charset="0"/>
              </a:rPr>
              <a:t>ИЗНЕСИЙН </a:t>
            </a:r>
            <a:r>
              <a:rPr lang="en-US" sz="2400" dirty="0">
                <a:solidFill>
                  <a:srgbClr val="002774"/>
                </a:solidFill>
                <a:latin typeface="Times New Roman" panose="02020603050405020304" pitchFamily="18" charset="0"/>
                <a:cs typeface="Times New Roman" panose="02020603050405020304" pitchFamily="18" charset="0"/>
              </a:rPr>
              <a:t>ҮЙЛ АЖИЛЛАГАА</a:t>
            </a: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0942" y="261254"/>
            <a:ext cx="914400" cy="914400"/>
          </a:xfrm>
          <a:prstGeom prst="rect">
            <a:avLst/>
          </a:prstGeom>
        </p:spPr>
      </p:pic>
      <p:grpSp>
        <p:nvGrpSpPr>
          <p:cNvPr id="24" name="Group 23"/>
          <p:cNvGrpSpPr/>
          <p:nvPr/>
        </p:nvGrpSpPr>
        <p:grpSpPr>
          <a:xfrm>
            <a:off x="0" y="26897"/>
            <a:ext cx="7772400" cy="638175"/>
            <a:chOff x="0" y="26897"/>
            <a:chExt cx="7772400" cy="638175"/>
          </a:xfrm>
        </p:grpSpPr>
        <p:pic>
          <p:nvPicPr>
            <p:cNvPr id="25" name="Picture 4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6897"/>
              <a:ext cx="7772400" cy="63817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3"/>
            <p:cNvSpPr>
              <a:spLocks noChangeArrowheads="1"/>
            </p:cNvSpPr>
            <p:nvPr/>
          </p:nvSpPr>
          <p:spPr bwMode="auto">
            <a:xfrm>
              <a:off x="841188" y="219027"/>
              <a:ext cx="409118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ҮЙЛ АЖИЛЛАГААНЫ ТАЙЛАН 2018 / </a:t>
              </a:r>
              <a:r>
                <a:rPr kumimoji="0" lang="mn-MN" altLang="en-US" sz="1050" b="1" i="0" u="none" strike="noStrike" cap="none" normalizeH="0" baseline="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ЭХНИЙ ХАГАС</a:t>
              </a:r>
              <a:r>
                <a:rPr kumimoji="0" lang="mn-MN" altLang="en-US" sz="1050" b="1" i="0" u="none" strike="noStrike" cap="none" normalizeH="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 ЖИЛ</a:t>
              </a:r>
              <a:endPar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sp>
        <p:nvSpPr>
          <p:cNvPr id="12" name="Title 3">
            <a:extLst>
              <a:ext uri="{FF2B5EF4-FFF2-40B4-BE49-F238E27FC236}">
                <a16:creationId xmlns:a16="http://schemas.microsoft.com/office/drawing/2014/main" id="{1ABE11BF-33A5-4653-A144-CCCBACF58C30}"/>
              </a:ext>
            </a:extLst>
          </p:cNvPr>
          <p:cNvSpPr txBox="1">
            <a:spLocks/>
          </p:cNvSpPr>
          <p:nvPr/>
        </p:nvSpPr>
        <p:spPr>
          <a:xfrm>
            <a:off x="6287050" y="962433"/>
            <a:ext cx="3931022" cy="426442"/>
          </a:xfrm>
          <a:prstGeom prst="rect">
            <a:avLst/>
          </a:prstGeom>
        </p:spPr>
        <p:txBody>
          <a:bodyPr vert="horz" lIns="91440" tIns="45720" rIns="91440" bIns="0" rtlCol="0" anchor="t">
            <a:noAutofit/>
          </a:bodyPr>
          <a:lstStyle>
            <a:lvl1pPr algn="l" defTabSz="914400" rtl="0" eaLnBrk="1" latinLnBrk="0" hangingPunct="1">
              <a:lnSpc>
                <a:spcPct val="90000"/>
              </a:lnSpc>
              <a:spcBef>
                <a:spcPct val="0"/>
              </a:spcBef>
              <a:buNone/>
              <a:defRPr lang="en-IN" sz="4400" b="1" kern="1200">
                <a:solidFill>
                  <a:schemeClr val="bg1"/>
                </a:solidFill>
                <a:latin typeface="+mj-lt"/>
                <a:ea typeface="+mj-ea"/>
                <a:cs typeface="+mj-cs"/>
              </a:defRPr>
            </a:lvl1pPr>
          </a:lstStyle>
          <a:p>
            <a:r>
              <a:rPr lang="en-US" sz="2400" dirty="0">
                <a:solidFill>
                  <a:srgbClr val="002774"/>
                </a:solidFill>
                <a:latin typeface="Times New Roman" panose="02020603050405020304" pitchFamily="18" charset="0"/>
                <a:cs typeface="Times New Roman" panose="02020603050405020304" pitchFamily="18" charset="0"/>
              </a:rPr>
              <a:t>ОНЦЛОХ ҮЙЛ ЯВДЛУУД</a:t>
            </a:r>
          </a:p>
        </p:txBody>
      </p:sp>
      <p:cxnSp>
        <p:nvCxnSpPr>
          <p:cNvPr id="5" name="Straight Connector 4"/>
          <p:cNvCxnSpPr/>
          <p:nvPr/>
        </p:nvCxnSpPr>
        <p:spPr>
          <a:xfrm>
            <a:off x="6212113" y="881615"/>
            <a:ext cx="0" cy="540786"/>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Picture 14" descr="20706691_1685844974795072_1072093314_n"/>
          <p:cNvPicPr/>
          <p:nvPr/>
        </p:nvPicPr>
        <p:blipFill>
          <a:blip r:embed="rId5"/>
          <a:srcRect/>
          <a:stretch>
            <a:fillRect/>
          </a:stretch>
        </p:blipFill>
        <p:spPr bwMode="auto">
          <a:xfrm>
            <a:off x="609601" y="1890899"/>
            <a:ext cx="5326742" cy="4088986"/>
          </a:xfrm>
          <a:prstGeom prst="rect">
            <a:avLst/>
          </a:prstGeom>
          <a:noFill/>
          <a:ln w="9525">
            <a:noFill/>
            <a:miter lim="800000"/>
            <a:headEnd/>
            <a:tailEnd/>
          </a:ln>
        </p:spPr>
      </p:pic>
      <p:cxnSp>
        <p:nvCxnSpPr>
          <p:cNvPr id="16" name="Straight Connector 15"/>
          <p:cNvCxnSpPr/>
          <p:nvPr/>
        </p:nvCxnSpPr>
        <p:spPr>
          <a:xfrm>
            <a:off x="6212113" y="1890899"/>
            <a:ext cx="0" cy="4088986"/>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400800" y="1944916"/>
            <a:ext cx="4949371" cy="4031873"/>
          </a:xfrm>
          <a:prstGeom prst="rect">
            <a:avLst/>
          </a:prstGeom>
          <a:noFill/>
        </p:spPr>
        <p:txBody>
          <a:bodyPr wrap="square" rtlCol="0">
            <a:spAutoFit/>
          </a:bodyPr>
          <a:lstStyle/>
          <a:p>
            <a:pPr algn="ctr"/>
            <a:r>
              <a:rPr lang="mn-MN" sz="1600" b="1" dirty="0">
                <a:solidFill>
                  <a:srgbClr val="002774"/>
                </a:solidFill>
                <a:latin typeface="Times New Roman" panose="02020603050405020304" pitchFamily="18" charset="0"/>
                <a:cs typeface="Times New Roman" panose="02020603050405020304" pitchFamily="18" charset="0"/>
              </a:rPr>
              <a:t>УВС АЙМАГ, УЛААНГОМ ХОТОД</a:t>
            </a:r>
            <a:r>
              <a:rPr lang="en-US" sz="1600" b="1" dirty="0">
                <a:solidFill>
                  <a:srgbClr val="002774"/>
                </a:solidFill>
                <a:latin typeface="Times New Roman" panose="02020603050405020304" pitchFamily="18" charset="0"/>
                <a:cs typeface="Times New Roman" panose="02020603050405020304" pitchFamily="18" charset="0"/>
              </a:rPr>
              <a:t> САЛБАР ДЭЛГҮҮР</a:t>
            </a:r>
            <a:r>
              <a:rPr lang="mn-MN" sz="1600" b="1" dirty="0">
                <a:solidFill>
                  <a:srgbClr val="002774"/>
                </a:solidFill>
                <a:latin typeface="Times New Roman" panose="02020603050405020304" pitchFamily="18" charset="0"/>
                <a:cs typeface="Times New Roman" panose="02020603050405020304" pitchFamily="18" charset="0"/>
              </a:rPr>
              <a:t> БОЛОН ТҮҮХИЙ ЭД ХҮЛЭЭН АВАХ ТӨВ</a:t>
            </a:r>
            <a:r>
              <a:rPr lang="en-US" sz="1600" b="1" dirty="0">
                <a:solidFill>
                  <a:srgbClr val="002774"/>
                </a:solidFill>
                <a:latin typeface="Times New Roman" panose="02020603050405020304" pitchFamily="18" charset="0"/>
                <a:cs typeface="Times New Roman" panose="02020603050405020304" pitchFamily="18" charset="0"/>
              </a:rPr>
              <a:t> НЭЭЛЭЭ</a:t>
            </a:r>
          </a:p>
          <a:p>
            <a:r>
              <a:rPr lang="en-US" sz="1600" dirty="0">
                <a:latin typeface="Times New Roman" panose="02020603050405020304" pitchFamily="18" charset="0"/>
                <a:cs typeface="Times New Roman" panose="02020603050405020304" pitchFamily="18" charset="0"/>
              </a:rPr>
              <a:t>  </a:t>
            </a:r>
          </a:p>
          <a:p>
            <a:r>
              <a:rPr lang="en-US" sz="1600" dirty="0" smtClean="0">
                <a:latin typeface="Times New Roman" panose="02020603050405020304" pitchFamily="18" charset="0"/>
                <a:cs typeface="Times New Roman" panose="02020603050405020304" pitchFamily="18" charset="0"/>
              </a:rPr>
              <a:t>	</a:t>
            </a:r>
            <a:r>
              <a:rPr lang="mn-MN" sz="1600" dirty="0" smtClean="0">
                <a:latin typeface="Times New Roman" panose="02020603050405020304" pitchFamily="18" charset="0"/>
                <a:cs typeface="Times New Roman" panose="02020603050405020304" pitchFamily="18" charset="0"/>
              </a:rPr>
              <a:t>Хөвсгөл </a:t>
            </a:r>
            <a:r>
              <a:rPr lang="mn-MN" sz="1600" dirty="0">
                <a:latin typeface="Times New Roman" panose="02020603050405020304" pitchFamily="18" charset="0"/>
                <a:cs typeface="Times New Roman" panose="02020603050405020304" pitchFamily="18" charset="0"/>
              </a:rPr>
              <a:t>аймаг, Мөрөн хот өөрийн салбар дэлгүүрээ нээн орон нутгийн хэрэглэгч рүү улам бүр ойртлоо. Боловсруулсан арьс шир болон үйлдвэрийн бэлэн бүтээгдэхүүн борлуулж байна.</a:t>
            </a:r>
            <a:endParaRPr lang="en-US" sz="1600" dirty="0">
              <a:latin typeface="Times New Roman" panose="02020603050405020304" pitchFamily="18" charset="0"/>
              <a:cs typeface="Times New Roman" panose="02020603050405020304" pitchFamily="18" charset="0"/>
            </a:endParaRPr>
          </a:p>
          <a:p>
            <a:r>
              <a:rPr lang="mn-MN" sz="1600" dirty="0">
                <a:latin typeface="Times New Roman" panose="02020603050405020304" pitchFamily="18" charset="0"/>
                <a:cs typeface="Times New Roman" panose="02020603050405020304" pitchFamily="18" charset="0"/>
              </a:rPr>
              <a:t>Боловсруулсан арьс шир борлуулж байгаа нь орон нутаг дахь арьс ширэн бүтээгдэхүүн үйлдвэрлэдэг жижиг дунд үйлдвэрлэгч нарын эрэлт хэрэгцээнд нийцсэн үйлчилгээ болж байна.</a:t>
            </a:r>
            <a:endParaRPr lang="en-US" sz="1600" dirty="0">
              <a:latin typeface="Times New Roman" panose="02020603050405020304" pitchFamily="18" charset="0"/>
              <a:cs typeface="Times New Roman" panose="02020603050405020304" pitchFamily="18" charset="0"/>
            </a:endParaRPr>
          </a:p>
          <a:p>
            <a:r>
              <a:rPr lang="mn-MN"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	</a:t>
            </a:r>
            <a:r>
              <a:rPr lang="mn-MN" sz="1600" dirty="0" smtClean="0">
                <a:latin typeface="Times New Roman" panose="02020603050405020304" pitchFamily="18" charset="0"/>
                <a:cs typeface="Times New Roman" panose="02020603050405020304" pitchFamily="18" charset="0"/>
              </a:rPr>
              <a:t>Мөн </a:t>
            </a:r>
            <a:r>
              <a:rPr lang="mn-MN" sz="1600" dirty="0">
                <a:latin typeface="Times New Roman" panose="02020603050405020304" pitchFamily="18" charset="0"/>
                <a:cs typeface="Times New Roman" panose="02020603050405020304" pitchFamily="18" charset="0"/>
              </a:rPr>
              <a:t>түүхий эд хүлээн авах төв нээгдснээр малчид, иргэд үйлдвэрт шууд арьс ширээ тушаах боломжтой боллоо.</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8928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IN" smtClean="0"/>
              <a:pPr/>
              <a:t>8</a:t>
            </a:fld>
            <a:endParaRPr lang="en-IN" dirty="0"/>
          </a:p>
        </p:txBody>
      </p:sp>
      <p:sp>
        <p:nvSpPr>
          <p:cNvPr id="11" name="Rounded Rectangle 10"/>
          <p:cNvSpPr/>
          <p:nvPr/>
        </p:nvSpPr>
        <p:spPr>
          <a:xfrm>
            <a:off x="338530" y="757011"/>
            <a:ext cx="11548668" cy="596446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endParaRPr lang="en-US" sz="1300" b="1" dirty="0" smtClean="0">
              <a:solidFill>
                <a:srgbClr val="0937C9"/>
              </a:solidFill>
              <a:latin typeface="Times New Roman" panose="02020603050405020304" pitchFamily="18" charset="0"/>
              <a:cs typeface="Times New Roman" panose="02020603050405020304" pitchFamily="18" charset="0"/>
            </a:endParaRPr>
          </a:p>
          <a:p>
            <a:pPr algn="just"/>
            <a:endParaRPr lang="en-US" sz="1300" b="1" dirty="0">
              <a:solidFill>
                <a:srgbClr val="0937C9"/>
              </a:solidFill>
              <a:latin typeface="Times New Roman" panose="02020603050405020304" pitchFamily="18" charset="0"/>
              <a:cs typeface="Times New Roman" panose="02020603050405020304" pitchFamily="18" charset="0"/>
            </a:endParaRPr>
          </a:p>
          <a:p>
            <a:pPr algn="just"/>
            <a:endParaRPr lang="en-US" sz="1300" b="1" dirty="0" smtClean="0">
              <a:solidFill>
                <a:srgbClr val="0937C9"/>
              </a:solidFill>
              <a:latin typeface="Times New Roman" panose="02020603050405020304" pitchFamily="18" charset="0"/>
              <a:cs typeface="Times New Roman" panose="02020603050405020304" pitchFamily="18" charset="0"/>
            </a:endParaRPr>
          </a:p>
        </p:txBody>
      </p:sp>
      <p:sp>
        <p:nvSpPr>
          <p:cNvPr id="22" name="Title 3">
            <a:extLst>
              <a:ext uri="{FF2B5EF4-FFF2-40B4-BE49-F238E27FC236}">
                <a16:creationId xmlns:a16="http://schemas.microsoft.com/office/drawing/2014/main" id="{1ABE11BF-33A5-4653-A144-CCCBACF58C30}"/>
              </a:ext>
            </a:extLst>
          </p:cNvPr>
          <p:cNvSpPr>
            <a:spLocks noGrp="1"/>
          </p:cNvSpPr>
          <p:nvPr>
            <p:ph type="title"/>
          </p:nvPr>
        </p:nvSpPr>
        <p:spPr>
          <a:xfrm>
            <a:off x="1117600" y="968700"/>
            <a:ext cx="5152573" cy="426442"/>
          </a:xfrm>
        </p:spPr>
        <p:txBody>
          <a:bodyPr anchor="t">
            <a:noAutofit/>
          </a:bodyPr>
          <a:lstStyle/>
          <a:p>
            <a:r>
              <a:rPr lang="mn-MN" sz="2400" dirty="0" smtClean="0">
                <a:solidFill>
                  <a:srgbClr val="002774"/>
                </a:solidFill>
                <a:latin typeface="Times New Roman" panose="02020603050405020304" pitchFamily="18" charset="0"/>
                <a:cs typeface="Times New Roman" panose="02020603050405020304" pitchFamily="18" charset="0"/>
              </a:rPr>
              <a:t>Б</a:t>
            </a:r>
            <a:r>
              <a:rPr lang="en-US" sz="2400" dirty="0" smtClean="0">
                <a:solidFill>
                  <a:srgbClr val="002774"/>
                </a:solidFill>
                <a:latin typeface="Times New Roman" panose="02020603050405020304" pitchFamily="18" charset="0"/>
                <a:cs typeface="Times New Roman" panose="02020603050405020304" pitchFamily="18" charset="0"/>
              </a:rPr>
              <a:t>ИЗНЕСИЙН </a:t>
            </a:r>
            <a:r>
              <a:rPr lang="en-US" sz="2400" dirty="0">
                <a:solidFill>
                  <a:srgbClr val="002774"/>
                </a:solidFill>
                <a:latin typeface="Times New Roman" panose="02020603050405020304" pitchFamily="18" charset="0"/>
                <a:cs typeface="Times New Roman" panose="02020603050405020304" pitchFamily="18" charset="0"/>
              </a:rPr>
              <a:t>ҮЙЛ АЖИЛЛАГАА</a:t>
            </a: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0942" y="261254"/>
            <a:ext cx="914400" cy="914400"/>
          </a:xfrm>
          <a:prstGeom prst="rect">
            <a:avLst/>
          </a:prstGeom>
        </p:spPr>
      </p:pic>
      <p:grpSp>
        <p:nvGrpSpPr>
          <p:cNvPr id="24" name="Group 23"/>
          <p:cNvGrpSpPr/>
          <p:nvPr/>
        </p:nvGrpSpPr>
        <p:grpSpPr>
          <a:xfrm>
            <a:off x="0" y="26897"/>
            <a:ext cx="7772400" cy="638175"/>
            <a:chOff x="0" y="26897"/>
            <a:chExt cx="7772400" cy="638175"/>
          </a:xfrm>
        </p:grpSpPr>
        <p:pic>
          <p:nvPicPr>
            <p:cNvPr id="25" name="Picture 4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6897"/>
              <a:ext cx="7772400" cy="63817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3"/>
            <p:cNvSpPr>
              <a:spLocks noChangeArrowheads="1"/>
            </p:cNvSpPr>
            <p:nvPr/>
          </p:nvSpPr>
          <p:spPr bwMode="auto">
            <a:xfrm>
              <a:off x="841188" y="219027"/>
              <a:ext cx="409118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ҮЙЛ АЖИЛЛАГААНЫ ТАЙЛАН 2018 / </a:t>
              </a:r>
              <a:r>
                <a:rPr kumimoji="0" lang="mn-MN" altLang="en-US" sz="1050" b="1" i="0" u="none" strike="noStrike" cap="none" normalizeH="0" baseline="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ЭХНИЙ ХАГАС</a:t>
              </a:r>
              <a:r>
                <a:rPr kumimoji="0" lang="mn-MN" altLang="en-US" sz="1050" b="1" i="0" u="none" strike="noStrike" cap="none" normalizeH="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 ЖИЛ</a:t>
              </a:r>
              <a:endPar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sp>
        <p:nvSpPr>
          <p:cNvPr id="12" name="Title 3">
            <a:extLst>
              <a:ext uri="{FF2B5EF4-FFF2-40B4-BE49-F238E27FC236}">
                <a16:creationId xmlns:a16="http://schemas.microsoft.com/office/drawing/2014/main" id="{1ABE11BF-33A5-4653-A144-CCCBACF58C30}"/>
              </a:ext>
            </a:extLst>
          </p:cNvPr>
          <p:cNvSpPr txBox="1">
            <a:spLocks/>
          </p:cNvSpPr>
          <p:nvPr/>
        </p:nvSpPr>
        <p:spPr>
          <a:xfrm>
            <a:off x="6287050" y="962433"/>
            <a:ext cx="3931022" cy="426442"/>
          </a:xfrm>
          <a:prstGeom prst="rect">
            <a:avLst/>
          </a:prstGeom>
        </p:spPr>
        <p:txBody>
          <a:bodyPr vert="horz" lIns="91440" tIns="45720" rIns="91440" bIns="0" rtlCol="0" anchor="t">
            <a:noAutofit/>
          </a:bodyPr>
          <a:lstStyle>
            <a:lvl1pPr algn="l" defTabSz="914400" rtl="0" eaLnBrk="1" latinLnBrk="0" hangingPunct="1">
              <a:lnSpc>
                <a:spcPct val="90000"/>
              </a:lnSpc>
              <a:spcBef>
                <a:spcPct val="0"/>
              </a:spcBef>
              <a:buNone/>
              <a:defRPr lang="en-IN" sz="4400" b="1" kern="1200">
                <a:solidFill>
                  <a:schemeClr val="bg1"/>
                </a:solidFill>
                <a:latin typeface="+mj-lt"/>
                <a:ea typeface="+mj-ea"/>
                <a:cs typeface="+mj-cs"/>
              </a:defRPr>
            </a:lvl1pPr>
          </a:lstStyle>
          <a:p>
            <a:r>
              <a:rPr lang="en-US" sz="2400" dirty="0">
                <a:solidFill>
                  <a:srgbClr val="002774"/>
                </a:solidFill>
                <a:latin typeface="Times New Roman" panose="02020603050405020304" pitchFamily="18" charset="0"/>
                <a:cs typeface="Times New Roman" panose="02020603050405020304" pitchFamily="18" charset="0"/>
              </a:rPr>
              <a:t>ОНЦЛОХ ҮЙЛ ЯВДЛУУД</a:t>
            </a:r>
          </a:p>
        </p:txBody>
      </p:sp>
      <p:cxnSp>
        <p:nvCxnSpPr>
          <p:cNvPr id="5" name="Straight Connector 4"/>
          <p:cNvCxnSpPr/>
          <p:nvPr/>
        </p:nvCxnSpPr>
        <p:spPr>
          <a:xfrm>
            <a:off x="6212113" y="881615"/>
            <a:ext cx="0" cy="5407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212113" y="1755830"/>
            <a:ext cx="0" cy="4354684"/>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359813" y="1629757"/>
            <a:ext cx="5326743" cy="4939814"/>
          </a:xfrm>
          <a:prstGeom prst="rect">
            <a:avLst/>
          </a:prstGeom>
          <a:noFill/>
        </p:spPr>
        <p:txBody>
          <a:bodyPr wrap="square" rtlCol="0">
            <a:spAutoFit/>
          </a:bodyPr>
          <a:lstStyle/>
          <a:p>
            <a:r>
              <a:rPr lang="mn-MN" sz="1500" b="1" dirty="0">
                <a:solidFill>
                  <a:srgbClr val="002774"/>
                </a:solidFill>
                <a:latin typeface="Times New Roman" panose="02020603050405020304" pitchFamily="18" charset="0"/>
                <a:cs typeface="Times New Roman" panose="02020603050405020304" pitchFamily="18" charset="0"/>
              </a:rPr>
              <a:t>ҮСТЭЙ БОЛОВСРУУЛАХ ШУГАМ СУУРИЛУУЛЛАА</a:t>
            </a:r>
            <a:endParaRPr lang="en-US" sz="1500" b="1" dirty="0">
              <a:solidFill>
                <a:srgbClr val="002774"/>
              </a:solidFill>
              <a:latin typeface="Times New Roman" panose="02020603050405020304" pitchFamily="18" charset="0"/>
              <a:cs typeface="Times New Roman" panose="02020603050405020304" pitchFamily="18" charset="0"/>
            </a:endParaRPr>
          </a:p>
          <a:p>
            <a:pPr algn="just"/>
            <a:r>
              <a:rPr lang="mn-MN" sz="1500" dirty="0">
                <a:latin typeface="Times New Roman" panose="02020603050405020304" pitchFamily="18" charset="0"/>
                <a:cs typeface="Times New Roman" panose="02020603050405020304" pitchFamily="18" charset="0"/>
              </a:rPr>
              <a:t>  </a:t>
            </a:r>
            <a:r>
              <a:rPr lang="en-US" sz="1500" dirty="0" smtClean="0">
                <a:latin typeface="Times New Roman" panose="02020603050405020304" pitchFamily="18" charset="0"/>
                <a:cs typeface="Times New Roman" panose="02020603050405020304" pitchFamily="18" charset="0"/>
              </a:rPr>
              <a:t>	</a:t>
            </a:r>
            <a:r>
              <a:rPr lang="mn-MN" sz="1500" dirty="0" smtClean="0">
                <a:latin typeface="Times New Roman" panose="02020603050405020304" pitchFamily="18" charset="0"/>
                <a:cs typeface="Times New Roman" panose="02020603050405020304" pitchFamily="18" charset="0"/>
              </a:rPr>
              <a:t>Дэвсгэрийн </a:t>
            </a:r>
            <a:r>
              <a:rPr lang="mn-MN" sz="1500" dirty="0">
                <a:latin typeface="Times New Roman" panose="02020603050405020304" pitchFamily="18" charset="0"/>
                <a:cs typeface="Times New Roman" panose="02020603050405020304" pitchFamily="18" charset="0"/>
              </a:rPr>
              <a:t>зориулалтай үстэй боловсруулсан хонины нэхий, ямааны арьс, үхэр сарлагийн ширийг Голланд улс руу экспортлож байгаа бөгөөд энэхүү шугамыг суурьлуулснаар бүтээгдэхүүний чанарт чухал нөлөө үзүүлэхээс гадна өдөрт 4000 арьс нэмж боловсруулах хүчин чадал нэмэгдэжбайна. </a:t>
            </a:r>
            <a:endParaRPr lang="en-US" sz="1500" dirty="0">
              <a:latin typeface="Times New Roman" panose="02020603050405020304" pitchFamily="18" charset="0"/>
              <a:cs typeface="Times New Roman" panose="02020603050405020304" pitchFamily="18" charset="0"/>
            </a:endParaRPr>
          </a:p>
          <a:p>
            <a:pPr algn="ctr"/>
            <a:r>
              <a:rPr lang="en-US" sz="1500" dirty="0" smtClean="0">
                <a:solidFill>
                  <a:srgbClr val="002774"/>
                </a:solidFill>
                <a:latin typeface="Times New Roman" panose="02020603050405020304" pitchFamily="18" charset="0"/>
                <a:cs typeface="Times New Roman" panose="02020603050405020304" pitchFamily="18" charset="0"/>
              </a:rPr>
              <a:t>CHROME </a:t>
            </a:r>
            <a:r>
              <a:rPr lang="en-US" sz="1500" dirty="0">
                <a:solidFill>
                  <a:srgbClr val="002774"/>
                </a:solidFill>
                <a:latin typeface="Times New Roman" panose="02020603050405020304" pitchFamily="18" charset="0"/>
                <a:cs typeface="Times New Roman" panose="02020603050405020304" pitchFamily="18" charset="0"/>
              </a:rPr>
              <a:t>FREE </a:t>
            </a:r>
            <a:r>
              <a:rPr lang="mn-MN" sz="1500" dirty="0">
                <a:solidFill>
                  <a:srgbClr val="002774"/>
                </a:solidFill>
                <a:latin typeface="Times New Roman" panose="02020603050405020304" pitchFamily="18" charset="0"/>
                <a:cs typeface="Times New Roman" panose="02020603050405020304" pitchFamily="18" charset="0"/>
              </a:rPr>
              <a:t>БУЮУ ЭКО АРЬС ЕВРОП РУУ ЭКСПОРТЛОЖ БАЙНА</a:t>
            </a:r>
            <a:endParaRPr lang="en-US" sz="1500" dirty="0">
              <a:solidFill>
                <a:srgbClr val="002774"/>
              </a:solidFill>
              <a:latin typeface="Times New Roman" panose="02020603050405020304" pitchFamily="18" charset="0"/>
              <a:cs typeface="Times New Roman" panose="02020603050405020304" pitchFamily="18" charset="0"/>
            </a:endParaRPr>
          </a:p>
          <a:p>
            <a:r>
              <a:rPr lang="mn-MN" sz="1500" dirty="0" smtClean="0">
                <a:latin typeface="Times New Roman" panose="02020603050405020304" pitchFamily="18" charset="0"/>
                <a:cs typeface="Times New Roman" panose="02020603050405020304" pitchFamily="18" charset="0"/>
              </a:rPr>
              <a:t>Энэ </a:t>
            </a:r>
            <a:r>
              <a:rPr lang="mn-MN" sz="1500" dirty="0">
                <a:latin typeface="Times New Roman" panose="02020603050405020304" pitchFamily="18" charset="0"/>
                <a:cs typeface="Times New Roman" panose="02020603050405020304" pitchFamily="18" charset="0"/>
              </a:rPr>
              <a:t>онд 100 000 ширхэг эко арьсны захиалга аваад байна</a:t>
            </a:r>
            <a:r>
              <a:rPr lang="mn-MN" sz="1500" dirty="0" smtClean="0">
                <a:latin typeface="Times New Roman" panose="02020603050405020304" pitchFamily="18" charset="0"/>
                <a:cs typeface="Times New Roman" panose="02020603050405020304" pitchFamily="18" charset="0"/>
              </a:rPr>
              <a:t>.</a:t>
            </a:r>
            <a:endParaRPr lang="en-US" sz="1500" dirty="0" smtClean="0">
              <a:latin typeface="Times New Roman" panose="02020603050405020304" pitchFamily="18" charset="0"/>
              <a:cs typeface="Times New Roman" panose="02020603050405020304" pitchFamily="18" charset="0"/>
            </a:endParaRPr>
          </a:p>
          <a:p>
            <a:endParaRPr lang="en-US" sz="1500" dirty="0" smtClean="0">
              <a:latin typeface="Times New Roman" panose="02020603050405020304" pitchFamily="18" charset="0"/>
              <a:cs typeface="Times New Roman" panose="02020603050405020304" pitchFamily="18" charset="0"/>
            </a:endParaRPr>
          </a:p>
          <a:p>
            <a:pPr algn="ctr"/>
            <a:r>
              <a:rPr lang="mn-MN" sz="1500" b="1" dirty="0">
                <a:solidFill>
                  <a:srgbClr val="002774"/>
                </a:solidFill>
                <a:latin typeface="Times New Roman" panose="02020603050405020304" pitchFamily="18" charset="0"/>
                <a:cs typeface="Times New Roman" panose="02020603050405020304" pitchFamily="18" charset="0"/>
              </a:rPr>
              <a:t>НООС УГААХ АВТОМАТ ҮЙЛДВЭРИЙН ТОНОГ ТӨХӨӨРӨМЖИЙГ АШИГЛАЛТАНД ОРУУЛЖ АЖИЛЛАЖ ЭХЭЛЛЭЭ</a:t>
            </a:r>
            <a:r>
              <a:rPr lang="mn-MN" sz="1500" b="1" dirty="0" smtClean="0">
                <a:solidFill>
                  <a:srgbClr val="002774"/>
                </a:solidFill>
                <a:latin typeface="Times New Roman" panose="02020603050405020304" pitchFamily="18" charset="0"/>
                <a:cs typeface="Times New Roman" panose="02020603050405020304" pitchFamily="18" charset="0"/>
              </a:rPr>
              <a:t>.</a:t>
            </a:r>
            <a:r>
              <a:rPr lang="mn-MN" sz="1500" dirty="0">
                <a:latin typeface="Times New Roman" panose="02020603050405020304" pitchFamily="18" charset="0"/>
                <a:cs typeface="Times New Roman" panose="02020603050405020304" pitchFamily="18" charset="0"/>
              </a:rPr>
              <a:t> </a:t>
            </a:r>
            <a:endParaRPr lang="en-US" sz="1500" dirty="0">
              <a:latin typeface="Times New Roman" panose="02020603050405020304" pitchFamily="18" charset="0"/>
              <a:cs typeface="Times New Roman" panose="02020603050405020304" pitchFamily="18" charset="0"/>
            </a:endParaRPr>
          </a:p>
          <a:p>
            <a:pPr algn="just"/>
            <a:r>
              <a:rPr lang="en-US" sz="1500" dirty="0" smtClean="0">
                <a:latin typeface="Times New Roman" panose="02020603050405020304" pitchFamily="18" charset="0"/>
                <a:cs typeface="Times New Roman" panose="02020603050405020304" pitchFamily="18" charset="0"/>
              </a:rPr>
              <a:t>	</a:t>
            </a:r>
            <a:r>
              <a:rPr lang="mn-MN" sz="1500" dirty="0" smtClean="0">
                <a:latin typeface="Times New Roman" panose="02020603050405020304" pitchFamily="18" charset="0"/>
                <a:cs typeface="Times New Roman" panose="02020603050405020304" pitchFamily="18" charset="0"/>
              </a:rPr>
              <a:t>Хонины </a:t>
            </a:r>
            <a:r>
              <a:rPr lang="mn-MN" sz="1500" dirty="0">
                <a:latin typeface="Times New Roman" panose="02020603050405020304" pitchFamily="18" charset="0"/>
                <a:cs typeface="Times New Roman" panose="02020603050405020304" pitchFamily="18" charset="0"/>
              </a:rPr>
              <a:t>нэхийний боловсруулалтын явцад гардаг хаягдал ноосоо угаах автомат үйлдвэр ажиллаж эхэлснээр үйлдвэрээс гарч байгаа хог хаягдал 19%-иар бууруулж байна. Мөн дотоодын эсгийн бүтээгдэхүүн үйлдвэрлэдэг жижиг аж ахуйн нэгжүүдэд угаасан цэвэр ноос нийлүүлж нэлээдгүй хүмүүсийг ажлын байраар хангаж байна.</a:t>
            </a:r>
            <a:endParaRPr lang="en-US" sz="1500" dirty="0">
              <a:latin typeface="Times New Roman" panose="02020603050405020304" pitchFamily="18" charset="0"/>
              <a:cs typeface="Times New Roman" panose="02020603050405020304" pitchFamily="18" charset="0"/>
            </a:endParaRPr>
          </a:p>
          <a:p>
            <a:endParaRPr lang="en-US" sz="1500" dirty="0">
              <a:latin typeface="Times New Roman" panose="02020603050405020304" pitchFamily="18" charset="0"/>
              <a:cs typeface="Times New Roman" panose="02020603050405020304" pitchFamily="18" charset="0"/>
            </a:endParaRPr>
          </a:p>
        </p:txBody>
      </p:sp>
      <p:pic>
        <p:nvPicPr>
          <p:cNvPr id="14" name="Picture 13" descr="(LFB006-92)Combined Raw Wool Washing Machine Model"/>
          <p:cNvPicPr/>
          <p:nvPr/>
        </p:nvPicPr>
        <p:blipFill>
          <a:blip r:embed="rId5" cstate="print"/>
          <a:srcRect/>
          <a:stretch>
            <a:fillRect/>
          </a:stretch>
        </p:blipFill>
        <p:spPr bwMode="auto">
          <a:xfrm>
            <a:off x="2002972" y="3449932"/>
            <a:ext cx="4020456" cy="2660582"/>
          </a:xfrm>
          <a:prstGeom prst="rect">
            <a:avLst/>
          </a:prstGeom>
          <a:ln>
            <a:noFill/>
          </a:ln>
          <a:effectLst>
            <a:softEdge rad="112500"/>
          </a:effectLst>
        </p:spPr>
      </p:pic>
      <p:pic>
        <p:nvPicPr>
          <p:cNvPr id="17" name="Picture 16" descr="FB_IMG_1502168544919"/>
          <p:cNvPicPr/>
          <p:nvPr/>
        </p:nvPicPr>
        <p:blipFill>
          <a:blip r:embed="rId6"/>
          <a:srcRect/>
          <a:stretch>
            <a:fillRect/>
          </a:stretch>
        </p:blipFill>
        <p:spPr bwMode="auto">
          <a:xfrm>
            <a:off x="765627" y="1755830"/>
            <a:ext cx="3835401" cy="2395256"/>
          </a:xfrm>
          <a:prstGeom prst="rect">
            <a:avLst/>
          </a:prstGeom>
          <a:ln>
            <a:noFill/>
          </a:ln>
          <a:effectLst>
            <a:softEdge rad="112500"/>
          </a:effectLst>
        </p:spPr>
      </p:pic>
      <p:cxnSp>
        <p:nvCxnSpPr>
          <p:cNvPr id="3" name="Straight Connector 2"/>
          <p:cNvCxnSpPr/>
          <p:nvPr/>
        </p:nvCxnSpPr>
        <p:spPr>
          <a:xfrm>
            <a:off x="1219200" y="1567541"/>
            <a:ext cx="886822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247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IN" smtClean="0"/>
              <a:pPr/>
              <a:t>9</a:t>
            </a:fld>
            <a:endParaRPr lang="en-IN" dirty="0"/>
          </a:p>
        </p:txBody>
      </p:sp>
      <p:sp>
        <p:nvSpPr>
          <p:cNvPr id="11" name="Rounded Rectangle 10"/>
          <p:cNvSpPr/>
          <p:nvPr/>
        </p:nvSpPr>
        <p:spPr>
          <a:xfrm>
            <a:off x="338530" y="757011"/>
            <a:ext cx="11548668" cy="596446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endParaRPr lang="en-US" sz="1300" b="1" dirty="0" smtClean="0">
              <a:solidFill>
                <a:srgbClr val="0937C9"/>
              </a:solidFill>
              <a:latin typeface="Times New Roman" panose="02020603050405020304" pitchFamily="18" charset="0"/>
              <a:cs typeface="Times New Roman" panose="02020603050405020304" pitchFamily="18" charset="0"/>
            </a:endParaRPr>
          </a:p>
          <a:p>
            <a:pPr algn="just"/>
            <a:endParaRPr lang="en-US" sz="1300" b="1" dirty="0">
              <a:solidFill>
                <a:srgbClr val="0937C9"/>
              </a:solidFill>
              <a:latin typeface="Times New Roman" panose="02020603050405020304" pitchFamily="18" charset="0"/>
              <a:cs typeface="Times New Roman" panose="02020603050405020304" pitchFamily="18" charset="0"/>
            </a:endParaRPr>
          </a:p>
          <a:p>
            <a:pPr algn="just"/>
            <a:endParaRPr lang="en-US" sz="1300" b="1" dirty="0" smtClean="0">
              <a:solidFill>
                <a:srgbClr val="0937C9"/>
              </a:solidFill>
              <a:latin typeface="Times New Roman" panose="02020603050405020304" pitchFamily="18" charset="0"/>
              <a:cs typeface="Times New Roman" panose="02020603050405020304" pitchFamily="18" charset="0"/>
            </a:endParaRPr>
          </a:p>
        </p:txBody>
      </p:sp>
      <p:sp>
        <p:nvSpPr>
          <p:cNvPr id="22" name="Title 3">
            <a:extLst>
              <a:ext uri="{FF2B5EF4-FFF2-40B4-BE49-F238E27FC236}">
                <a16:creationId xmlns:a16="http://schemas.microsoft.com/office/drawing/2014/main" id="{1ABE11BF-33A5-4653-A144-CCCBACF58C30}"/>
              </a:ext>
            </a:extLst>
          </p:cNvPr>
          <p:cNvSpPr>
            <a:spLocks noGrp="1"/>
          </p:cNvSpPr>
          <p:nvPr>
            <p:ph type="title"/>
          </p:nvPr>
        </p:nvSpPr>
        <p:spPr>
          <a:xfrm>
            <a:off x="1117600" y="968700"/>
            <a:ext cx="9622971" cy="874614"/>
          </a:xfrm>
        </p:spPr>
        <p:txBody>
          <a:bodyPr anchor="t">
            <a:noAutofit/>
          </a:bodyPr>
          <a:lstStyle/>
          <a:p>
            <a:pPr algn="ctr"/>
            <a:r>
              <a:rPr lang="mn-MN" sz="2800" dirty="0">
                <a:solidFill>
                  <a:srgbClr val="002774"/>
                </a:solidFill>
                <a:latin typeface="Times New Roman" panose="02020603050405020304" pitchFamily="18" charset="0"/>
                <a:cs typeface="Times New Roman" panose="02020603050405020304" pitchFamily="18" charset="0"/>
              </a:rPr>
              <a:t>Салбар үйлдвэрүүдын х</a:t>
            </a:r>
            <a:r>
              <a:rPr lang="en-US" sz="2800" dirty="0" err="1">
                <a:solidFill>
                  <a:srgbClr val="002774"/>
                </a:solidFill>
                <a:latin typeface="Times New Roman" panose="02020603050405020304" pitchFamily="18" charset="0"/>
                <a:cs typeface="Times New Roman" panose="02020603050405020304" pitchFamily="18" charset="0"/>
              </a:rPr>
              <a:t>агас</a:t>
            </a:r>
            <a:r>
              <a:rPr lang="en-US" sz="2800" dirty="0">
                <a:solidFill>
                  <a:srgbClr val="002774"/>
                </a:solidFill>
                <a:latin typeface="Times New Roman" panose="02020603050405020304" pitchFamily="18" charset="0"/>
                <a:cs typeface="Times New Roman" panose="02020603050405020304" pitchFamily="18" charset="0"/>
              </a:rPr>
              <a:t> </a:t>
            </a:r>
            <a:r>
              <a:rPr lang="en-US" sz="2800" dirty="0" err="1">
                <a:solidFill>
                  <a:srgbClr val="002774"/>
                </a:solidFill>
                <a:latin typeface="Times New Roman" panose="02020603050405020304" pitchFamily="18" charset="0"/>
                <a:cs typeface="Times New Roman" panose="02020603050405020304" pitchFamily="18" charset="0"/>
              </a:rPr>
              <a:t>жилийн</a:t>
            </a:r>
            <a:r>
              <a:rPr lang="en-US" sz="2800" dirty="0">
                <a:solidFill>
                  <a:srgbClr val="002774"/>
                </a:solidFill>
                <a:latin typeface="Times New Roman" panose="02020603050405020304" pitchFamily="18" charset="0"/>
                <a:cs typeface="Times New Roman" panose="02020603050405020304" pitchFamily="18" charset="0"/>
              </a:rPr>
              <a:t> </a:t>
            </a:r>
            <a:r>
              <a:rPr lang="en-US" sz="2800" dirty="0" err="1">
                <a:solidFill>
                  <a:srgbClr val="002774"/>
                </a:solidFill>
                <a:latin typeface="Times New Roman" panose="02020603050405020304" pitchFamily="18" charset="0"/>
                <a:cs typeface="Times New Roman" panose="02020603050405020304" pitchFamily="18" charset="0"/>
              </a:rPr>
              <a:t>үйлдвэрлэлийн</a:t>
            </a:r>
            <a:r>
              <a:rPr lang="en-US" sz="2800" dirty="0">
                <a:solidFill>
                  <a:srgbClr val="002774"/>
                </a:solidFill>
                <a:latin typeface="Times New Roman" panose="02020603050405020304" pitchFamily="18" charset="0"/>
                <a:cs typeface="Times New Roman" panose="02020603050405020304" pitchFamily="18" charset="0"/>
              </a:rPr>
              <a:t> </a:t>
            </a:r>
            <a:r>
              <a:rPr lang="en-US" sz="2800" dirty="0" err="1">
                <a:solidFill>
                  <a:srgbClr val="002774"/>
                </a:solidFill>
                <a:latin typeface="Times New Roman" panose="02020603050405020304" pitchFamily="18" charset="0"/>
                <a:cs typeface="Times New Roman" panose="02020603050405020304" pitchFamily="18" charset="0"/>
              </a:rPr>
              <a:t>төлөвлөгөөний</a:t>
            </a:r>
            <a:r>
              <a:rPr lang="en-US" sz="2800" dirty="0">
                <a:solidFill>
                  <a:srgbClr val="002774"/>
                </a:solidFill>
                <a:latin typeface="Times New Roman" panose="02020603050405020304" pitchFamily="18" charset="0"/>
                <a:cs typeface="Times New Roman" panose="02020603050405020304" pitchFamily="18" charset="0"/>
              </a:rPr>
              <a:t> </a:t>
            </a:r>
            <a:r>
              <a:rPr lang="en-US" sz="2800" dirty="0" err="1" smtClean="0">
                <a:solidFill>
                  <a:srgbClr val="002774"/>
                </a:solidFill>
                <a:latin typeface="Times New Roman" panose="02020603050405020304" pitchFamily="18" charset="0"/>
                <a:cs typeface="Times New Roman" panose="02020603050405020304" pitchFamily="18" charset="0"/>
              </a:rPr>
              <a:t>гүйцэтгэл</a:t>
            </a:r>
            <a:r>
              <a:rPr lang="en-US" sz="2800" dirty="0" smtClean="0">
                <a:solidFill>
                  <a:srgbClr val="002774"/>
                </a:solidFill>
                <a:latin typeface="Times New Roman" panose="02020603050405020304" pitchFamily="18" charset="0"/>
                <a:cs typeface="Times New Roman" panose="02020603050405020304" pitchFamily="18" charset="0"/>
              </a:rPr>
              <a:t> </a:t>
            </a:r>
            <a:r>
              <a:rPr lang="en-US" sz="2000" b="0" dirty="0" smtClean="0">
                <a:solidFill>
                  <a:srgbClr val="002774"/>
                </a:solidFill>
                <a:latin typeface="Times New Roman" panose="02020603050405020304" pitchFamily="18" charset="0"/>
                <a:cs typeface="Times New Roman" panose="02020603050405020304" pitchFamily="18" charset="0"/>
              </a:rPr>
              <a:t>(</a:t>
            </a:r>
            <a:r>
              <a:rPr lang="mn-MN" sz="2000" b="0" dirty="0" smtClean="0">
                <a:solidFill>
                  <a:srgbClr val="002774"/>
                </a:solidFill>
                <a:latin typeface="Times New Roman" panose="02020603050405020304" pitchFamily="18" charset="0"/>
                <a:cs typeface="Times New Roman" panose="02020603050405020304" pitchFamily="18" charset="0"/>
              </a:rPr>
              <a:t>мянган төгрөгөөр</a:t>
            </a:r>
            <a:r>
              <a:rPr lang="en-US" sz="2000" b="0" dirty="0" smtClean="0">
                <a:solidFill>
                  <a:srgbClr val="002774"/>
                </a:solidFill>
                <a:latin typeface="Times New Roman" panose="02020603050405020304" pitchFamily="18" charset="0"/>
                <a:cs typeface="Times New Roman" panose="02020603050405020304" pitchFamily="18" charset="0"/>
              </a:rPr>
              <a:t>)</a:t>
            </a:r>
            <a:endParaRPr lang="en-US" sz="2800" b="0" dirty="0">
              <a:solidFill>
                <a:srgbClr val="002774"/>
              </a:solidFill>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0942" y="261254"/>
            <a:ext cx="914400" cy="914400"/>
          </a:xfrm>
          <a:prstGeom prst="rect">
            <a:avLst/>
          </a:prstGeom>
        </p:spPr>
      </p:pic>
      <p:grpSp>
        <p:nvGrpSpPr>
          <p:cNvPr id="24" name="Group 23"/>
          <p:cNvGrpSpPr/>
          <p:nvPr/>
        </p:nvGrpSpPr>
        <p:grpSpPr>
          <a:xfrm>
            <a:off x="0" y="26897"/>
            <a:ext cx="7772400" cy="638175"/>
            <a:chOff x="0" y="26897"/>
            <a:chExt cx="7772400" cy="638175"/>
          </a:xfrm>
        </p:grpSpPr>
        <p:pic>
          <p:nvPicPr>
            <p:cNvPr id="25" name="Picture 4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6897"/>
              <a:ext cx="7772400" cy="63817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3"/>
            <p:cNvSpPr>
              <a:spLocks noChangeArrowheads="1"/>
            </p:cNvSpPr>
            <p:nvPr/>
          </p:nvSpPr>
          <p:spPr bwMode="auto">
            <a:xfrm>
              <a:off x="841188" y="219027"/>
              <a:ext cx="409118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ҮЙЛ АЖИЛЛАГААНЫ ТАЙЛАН 2018 / </a:t>
              </a:r>
              <a:r>
                <a:rPr kumimoji="0" lang="mn-MN" altLang="en-US" sz="1050" b="1" i="0" u="none" strike="noStrike" cap="none" normalizeH="0" baseline="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ЭХНИЙ ХАГАС</a:t>
              </a:r>
              <a:r>
                <a:rPr kumimoji="0" lang="mn-MN" altLang="en-US" sz="1050" b="1" i="0" u="none" strike="noStrike" cap="none" normalizeH="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 ЖИЛ</a:t>
              </a:r>
              <a:endPar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graphicFrame>
        <p:nvGraphicFramePr>
          <p:cNvPr id="18" name="Chart 17"/>
          <p:cNvGraphicFramePr/>
          <p:nvPr>
            <p:extLst>
              <p:ext uri="{D42A27DB-BD31-4B8C-83A1-F6EECF244321}">
                <p14:modId xmlns:p14="http://schemas.microsoft.com/office/powerpoint/2010/main" val="1549902415"/>
              </p:ext>
            </p:extLst>
          </p:nvPr>
        </p:nvGraphicFramePr>
        <p:xfrm>
          <a:off x="1117599" y="1890712"/>
          <a:ext cx="10029371" cy="43214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1813832"/>
      </p:ext>
    </p:extLst>
  </p:cSld>
  <p:clrMapOvr>
    <a:masterClrMapping/>
  </p:clrMapOvr>
</p:sld>
</file>

<file path=ppt/theme/theme1.xml><?xml version="1.0" encoding="utf-8"?>
<a:theme xmlns:a="http://schemas.openxmlformats.org/drawingml/2006/main" name="Office Theme">
  <a:themeElements>
    <a:clrScheme name="Custom 13">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rk-03 Presentation Layout_CA -v6.potx" id="{9FD5D463-2B33-42F3-81B0-0B3C3C07F674}" vid="{A96E6666-7943-4E22-B401-67432B4C0C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Hexagon presentation dark</Template>
  <TotalTime>0</TotalTime>
  <Words>927</Words>
  <Application>Microsoft Office PowerPoint</Application>
  <PresentationFormat>Widescreen</PresentationFormat>
  <Paragraphs>271</Paragraphs>
  <Slides>16</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Arial</vt:lpstr>
      <vt:lpstr>Arial Black</vt:lpstr>
      <vt:lpstr>Arial Narrow</vt:lpstr>
      <vt:lpstr>Calibri</vt:lpstr>
      <vt:lpstr>Calibri Light</vt:lpstr>
      <vt:lpstr>CiscoSans ExtraLight</vt:lpstr>
      <vt:lpstr>Gill Sans SemiBold</vt:lpstr>
      <vt:lpstr>Times New Roman</vt:lpstr>
      <vt:lpstr>Times New Roman Mon</vt:lpstr>
      <vt:lpstr>Verdana</vt:lpstr>
      <vt:lpstr>Wingdings</vt:lpstr>
      <vt:lpstr>Office Theme</vt:lpstr>
      <vt:lpstr>PowerPoint Presentation</vt:lpstr>
      <vt:lpstr>КОМПАНИЙН ЕРӨНХИЙ ТАНИЛЦУУЛГА</vt:lpstr>
      <vt:lpstr>КОМПАНИЙН ЕРӨНХИЙ ТАНИЛЦУУЛГА</vt:lpstr>
      <vt:lpstr>PowerPoint Presentation</vt:lpstr>
      <vt:lpstr>КОМПАНИЙН ОЙРЫН 5 ЖИЛИЙН ДУНД ХУГАЦААНЫ СТРАТЕГИЙН ЗОРИЛТ</vt:lpstr>
      <vt:lpstr>БҮТЭЭГДЭХҮҮН ХӨГЖҮҮЛЭЛТ</vt:lpstr>
      <vt:lpstr>БИЗНЕСИЙН ҮЙЛ АЖИЛЛАГАА</vt:lpstr>
      <vt:lpstr>БИЗНЕСИЙН ҮЙЛ АЖИЛЛАГАА</vt:lpstr>
      <vt:lpstr>Салбар үйлдвэрүүдын хагас жилийн үйлдвэрлэлийн төлөвлөгөөний гүйцэтгэл (мянган төгрөгөөр)</vt:lpstr>
      <vt:lpstr>Салбар үйлдвэрүүдийн бэлэн бүтээгдэхүүн үйлдвэрийн төлөвлөгөөний гүйцэтгэл </vt:lpstr>
      <vt:lpstr>PowerPoint Presentation</vt:lpstr>
      <vt:lpstr>PowerPoint Presentation</vt:lpstr>
      <vt:lpstr>3. НЭХИЙ ТРЕЙД ХХК    ЗАРДЛЫН ГҮЙЦЭТГЭЛ </vt:lpstr>
      <vt:lpstr>2. НЭХИЙ АГР ХХК</vt:lpstr>
      <vt:lpstr>3. ДЭВЖИХ НЭХИЙ ХХК</vt:lpstr>
      <vt:lpstr>3. ДЭВЖИХ НЭХИЙ ХХК    ИНФОГРАФИК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2018-08-16T00:55:17Z</dcterms:created>
  <dcterms:modified xsi:type="dcterms:W3CDTF">2018-08-16T04:12:57Z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2018-08-01T18:19:24.2566460Z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