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80" r:id="rId2"/>
    <p:sldId id="256" r:id="rId3"/>
    <p:sldId id="291" r:id="rId4"/>
    <p:sldId id="261" r:id="rId5"/>
    <p:sldId id="282" r:id="rId6"/>
    <p:sldId id="294" r:id="rId7"/>
    <p:sldId id="273" r:id="rId8"/>
    <p:sldId id="293" r:id="rId9"/>
    <p:sldId id="292" r:id="rId10"/>
    <p:sldId id="290" r:id="rId11"/>
    <p:sldId id="295" r:id="rId12"/>
  </p:sldIdLst>
  <p:sldSz cx="9144000" cy="6858000" type="screen4x3"/>
  <p:notesSz cx="6888163" cy="9623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F00"/>
    <a:srgbClr val="A3A3A3"/>
    <a:srgbClr val="EB7C30"/>
    <a:srgbClr val="5A99D3"/>
    <a:srgbClr val="F5DCCC"/>
    <a:srgbClr val="F2A46E"/>
    <a:srgbClr val="8CB9E2"/>
    <a:srgbClr val="993300"/>
    <a:srgbClr val="6E281E"/>
    <a:srgbClr val="7925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09" autoAdjust="0"/>
    <p:restoredTop sz="94660"/>
  </p:normalViewPr>
  <p:slideViewPr>
    <p:cSldViewPr>
      <p:cViewPr>
        <p:scale>
          <a:sx n="80" d="100"/>
          <a:sy n="80" d="100"/>
        </p:scale>
        <p:origin x="-924" y="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mn-M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mn-M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Ногдол </a:t>
            </a:r>
            <a:r>
              <a:rPr lang="mn-M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ашиг </a:t>
            </a:r>
          </a:p>
          <a:p>
            <a:pPr>
              <a:defRPr sz="18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mn-M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Тараалт 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18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mn-MN" sz="12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тэрбум</a:t>
            </a:r>
            <a:r>
              <a:rPr lang="mn-MN" sz="1200" b="0" cap="non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төгрөг</a:t>
            </a:r>
            <a:r>
              <a:rPr lang="en-US" sz="1200" b="0" cap="non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1.444043321299639E-2"/>
          <c:y val="2.252252252252252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1.6293243740492666E-2"/>
          <c:y val="6.6257823541288089E-3"/>
          <c:w val="0.91589126457158676"/>
          <c:h val="0.916356248738138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51%, Өмнөговь аймаг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mn-M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2007 он</c:v>
                </c:pt>
                <c:pt idx="1">
                  <c:v>2008 он</c:v>
                </c:pt>
                <c:pt idx="2">
                  <c:v>2009 он</c:v>
                </c:pt>
                <c:pt idx="3">
                  <c:v>2010 он</c:v>
                </c:pt>
                <c:pt idx="4">
                  <c:v>2011 он</c:v>
                </c:pt>
                <c:pt idx="5">
                  <c:v>2012 он</c:v>
                </c:pt>
                <c:pt idx="6">
                  <c:v>2013 он</c:v>
                </c:pt>
                <c:pt idx="7">
                  <c:v>2014 он</c:v>
                </c:pt>
                <c:pt idx="8">
                  <c:v>2016 он</c:v>
                </c:pt>
                <c:pt idx="9">
                  <c:v>2017 он</c:v>
                </c:pt>
              </c:strCache>
            </c:strRef>
          </c:cat>
          <c:val>
            <c:numRef>
              <c:f>Sheet1!$B$2:$B$11</c:f>
              <c:numCache>
                <c:formatCode>0.0</c:formatCode>
                <c:ptCount val="10"/>
                <c:pt idx="0">
                  <c:v>4.9000000000000004</c:v>
                </c:pt>
                <c:pt idx="1">
                  <c:v>4.9000000000000004</c:v>
                </c:pt>
                <c:pt idx="2">
                  <c:v>14.7</c:v>
                </c:pt>
                <c:pt idx="3">
                  <c:v>34.9</c:v>
                </c:pt>
                <c:pt idx="4">
                  <c:v>36.700000000000003</c:v>
                </c:pt>
                <c:pt idx="5">
                  <c:v>4.0999999999999996</c:v>
                </c:pt>
                <c:pt idx="6">
                  <c:v>20.5</c:v>
                </c:pt>
                <c:pt idx="7">
                  <c:v>8.5</c:v>
                </c:pt>
                <c:pt idx="8">
                  <c:v>23.4</c:v>
                </c:pt>
                <c:pt idx="9">
                  <c:v>64.7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E35-4828-97C7-58E95725F63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49%, Бусад хувьцаа эзэмшигч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mn-M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2007 он</c:v>
                </c:pt>
                <c:pt idx="1">
                  <c:v>2008 он</c:v>
                </c:pt>
                <c:pt idx="2">
                  <c:v>2009 он</c:v>
                </c:pt>
                <c:pt idx="3">
                  <c:v>2010 он</c:v>
                </c:pt>
                <c:pt idx="4">
                  <c:v>2011 он</c:v>
                </c:pt>
                <c:pt idx="5">
                  <c:v>2012 он</c:v>
                </c:pt>
                <c:pt idx="6">
                  <c:v>2013 он</c:v>
                </c:pt>
                <c:pt idx="7">
                  <c:v>2014 он</c:v>
                </c:pt>
                <c:pt idx="8">
                  <c:v>2016 он</c:v>
                </c:pt>
                <c:pt idx="9">
                  <c:v>2017 он</c:v>
                </c:pt>
              </c:strCache>
            </c:strRef>
          </c:cat>
          <c:val>
            <c:numRef>
              <c:f>Sheet1!$C$2:$C$11</c:f>
              <c:numCache>
                <c:formatCode>0.0</c:formatCode>
                <c:ptCount val="10"/>
                <c:pt idx="0">
                  <c:v>4.7</c:v>
                </c:pt>
                <c:pt idx="1">
                  <c:v>4.7</c:v>
                </c:pt>
                <c:pt idx="2">
                  <c:v>14.2</c:v>
                </c:pt>
                <c:pt idx="3">
                  <c:v>33.5</c:v>
                </c:pt>
                <c:pt idx="4">
                  <c:v>35.299999999999997</c:v>
                </c:pt>
                <c:pt idx="5">
                  <c:v>0.13055555555555556</c:v>
                </c:pt>
                <c:pt idx="6">
                  <c:v>19.7</c:v>
                </c:pt>
                <c:pt idx="7">
                  <c:v>8.1999999999999993</c:v>
                </c:pt>
                <c:pt idx="8">
                  <c:v>22.5</c:v>
                </c:pt>
                <c:pt idx="9">
                  <c:v>62.2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E35-4828-97C7-58E95725F63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96504064"/>
        <c:axId val="96358400"/>
      </c:barChart>
      <c:catAx>
        <c:axId val="96504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mn-MN"/>
          </a:p>
        </c:txPr>
        <c:crossAx val="96358400"/>
        <c:crosses val="autoZero"/>
        <c:auto val="1"/>
        <c:lblAlgn val="ctr"/>
        <c:lblOffset val="100"/>
        <c:noMultiLvlLbl val="0"/>
      </c:catAx>
      <c:valAx>
        <c:axId val="9635840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96504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mn-M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mn-M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mn-MN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Хувьцаа эзэмшигчдийн бүтэц</a:t>
            </a:r>
          </a:p>
        </c:rich>
      </c:tx>
      <c:layout>
        <c:manualLayout>
          <c:xMode val="edge"/>
          <c:yMode val="edge"/>
          <c:x val="0.13856893542757417"/>
          <c:y val="2.3474178403755869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4277912904865947"/>
          <c:y val="0.30811319359727923"/>
          <c:w val="0.71793214329884147"/>
          <c:h val="0.4828346456692912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Хувьцаа эзэмшигчдийн бүтэц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3D0-4FF9-A16C-795D70D85A7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3D0-4FF9-A16C-795D70D85A7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3D0-4FF9-A16C-795D70D85A7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63D0-4FF9-A16C-795D70D85A76}"/>
              </c:ext>
            </c:extLst>
          </c:dPt>
          <c:dLbls>
            <c:dLbl>
              <c:idx val="0"/>
              <c:layout>
                <c:manualLayout>
                  <c:x val="0.1151986368196122"/>
                  <c:y val="-0.25798251450962995"/>
                </c:manualLayout>
              </c:layout>
              <c:spPr>
                <a:solidFill>
                  <a:srgbClr val="5A99D3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mn-MN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0614475546577621"/>
                      <c:h val="0.252887719145604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3D0-4FF9-A16C-795D70D85A76}"/>
                </c:ext>
              </c:extLst>
            </c:dLbl>
            <c:dLbl>
              <c:idx val="1"/>
              <c:layout>
                <c:manualLayout>
                  <c:x val="-0.1012216404886562"/>
                  <c:y val="0.10497237569060763"/>
                </c:manualLayout>
              </c:layout>
              <c:spPr>
                <a:solidFill>
                  <a:srgbClr val="EB7C30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mn-MN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5038050871913264"/>
                      <c:h val="0.1713812154696132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63D0-4FF9-A16C-795D70D85A76}"/>
                </c:ext>
              </c:extLst>
            </c:dLbl>
            <c:dLbl>
              <c:idx val="2"/>
              <c:layout>
                <c:manualLayout>
                  <c:x val="-0.12787813826936553"/>
                  <c:y val="-0.18508287292817685"/>
                </c:manualLayout>
              </c:layout>
              <c:spPr>
                <a:solidFill>
                  <a:srgbClr val="A3A3A3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mn-MN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3-63D0-4FF9-A16C-795D70D85A76}"/>
                </c:ext>
              </c:extLst>
            </c:dLbl>
            <c:dLbl>
              <c:idx val="3"/>
              <c:layout>
                <c:manualLayout>
                  <c:x val="-4.5375218150087257E-2"/>
                  <c:y val="-0.14640883977900551"/>
                </c:manualLayout>
              </c:layout>
              <c:spPr>
                <a:solidFill>
                  <a:srgbClr val="FFBF00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mn-MN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4-63D0-4FF9-A16C-795D70D85A76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mn-MN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Sheet1!$A$2:$A$5</c:f>
              <c:strCache>
                <c:ptCount val="4"/>
                <c:pt idx="0">
                  <c:v>Орон нутгийн өмч, Өмнөговь аймаг</c:v>
                </c:pt>
                <c:pt idx="1">
                  <c:v>Ажнай корпораци, ХХК</c:v>
                </c:pt>
                <c:pt idx="2">
                  <c:v>Шандас импекс ХХК</c:v>
                </c:pt>
                <c:pt idx="3">
                  <c:v>Бусад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51</c:v>
                </c:pt>
                <c:pt idx="1">
                  <c:v>19.600000000000001</c:v>
                </c:pt>
                <c:pt idx="2">
                  <c:v>16.3</c:v>
                </c:pt>
                <c:pt idx="3">
                  <c:v>13.1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3D0-4FF9-A16C-795D70D85A7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mn-M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4817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mn-MN" smtClean="0"/>
              <a:t>"Тавантолгой" ХК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4817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8/13/2015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40121"/>
            <a:ext cx="2984500" cy="4817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075" y="9140121"/>
            <a:ext cx="2984500" cy="4817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BEC596-8BE9-4FC0-B04A-F168D1206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755266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4871" cy="481171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r>
              <a:rPr lang="mn-MN" smtClean="0"/>
              <a:t>"Тавантолгой" ХК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700" y="1"/>
            <a:ext cx="2984871" cy="481171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r>
              <a:rPr lang="en-US" smtClean="0"/>
              <a:t>8/13/2015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36638" y="720725"/>
            <a:ext cx="4814887" cy="3611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8" y="4571130"/>
            <a:ext cx="5510530" cy="4330541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40584"/>
            <a:ext cx="2984871" cy="481171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700" y="9140584"/>
            <a:ext cx="2984871" cy="481171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2AFBE621-C498-4C6F-8544-CF265DF0B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731287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BE621-C498-4C6F-8544-CF265DF0BA52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8/13/2015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mn-MN" smtClean="0"/>
              <a:t>"Тавантолгой" ХК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998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E0038-A949-4810-A74A-DCB66C262131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E19A-0F10-4152-8CA8-AD730B395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562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E0038-A949-4810-A74A-DCB66C262131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E19A-0F10-4152-8CA8-AD730B395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347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E0038-A949-4810-A74A-DCB66C262131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E19A-0F10-4152-8CA8-AD730B395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5991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E0038-A949-4810-A74A-DCB66C262131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E19A-0F10-4152-8CA8-AD730B395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16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E0038-A949-4810-A74A-DCB66C262131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E19A-0F10-4152-8CA8-AD730B395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4934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E0038-A949-4810-A74A-DCB66C262131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E19A-0F10-4152-8CA8-AD730B395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7035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E0038-A949-4810-A74A-DCB66C262131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E19A-0F10-4152-8CA8-AD730B395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9552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E0038-A949-4810-A74A-DCB66C262131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E19A-0F10-4152-8CA8-AD730B395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88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E0038-A949-4810-A74A-DCB66C262131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E19A-0F10-4152-8CA8-AD730B395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106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E0038-A949-4810-A74A-DCB66C262131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E19A-0F10-4152-8CA8-AD730B395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073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E0038-A949-4810-A74A-DCB66C262131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E19A-0F10-4152-8CA8-AD730B395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7423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E0038-A949-4810-A74A-DCB66C262131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AE19A-0F10-4152-8CA8-AD730B395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077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0" y="6248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2018.08.10</a:t>
            </a:r>
            <a:endParaRPr lang="en-US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42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25" y="28575"/>
            <a:ext cx="3276600" cy="762000"/>
          </a:xfrm>
        </p:spPr>
        <p:txBody>
          <a:bodyPr>
            <a:normAutofit/>
          </a:bodyPr>
          <a:lstStyle/>
          <a:p>
            <a:pPr algn="l"/>
            <a:r>
              <a:rPr lang="mn-MN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НОГДОЛ АШИГ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64155948"/>
              </p:ext>
            </p:extLst>
          </p:nvPr>
        </p:nvGraphicFramePr>
        <p:xfrm>
          <a:off x="4114800" y="790574"/>
          <a:ext cx="5029200" cy="561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ular Callout 4"/>
          <p:cNvSpPr/>
          <p:nvPr/>
        </p:nvSpPr>
        <p:spPr>
          <a:xfrm>
            <a:off x="6477000" y="2514600"/>
            <a:ext cx="1883330" cy="798007"/>
          </a:xfrm>
          <a:prstGeom prst="wedgeRectCallout">
            <a:avLst>
              <a:gd name="adj1" fmla="val 55021"/>
              <a:gd name="adj2" fmla="val 90971"/>
            </a:avLst>
          </a:prstGeom>
          <a:solidFill>
            <a:srgbClr val="8CB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49% буюу бусад хувьцаа эзэмшигчид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mn-MN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05.1 </a:t>
            </a:r>
            <a:r>
              <a:rPr lang="mn-MN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тэрбум.төг</a:t>
            </a:r>
            <a:endParaRPr lang="en-US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6477000" y="914401"/>
            <a:ext cx="1883330" cy="914400"/>
          </a:xfrm>
          <a:prstGeom prst="wedgeRectCallout">
            <a:avLst>
              <a:gd name="adj1" fmla="val 52309"/>
              <a:gd name="adj2" fmla="val 67463"/>
            </a:avLst>
          </a:prstGeom>
          <a:solidFill>
            <a:srgbClr val="F2A4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51% буюу Өмнөговь аймагт 217.3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n-MN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тэрбум.төг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080327117"/>
              </p:ext>
            </p:extLst>
          </p:nvPr>
        </p:nvGraphicFramePr>
        <p:xfrm>
          <a:off x="171450" y="1009650"/>
          <a:ext cx="363855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300939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88423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133350"/>
            <a:ext cx="1905000" cy="563562"/>
          </a:xfrm>
        </p:spPr>
        <p:txBody>
          <a:bodyPr>
            <a:noAutofit/>
          </a:bodyPr>
          <a:lstStyle/>
          <a:p>
            <a:pPr algn="l"/>
            <a:r>
              <a:rPr lang="mn-MN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АГУУЛГА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251460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mn-M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Компанийн ерөнхий танилцуулга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mn-M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Бизнесийн үйл ажиллагаа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mn-M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Санхүү үйл ажиллагааны үр дүн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mn-M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Хөрөнгийн зах зээл ба хувьцааны мэдээлэл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mn-MN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4213" lvl="1" indent="0">
              <a:buNone/>
            </a:pPr>
            <a:endParaRPr lang="mn-MN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3873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5"/>
          <p:cNvSpPr>
            <a:spLocks noGrp="1"/>
          </p:cNvSpPr>
          <p:nvPr>
            <p:ph type="title"/>
          </p:nvPr>
        </p:nvSpPr>
        <p:spPr>
          <a:xfrm>
            <a:off x="142875" y="193676"/>
            <a:ext cx="3733800" cy="473074"/>
          </a:xfrm>
        </p:spPr>
        <p:txBody>
          <a:bodyPr>
            <a:normAutofit/>
          </a:bodyPr>
          <a:lstStyle/>
          <a:p>
            <a:r>
              <a:rPr lang="mn-MN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ТҮҮХЭН ЗАМНАЛ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2" t="7672" r="18277" b="3703"/>
          <a:stretch/>
        </p:blipFill>
        <p:spPr>
          <a:xfrm>
            <a:off x="381000" y="762000"/>
            <a:ext cx="8229600" cy="55626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114300" y="3733800"/>
            <a:ext cx="8763000" cy="0"/>
          </a:xfrm>
          <a:prstGeom prst="straightConnector1">
            <a:avLst/>
          </a:prstGeom>
          <a:ln w="57150">
            <a:solidFill>
              <a:srgbClr val="6E1E28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94722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" y="142876"/>
            <a:ext cx="3749040" cy="563562"/>
          </a:xfrm>
        </p:spPr>
        <p:txBody>
          <a:bodyPr>
            <a:noAutofit/>
          </a:bodyPr>
          <a:lstStyle/>
          <a:p>
            <a:pPr algn="l"/>
            <a:r>
              <a:rPr lang="mn-M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Геологийн мэдээлэл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400"/>
            <a:ext cx="8366760" cy="4648200"/>
          </a:xfrm>
        </p:spPr>
      </p:pic>
      <p:cxnSp>
        <p:nvCxnSpPr>
          <p:cNvPr id="7" name="Straight Connector 6"/>
          <p:cNvCxnSpPr/>
          <p:nvPr/>
        </p:nvCxnSpPr>
        <p:spPr>
          <a:xfrm flipV="1">
            <a:off x="1219200" y="3505200"/>
            <a:ext cx="0" cy="1295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19200" y="3505200"/>
            <a:ext cx="76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981200" y="2761998"/>
            <a:ext cx="0" cy="74320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>
            <a:off x="1981200" y="2749298"/>
            <a:ext cx="1066800" cy="35051"/>
          </a:xfrm>
          <a:prstGeom prst="bentConnector3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048000" y="2733297"/>
            <a:ext cx="0" cy="40030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015141" y="3124584"/>
            <a:ext cx="1328259" cy="901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343400" y="3089532"/>
            <a:ext cx="0" cy="171106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219200" y="4800600"/>
            <a:ext cx="31242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396141" y="3575303"/>
            <a:ext cx="266700" cy="762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422579" y="1790774"/>
            <a:ext cx="3401381" cy="258532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mn-M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Тусгай зөвшөөрлийн дугаар: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n-M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MV000287/A</a:t>
            </a:r>
          </a:p>
          <a:p>
            <a:pPr>
              <a:lnSpc>
                <a:spcPct val="150000"/>
              </a:lnSpc>
            </a:pPr>
            <a:r>
              <a:rPr lang="mn-M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Тусгай зөвшөөрлийн талбай: </a:t>
            </a:r>
          </a:p>
          <a:p>
            <a:pPr>
              <a:lnSpc>
                <a:spcPct val="150000"/>
              </a:lnSpc>
            </a:pPr>
            <a:r>
              <a:rPr lang="mn-M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276,9 га</a:t>
            </a:r>
          </a:p>
          <a:p>
            <a:pPr>
              <a:lnSpc>
                <a:spcPct val="150000"/>
              </a:lnSpc>
            </a:pPr>
            <a:r>
              <a:rPr lang="mn-M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Тайлбайн нөөц: 	</a:t>
            </a:r>
          </a:p>
          <a:p>
            <a:pPr>
              <a:lnSpc>
                <a:spcPct val="150000"/>
              </a:lnSpc>
            </a:pPr>
            <a:r>
              <a:rPr lang="mn-M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mn-M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195,4сая тонн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>
            <a:endCxn id="22" idx="0"/>
          </p:cNvCxnSpPr>
          <p:nvPr/>
        </p:nvCxnSpPr>
        <p:spPr>
          <a:xfrm flipH="1">
            <a:off x="3529491" y="1790774"/>
            <a:ext cx="1893088" cy="1784529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22" idx="2"/>
          </p:cNvCxnSpPr>
          <p:nvPr/>
        </p:nvCxnSpPr>
        <p:spPr>
          <a:xfrm flipH="1" flipV="1">
            <a:off x="3529491" y="4337303"/>
            <a:ext cx="2185509" cy="2159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2109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191000" y="762000"/>
            <a:ext cx="434339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600" dirty="0" smtClean="0">
                <a:latin typeface="Times New Roman" pitchFamily="18" charset="0"/>
                <a:cs typeface="Times New Roman" pitchFamily="18" charset="0"/>
              </a:rPr>
              <a:t>Уурхайн хүчин чадал: </a:t>
            </a:r>
            <a:r>
              <a:rPr lang="mn-MN" sz="1600" b="1" dirty="0" smtClean="0">
                <a:latin typeface="Times New Roman" pitchFamily="18" charset="0"/>
                <a:cs typeface="Times New Roman" pitchFamily="18" charset="0"/>
              </a:rPr>
              <a:t>жилд</a:t>
            </a:r>
            <a:r>
              <a:rPr lang="mn-MN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1600" b="1" dirty="0" smtClean="0">
                <a:latin typeface="Times New Roman" pitchFamily="18" charset="0"/>
                <a:cs typeface="Times New Roman" pitchFamily="18" charset="0"/>
              </a:rPr>
              <a:t>5-15 сая.тн</a:t>
            </a:r>
          </a:p>
          <a:p>
            <a:endParaRPr lang="mn-MN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mn-MN" sz="1600" dirty="0" smtClean="0">
                <a:latin typeface="Times New Roman" pitchFamily="18" charset="0"/>
                <a:cs typeface="Times New Roman" pitchFamily="18" charset="0"/>
              </a:rPr>
              <a:t>Олборлолт явуулж буй жил: </a:t>
            </a:r>
          </a:p>
          <a:p>
            <a:pPr marL="91440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VIII </a:t>
            </a:r>
            <a:r>
              <a:rPr lang="mn-MN" sz="1600" b="1" dirty="0" smtClean="0">
                <a:latin typeface="Times New Roman" pitchFamily="18" charset="0"/>
                <a:cs typeface="Times New Roman" pitchFamily="18" charset="0"/>
              </a:rPr>
              <a:t>давхрагад 52 жил</a:t>
            </a:r>
          </a:p>
          <a:p>
            <a:pPr marL="91440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mn-MN" sz="1600" b="1" dirty="0">
                <a:latin typeface="Times New Roman" pitchFamily="18" charset="0"/>
                <a:cs typeface="Times New Roman" pitchFamily="18" charset="0"/>
              </a:rPr>
              <a:t> давхрагад </a:t>
            </a:r>
            <a:r>
              <a:rPr lang="mn-MN" sz="1600" b="1" dirty="0" smtClean="0">
                <a:latin typeface="Times New Roman" pitchFamily="18" charset="0"/>
                <a:cs typeface="Times New Roman" pitchFamily="18" charset="0"/>
              </a:rPr>
              <a:t>27 жил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91440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mn-MN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1600" b="1" dirty="0">
                <a:latin typeface="Times New Roman" pitchFamily="18" charset="0"/>
                <a:cs typeface="Times New Roman" pitchFamily="18" charset="0"/>
              </a:rPr>
              <a:t>давхрагад </a:t>
            </a:r>
            <a:r>
              <a:rPr lang="mn-MN" sz="1600" b="1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mn-MN" sz="1600" b="1" dirty="0">
                <a:latin typeface="Times New Roman" pitchFamily="18" charset="0"/>
                <a:cs typeface="Times New Roman" pitchFamily="18" charset="0"/>
              </a:rPr>
              <a:t>жил</a:t>
            </a:r>
          </a:p>
          <a:p>
            <a:pPr marL="914400" indent="-285750">
              <a:buFont typeface="Arial" panose="020B0604020202020204" pitchFamily="34" charset="0"/>
              <a:buChar char="•"/>
            </a:pPr>
            <a:endParaRPr lang="mn-MN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mn-MN" sz="1600" dirty="0" smtClean="0">
                <a:latin typeface="Times New Roman" pitchFamily="18" charset="0"/>
                <a:cs typeface="Times New Roman" pitchFamily="18" charset="0"/>
              </a:rPr>
              <a:t>Олборлолт явуулж буй давхрага: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IV, V, VIII</a:t>
            </a:r>
            <a:endParaRPr lang="mn-MN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mn-MN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mn-MN" sz="1600" dirty="0" smtClean="0">
                <a:latin typeface="Times New Roman" pitchFamily="18" charset="0"/>
                <a:cs typeface="Times New Roman" pitchFamily="18" charset="0"/>
              </a:rPr>
              <a:t>Уурхайн олборлолтод өртсөн талбай: </a:t>
            </a:r>
            <a:r>
              <a:rPr lang="mn-MN" sz="1600" b="1" dirty="0" smtClean="0">
                <a:latin typeface="Times New Roman" pitchFamily="18" charset="0"/>
                <a:cs typeface="Times New Roman" pitchFamily="18" charset="0"/>
              </a:rPr>
              <a:t>276 га</a:t>
            </a:r>
          </a:p>
          <a:p>
            <a:endParaRPr lang="mn-MN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mn-MN" sz="1600" dirty="0" smtClean="0">
                <a:latin typeface="Times New Roman" pitchFamily="18" charset="0"/>
                <a:cs typeface="Times New Roman" pitchFamily="18" charset="0"/>
              </a:rPr>
              <a:t>Уурхайн гүн: </a:t>
            </a:r>
            <a:r>
              <a:rPr lang="mn-MN" sz="1600" b="1" dirty="0" smtClean="0">
                <a:latin typeface="Times New Roman" pitchFamily="18" charset="0"/>
                <a:cs typeface="Times New Roman" pitchFamily="18" charset="0"/>
              </a:rPr>
              <a:t>50-70м</a:t>
            </a:r>
          </a:p>
          <a:p>
            <a:endParaRPr lang="mn-MN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mn-MN" sz="1600" dirty="0" smtClean="0">
                <a:latin typeface="Times New Roman" pitchFamily="18" charset="0"/>
                <a:cs typeface="Times New Roman" pitchFamily="18" charset="0"/>
              </a:rPr>
              <a:t>Борлуулж буй зах зээл:</a:t>
            </a:r>
          </a:p>
          <a:p>
            <a:pPr marL="91440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mn-MN" sz="1600" b="1" dirty="0" smtClean="0">
                <a:latin typeface="Times New Roman" pitchFamily="18" charset="0"/>
                <a:cs typeface="Times New Roman" pitchFamily="18" charset="0"/>
              </a:rPr>
              <a:t>адаад</a:t>
            </a:r>
            <a:endParaRPr lang="mn-MN" sz="1600" b="1" dirty="0">
              <a:latin typeface="Times New Roman" pitchFamily="18" charset="0"/>
              <a:cs typeface="Times New Roman" pitchFamily="18" charset="0"/>
            </a:endParaRPr>
          </a:p>
          <a:p>
            <a:pPr marL="91440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mn-MN" sz="1600" b="1" dirty="0" smtClean="0">
                <a:latin typeface="Times New Roman" pitchFamily="18" charset="0"/>
                <a:cs typeface="Times New Roman" pitchFamily="18" charset="0"/>
              </a:rPr>
              <a:t>отоод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mn-MN" sz="1600" dirty="0" smtClean="0">
                <a:latin typeface="Times New Roman" pitchFamily="18" charset="0"/>
                <a:cs typeface="Times New Roman" pitchFamily="18" charset="0"/>
              </a:rPr>
              <a:t>ордын хэмжээнд ганцаараа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endParaRPr lang="mn-MN" sz="16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mn-MN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mn-MN" sz="1600" dirty="0" smtClean="0">
                <a:latin typeface="Times New Roman" pitchFamily="18" charset="0"/>
                <a:cs typeface="Times New Roman" pitchFamily="18" charset="0"/>
              </a:rPr>
              <a:t>Борлуулж буй нүүрсний ангилал:</a:t>
            </a:r>
          </a:p>
          <a:p>
            <a:pPr marL="91440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mn-MN" sz="1600" b="1" dirty="0" smtClean="0">
                <a:latin typeface="Times New Roman" pitchFamily="18" charset="0"/>
                <a:cs typeface="Times New Roman" pitchFamily="18" charset="0"/>
              </a:rPr>
              <a:t>оксжих</a:t>
            </a:r>
            <a:endParaRPr lang="mn-MN" sz="1600" b="1" dirty="0">
              <a:latin typeface="Times New Roman" pitchFamily="18" charset="0"/>
              <a:cs typeface="Times New Roman" pitchFamily="18" charset="0"/>
            </a:endParaRPr>
          </a:p>
          <a:p>
            <a:pPr marL="91440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mn-MN" sz="1600" b="1" dirty="0" smtClean="0">
                <a:latin typeface="Times New Roman" pitchFamily="18" charset="0"/>
                <a:cs typeface="Times New Roman" pitchFamily="18" charset="0"/>
              </a:rPr>
              <a:t>ул коксжих</a:t>
            </a:r>
          </a:p>
          <a:p>
            <a:pPr marL="914400" indent="-285750">
              <a:buFont typeface="Arial" panose="020B0604020202020204" pitchFamily="34" charset="0"/>
              <a:buChar char="•"/>
            </a:pPr>
            <a:r>
              <a:rPr lang="mn-MN" sz="1600" b="1" dirty="0" smtClean="0">
                <a:latin typeface="Times New Roman" pitchFamily="18" charset="0"/>
                <a:cs typeface="Times New Roman" pitchFamily="18" charset="0"/>
              </a:rPr>
              <a:t>Коксжих чанаргүй </a:t>
            </a:r>
          </a:p>
          <a:p>
            <a:pPr marL="914400" indent="-285750">
              <a:buFont typeface="Arial" panose="020B0604020202020204" pitchFamily="34" charset="0"/>
              <a:buChar char="•"/>
            </a:pPr>
            <a:r>
              <a:rPr lang="mn-MN" sz="1600" b="1" dirty="0" smtClean="0">
                <a:latin typeface="Times New Roman" pitchFamily="18" charset="0"/>
                <a:cs typeface="Times New Roman" pitchFamily="18" charset="0"/>
              </a:rPr>
              <a:t>Эрчим хүчний нүүрс</a:t>
            </a:r>
          </a:p>
          <a:p>
            <a:pPr marL="914400" indent="-285750">
              <a:buFont typeface="Arial" panose="020B0604020202020204" pitchFamily="34" charset="0"/>
              <a:buChar char="•"/>
            </a:pPr>
            <a:endParaRPr lang="mn-MN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mn-MN" sz="1600" dirty="0">
              <a:latin typeface="Times New Roman" pitchFamily="18" charset="0"/>
              <a:cs typeface="Times New Roman" pitchFamily="18" charset="0"/>
            </a:endParaRPr>
          </a:p>
          <a:p>
            <a:endParaRPr lang="mn-MN" sz="1600" dirty="0">
              <a:latin typeface="Times New Roman" pitchFamily="18" charset="0"/>
              <a:cs typeface="Times New Roman" pitchFamily="18" charset="0"/>
            </a:endParaRPr>
          </a:p>
          <a:p>
            <a:endParaRPr lang="mn-MN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145421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Уурхайн мэдээлэл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62000"/>
            <a:ext cx="2667000" cy="5338746"/>
          </a:xfrm>
        </p:spPr>
      </p:pic>
      <p:sp>
        <p:nvSpPr>
          <p:cNvPr id="7" name="Rectangle 6"/>
          <p:cNvSpPr/>
          <p:nvPr/>
        </p:nvSpPr>
        <p:spPr>
          <a:xfrm>
            <a:off x="685800" y="990600"/>
            <a:ext cx="2286000" cy="4495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5143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75" y="260352"/>
            <a:ext cx="2867025" cy="320674"/>
          </a:xfrm>
        </p:spPr>
        <p:txBody>
          <a:bodyPr>
            <a:noAutofit/>
          </a:bodyPr>
          <a:lstStyle/>
          <a:p>
            <a:r>
              <a:rPr lang="mn-MN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Нөхцөл байдал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5257800"/>
          </a:xfrm>
        </p:spPr>
        <p:txBody>
          <a:bodyPr>
            <a:normAutofit fontScale="92500"/>
          </a:bodyPr>
          <a:lstStyle/>
          <a:p>
            <a:pPr algn="just"/>
            <a:r>
              <a:rPr lang="mn-M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Компанийн үйл ажиллагаа 2018 оны 05-р сар хүртэл хугацаанд хэвийн үргэлжилж байсан бөгөөд хэвлэл мэдээллээр цацагдсан ойлголтын зөрүүтэй шалтгаанаас Сангийн яам болон бусад яам агентлагуудаас үйл ажиллагаанд шалгалт хийж эхэлсэн.</a:t>
            </a:r>
          </a:p>
          <a:p>
            <a:pPr algn="just"/>
            <a:endParaRPr lang="mn-M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mn-M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Тухайн шалгалттай холбоотойгоор борлуулалтын үйл ажиллагааг 2 сарын хугацаатай зогсоосон. Энэ шалтгаанаас болж борлуулалтын төлөвлөгөө тасалдах болсон. Харин тус хугацаанд хөрс хуулалтын үйл ажиллагааг хэвийн явуулж ирсэн.</a:t>
            </a:r>
          </a:p>
          <a:p>
            <a:pPr algn="just"/>
            <a:endParaRPr lang="mn-M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mn-M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Хэрэв тухайн хугацаанд үйл ажиллагаа хэвийн үргэлжлүүлж байсан бол тус хугацаанд 1 сая тонн нүүрс олборлон борлуулж 108.8 тэрбум төгрөгийн борлуулалтын орлоготой, 23 тэрбум төгрөгийн цэвэр ашигтай ажиллаж улсад 36 орчим тэрбум төгрөгийн татварын орлого бүрдүүлэх боломжтой байсан. </a:t>
            </a:r>
          </a:p>
          <a:p>
            <a:pPr algn="just"/>
            <a:endParaRPr lang="mn-M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mn-M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Одоогийн байдлаар шалгалтын үйл ажиллагаа бүрэн гүйцэд дуусаагүй байгаа. </a:t>
            </a:r>
          </a:p>
        </p:txBody>
      </p:sp>
    </p:spTree>
    <p:extLst>
      <p:ext uri="{BB962C8B-B14F-4D97-AF65-F5344CB8AC3E}">
        <p14:creationId xmlns:p14="http://schemas.microsoft.com/office/powerpoint/2010/main" val="13145175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0" y="238125"/>
            <a:ext cx="3161109" cy="381000"/>
          </a:xfrm>
        </p:spPr>
        <p:txBody>
          <a:bodyPr>
            <a:noAutofit/>
          </a:bodyPr>
          <a:lstStyle/>
          <a:p>
            <a:r>
              <a:rPr lang="mn-M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ХАГАС ЖИЛИЙН ТОЙМ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5672" y="2862440"/>
            <a:ext cx="4724403" cy="381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mn-MN" sz="1600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БОРЛУУЛАЛТЫН ОРЛОГО </a:t>
            </a:r>
            <a:r>
              <a:rPr lang="en-US" sz="1600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mn-MN" sz="1600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САЯ.ТӨГ</a:t>
            </a:r>
            <a:r>
              <a:rPr lang="en-US" sz="1600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mn-MN" sz="1600" dirty="0" smtClean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216" y="1219200"/>
            <a:ext cx="2796779" cy="4845050"/>
          </a:xfrm>
        </p:spPr>
        <p:txBody>
          <a:bodyPr>
            <a:noAutofit/>
          </a:bodyPr>
          <a:lstStyle/>
          <a:p>
            <a:r>
              <a:rPr lang="mn-MN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Үйл ажиллагааны хувьд:</a:t>
            </a:r>
          </a:p>
          <a:p>
            <a:pPr algn="just"/>
            <a:r>
              <a:rPr lang="mn-M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онд нийт 4 сая тонн нүүрс олборлон борлуулах төлөвлөөгөөтэй ажиллаж байна. </a:t>
            </a:r>
          </a:p>
          <a:p>
            <a:pPr algn="just"/>
            <a:r>
              <a:rPr lang="mn-M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оны эхний хагас жилийн байдлаар компанийн үндсэн 197, туслан гүйцэтгэх компанийн нийт 1300 орчим хүний бүрэлдэхүүнтэй ажиллан 5.2 сая м.куб хөрс хуулалтын ажил гүйцэтгэн, </a:t>
            </a:r>
            <a:r>
              <a:rPr lang="mn-M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831.1 мян.тонн нүүрс борлуулсан. Биелэлт 37.2</a:t>
            </a:r>
            <a:r>
              <a:rPr lang="mn-M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байна.</a:t>
            </a:r>
          </a:p>
          <a:p>
            <a:pPr algn="just"/>
            <a:r>
              <a:rPr lang="mn-M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Үйл ажиллагаанд дотоодын хүчин зүйл нэлээдгүй нөлөөлсөн байна.</a:t>
            </a:r>
          </a:p>
          <a:p>
            <a:pPr algn="just"/>
            <a:endParaRPr lang="mn-MN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mn-M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mn-M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128958" y="968861"/>
            <a:ext cx="66676" cy="5391696"/>
          </a:xfrm>
          <a:prstGeom prst="line">
            <a:avLst/>
          </a:prstGeom>
          <a:ln>
            <a:solidFill>
              <a:srgbClr val="6E28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71875" y="3319640"/>
            <a:ext cx="3048000" cy="307777"/>
          </a:xfrm>
          <a:prstGeom prst="rect">
            <a:avLst/>
          </a:prstGeom>
          <a:solidFill>
            <a:srgbClr val="993300"/>
          </a:solidFill>
          <a:ln>
            <a:solidFill>
              <a:srgbClr val="993300"/>
            </a:solidFill>
          </a:ln>
        </p:spPr>
        <p:txBody>
          <a:bodyPr wrap="square" rtlCol="0">
            <a:spAutoFit/>
          </a:bodyPr>
          <a:lstStyle/>
          <a:p>
            <a:r>
              <a:rPr lang="mn-MN" sz="1400" dirty="0" smtClean="0">
                <a:solidFill>
                  <a:schemeClr val="bg1"/>
                </a:solidFill>
              </a:rPr>
              <a:t>2018</a:t>
            </a:r>
            <a:r>
              <a:rPr lang="en-US" sz="1400" dirty="0" smtClean="0">
                <a:solidFill>
                  <a:schemeClr val="bg1"/>
                </a:solidFill>
              </a:rPr>
              <a:t>Q</a:t>
            </a:r>
            <a:r>
              <a:rPr lang="mn-MN" sz="1400" dirty="0" smtClean="0">
                <a:solidFill>
                  <a:schemeClr val="bg1"/>
                </a:solidFill>
              </a:rPr>
              <a:t>2	                      90493.3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875" y="3736597"/>
            <a:ext cx="3962400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mn-MN" sz="1400" dirty="0" smtClean="0">
                <a:solidFill>
                  <a:schemeClr val="bg1"/>
                </a:solidFill>
              </a:rPr>
              <a:t>2017</a:t>
            </a:r>
            <a:r>
              <a:rPr lang="en-US" sz="1400" dirty="0" smtClean="0">
                <a:solidFill>
                  <a:schemeClr val="bg1"/>
                </a:solidFill>
              </a:rPr>
              <a:t>Q</a:t>
            </a:r>
            <a:r>
              <a:rPr lang="mn-MN" sz="1400" dirty="0" smtClean="0">
                <a:solidFill>
                  <a:schemeClr val="bg1"/>
                </a:solidFill>
              </a:rPr>
              <a:t>2	                                      255013.7</a:t>
            </a:r>
            <a:endParaRPr lang="en-US" sz="1400" dirty="0">
              <a:solidFill>
                <a:schemeClr val="bg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729414" y="3282267"/>
            <a:ext cx="914400" cy="338554"/>
            <a:chOff x="6886575" y="1276350"/>
            <a:chExt cx="914400" cy="338554"/>
          </a:xfrm>
        </p:grpSpPr>
        <p:sp>
          <p:nvSpPr>
            <p:cNvPr id="11" name="TextBox 10"/>
            <p:cNvSpPr txBox="1"/>
            <p:nvPr/>
          </p:nvSpPr>
          <p:spPr>
            <a:xfrm>
              <a:off x="6886575" y="1276350"/>
              <a:ext cx="914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sz="1600" dirty="0" smtClean="0">
                  <a:solidFill>
                    <a:srgbClr val="993300"/>
                  </a:solidFill>
                </a:rPr>
                <a:t>64.5%</a:t>
              </a:r>
              <a:endParaRPr lang="en-US" sz="1600" dirty="0">
                <a:solidFill>
                  <a:srgbClr val="993300"/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7696200" y="1295400"/>
              <a:ext cx="0" cy="264557"/>
            </a:xfrm>
            <a:prstGeom prst="straightConnector1">
              <a:avLst/>
            </a:prstGeom>
            <a:ln>
              <a:solidFill>
                <a:srgbClr val="993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Content Placeholder 2"/>
          <p:cNvSpPr txBox="1">
            <a:spLocks/>
          </p:cNvSpPr>
          <p:nvPr/>
        </p:nvSpPr>
        <p:spPr>
          <a:xfrm>
            <a:off x="3495672" y="1187349"/>
            <a:ext cx="5267328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mn-MN" sz="1600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БОРЛУУЛАЛТЫН ТОО ХЭМЖЭЭ </a:t>
            </a:r>
            <a:r>
              <a:rPr lang="en-US" sz="1600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mn-MN" sz="1600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МЯН.ТН</a:t>
            </a:r>
            <a:r>
              <a:rPr lang="en-US" sz="1600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mn-MN" sz="1600" dirty="0" smtClean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71875" y="1644549"/>
            <a:ext cx="3048000" cy="307777"/>
          </a:xfrm>
          <a:prstGeom prst="rect">
            <a:avLst/>
          </a:prstGeom>
          <a:solidFill>
            <a:srgbClr val="993300"/>
          </a:solidFill>
        </p:spPr>
        <p:txBody>
          <a:bodyPr wrap="square" rtlCol="0">
            <a:spAutoFit/>
          </a:bodyPr>
          <a:lstStyle/>
          <a:p>
            <a:r>
              <a:rPr lang="mn-MN" sz="1400" dirty="0" smtClean="0">
                <a:solidFill>
                  <a:schemeClr val="bg1"/>
                </a:solidFill>
              </a:rPr>
              <a:t>2018</a:t>
            </a:r>
            <a:r>
              <a:rPr lang="en-US" sz="1400" dirty="0" smtClean="0">
                <a:solidFill>
                  <a:schemeClr val="bg1"/>
                </a:solidFill>
              </a:rPr>
              <a:t>Q</a:t>
            </a:r>
            <a:r>
              <a:rPr lang="mn-MN" sz="1400" dirty="0" smtClean="0">
                <a:solidFill>
                  <a:schemeClr val="bg1"/>
                </a:solidFill>
              </a:rPr>
              <a:t>2	                      831.1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71875" y="2061506"/>
            <a:ext cx="3962400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mn-MN" sz="1400" dirty="0" smtClean="0">
                <a:solidFill>
                  <a:schemeClr val="bg1"/>
                </a:solidFill>
              </a:rPr>
              <a:t>2017</a:t>
            </a:r>
            <a:r>
              <a:rPr lang="en-US" sz="1400" dirty="0" smtClean="0">
                <a:solidFill>
                  <a:schemeClr val="bg1"/>
                </a:solidFill>
              </a:rPr>
              <a:t>Q</a:t>
            </a:r>
            <a:r>
              <a:rPr lang="mn-MN" sz="1400" dirty="0" smtClean="0">
                <a:solidFill>
                  <a:schemeClr val="bg1"/>
                </a:solidFill>
              </a:rPr>
              <a:t>2	                                      237</a:t>
            </a:r>
            <a:r>
              <a:rPr lang="en-US" sz="1400" dirty="0" smtClean="0">
                <a:solidFill>
                  <a:schemeClr val="bg1"/>
                </a:solidFill>
              </a:rPr>
              <a:t>4.</a:t>
            </a:r>
            <a:r>
              <a:rPr lang="mn-MN" sz="1400" dirty="0" smtClean="0">
                <a:solidFill>
                  <a:schemeClr val="bg1"/>
                </a:solidFill>
              </a:rPr>
              <a:t>2</a:t>
            </a:r>
            <a:endParaRPr lang="en-US" sz="1400" dirty="0">
              <a:solidFill>
                <a:schemeClr val="bg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781801" y="1629160"/>
            <a:ext cx="914400" cy="338554"/>
            <a:chOff x="6886575" y="1276350"/>
            <a:chExt cx="914400" cy="338554"/>
          </a:xfrm>
        </p:grpSpPr>
        <p:sp>
          <p:nvSpPr>
            <p:cNvPr id="22" name="TextBox 21"/>
            <p:cNvSpPr txBox="1"/>
            <p:nvPr/>
          </p:nvSpPr>
          <p:spPr>
            <a:xfrm>
              <a:off x="6886575" y="1276350"/>
              <a:ext cx="914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993300"/>
                  </a:solidFill>
                </a:rPr>
                <a:t>64.9</a:t>
              </a:r>
              <a:r>
                <a:rPr lang="mn-MN" sz="1600" dirty="0" smtClean="0">
                  <a:solidFill>
                    <a:srgbClr val="993300"/>
                  </a:solidFill>
                </a:rPr>
                <a:t>%</a:t>
              </a:r>
              <a:endParaRPr lang="en-US" sz="1600" dirty="0">
                <a:solidFill>
                  <a:srgbClr val="993300"/>
                </a:solidFill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7696200" y="1295400"/>
              <a:ext cx="0" cy="264557"/>
            </a:xfrm>
            <a:prstGeom prst="straightConnector1">
              <a:avLst/>
            </a:prstGeom>
            <a:ln>
              <a:solidFill>
                <a:srgbClr val="993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Content Placeholder 2"/>
          <p:cNvSpPr txBox="1">
            <a:spLocks/>
          </p:cNvSpPr>
          <p:nvPr/>
        </p:nvSpPr>
        <p:spPr>
          <a:xfrm>
            <a:off x="3495672" y="4536043"/>
            <a:ext cx="5267328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mn-MN" sz="1600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ЦЭВЭР АШИГ </a:t>
            </a:r>
            <a:r>
              <a:rPr lang="en-US" sz="1600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mn-MN" sz="1600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САЯ.ТӨГ</a:t>
            </a:r>
            <a:r>
              <a:rPr lang="en-US" sz="1600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mn-MN" sz="1600" dirty="0" smtClean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71875" y="4993243"/>
            <a:ext cx="3048000" cy="307777"/>
          </a:xfrm>
          <a:prstGeom prst="rect">
            <a:avLst/>
          </a:prstGeom>
          <a:solidFill>
            <a:srgbClr val="993300"/>
          </a:solidFill>
        </p:spPr>
        <p:txBody>
          <a:bodyPr wrap="square" rtlCol="0">
            <a:spAutoFit/>
          </a:bodyPr>
          <a:lstStyle/>
          <a:p>
            <a:r>
              <a:rPr lang="mn-MN" sz="1400" dirty="0" smtClean="0">
                <a:solidFill>
                  <a:schemeClr val="bg1"/>
                </a:solidFill>
              </a:rPr>
              <a:t>2018</a:t>
            </a:r>
            <a:r>
              <a:rPr lang="en-US" sz="1400" dirty="0" smtClean="0">
                <a:solidFill>
                  <a:schemeClr val="bg1"/>
                </a:solidFill>
              </a:rPr>
              <a:t>Q</a:t>
            </a:r>
            <a:r>
              <a:rPr lang="mn-MN" sz="1400" dirty="0" smtClean="0">
                <a:solidFill>
                  <a:schemeClr val="bg1"/>
                </a:solidFill>
              </a:rPr>
              <a:t>2	                      19256.5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71875" y="5410200"/>
            <a:ext cx="3962400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mn-MN" sz="1400" dirty="0" smtClean="0">
                <a:solidFill>
                  <a:schemeClr val="bg1"/>
                </a:solidFill>
              </a:rPr>
              <a:t>2017</a:t>
            </a:r>
            <a:r>
              <a:rPr lang="en-US" sz="1400" dirty="0" smtClean="0">
                <a:solidFill>
                  <a:schemeClr val="bg1"/>
                </a:solidFill>
              </a:rPr>
              <a:t>Q</a:t>
            </a:r>
            <a:r>
              <a:rPr lang="mn-MN" sz="1400" dirty="0" smtClean="0">
                <a:solidFill>
                  <a:schemeClr val="bg1"/>
                </a:solidFill>
              </a:rPr>
              <a:t>2	                                      57189.8</a:t>
            </a:r>
            <a:endParaRPr lang="en-US" sz="1400" dirty="0">
              <a:solidFill>
                <a:schemeClr val="bg1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6781801" y="4977854"/>
            <a:ext cx="914400" cy="338554"/>
            <a:chOff x="6886575" y="1276350"/>
            <a:chExt cx="914400" cy="338554"/>
          </a:xfrm>
        </p:grpSpPr>
        <p:sp>
          <p:nvSpPr>
            <p:cNvPr id="28" name="TextBox 27"/>
            <p:cNvSpPr txBox="1"/>
            <p:nvPr/>
          </p:nvSpPr>
          <p:spPr>
            <a:xfrm>
              <a:off x="6886575" y="1276350"/>
              <a:ext cx="914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sz="1600" dirty="0" smtClean="0">
                  <a:solidFill>
                    <a:srgbClr val="993300"/>
                  </a:solidFill>
                </a:rPr>
                <a:t>66.3%</a:t>
              </a:r>
              <a:endParaRPr lang="en-US" sz="1600" dirty="0">
                <a:solidFill>
                  <a:srgbClr val="993300"/>
                </a:solidFill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7696200" y="1295400"/>
              <a:ext cx="0" cy="264557"/>
            </a:xfrm>
            <a:prstGeom prst="straightConnector1">
              <a:avLst/>
            </a:prstGeom>
            <a:ln>
              <a:solidFill>
                <a:srgbClr val="993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246630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0" y="238125"/>
            <a:ext cx="3161109" cy="381000"/>
          </a:xfrm>
        </p:spPr>
        <p:txBody>
          <a:bodyPr>
            <a:noAutofit/>
          </a:bodyPr>
          <a:lstStyle/>
          <a:p>
            <a:r>
              <a:rPr lang="mn-M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ХАГАС ЖИЛИЙН ТОЙМ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217" y="1219200"/>
            <a:ext cx="2415784" cy="4845050"/>
          </a:xfrm>
        </p:spPr>
        <p:txBody>
          <a:bodyPr>
            <a:noAutofit/>
          </a:bodyPr>
          <a:lstStyle/>
          <a:p>
            <a:r>
              <a:rPr lang="mn-MN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Санхүүгийн хувьд:</a:t>
            </a:r>
            <a:endParaRPr lang="en-US" sz="18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mn-MN" sz="18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mn-M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Үндсэн үйлдвэрлэлийн тоо хэмжээ бага байгаатай холбоотойгоор борлуулалтын орлого өмнөх оны мөн үеэс 2.8 дахин буурсан үзүүлэлттэй байна. </a:t>
            </a:r>
          </a:p>
          <a:p>
            <a:pPr algn="just"/>
            <a:r>
              <a:rPr lang="mn-M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Харин 1тн нүүрсэнд ногдох борлуулалтын орлого өмнөх оны мөн үеэс 1.3%-иар өссөн нь 1тн нүүрсийг өмнөх оноос илүү өндөр үнээр борлуулж байгаатай холбоотой байна.</a:t>
            </a:r>
          </a:p>
          <a:p>
            <a:pPr algn="just"/>
            <a:endParaRPr lang="mn-MN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mn-M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mn-M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795588" y="945877"/>
            <a:ext cx="23812" cy="5333003"/>
          </a:xfrm>
          <a:prstGeom prst="line">
            <a:avLst/>
          </a:prstGeom>
          <a:ln>
            <a:solidFill>
              <a:srgbClr val="6E28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7447899"/>
              </p:ext>
            </p:extLst>
          </p:nvPr>
        </p:nvGraphicFramePr>
        <p:xfrm>
          <a:off x="2947986" y="1371600"/>
          <a:ext cx="5967414" cy="472948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529014">
                  <a:extLst>
                    <a:ext uri="{9D8B030D-6E8A-4147-A177-3AD203B41FA5}">
                      <a16:colId xmlns:a16="http://schemas.microsoft.com/office/drawing/2014/main" xmlns="" val="208212682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151242039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34605793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F2A4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Q2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2A4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A4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mn-M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mn-M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2A4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558565059"/>
                  </a:ext>
                </a:extLst>
              </a:tr>
              <a:tr h="391160">
                <a:tc>
                  <a:txBody>
                    <a:bodyPr/>
                    <a:lstStyle/>
                    <a:p>
                      <a:r>
                        <a:rPr lang="mn-M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Цэвэр</a:t>
                      </a:r>
                      <a:r>
                        <a:rPr lang="mn-MN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борлуулалтын орлого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F2A4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2A4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255,013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.7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2A4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A4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2A4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mn-M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493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mn-M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2A4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2A4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7191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n-M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Борлуулсан</a:t>
                      </a:r>
                      <a:r>
                        <a:rPr lang="mn-MN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бүтээгдэхүүний өртөг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F2A4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A4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A4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170,582.1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2A4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A4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A4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A4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mn-M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mn-M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2A4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2A4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A4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77066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n-MN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Нийт ашиг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F2A4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A4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A4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84,431.6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2A4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A4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A4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A4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29,345.2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2A4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2A4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A4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6613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Үйл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mn-M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а,</a:t>
                      </a:r>
                      <a:r>
                        <a:rPr lang="mn-MN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үйл/а</a:t>
                      </a:r>
                      <a:r>
                        <a:rPr lang="mn-M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бус ашиг, алдагдал</a:t>
                      </a:r>
                      <a:endPara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F2A4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A4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A4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(7,051)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2A4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A4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A4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A4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(3,498.9)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2A4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2A4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A4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20676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Татвар</a:t>
                      </a:r>
                      <a:r>
                        <a:rPr lang="mn-MN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төлөхийн өмнөх ашиг</a:t>
                      </a:r>
                      <a:endParaRPr lang="en-US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F2A4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A4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A4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77,380.6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2A4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A4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A4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A4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25,846.3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2A4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2A4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A4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51164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Татварын зардал</a:t>
                      </a:r>
                      <a:endPara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F2A4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A4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A4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20,190.8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2A4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A4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A4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A4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6,589.7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2A4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2A4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A4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48123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Татварын дараах ашиг</a:t>
                      </a:r>
                      <a:endParaRPr lang="en-US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F2A4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A4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57,189.8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2A4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A4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A4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19,256.6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2A4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2A4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2559302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91736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mn-M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тн</a:t>
                      </a:r>
                      <a:r>
                        <a:rPr lang="mn-MN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нүүрсэнд ногдох борлуулалтын орлого /мян.төг/</a:t>
                      </a:r>
                      <a:endParaRPr 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F2A4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2A4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107.4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2A4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A4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2A4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.8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2A4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2A4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84589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1тн</a:t>
                      </a:r>
                      <a:r>
                        <a:rPr lang="mn-MN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нүүрсэнд ногдох борлуулалтын өртөг    /мян.төг/</a:t>
                      </a:r>
                      <a:endParaRPr 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F2A4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A4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A4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71.8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2A4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A4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A4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A4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73.5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2A4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2A4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A4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98713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1тн нүүрснэнд</a:t>
                      </a:r>
                      <a:r>
                        <a:rPr lang="mn-MN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ногдох цэвэр ашиг                  /мян.төг/</a:t>
                      </a:r>
                      <a:endParaRPr 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F2A4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A4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24.1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2A4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A4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A4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23.1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2A4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2A4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91569595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76600" y="838200"/>
            <a:ext cx="2895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Орлого үр дүн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001000" y="1057275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сая.төг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2906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0" y="219075"/>
            <a:ext cx="3161109" cy="381000"/>
          </a:xfrm>
        </p:spPr>
        <p:txBody>
          <a:bodyPr>
            <a:noAutofit/>
          </a:bodyPr>
          <a:lstStyle/>
          <a:p>
            <a:r>
              <a:rPr lang="mn-MN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ХУВЬЦААНЫ МЭДЭЭЛЭЛ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0" y="1362561"/>
            <a:ext cx="2796779" cy="4845050"/>
          </a:xfrm>
        </p:spPr>
        <p:txBody>
          <a:bodyPr>
            <a:noAutofit/>
          </a:bodyPr>
          <a:lstStyle/>
          <a:p>
            <a:pPr algn="just"/>
            <a:r>
              <a:rPr lang="mn-M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2011 оны 07 сарын 29-ны өдрөөс нэгж хувьцааг 100 дахин хувааж 52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mn-M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665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mn-M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 ширхэг хувьцаатай болсон.</a:t>
            </a:r>
          </a:p>
          <a:p>
            <a:pPr algn="just"/>
            <a:endParaRPr lang="mn-MN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mn-M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Тавантолгой ХК-ийн хувьцаа 2018 оны 2-р улирлын байдлаар 317574 ширхэг буюу 3.3 тэрбум төгрөгийн арилжаа хийгдсэн. Энэ нь өмнөх оны мөн үетэй харьцуулахад тоо хэмжээгээр буурсан ч мөнгөн дүнгээр 44.5%-иар өссөн үзүүлэлттэй байна. Нэгж хувьцааны үнэ эхний хагас жилийн төгсгөлд 9655 төгрөг байсан нь өмнөх оны мөн үеэс 2 дахин өссөн байна. Өнөөдрийн байдлаар компанийн үнэлгээгээр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</a:t>
            </a:r>
            <a:r>
              <a:rPr lang="mn-M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хувьцааны 2-р байрт эрэмблэгдсэн байна.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3034898" y="968861"/>
            <a:ext cx="27385" cy="5279539"/>
          </a:xfrm>
          <a:prstGeom prst="line">
            <a:avLst/>
          </a:prstGeom>
          <a:ln>
            <a:solidFill>
              <a:srgbClr val="6E28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444346"/>
              </p:ext>
            </p:extLst>
          </p:nvPr>
        </p:nvGraphicFramePr>
        <p:xfrm>
          <a:off x="3184913" y="1066798"/>
          <a:ext cx="5806688" cy="173397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150935">
                  <a:extLst>
                    <a:ext uri="{9D8B030D-6E8A-4147-A177-3AD203B41FA5}">
                      <a16:colId xmlns:a16="http://schemas.microsoft.com/office/drawing/2014/main" xmlns="" val="1554381487"/>
                    </a:ext>
                  </a:extLst>
                </a:gridCol>
                <a:gridCol w="945281">
                  <a:extLst>
                    <a:ext uri="{9D8B030D-6E8A-4147-A177-3AD203B41FA5}">
                      <a16:colId xmlns:a16="http://schemas.microsoft.com/office/drawing/2014/main" xmlns="" val="1072590803"/>
                    </a:ext>
                  </a:extLst>
                </a:gridCol>
                <a:gridCol w="866507">
                  <a:extLst>
                    <a:ext uri="{9D8B030D-6E8A-4147-A177-3AD203B41FA5}">
                      <a16:colId xmlns:a16="http://schemas.microsoft.com/office/drawing/2014/main" xmlns="" val="1113821166"/>
                    </a:ext>
                  </a:extLst>
                </a:gridCol>
                <a:gridCol w="843965">
                  <a:extLst>
                    <a:ext uri="{9D8B030D-6E8A-4147-A177-3AD203B41FA5}">
                      <a16:colId xmlns:a16="http://schemas.microsoft.com/office/drawing/2014/main" xmlns="" val="1934772018"/>
                    </a:ext>
                  </a:extLst>
                </a:gridCol>
              </a:tblGrid>
              <a:tr h="346794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Q2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2017Q4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2018Q2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006375939"/>
                  </a:ext>
                </a:extLst>
              </a:tr>
              <a:tr h="346794">
                <a:tc>
                  <a:txBody>
                    <a:bodyPr/>
                    <a:lstStyle/>
                    <a:p>
                      <a:r>
                        <a:rPr lang="mn-M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Хаалтын</a:t>
                      </a:r>
                      <a:r>
                        <a:rPr lang="mn-MN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ханш, төгрөг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4’795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8’910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9’655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612892236"/>
                  </a:ext>
                </a:extLst>
              </a:tr>
              <a:tr h="346794">
                <a:tc>
                  <a:txBody>
                    <a:bodyPr/>
                    <a:lstStyle/>
                    <a:p>
                      <a:r>
                        <a:rPr lang="mn-M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Нийт арилжаалагдсан хувьцаа, ширхэг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1’601’398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293’238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317’574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676878359"/>
                  </a:ext>
                </a:extLst>
              </a:tr>
              <a:tr h="346794">
                <a:tc>
                  <a:txBody>
                    <a:bodyPr/>
                    <a:lstStyle/>
                    <a:p>
                      <a:r>
                        <a:rPr lang="mn-M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Нийт арилжааны</a:t>
                      </a:r>
                      <a:r>
                        <a:rPr lang="mn-MN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дүн, сая.төг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2’298.2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2’909.4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3’322.6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025056403"/>
                  </a:ext>
                </a:extLst>
              </a:tr>
              <a:tr h="346794">
                <a:tc>
                  <a:txBody>
                    <a:bodyPr/>
                    <a:lstStyle/>
                    <a:p>
                      <a:r>
                        <a:rPr lang="mn-M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 зээлийн</a:t>
                      </a:r>
                      <a:r>
                        <a:rPr lang="mn-MN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үнэлгээ, тэрбум төг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252.5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469.2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508.4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79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047100344"/>
                  </a:ext>
                </a:extLst>
              </a:tr>
            </a:tbl>
          </a:graphicData>
        </a:graphic>
      </p:graphicFrame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13"/>
          <a:stretch/>
        </p:blipFill>
        <p:spPr>
          <a:xfrm>
            <a:off x="3195634" y="3245811"/>
            <a:ext cx="5878914" cy="2693780"/>
          </a:xfrm>
        </p:spPr>
      </p:pic>
    </p:spTree>
    <p:extLst>
      <p:ext uri="{BB962C8B-B14F-4D97-AF65-F5344CB8AC3E}">
        <p14:creationId xmlns:p14="http://schemas.microsoft.com/office/powerpoint/2010/main" val="15049574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4043</TotalTime>
  <Words>646</Words>
  <Application>Microsoft Office PowerPoint</Application>
  <PresentationFormat>On-screen Show (4:3)</PresentationFormat>
  <Paragraphs>145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АГУУЛГА</vt:lpstr>
      <vt:lpstr>ТҮҮХЭН ЗАМНАЛ</vt:lpstr>
      <vt:lpstr>Геологийн мэдээлэл</vt:lpstr>
      <vt:lpstr>PowerPoint Presentation</vt:lpstr>
      <vt:lpstr>Нөхцөл байдал</vt:lpstr>
      <vt:lpstr>ХАГАС ЖИЛИЙН ТОЙМ</vt:lpstr>
      <vt:lpstr>ХАГАС ЖИЛИЙН ТОЙМ</vt:lpstr>
      <vt:lpstr>ХУВЬЦААНЫ МЭДЭЭЛЭЛ</vt:lpstr>
      <vt:lpstr>НОГДОЛ АШИГ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Turmandakh</dc:creator>
  <cp:lastModifiedBy>Admin</cp:lastModifiedBy>
  <cp:revision>224</cp:revision>
  <cp:lastPrinted>2017-11-03T06:12:11Z</cp:lastPrinted>
  <dcterms:created xsi:type="dcterms:W3CDTF">2015-03-25T13:21:14Z</dcterms:created>
  <dcterms:modified xsi:type="dcterms:W3CDTF">2018-08-10T09:17:33Z</dcterms:modified>
</cp:coreProperties>
</file>